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6" r:id="rId2"/>
    <p:sldId id="411" r:id="rId3"/>
    <p:sldId id="412" r:id="rId4"/>
    <p:sldId id="413" r:id="rId5"/>
    <p:sldId id="414" r:id="rId6"/>
    <p:sldId id="415" r:id="rId7"/>
    <p:sldId id="416" r:id="rId8"/>
    <p:sldId id="443" r:id="rId9"/>
    <p:sldId id="444" r:id="rId10"/>
    <p:sldId id="417" r:id="rId11"/>
    <p:sldId id="418" r:id="rId12"/>
    <p:sldId id="445" r:id="rId13"/>
    <p:sldId id="446" r:id="rId14"/>
    <p:sldId id="419" r:id="rId15"/>
    <p:sldId id="420" r:id="rId16"/>
    <p:sldId id="447" r:id="rId17"/>
    <p:sldId id="448" r:id="rId18"/>
    <p:sldId id="449" r:id="rId19"/>
    <p:sldId id="422" r:id="rId20"/>
    <p:sldId id="423" r:id="rId21"/>
    <p:sldId id="424" r:id="rId22"/>
    <p:sldId id="425" r:id="rId23"/>
    <p:sldId id="450" r:id="rId24"/>
    <p:sldId id="451" r:id="rId25"/>
    <p:sldId id="452" r:id="rId26"/>
    <p:sldId id="472" r:id="rId27"/>
    <p:sldId id="473" r:id="rId28"/>
    <p:sldId id="474" r:id="rId29"/>
    <p:sldId id="426" r:id="rId30"/>
    <p:sldId id="475" r:id="rId31"/>
    <p:sldId id="427" r:id="rId32"/>
    <p:sldId id="428" r:id="rId33"/>
    <p:sldId id="429" r:id="rId34"/>
    <p:sldId id="453" r:id="rId35"/>
    <p:sldId id="454" r:id="rId36"/>
    <p:sldId id="455" r:id="rId37"/>
    <p:sldId id="456" r:id="rId38"/>
    <p:sldId id="459" r:id="rId39"/>
    <p:sldId id="457" r:id="rId40"/>
    <p:sldId id="458" r:id="rId41"/>
    <p:sldId id="460" r:id="rId42"/>
    <p:sldId id="461" r:id="rId43"/>
    <p:sldId id="462" r:id="rId44"/>
    <p:sldId id="463" r:id="rId45"/>
    <p:sldId id="464" r:id="rId46"/>
    <p:sldId id="465" r:id="rId47"/>
    <p:sldId id="466" r:id="rId48"/>
    <p:sldId id="467" r:id="rId49"/>
    <p:sldId id="468" r:id="rId50"/>
    <p:sldId id="469" r:id="rId51"/>
    <p:sldId id="471" r:id="rId52"/>
    <p:sldId id="470" r:id="rId53"/>
    <p:sldId id="285"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89" autoAdjust="0"/>
  </p:normalViewPr>
  <p:slideViewPr>
    <p:cSldViewPr>
      <p:cViewPr varScale="1">
        <p:scale>
          <a:sx n="67" d="100"/>
          <a:sy n="67" d="100"/>
        </p:scale>
        <p:origin x="139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pPr/>
              <a:t>10/9/2017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pPr/>
              <a:t>‹#›</a:t>
            </a:fld>
            <a:endParaRPr lang="en-US"/>
          </a:p>
        </p:txBody>
      </p:sp>
    </p:spTree>
    <p:extLst>
      <p:ext uri="{BB962C8B-B14F-4D97-AF65-F5344CB8AC3E}">
        <p14:creationId xmlns:p14="http://schemas.microsoft.com/office/powerpoint/2010/main" val="38902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pPr/>
              <a:t>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pPr/>
              <a:t>‹#›</a:t>
            </a:fld>
            <a:endParaRPr lang="en-US"/>
          </a:p>
        </p:txBody>
      </p:sp>
    </p:spTree>
    <p:extLst>
      <p:ext uri="{BB962C8B-B14F-4D97-AF65-F5344CB8AC3E}">
        <p14:creationId xmlns:p14="http://schemas.microsoft.com/office/powerpoint/2010/main" val="967631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pPr/>
              <a:t>1</a:t>
            </a:fld>
            <a:endParaRPr lang="en-US"/>
          </a:p>
        </p:txBody>
      </p:sp>
    </p:spTree>
    <p:extLst>
      <p:ext uri="{BB962C8B-B14F-4D97-AF65-F5344CB8AC3E}">
        <p14:creationId xmlns:p14="http://schemas.microsoft.com/office/powerpoint/2010/main" val="271674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B5370-BF22-4492-A956-4BFB67688963}" type="slidenum">
              <a:rPr lang="en-GB"/>
              <a:pPr/>
              <a:t>2</a:t>
            </a:fld>
            <a:endParaRPr lang="en-GB"/>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pPr>
              <a:lnSpc>
                <a:spcPct val="80000"/>
              </a:lnSpc>
            </a:pPr>
            <a:r>
              <a:rPr lang="en-US" sz="800" b="1" u="sng" dirty="0"/>
              <a:t>Make the UI more responsive</a:t>
            </a:r>
            <a:r>
              <a:rPr lang="en-US" sz="800" b="1" dirty="0"/>
              <a:t> - </a:t>
            </a:r>
            <a:r>
              <a:rPr lang="en-US" sz="800" dirty="0"/>
              <a:t>Event-driven UI toolkits, such as AWT and Swing, have an event thread that processes UI</a:t>
            </a:r>
          </a:p>
          <a:p>
            <a:pPr>
              <a:lnSpc>
                <a:spcPct val="80000"/>
              </a:lnSpc>
            </a:pPr>
            <a:r>
              <a:rPr lang="en-US" sz="800" dirty="0"/>
              <a:t>events such as keystrokes and mouse clicks.</a:t>
            </a:r>
          </a:p>
          <a:p>
            <a:pPr>
              <a:lnSpc>
                <a:spcPct val="80000"/>
              </a:lnSpc>
            </a:pPr>
            <a:r>
              <a:rPr lang="en-US" sz="800" dirty="0"/>
              <a:t>AWT and Swing programs attach event listeners to UI objects. These listeners are notified when a specific event occurs, such as a button being clicked. Event listeners are called from within the AWT event thread.</a:t>
            </a:r>
          </a:p>
          <a:p>
            <a:pPr>
              <a:lnSpc>
                <a:spcPct val="80000"/>
              </a:lnSpc>
            </a:pPr>
            <a:r>
              <a:rPr lang="en-US" sz="800" dirty="0"/>
              <a:t>If an event listener were to perform a lengthy task, such as checking spelling in a large document, the event thread would be busy running the spelling checker, and thus would not be able to process additional UI events until the event listener completed. This would make the program appear to freeze, which is disappointing for the user.</a:t>
            </a:r>
          </a:p>
          <a:p>
            <a:pPr>
              <a:lnSpc>
                <a:spcPct val="80000"/>
              </a:lnSpc>
            </a:pPr>
            <a:r>
              <a:rPr lang="en-US" sz="800" dirty="0"/>
              <a:t>To avoid stalling the UI, the event listener should hand off long tasks to another thread so that the AWT thread can continue processing UI events (including requests to cancel the long-running task being performed) while the task is in progress.</a:t>
            </a:r>
          </a:p>
          <a:p>
            <a:pPr>
              <a:lnSpc>
                <a:spcPct val="80000"/>
              </a:lnSpc>
            </a:pPr>
            <a:r>
              <a:rPr lang="en-US" sz="800" b="1" u="sng" dirty="0"/>
              <a:t>Take advantage of multiprocessor systems</a:t>
            </a:r>
            <a:r>
              <a:rPr lang="en-US" sz="800" dirty="0"/>
              <a:t> - Multiprocessor systems are much more common than they used to be. Once they were found only in large data centers and scientific computing facilities. Now many low-end servers systems -- and even some desktop systems -- have multiple processors. Modern operating systems, including Linux, Solaris, and Windows NT/2000, can take advantage of multiple processors and schedule threads to execute on any available processor.</a:t>
            </a:r>
          </a:p>
          <a:p>
            <a:pPr>
              <a:lnSpc>
                <a:spcPct val="80000"/>
              </a:lnSpc>
            </a:pPr>
            <a:r>
              <a:rPr lang="en-US" sz="800" dirty="0"/>
              <a:t>The basic unit of scheduling is generally the thread; if a program has only one active thread, it can only run on one processor at a time. If a program has multiple active threads, then multiple threads may be scheduled at once. In a well-designed program, using multiple threads can improve program throughput and performance.</a:t>
            </a:r>
          </a:p>
          <a:p>
            <a:pPr>
              <a:lnSpc>
                <a:spcPct val="80000"/>
              </a:lnSpc>
            </a:pPr>
            <a:r>
              <a:rPr lang="en-US" sz="800" b="1" u="sng" dirty="0"/>
              <a:t>Simplify modeling</a:t>
            </a:r>
            <a:r>
              <a:rPr lang="en-US" sz="800" dirty="0"/>
              <a:t> - In some cases, using threads can make your programs simpler to write and maintain. Consider a simulation application, where you simulate the interaction between multiple entities. Giving each entity its own thread can greatly simplify many simulation and modeling applications.</a:t>
            </a:r>
          </a:p>
          <a:p>
            <a:pPr>
              <a:lnSpc>
                <a:spcPct val="80000"/>
              </a:lnSpc>
            </a:pPr>
            <a:r>
              <a:rPr lang="en-US" sz="800" dirty="0"/>
              <a:t>Another example where it is convenient to use separate threads to simplify a program is when an application has multiple independent event-driven components, for example, an application might have a component that counts down the number of seconds since some event and updates a display on the screen. Rather than having a main loop check the time periodically and update the display, it is much simpler -- and less error-prone -- to have a thread that does nothing but sleep until a certain amount of time has elapsed and then update the on-screen counter. This way the main thread doesn't need to worry about the timer at all.</a:t>
            </a:r>
          </a:p>
          <a:p>
            <a:pPr>
              <a:lnSpc>
                <a:spcPct val="80000"/>
              </a:lnSpc>
            </a:pPr>
            <a:r>
              <a:rPr lang="en-US" sz="800" b="1" u="sng" dirty="0"/>
              <a:t>Perform asynchronous or background processing</a:t>
            </a:r>
            <a:r>
              <a:rPr lang="en-US" sz="800" dirty="0"/>
              <a:t> - Server applications get their input from remote sources, such as sockets. When you read</a:t>
            </a:r>
          </a:p>
          <a:p>
            <a:pPr>
              <a:lnSpc>
                <a:spcPct val="80000"/>
              </a:lnSpc>
            </a:pPr>
            <a:r>
              <a:rPr lang="en-US" sz="800" dirty="0"/>
              <a:t>from a socket, if there is no data currently available, the call to </a:t>
            </a:r>
            <a:r>
              <a:rPr lang="en-US" sz="800" dirty="0" err="1"/>
              <a:t>SocketInputStream.read</a:t>
            </a:r>
            <a:r>
              <a:rPr lang="en-US" sz="800" dirty="0"/>
              <a:t>() will block until data is available. If a single-threaded program were to read from the socket, and the entity on the other end of the socket were never to send any data, the program would simply wait forever, and no other processing would get done. On the other hand, the program could poll the socket to see if data was available, but this is often undesirable for performance reasons.</a:t>
            </a:r>
          </a:p>
          <a:p>
            <a:pPr>
              <a:lnSpc>
                <a:spcPct val="80000"/>
              </a:lnSpc>
            </a:pPr>
            <a:r>
              <a:rPr lang="en-US" sz="800" dirty="0"/>
              <a:t>If, instead, you created a thread to read from the socket, the main thread could perform other tasks while the other thread waited for input from the socket. You can even create multiple threads so you can read from multiple sockets at once. In this way, you are notified quickly when data is available (because the waiting thread is awakened) without having to poll frequently to check if data is available. The code to wait on a socket using threads is also much simpler and less error-prone than polling would be.</a:t>
            </a:r>
          </a:p>
          <a:p>
            <a:pPr>
              <a:lnSpc>
                <a:spcPct val="80000"/>
              </a:lnSpc>
            </a:pPr>
            <a:endParaRPr lang="en-US" sz="800" dirty="0"/>
          </a:p>
        </p:txBody>
      </p:sp>
    </p:spTree>
    <p:extLst>
      <p:ext uri="{BB962C8B-B14F-4D97-AF65-F5344CB8AC3E}">
        <p14:creationId xmlns:p14="http://schemas.microsoft.com/office/powerpoint/2010/main" val="402696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0A777-7375-402C-8D16-D8CB5FF6276E}" type="slidenum">
              <a:rPr lang="en-GB"/>
              <a:pPr/>
              <a:t>5</a:t>
            </a:fld>
            <a:endParaRPr lang="en-GB"/>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027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D1FD0-FE33-41E7-B4C4-FF35710033EB}" type="slidenum">
              <a:rPr lang="en-GB"/>
              <a:pPr/>
              <a:t>6</a:t>
            </a:fld>
            <a:endParaRPr lang="en-GB"/>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93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592FE-15FC-4F99-836A-AD3E78008DED}" type="slidenum">
              <a:rPr lang="en-GB"/>
              <a:pPr/>
              <a:t>20</a:t>
            </a:fld>
            <a:endParaRPr lang="en-GB"/>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pPr lvl="1" algn="just"/>
            <a:endParaRPr lang="en-US"/>
          </a:p>
        </p:txBody>
      </p:sp>
    </p:spTree>
    <p:extLst>
      <p:ext uri="{BB962C8B-B14F-4D97-AF65-F5344CB8AC3E}">
        <p14:creationId xmlns:p14="http://schemas.microsoft.com/office/powerpoint/2010/main" val="2743692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064E24-AC97-4C70-BD3D-861BBE4C1FE0}" type="slidenum">
              <a:rPr lang="en-GB"/>
              <a:pPr/>
              <a:t>21</a:t>
            </a:fld>
            <a:endParaRPr lang="en-GB"/>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6819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64759-7B2F-4FAD-A252-6E51ED80146B}" type="slidenum">
              <a:rPr lang="en-US" smtClean="0"/>
              <a:pPr/>
              <a:t>29</a:t>
            </a:fld>
            <a:endParaRPr lang="en-US"/>
          </a:p>
        </p:txBody>
      </p:sp>
    </p:spTree>
    <p:extLst>
      <p:ext uri="{BB962C8B-B14F-4D97-AF65-F5344CB8AC3E}">
        <p14:creationId xmlns:p14="http://schemas.microsoft.com/office/powerpoint/2010/main" val="366011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7B938-59D8-4249-B22D-D348E1CBBF56}" type="slidenum">
              <a:rPr lang="en-GB"/>
              <a:pPr/>
              <a:t>31</a:t>
            </a:fld>
            <a:endParaRPr lang="en-GB"/>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pPr marL="228600" indent="-228600">
              <a:buFontTx/>
              <a:buAutoNum type="arabicPeriod"/>
            </a:pPr>
            <a:r>
              <a:rPr lang="en-US" dirty="0"/>
              <a:t>Dead</a:t>
            </a:r>
          </a:p>
          <a:p>
            <a:pPr marL="228600" indent="-228600">
              <a:buFontTx/>
              <a:buAutoNum type="arabicPeriod"/>
            </a:pPr>
            <a:r>
              <a:rPr lang="en-US" dirty="0" err="1"/>
              <a:t>Sleeped</a:t>
            </a:r>
            <a:endParaRPr lang="en-US" dirty="0"/>
          </a:p>
          <a:p>
            <a:pPr marL="228600" indent="-228600">
              <a:buFontTx/>
              <a:buAutoNum type="arabicPeriod"/>
            </a:pPr>
            <a:r>
              <a:rPr lang="en-US" dirty="0"/>
              <a:t>Blocked</a:t>
            </a:r>
          </a:p>
        </p:txBody>
      </p:sp>
    </p:spTree>
    <p:extLst>
      <p:ext uri="{BB962C8B-B14F-4D97-AF65-F5344CB8AC3E}">
        <p14:creationId xmlns:p14="http://schemas.microsoft.com/office/powerpoint/2010/main" val="210874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235AA3-FC76-41F8-B189-6F1B05FF0490}" type="datetime1">
              <a:rPr lang="en-US" smtClean="0"/>
              <a:pPr/>
              <a:t>10/9/2017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59CB07-0B34-4F81-9A18-FB2A022D6AA0}"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C6F97-09A2-4AC8-8FD0-FEDCBEF016CD}"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495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2819400" y="6515100"/>
            <a:ext cx="1828800" cy="304800"/>
          </a:xfrm>
        </p:spPr>
        <p:txBody>
          <a:bodyPr/>
          <a:lstStyle>
            <a:lvl1pPr>
              <a:defRPr/>
            </a:lvl1pPr>
          </a:lstStyle>
          <a:p>
            <a:endParaRPr lang="en-US"/>
          </a:p>
        </p:txBody>
      </p:sp>
      <p:sp>
        <p:nvSpPr>
          <p:cNvPr id="6" name="Footer Placeholder 5"/>
          <p:cNvSpPr>
            <a:spLocks noGrp="1"/>
          </p:cNvSpPr>
          <p:nvPr>
            <p:ph type="ftr" sz="quarter" idx="11"/>
          </p:nvPr>
        </p:nvSpPr>
        <p:spPr>
          <a:xfrm>
            <a:off x="4953000" y="6481763"/>
            <a:ext cx="3810000" cy="314325"/>
          </a:xfrm>
        </p:spPr>
        <p:txBody>
          <a:bodyPr/>
          <a:lstStyle>
            <a:lvl1pPr>
              <a:defRPr/>
            </a:lvl1pPr>
          </a:lstStyle>
          <a:p>
            <a:r>
              <a:rPr lang="en-US"/>
              <a:t>CONFIDENTIAL© Copyright 2008 Tech Mahindra Limited</a:t>
            </a:r>
          </a:p>
        </p:txBody>
      </p:sp>
      <p:sp>
        <p:nvSpPr>
          <p:cNvPr id="7" name="Slide Number Placeholder 6"/>
          <p:cNvSpPr>
            <a:spLocks noGrp="1"/>
          </p:cNvSpPr>
          <p:nvPr>
            <p:ph type="sldNum" sz="quarter" idx="12"/>
          </p:nvPr>
        </p:nvSpPr>
        <p:spPr>
          <a:xfrm>
            <a:off x="8839200" y="6524625"/>
            <a:ext cx="304800" cy="228600"/>
          </a:xfrm>
        </p:spPr>
        <p:txBody>
          <a:bodyPr/>
          <a:lstStyle>
            <a:lvl1pPr>
              <a:defRPr/>
            </a:lvl1pPr>
          </a:lstStyle>
          <a:p>
            <a:fld id="{EC020333-748E-459B-AB33-404AB2D5A567}" type="slidenum">
              <a:rPr lang="en-US"/>
              <a:pPr/>
              <a:t>‹#›</a:t>
            </a:fld>
            <a:endParaRPr lang="en-US"/>
          </a:p>
        </p:txBody>
      </p:sp>
    </p:spTree>
    <p:extLst>
      <p:ext uri="{BB962C8B-B14F-4D97-AF65-F5344CB8AC3E}">
        <p14:creationId xmlns:p14="http://schemas.microsoft.com/office/powerpoint/2010/main" val="237539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5F6E3-38D1-4984-8F20-D2253F0CEBD3}" type="datetime1">
              <a:rPr lang="en-US" smtClean="0"/>
              <a:pPr/>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540B938-3C2B-440E-9669-CBD5512BC12C}" type="datetime1">
              <a:rPr lang="en-US" smtClean="0"/>
              <a:pPr/>
              <a:t>10/9/2017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E2AA5-F419-44CD-A597-87061F43F0F3}" type="datetime1">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237BDAD-22BE-4E17-AFC4-A195386C9685}" type="datetime1">
              <a:rPr lang="en-US" smtClean="0"/>
              <a:pPr/>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5F61E-6965-4EB8-915D-3EA6C2F82FCA}" type="datetime1">
              <a:rPr lang="en-US" smtClean="0"/>
              <a:pPr/>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pPr/>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pPr/>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B2742E-9626-45E8-9E70-94FD9AE10823}" type="datetime1">
              <a:rPr lang="en-US" smtClean="0"/>
              <a:pPr/>
              <a:t>10/9/2017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t>Multithreaded Programming</a:t>
            </a:r>
            <a:endParaRPr lang="en-US" dirty="0"/>
          </a:p>
        </p:txBody>
      </p:sp>
      <p:sp>
        <p:nvSpPr>
          <p:cNvPr id="3" name="Subtitle 2"/>
          <p:cNvSpPr>
            <a:spLocks noGrp="1"/>
          </p:cNvSpPr>
          <p:nvPr>
            <p:ph type="subTitle" idx="1"/>
          </p:nvPr>
        </p:nvSpPr>
        <p:spPr>
          <a:xfrm>
            <a:off x="1219200" y="5124450"/>
            <a:ext cx="6934200" cy="971550"/>
          </a:xfrm>
        </p:spPr>
        <p:txBody>
          <a:bodyPr>
            <a:normAutofit/>
          </a:bodyPr>
          <a:lstStyle/>
          <a:p>
            <a:r>
              <a:rPr lang="en-US" sz="1600" smtClean="0"/>
              <a:t>Daiwat Vyas</a:t>
            </a:r>
            <a:endParaRPr lang="en-US" sz="1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6AAF8AC-5755-404D-8078-2C282D15E251}" type="slidenum">
              <a:rPr lang="en-US"/>
              <a:pPr/>
              <a:t>10</a:t>
            </a:fld>
            <a:endParaRPr lang="en-US"/>
          </a:p>
        </p:txBody>
      </p:sp>
      <p:sp>
        <p:nvSpPr>
          <p:cNvPr id="223237" name="Rectangle 5"/>
          <p:cNvSpPr>
            <a:spLocks noGrp="1" noChangeArrowheads="1"/>
          </p:cNvSpPr>
          <p:nvPr>
            <p:ph type="title"/>
          </p:nvPr>
        </p:nvSpPr>
        <p:spPr/>
        <p:txBody>
          <a:bodyPr/>
          <a:lstStyle/>
          <a:p>
            <a:r>
              <a:rPr lang="en-US"/>
              <a:t>Extending the </a:t>
            </a:r>
            <a:r>
              <a:rPr lang="en-US" i="1"/>
              <a:t>Thread</a:t>
            </a:r>
            <a:r>
              <a:rPr lang="en-US"/>
              <a:t> Class</a:t>
            </a:r>
          </a:p>
        </p:txBody>
      </p:sp>
      <p:sp>
        <p:nvSpPr>
          <p:cNvPr id="223238" name="Rectangle 6"/>
          <p:cNvSpPr>
            <a:spLocks noGrp="1" noChangeArrowheads="1"/>
          </p:cNvSpPr>
          <p:nvPr>
            <p:ph type="body" idx="1"/>
          </p:nvPr>
        </p:nvSpPr>
        <p:spPr/>
        <p:txBody>
          <a:bodyPr>
            <a:normAutofit/>
          </a:bodyPr>
          <a:lstStyle/>
          <a:p>
            <a:pPr algn="just"/>
            <a:r>
              <a:rPr lang="en-US" sz="2000" dirty="0" smtClean="0"/>
              <a:t>Create a new class that extends Thread</a:t>
            </a:r>
          </a:p>
          <a:p>
            <a:pPr algn="just"/>
            <a:r>
              <a:rPr lang="en-US" sz="2000" dirty="0" smtClean="0"/>
              <a:t>Override </a:t>
            </a:r>
            <a:r>
              <a:rPr lang="en-US" sz="2000" dirty="0"/>
              <a:t>the </a:t>
            </a:r>
            <a:r>
              <a:rPr lang="en-US" sz="2000" i="1" dirty="0"/>
              <a:t>run()</a:t>
            </a:r>
            <a:r>
              <a:rPr lang="en-US" sz="2000" dirty="0"/>
              <a:t> </a:t>
            </a:r>
            <a:r>
              <a:rPr lang="en-US" sz="2000" dirty="0" smtClean="0"/>
              <a:t>method, which is the entry point of the new thread, </a:t>
            </a:r>
            <a:r>
              <a:rPr lang="en-US" sz="2000" dirty="0"/>
              <a:t>in the subclass from the </a:t>
            </a:r>
            <a:r>
              <a:rPr lang="en-US" sz="2000" i="1" dirty="0"/>
              <a:t>Thread </a:t>
            </a:r>
            <a:r>
              <a:rPr lang="en-US" sz="2000" dirty="0"/>
              <a:t>class to define the code executed by the </a:t>
            </a:r>
            <a:r>
              <a:rPr lang="en-US" sz="2000" dirty="0" smtClean="0"/>
              <a:t>thread</a:t>
            </a:r>
          </a:p>
        </p:txBody>
      </p:sp>
      <p:sp>
        <p:nvSpPr>
          <p:cNvPr id="223236" name="Text Box 4"/>
          <p:cNvSpPr txBox="1">
            <a:spLocks noChangeArrowheads="1"/>
          </p:cNvSpPr>
          <p:nvPr/>
        </p:nvSpPr>
        <p:spPr bwMode="auto">
          <a:xfrm>
            <a:off x="800100" y="2807017"/>
            <a:ext cx="7543800" cy="3449638"/>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a:t>
            </a:r>
            <a:r>
              <a:rPr lang="en-US" u="none" dirty="0" err="1">
                <a:solidFill>
                  <a:srgbClr val="FF0000"/>
                </a:solidFill>
                <a:latin typeface="Courier New" panose="02070309020205020404" pitchFamily="49" charset="0"/>
              </a:rPr>
              <a:t>ThreadExample</a:t>
            </a: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extends Thread</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private String data;</a:t>
            </a:r>
          </a:p>
          <a:p>
            <a:pPr algn="l">
              <a:lnSpc>
                <a:spcPct val="50000"/>
              </a:lnSpc>
              <a:spcBef>
                <a:spcPct val="50000"/>
              </a:spcBef>
            </a:pP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public </a:t>
            </a:r>
            <a:r>
              <a:rPr lang="en-US" u="none" dirty="0" err="1">
                <a:solidFill>
                  <a:srgbClr val="FF0000"/>
                </a:solidFill>
                <a:latin typeface="Courier New" panose="02070309020205020404" pitchFamily="49" charset="0"/>
              </a:rPr>
              <a:t>ThreadExample</a:t>
            </a:r>
            <a:r>
              <a:rPr lang="en-US" u="none" dirty="0">
                <a:solidFill>
                  <a:srgbClr val="FF0000"/>
                </a:solidFill>
                <a:latin typeface="Courier New" panose="02070309020205020404" pitchFamily="49" charset="0"/>
              </a:rPr>
              <a:t>(String data) {</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this.data</a:t>
            </a:r>
            <a:r>
              <a:rPr lang="en-US" u="none" dirty="0">
                <a:solidFill>
                  <a:srgbClr val="FF0000"/>
                </a:solidFill>
                <a:latin typeface="Courier New" panose="02070309020205020404" pitchFamily="49" charset="0"/>
              </a:rPr>
              <a:t> = data;</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public void run()</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System.out.println(“I am a thread with ”+data);</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a:t>
            </a:r>
          </a:p>
        </p:txBody>
      </p:sp>
    </p:spTree>
    <p:extLst>
      <p:ext uri="{BB962C8B-B14F-4D97-AF65-F5344CB8AC3E}">
        <p14:creationId xmlns:p14="http://schemas.microsoft.com/office/powerpoint/2010/main" val="3584982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23238">
                                            <p:txEl>
                                              <p:pRg st="0" end="0"/>
                                            </p:txEl>
                                          </p:spTgt>
                                        </p:tgtEl>
                                        <p:attrNameLst>
                                          <p:attrName>style.visibility</p:attrName>
                                        </p:attrNameLst>
                                      </p:cBhvr>
                                      <p:to>
                                        <p:strVal val="visible"/>
                                      </p:to>
                                    </p:set>
                                    <p:animEffect transition="in" filter="strips(downLeft)">
                                      <p:cBhvr>
                                        <p:cTn id="7" dur="1000"/>
                                        <p:tgtEl>
                                          <p:spTgt spid="223238">
                                            <p:txEl>
                                              <p:pRg st="0" end="0"/>
                                            </p:txEl>
                                          </p:spTgt>
                                        </p:tgtEl>
                                      </p:cBhvr>
                                    </p:animEffect>
                                  </p:childTnLst>
                                </p:cTn>
                              </p:par>
                            </p:childTnLst>
                          </p:cTn>
                        </p:par>
                        <p:par>
                          <p:cTn id="8" fill="hold">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223238">
                                            <p:txEl>
                                              <p:pRg st="1" end="1"/>
                                            </p:txEl>
                                          </p:spTgt>
                                        </p:tgtEl>
                                        <p:attrNameLst>
                                          <p:attrName>style.visibility</p:attrName>
                                        </p:attrNameLst>
                                      </p:cBhvr>
                                      <p:to>
                                        <p:strVal val="visible"/>
                                      </p:to>
                                    </p:set>
                                    <p:animEffect transition="in" filter="strips(downLeft)">
                                      <p:cBhvr>
                                        <p:cTn id="11" dur="1000"/>
                                        <p:tgtEl>
                                          <p:spTgt spid="223238">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23236"/>
                                        </p:tgtEl>
                                        <p:attrNameLst>
                                          <p:attrName>style.visibility</p:attrName>
                                        </p:attrNameLst>
                                      </p:cBhvr>
                                      <p:to>
                                        <p:strVal val="visible"/>
                                      </p:to>
                                    </p:set>
                                    <p:animEffect transition="in" filter="wipe(up)">
                                      <p:cBhvr>
                                        <p:cTn id="15" dur="10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build="p"/>
      <p:bldP spid="2232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9BAE9E24-473C-4706-9226-69FFDA1DA9A9}" type="slidenum">
              <a:rPr lang="en-US"/>
              <a:pPr/>
              <a:t>11</a:t>
            </a:fld>
            <a:endParaRPr lang="en-US"/>
          </a:p>
        </p:txBody>
      </p:sp>
      <p:sp>
        <p:nvSpPr>
          <p:cNvPr id="224264" name="Rectangle 8"/>
          <p:cNvSpPr>
            <a:spLocks noGrp="1" noChangeArrowheads="1"/>
          </p:cNvSpPr>
          <p:nvPr>
            <p:ph type="title"/>
          </p:nvPr>
        </p:nvSpPr>
        <p:spPr>
          <a:xfrm>
            <a:off x="457200" y="537317"/>
            <a:ext cx="6680200" cy="431800"/>
          </a:xfrm>
        </p:spPr>
        <p:txBody>
          <a:bodyPr>
            <a:normAutofit fontScale="90000"/>
          </a:bodyPr>
          <a:lstStyle/>
          <a:p>
            <a:r>
              <a:rPr lang="en-US" dirty="0"/>
              <a:t>Running Threads</a:t>
            </a:r>
          </a:p>
        </p:txBody>
      </p:sp>
      <p:sp>
        <p:nvSpPr>
          <p:cNvPr id="224265" name="Rectangle 9"/>
          <p:cNvSpPr>
            <a:spLocks noGrp="1" noChangeArrowheads="1"/>
          </p:cNvSpPr>
          <p:nvPr>
            <p:ph type="body" sz="half" idx="1"/>
          </p:nvPr>
        </p:nvSpPr>
        <p:spPr>
          <a:xfrm>
            <a:off x="304800" y="685800"/>
            <a:ext cx="8534400" cy="5638800"/>
          </a:xfrm>
        </p:spPr>
        <p:txBody>
          <a:bodyPr/>
          <a:lstStyle/>
          <a:p>
            <a:pPr algn="just"/>
            <a:endParaRPr lang="en-US" sz="1800" dirty="0" smtClean="0"/>
          </a:p>
          <a:p>
            <a:pPr algn="just"/>
            <a:endParaRPr lang="en-US" sz="1800" dirty="0"/>
          </a:p>
          <a:p>
            <a:pPr algn="just"/>
            <a:r>
              <a:rPr lang="en-US" sz="2000" dirty="0" smtClean="0"/>
              <a:t>Create </a:t>
            </a:r>
            <a:r>
              <a:rPr lang="en-US" sz="2000" dirty="0"/>
              <a:t>an instance of this subclass (</a:t>
            </a:r>
            <a:r>
              <a:rPr lang="en-US" sz="2000" dirty="0" err="1"/>
              <a:t>ThreadExample</a:t>
            </a:r>
            <a:r>
              <a:rPr lang="en-US" sz="2000" dirty="0"/>
              <a:t>) </a:t>
            </a:r>
          </a:p>
          <a:p>
            <a:pPr algn="just"/>
            <a:r>
              <a:rPr lang="en-US" sz="2000" dirty="0" smtClean="0"/>
              <a:t>Invoke </a:t>
            </a:r>
            <a:r>
              <a:rPr lang="en-US" sz="2000" dirty="0"/>
              <a:t>the </a:t>
            </a:r>
            <a:r>
              <a:rPr lang="en-US" sz="2000" i="1" dirty="0"/>
              <a:t>start()</a:t>
            </a:r>
            <a:r>
              <a:rPr lang="en-US" sz="2000" dirty="0"/>
              <a:t> method on the instance of the class to make the thread eligible for running</a:t>
            </a:r>
          </a:p>
        </p:txBody>
      </p:sp>
      <p:sp>
        <p:nvSpPr>
          <p:cNvPr id="224260" name="Text Box 4"/>
          <p:cNvSpPr txBox="1">
            <a:spLocks noChangeArrowheads="1"/>
          </p:cNvSpPr>
          <p:nvPr/>
        </p:nvSpPr>
        <p:spPr bwMode="auto">
          <a:xfrm>
            <a:off x="742950" y="2590800"/>
            <a:ext cx="7620000" cy="2112117"/>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a:t>
            </a:r>
            <a:r>
              <a:rPr lang="en-US" u="none" dirty="0" err="1">
                <a:solidFill>
                  <a:srgbClr val="FF0000"/>
                </a:solidFill>
                <a:latin typeface="Courier New" panose="02070309020205020404" pitchFamily="49" charset="0"/>
              </a:rPr>
              <a:t>ThreadExampleMain</a:t>
            </a: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public static void main(String[] </a:t>
            </a:r>
            <a:r>
              <a:rPr lang="en-US" u="none" dirty="0" err="1">
                <a:solidFill>
                  <a:srgbClr val="FF0000"/>
                </a:solidFill>
                <a:latin typeface="Courier New" panose="02070309020205020404" pitchFamily="49" charset="0"/>
              </a:rPr>
              <a:t>args</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Thread </a:t>
            </a:r>
            <a:r>
              <a:rPr lang="en-US" u="none" dirty="0" err="1">
                <a:solidFill>
                  <a:srgbClr val="FF0000"/>
                </a:solidFill>
                <a:latin typeface="Courier New" panose="02070309020205020404" pitchFamily="49" charset="0"/>
              </a:rPr>
              <a:t>myThread</a:t>
            </a:r>
            <a:r>
              <a:rPr lang="en-US" u="none" dirty="0">
                <a:solidFill>
                  <a:srgbClr val="FF0000"/>
                </a:solidFill>
                <a:latin typeface="Courier New" panose="02070309020205020404" pitchFamily="49" charset="0"/>
              </a:rPr>
              <a:t> = new </a:t>
            </a:r>
            <a:r>
              <a:rPr lang="en-US" u="none" dirty="0" err="1">
                <a:solidFill>
                  <a:srgbClr val="FF0000"/>
                </a:solidFill>
                <a:latin typeface="Courier New" panose="02070309020205020404" pitchFamily="49" charset="0"/>
              </a:rPr>
              <a:t>ThreadExample</a:t>
            </a:r>
            <a:r>
              <a:rPr lang="en-US" u="none" dirty="0">
                <a:solidFill>
                  <a:srgbClr val="FF0000"/>
                </a:solidFill>
                <a:latin typeface="Courier New" panose="02070309020205020404" pitchFamily="49" charset="0"/>
              </a:rPr>
              <a:t>(“my data”);</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myThread.start</a:t>
            </a: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a:t>
            </a:r>
          </a:p>
        </p:txBody>
      </p:sp>
    </p:spTree>
    <p:extLst>
      <p:ext uri="{BB962C8B-B14F-4D97-AF65-F5344CB8AC3E}">
        <p14:creationId xmlns:p14="http://schemas.microsoft.com/office/powerpoint/2010/main" val="63921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24265">
                                            <p:txEl>
                                              <p:pRg st="2" end="2"/>
                                            </p:txEl>
                                          </p:spTgt>
                                        </p:tgtEl>
                                        <p:attrNameLst>
                                          <p:attrName>style.visibility</p:attrName>
                                        </p:attrNameLst>
                                      </p:cBhvr>
                                      <p:to>
                                        <p:strVal val="visible"/>
                                      </p:to>
                                    </p:set>
                                    <p:anim calcmode="lin" valueType="num">
                                      <p:cBhvr>
                                        <p:cTn id="7" dur="1000" fill="hold"/>
                                        <p:tgtEl>
                                          <p:spTgt spid="224265">
                                            <p:txEl>
                                              <p:pRg st="2" end="2"/>
                                            </p:txEl>
                                          </p:spTgt>
                                        </p:tgtEl>
                                        <p:attrNameLst>
                                          <p:attrName>ppt_w</p:attrName>
                                        </p:attrNameLst>
                                      </p:cBhvr>
                                      <p:tavLst>
                                        <p:tav tm="0">
                                          <p:val>
                                            <p:strVal val="#ppt_w*0.05"/>
                                          </p:val>
                                        </p:tav>
                                        <p:tav tm="100000">
                                          <p:val>
                                            <p:strVal val="#ppt_w"/>
                                          </p:val>
                                        </p:tav>
                                      </p:tavLst>
                                    </p:anim>
                                    <p:anim calcmode="lin" valueType="num">
                                      <p:cBhvr>
                                        <p:cTn id="8" dur="1000" fill="hold"/>
                                        <p:tgtEl>
                                          <p:spTgt spid="224265">
                                            <p:txEl>
                                              <p:pRg st="2" end="2"/>
                                            </p:txEl>
                                          </p:spTgt>
                                        </p:tgtEl>
                                        <p:attrNameLst>
                                          <p:attrName>ppt_h</p:attrName>
                                        </p:attrNameLst>
                                      </p:cBhvr>
                                      <p:tavLst>
                                        <p:tav tm="0">
                                          <p:val>
                                            <p:strVal val="#ppt_h"/>
                                          </p:val>
                                        </p:tav>
                                        <p:tav tm="100000">
                                          <p:val>
                                            <p:strVal val="#ppt_h"/>
                                          </p:val>
                                        </p:tav>
                                      </p:tavLst>
                                    </p:anim>
                                    <p:anim calcmode="lin" valueType="num">
                                      <p:cBhvr>
                                        <p:cTn id="9" dur="1000" fill="hold"/>
                                        <p:tgtEl>
                                          <p:spTgt spid="224265">
                                            <p:txEl>
                                              <p:pRg st="2" end="2"/>
                                            </p:txEl>
                                          </p:spTgt>
                                        </p:tgtEl>
                                        <p:attrNameLst>
                                          <p:attrName>ppt_x</p:attrName>
                                        </p:attrNameLst>
                                      </p:cBhvr>
                                      <p:tavLst>
                                        <p:tav tm="0">
                                          <p:val>
                                            <p:strVal val="#ppt_x-.2"/>
                                          </p:val>
                                        </p:tav>
                                        <p:tav tm="100000">
                                          <p:val>
                                            <p:strVal val="#ppt_x"/>
                                          </p:val>
                                        </p:tav>
                                      </p:tavLst>
                                    </p:anim>
                                    <p:anim calcmode="lin" valueType="num">
                                      <p:cBhvr>
                                        <p:cTn id="10" dur="1000" fill="hold"/>
                                        <p:tgtEl>
                                          <p:spTgt spid="224265">
                                            <p:txEl>
                                              <p:pRg st="2" end="2"/>
                                            </p:txEl>
                                          </p:spTgt>
                                        </p:tgtEl>
                                        <p:attrNameLst>
                                          <p:attrName>ppt_y</p:attrName>
                                        </p:attrNameLst>
                                      </p:cBhvr>
                                      <p:tavLst>
                                        <p:tav tm="0">
                                          <p:val>
                                            <p:strVal val="#ppt_y"/>
                                          </p:val>
                                        </p:tav>
                                        <p:tav tm="100000">
                                          <p:val>
                                            <p:strVal val="#ppt_y"/>
                                          </p:val>
                                        </p:tav>
                                      </p:tavLst>
                                    </p:anim>
                                    <p:animEffect transition="in" filter="fade">
                                      <p:cBhvr>
                                        <p:cTn id="11" dur="1000"/>
                                        <p:tgtEl>
                                          <p:spTgt spid="224265">
                                            <p:txEl>
                                              <p:pRg st="2" end="2"/>
                                            </p:txEl>
                                          </p:spTgt>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224265">
                                            <p:txEl>
                                              <p:pRg st="3" end="3"/>
                                            </p:txEl>
                                          </p:spTgt>
                                        </p:tgtEl>
                                        <p:attrNameLst>
                                          <p:attrName>style.visibility</p:attrName>
                                        </p:attrNameLst>
                                      </p:cBhvr>
                                      <p:to>
                                        <p:strVal val="visible"/>
                                      </p:to>
                                    </p:set>
                                    <p:anim calcmode="lin" valueType="num">
                                      <p:cBhvr>
                                        <p:cTn id="15" dur="1000" fill="hold"/>
                                        <p:tgtEl>
                                          <p:spTgt spid="224265">
                                            <p:txEl>
                                              <p:pRg st="3" end="3"/>
                                            </p:txEl>
                                          </p:spTgt>
                                        </p:tgtEl>
                                        <p:attrNameLst>
                                          <p:attrName>ppt_w</p:attrName>
                                        </p:attrNameLst>
                                      </p:cBhvr>
                                      <p:tavLst>
                                        <p:tav tm="0">
                                          <p:val>
                                            <p:strVal val="#ppt_w*0.05"/>
                                          </p:val>
                                        </p:tav>
                                        <p:tav tm="100000">
                                          <p:val>
                                            <p:strVal val="#ppt_w"/>
                                          </p:val>
                                        </p:tav>
                                      </p:tavLst>
                                    </p:anim>
                                    <p:anim calcmode="lin" valueType="num">
                                      <p:cBhvr>
                                        <p:cTn id="16" dur="1000" fill="hold"/>
                                        <p:tgtEl>
                                          <p:spTgt spid="224265">
                                            <p:txEl>
                                              <p:pRg st="3" end="3"/>
                                            </p:txEl>
                                          </p:spTgt>
                                        </p:tgtEl>
                                        <p:attrNameLst>
                                          <p:attrName>ppt_h</p:attrName>
                                        </p:attrNameLst>
                                      </p:cBhvr>
                                      <p:tavLst>
                                        <p:tav tm="0">
                                          <p:val>
                                            <p:strVal val="#ppt_h"/>
                                          </p:val>
                                        </p:tav>
                                        <p:tav tm="100000">
                                          <p:val>
                                            <p:strVal val="#ppt_h"/>
                                          </p:val>
                                        </p:tav>
                                      </p:tavLst>
                                    </p:anim>
                                    <p:anim calcmode="lin" valueType="num">
                                      <p:cBhvr>
                                        <p:cTn id="17" dur="1000" fill="hold"/>
                                        <p:tgtEl>
                                          <p:spTgt spid="224265">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224265">
                                            <p:txEl>
                                              <p:pRg st="3" end="3"/>
                                            </p:txEl>
                                          </p:spTgt>
                                        </p:tgtEl>
                                        <p:attrNameLst>
                                          <p:attrName>ppt_y</p:attrName>
                                        </p:attrNameLst>
                                      </p:cBhvr>
                                      <p:tavLst>
                                        <p:tav tm="0">
                                          <p:val>
                                            <p:strVal val="#ppt_y"/>
                                          </p:val>
                                        </p:tav>
                                        <p:tav tm="100000">
                                          <p:val>
                                            <p:strVal val="#ppt_y"/>
                                          </p:val>
                                        </p:tav>
                                      </p:tavLst>
                                    </p:anim>
                                    <p:animEffect transition="in" filter="fade">
                                      <p:cBhvr>
                                        <p:cTn id="19" dur="1000"/>
                                        <p:tgtEl>
                                          <p:spTgt spid="224265">
                                            <p:txEl>
                                              <p:pRg st="3" end="3"/>
                                            </p:txEl>
                                          </p:spTgt>
                                        </p:tgtEl>
                                      </p:cBhvr>
                                    </p:animEffect>
                                  </p:childTnLst>
                                </p:cTn>
                              </p:par>
                            </p:childTnLst>
                          </p:cTn>
                        </p:par>
                        <p:par>
                          <p:cTn id="20" fill="hold" nodeType="afterGroup">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224260"/>
                                        </p:tgtEl>
                                        <p:attrNameLst>
                                          <p:attrName>style.visibility</p:attrName>
                                        </p:attrNameLst>
                                      </p:cBhvr>
                                      <p:to>
                                        <p:strVal val="visible"/>
                                      </p:to>
                                    </p:set>
                                    <p:anim calcmode="lin" valueType="num">
                                      <p:cBhvr>
                                        <p:cTn id="23" dur="2000" fill="hold"/>
                                        <p:tgtEl>
                                          <p:spTgt spid="224260"/>
                                        </p:tgtEl>
                                        <p:attrNameLst>
                                          <p:attrName>ppt_w</p:attrName>
                                        </p:attrNameLst>
                                      </p:cBhvr>
                                      <p:tavLst>
                                        <p:tav tm="0">
                                          <p:val>
                                            <p:strVal val="#ppt_w+.3"/>
                                          </p:val>
                                        </p:tav>
                                        <p:tav tm="100000">
                                          <p:val>
                                            <p:strVal val="#ppt_w"/>
                                          </p:val>
                                        </p:tav>
                                      </p:tavLst>
                                    </p:anim>
                                    <p:anim calcmode="lin" valueType="num">
                                      <p:cBhvr>
                                        <p:cTn id="24" dur="2000" fill="hold"/>
                                        <p:tgtEl>
                                          <p:spTgt spid="224260"/>
                                        </p:tgtEl>
                                        <p:attrNameLst>
                                          <p:attrName>ppt_h</p:attrName>
                                        </p:attrNameLst>
                                      </p:cBhvr>
                                      <p:tavLst>
                                        <p:tav tm="0">
                                          <p:val>
                                            <p:strVal val="#ppt_h"/>
                                          </p:val>
                                        </p:tav>
                                        <p:tav tm="100000">
                                          <p:val>
                                            <p:strVal val="#ppt_h"/>
                                          </p:val>
                                        </p:tav>
                                      </p:tavLst>
                                    </p:anim>
                                    <p:animEffect transition="in" filter="fade">
                                      <p:cBhvr>
                                        <p:cTn id="25" dur="20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5" grpId="0" build="p"/>
      <p:bldP spid="2242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Extending Thread Class</a:t>
            </a:r>
            <a:endParaRPr lang="en-IN" dirty="0"/>
          </a:p>
        </p:txBody>
      </p:sp>
      <p:sp>
        <p:nvSpPr>
          <p:cNvPr id="5" name="Slide Number Placeholder 4"/>
          <p:cNvSpPr>
            <a:spLocks noGrp="1"/>
          </p:cNvSpPr>
          <p:nvPr>
            <p:ph type="sldNum" sz="quarter" idx="12"/>
          </p:nvPr>
        </p:nvSpPr>
        <p:spPr/>
        <p:txBody>
          <a:bodyPr/>
          <a:lstStyle/>
          <a:p>
            <a:fld id="{EC020333-748E-459B-AB33-404AB2D5A567}" type="slidenum">
              <a:rPr lang="en-US" smtClean="0"/>
              <a:pPr/>
              <a:t>12</a:t>
            </a:fld>
            <a:endParaRPr lang="en-US"/>
          </a:p>
        </p:txBody>
      </p:sp>
      <p:pic>
        <p:nvPicPr>
          <p:cNvPr id="10" name="Picture 9"/>
          <p:cNvPicPr>
            <a:picLocks noChangeAspect="1"/>
          </p:cNvPicPr>
          <p:nvPr/>
        </p:nvPicPr>
        <p:blipFill>
          <a:blip r:embed="rId2"/>
          <a:stretch>
            <a:fillRect/>
          </a:stretch>
        </p:blipFill>
        <p:spPr>
          <a:xfrm>
            <a:off x="612648" y="1828800"/>
            <a:ext cx="4340352" cy="3581400"/>
          </a:xfrm>
          <a:prstGeom prst="rect">
            <a:avLst/>
          </a:prstGeom>
        </p:spPr>
      </p:pic>
      <p:pic>
        <p:nvPicPr>
          <p:cNvPr id="11" name="Picture 10"/>
          <p:cNvPicPr>
            <a:picLocks noChangeAspect="1"/>
          </p:cNvPicPr>
          <p:nvPr/>
        </p:nvPicPr>
        <p:blipFill>
          <a:blip r:embed="rId3"/>
          <a:stretch>
            <a:fillRect/>
          </a:stretch>
        </p:blipFill>
        <p:spPr>
          <a:xfrm>
            <a:off x="6019800" y="3540124"/>
            <a:ext cx="1981200" cy="650875"/>
          </a:xfrm>
          <a:prstGeom prst="rect">
            <a:avLst/>
          </a:prstGeom>
        </p:spPr>
      </p:pic>
    </p:spTree>
    <p:extLst>
      <p:ext uri="{BB962C8B-B14F-4D97-AF65-F5344CB8AC3E}">
        <p14:creationId xmlns:p14="http://schemas.microsoft.com/office/powerpoint/2010/main" val="279688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Extending Thread Class</a:t>
            </a:r>
            <a:endParaRPr lang="en-IN" dirty="0"/>
          </a:p>
        </p:txBody>
      </p:sp>
      <p:sp>
        <p:nvSpPr>
          <p:cNvPr id="5" name="Slide Number Placeholder 4"/>
          <p:cNvSpPr>
            <a:spLocks noGrp="1"/>
          </p:cNvSpPr>
          <p:nvPr>
            <p:ph type="sldNum" sz="quarter" idx="12"/>
          </p:nvPr>
        </p:nvSpPr>
        <p:spPr/>
        <p:txBody>
          <a:bodyPr/>
          <a:lstStyle/>
          <a:p>
            <a:fld id="{EC020333-748E-459B-AB33-404AB2D5A567}" type="slidenum">
              <a:rPr lang="en-US" smtClean="0"/>
              <a:pPr/>
              <a:t>13</a:t>
            </a:fld>
            <a:endParaRPr lang="en-US"/>
          </a:p>
        </p:txBody>
      </p:sp>
      <p:pic>
        <p:nvPicPr>
          <p:cNvPr id="8" name="Picture 7"/>
          <p:cNvPicPr>
            <a:picLocks noChangeAspect="1"/>
          </p:cNvPicPr>
          <p:nvPr/>
        </p:nvPicPr>
        <p:blipFill>
          <a:blip r:embed="rId2"/>
          <a:stretch>
            <a:fillRect/>
          </a:stretch>
        </p:blipFill>
        <p:spPr>
          <a:xfrm>
            <a:off x="1066800" y="1219200"/>
            <a:ext cx="4267200" cy="5502910"/>
          </a:xfrm>
          <a:prstGeom prst="rect">
            <a:avLst/>
          </a:prstGeom>
        </p:spPr>
      </p:pic>
      <p:pic>
        <p:nvPicPr>
          <p:cNvPr id="9" name="Picture 8"/>
          <p:cNvPicPr>
            <a:picLocks noChangeAspect="1"/>
          </p:cNvPicPr>
          <p:nvPr/>
        </p:nvPicPr>
        <p:blipFill>
          <a:blip r:embed="rId3"/>
          <a:stretch>
            <a:fillRect/>
          </a:stretch>
        </p:blipFill>
        <p:spPr>
          <a:xfrm>
            <a:off x="5334000" y="2438400"/>
            <a:ext cx="2924175" cy="2438400"/>
          </a:xfrm>
          <a:prstGeom prst="rect">
            <a:avLst/>
          </a:prstGeom>
        </p:spPr>
      </p:pic>
    </p:spTree>
    <p:extLst>
      <p:ext uri="{BB962C8B-B14F-4D97-AF65-F5344CB8AC3E}">
        <p14:creationId xmlns:p14="http://schemas.microsoft.com/office/powerpoint/2010/main" val="268056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37CAF4C-C081-4E76-A20A-08B3B55A2279}" type="slidenum">
              <a:rPr lang="en-US"/>
              <a:pPr/>
              <a:t>14</a:t>
            </a:fld>
            <a:endParaRPr lang="en-US"/>
          </a:p>
        </p:txBody>
      </p:sp>
      <p:sp>
        <p:nvSpPr>
          <p:cNvPr id="225285" name="Rectangle 5"/>
          <p:cNvSpPr>
            <a:spLocks noGrp="1" noChangeArrowheads="1"/>
          </p:cNvSpPr>
          <p:nvPr>
            <p:ph type="title"/>
          </p:nvPr>
        </p:nvSpPr>
        <p:spPr/>
        <p:txBody>
          <a:bodyPr/>
          <a:lstStyle/>
          <a:p>
            <a:r>
              <a:rPr lang="en-US"/>
              <a:t>Using the </a:t>
            </a:r>
            <a:r>
              <a:rPr lang="en-US" i="1"/>
              <a:t>Runnable</a:t>
            </a:r>
            <a:r>
              <a:rPr lang="en-US"/>
              <a:t> Interface</a:t>
            </a:r>
          </a:p>
        </p:txBody>
      </p:sp>
      <p:sp>
        <p:nvSpPr>
          <p:cNvPr id="225286" name="Rectangle 6"/>
          <p:cNvSpPr>
            <a:spLocks noGrp="1" noChangeArrowheads="1"/>
          </p:cNvSpPr>
          <p:nvPr>
            <p:ph type="body" idx="1"/>
          </p:nvPr>
        </p:nvSpPr>
        <p:spPr/>
        <p:txBody>
          <a:bodyPr>
            <a:normAutofit/>
          </a:bodyPr>
          <a:lstStyle/>
          <a:p>
            <a:pPr algn="just"/>
            <a:r>
              <a:rPr lang="en-US" sz="2000" dirty="0"/>
              <a:t>Choosing an Approach:</a:t>
            </a:r>
          </a:p>
          <a:p>
            <a:pPr lvl="1" algn="just"/>
            <a:r>
              <a:rPr lang="en-US" sz="2000" dirty="0"/>
              <a:t>C</a:t>
            </a:r>
            <a:r>
              <a:rPr lang="en-US" sz="2000" dirty="0" smtClean="0"/>
              <a:t>lasses </a:t>
            </a:r>
            <a:r>
              <a:rPr lang="en-US" sz="2000" dirty="0"/>
              <a:t>should be extended only when they are being enhanced or modified in some way. So, if you will not be overriding any of </a:t>
            </a:r>
            <a:r>
              <a:rPr lang="en-US" sz="2000" b="1" dirty="0"/>
              <a:t>Thread</a:t>
            </a:r>
            <a:r>
              <a:rPr lang="en-US" sz="2000" dirty="0"/>
              <a:t>’s other methods, it is probably best to implement </a:t>
            </a:r>
            <a:r>
              <a:rPr lang="en-US" sz="2000" b="1" dirty="0"/>
              <a:t>Runnable</a:t>
            </a:r>
            <a:r>
              <a:rPr lang="en-US" sz="2000" dirty="0"/>
              <a:t>.</a:t>
            </a:r>
          </a:p>
          <a:p>
            <a:pPr algn="just"/>
            <a:r>
              <a:rPr lang="en-US" sz="2000" dirty="0" smtClean="0"/>
              <a:t>Implement </a:t>
            </a:r>
            <a:r>
              <a:rPr lang="en-US" sz="2000" dirty="0"/>
              <a:t>the </a:t>
            </a:r>
            <a:r>
              <a:rPr lang="en-US" sz="2000" i="1" dirty="0"/>
              <a:t>Runnable</a:t>
            </a:r>
            <a:r>
              <a:rPr lang="en-US" sz="2000" dirty="0"/>
              <a:t> interface</a:t>
            </a:r>
          </a:p>
          <a:p>
            <a:pPr algn="just"/>
            <a:r>
              <a:rPr lang="en-US" sz="2000" dirty="0" smtClean="0"/>
              <a:t>Override </a:t>
            </a:r>
            <a:r>
              <a:rPr lang="en-US" sz="2000" dirty="0"/>
              <a:t>the </a:t>
            </a:r>
            <a:r>
              <a:rPr lang="en-US" sz="2000" i="1" dirty="0"/>
              <a:t>run()</a:t>
            </a:r>
            <a:r>
              <a:rPr lang="en-US" sz="2000" dirty="0"/>
              <a:t> method to define the code executed by thread</a:t>
            </a:r>
          </a:p>
        </p:txBody>
      </p:sp>
      <p:sp>
        <p:nvSpPr>
          <p:cNvPr id="225284" name="Text Box 4"/>
          <p:cNvSpPr txBox="1">
            <a:spLocks noChangeArrowheads="1"/>
          </p:cNvSpPr>
          <p:nvPr/>
        </p:nvSpPr>
        <p:spPr bwMode="auto">
          <a:xfrm>
            <a:off x="1600200" y="3436944"/>
            <a:ext cx="7086600" cy="3220112"/>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a:t>
            </a:r>
            <a:r>
              <a:rPr lang="en-US" u="none" dirty="0" err="1">
                <a:solidFill>
                  <a:srgbClr val="FF0000"/>
                </a:solidFill>
                <a:latin typeface="Courier New" panose="02070309020205020404" pitchFamily="49" charset="0"/>
              </a:rPr>
              <a:t>RunnableExample</a:t>
            </a:r>
            <a:r>
              <a:rPr lang="en-US" u="none" dirty="0">
                <a:solidFill>
                  <a:srgbClr val="FF0000"/>
                </a:solidFill>
                <a:latin typeface="Courier New" panose="02070309020205020404" pitchFamily="49" charset="0"/>
              </a:rPr>
              <a:t> extends </a:t>
            </a:r>
            <a:r>
              <a:rPr lang="en-US" u="none" dirty="0" err="1">
                <a:solidFill>
                  <a:srgbClr val="FF0000"/>
                </a:solidFill>
                <a:latin typeface="Courier New" panose="02070309020205020404" pitchFamily="49" charset="0"/>
              </a:rPr>
              <a:t>SomeClass</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implements Runnable</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private String data;</a:t>
            </a:r>
          </a:p>
          <a:p>
            <a:pPr algn="l">
              <a:lnSpc>
                <a:spcPct val="50000"/>
              </a:lnSpc>
              <a:spcBef>
                <a:spcPct val="50000"/>
              </a:spcBef>
            </a:pPr>
            <a:r>
              <a:rPr lang="en-US" u="none" dirty="0">
                <a:solidFill>
                  <a:srgbClr val="FF0000"/>
                </a:solidFill>
                <a:latin typeface="Courier New" panose="02070309020205020404" pitchFamily="49" charset="0"/>
              </a:rPr>
              <a:t>   public </a:t>
            </a:r>
            <a:r>
              <a:rPr lang="en-US" u="none" dirty="0" err="1">
                <a:solidFill>
                  <a:srgbClr val="FF0000"/>
                </a:solidFill>
                <a:latin typeface="Courier New" panose="02070309020205020404" pitchFamily="49" charset="0"/>
              </a:rPr>
              <a:t>RunnableExample</a:t>
            </a:r>
            <a:r>
              <a:rPr lang="en-US" u="none" dirty="0">
                <a:solidFill>
                  <a:srgbClr val="FF0000"/>
                </a:solidFill>
                <a:latin typeface="Courier New" panose="02070309020205020404" pitchFamily="49" charset="0"/>
              </a:rPr>
              <a:t>(String data) {</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this.data</a:t>
            </a:r>
            <a:r>
              <a:rPr lang="en-US" u="none" dirty="0">
                <a:solidFill>
                  <a:srgbClr val="FF0000"/>
                </a:solidFill>
                <a:latin typeface="Courier New" panose="02070309020205020404" pitchFamily="49" charset="0"/>
              </a:rPr>
              <a:t> = data;</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public void run()</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System.out.println(“I am a thread: ”+data);</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a:t>
            </a:r>
          </a:p>
        </p:txBody>
      </p:sp>
    </p:spTree>
    <p:extLst>
      <p:ext uri="{BB962C8B-B14F-4D97-AF65-F5344CB8AC3E}">
        <p14:creationId xmlns:p14="http://schemas.microsoft.com/office/powerpoint/2010/main" val="2804600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5286">
                                            <p:txEl>
                                              <p:pRg st="0" end="0"/>
                                            </p:txEl>
                                          </p:spTgt>
                                        </p:tgtEl>
                                        <p:attrNameLst>
                                          <p:attrName>style.visibility</p:attrName>
                                        </p:attrNameLst>
                                      </p:cBhvr>
                                      <p:to>
                                        <p:strVal val="visible"/>
                                      </p:to>
                                    </p:set>
                                    <p:animEffect transition="in" filter="wipe(up)">
                                      <p:cBhvr>
                                        <p:cTn id="7" dur="1000"/>
                                        <p:tgtEl>
                                          <p:spTgt spid="225286">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5286">
                                            <p:txEl>
                                              <p:pRg st="1" end="1"/>
                                            </p:txEl>
                                          </p:spTgt>
                                        </p:tgtEl>
                                        <p:attrNameLst>
                                          <p:attrName>style.visibility</p:attrName>
                                        </p:attrNameLst>
                                      </p:cBhvr>
                                      <p:to>
                                        <p:strVal val="visible"/>
                                      </p:to>
                                    </p:set>
                                    <p:animEffect transition="in" filter="wipe(up)">
                                      <p:cBhvr>
                                        <p:cTn id="10" dur="1000"/>
                                        <p:tgtEl>
                                          <p:spTgt spid="22528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25286">
                                            <p:txEl>
                                              <p:pRg st="2" end="2"/>
                                            </p:txEl>
                                          </p:spTgt>
                                        </p:tgtEl>
                                        <p:attrNameLst>
                                          <p:attrName>style.visibility</p:attrName>
                                        </p:attrNameLst>
                                      </p:cBhvr>
                                      <p:to>
                                        <p:strVal val="visible"/>
                                      </p:to>
                                    </p:set>
                                    <p:animEffect transition="in" filter="wipe(up)">
                                      <p:cBhvr>
                                        <p:cTn id="15" dur="1000"/>
                                        <p:tgtEl>
                                          <p:spTgt spid="225286">
                                            <p:txEl>
                                              <p:pRg st="2" end="2"/>
                                            </p:txEl>
                                          </p:spTgt>
                                        </p:tgtEl>
                                      </p:cBhvr>
                                    </p:animEffect>
                                  </p:childTnLst>
                                </p:cTn>
                              </p:par>
                            </p:childTnLst>
                          </p:cTn>
                        </p:par>
                        <p:par>
                          <p:cTn id="16" fill="hold" nodeType="afterGroup">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25286">
                                            <p:txEl>
                                              <p:pRg st="3" end="3"/>
                                            </p:txEl>
                                          </p:spTgt>
                                        </p:tgtEl>
                                        <p:attrNameLst>
                                          <p:attrName>style.visibility</p:attrName>
                                        </p:attrNameLst>
                                      </p:cBhvr>
                                      <p:to>
                                        <p:strVal val="visible"/>
                                      </p:to>
                                    </p:set>
                                    <p:animEffect transition="in" filter="wipe(up)">
                                      <p:cBhvr>
                                        <p:cTn id="19" dur="1000"/>
                                        <p:tgtEl>
                                          <p:spTgt spid="225286">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25284"/>
                                        </p:tgtEl>
                                        <p:attrNameLst>
                                          <p:attrName>style.visibility</p:attrName>
                                        </p:attrNameLst>
                                      </p:cBhvr>
                                      <p:to>
                                        <p:strVal val="visible"/>
                                      </p:to>
                                    </p:set>
                                    <p:animEffect transition="in" filter="wipe(left)">
                                      <p:cBhvr>
                                        <p:cTn id="23" dur="1000"/>
                                        <p:tgtEl>
                                          <p:spTgt spid="22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6" grpId="0" build="p"/>
      <p:bldP spid="2252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8534400" y="6524625"/>
            <a:ext cx="609600" cy="180975"/>
          </a:xfrm>
        </p:spPr>
        <p:txBody>
          <a:bodyPr/>
          <a:lstStyle/>
          <a:p>
            <a:fld id="{DF591966-CB2C-4D53-8F1A-7184269F3547}" type="slidenum">
              <a:rPr lang="en-US"/>
              <a:pPr/>
              <a:t>15</a:t>
            </a:fld>
            <a:endParaRPr lang="en-US" dirty="0"/>
          </a:p>
        </p:txBody>
      </p:sp>
      <p:sp>
        <p:nvSpPr>
          <p:cNvPr id="226310" name="Rectangle 6"/>
          <p:cNvSpPr>
            <a:spLocks noGrp="1" noChangeArrowheads="1"/>
          </p:cNvSpPr>
          <p:nvPr>
            <p:ph type="title"/>
          </p:nvPr>
        </p:nvSpPr>
        <p:spPr>
          <a:xfrm>
            <a:off x="457200" y="530060"/>
            <a:ext cx="8077200" cy="431800"/>
          </a:xfrm>
        </p:spPr>
        <p:txBody>
          <a:bodyPr>
            <a:normAutofit fontScale="90000"/>
          </a:bodyPr>
          <a:lstStyle/>
          <a:p>
            <a:r>
              <a:rPr lang="en-US" dirty="0"/>
              <a:t>Using the </a:t>
            </a:r>
            <a:r>
              <a:rPr lang="en-US" i="1" dirty="0"/>
              <a:t>Runnable</a:t>
            </a:r>
            <a:r>
              <a:rPr lang="en-US" dirty="0"/>
              <a:t> Interface (Contd…)</a:t>
            </a:r>
          </a:p>
        </p:txBody>
      </p:sp>
      <p:sp>
        <p:nvSpPr>
          <p:cNvPr id="226311" name="Rectangle 7"/>
          <p:cNvSpPr>
            <a:spLocks noGrp="1" noChangeArrowheads="1"/>
          </p:cNvSpPr>
          <p:nvPr>
            <p:ph type="body" sz="half" idx="1"/>
          </p:nvPr>
        </p:nvSpPr>
        <p:spPr>
          <a:xfrm>
            <a:off x="304800" y="1066800"/>
            <a:ext cx="8458200" cy="5257800"/>
          </a:xfrm>
        </p:spPr>
        <p:txBody>
          <a:bodyPr/>
          <a:lstStyle/>
          <a:p>
            <a:endParaRPr lang="en-US" sz="1800" dirty="0" smtClean="0"/>
          </a:p>
          <a:p>
            <a:pPr algn="just"/>
            <a:r>
              <a:rPr lang="en-US" sz="2400" dirty="0" smtClean="0"/>
              <a:t>Create </a:t>
            </a:r>
            <a:r>
              <a:rPr lang="en-US" sz="2400" dirty="0"/>
              <a:t>an object of </a:t>
            </a:r>
            <a:r>
              <a:rPr lang="en-US" sz="2400" i="1" dirty="0"/>
              <a:t>Thread</a:t>
            </a:r>
            <a:r>
              <a:rPr lang="en-US" sz="2400" dirty="0"/>
              <a:t> class</a:t>
            </a:r>
          </a:p>
          <a:p>
            <a:pPr algn="just"/>
            <a:r>
              <a:rPr lang="en-US" sz="2400" dirty="0" smtClean="0"/>
              <a:t>Invoke </a:t>
            </a:r>
            <a:r>
              <a:rPr lang="en-US" sz="2400" dirty="0"/>
              <a:t>the </a:t>
            </a:r>
            <a:r>
              <a:rPr lang="en-US" sz="2400" i="1" dirty="0"/>
              <a:t>start()</a:t>
            </a:r>
            <a:r>
              <a:rPr lang="en-US" sz="2400" dirty="0"/>
              <a:t> method on the instance of the </a:t>
            </a:r>
            <a:r>
              <a:rPr lang="en-US" sz="2400" i="1" dirty="0"/>
              <a:t>Thread</a:t>
            </a:r>
            <a:r>
              <a:rPr lang="en-US" sz="2400" dirty="0"/>
              <a:t> class</a:t>
            </a:r>
          </a:p>
        </p:txBody>
      </p:sp>
      <p:sp>
        <p:nvSpPr>
          <p:cNvPr id="226308" name="Text Box 4"/>
          <p:cNvSpPr txBox="1">
            <a:spLocks noChangeArrowheads="1"/>
          </p:cNvSpPr>
          <p:nvPr/>
        </p:nvSpPr>
        <p:spPr bwMode="auto">
          <a:xfrm>
            <a:off x="723900" y="2667000"/>
            <a:ext cx="7620000" cy="2620962"/>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a:t>
            </a:r>
            <a:r>
              <a:rPr lang="en-US" u="none" dirty="0" err="1">
                <a:solidFill>
                  <a:srgbClr val="FF0000"/>
                </a:solidFill>
                <a:latin typeface="Courier New" panose="02070309020205020404" pitchFamily="49" charset="0"/>
              </a:rPr>
              <a:t>RunnableExampleMain</a:t>
            </a: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public static void main(String[] </a:t>
            </a:r>
            <a:r>
              <a:rPr lang="en-US" u="none" dirty="0" err="1">
                <a:solidFill>
                  <a:srgbClr val="FF0000"/>
                </a:solidFill>
                <a:latin typeface="Courier New" panose="02070309020205020404" pitchFamily="49" charset="0"/>
              </a:rPr>
              <a:t>args</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RunnableExample</a:t>
            </a: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myRunnableObject</a:t>
            </a:r>
            <a:r>
              <a:rPr lang="en-US" u="none" dirty="0">
                <a:solidFill>
                  <a:srgbClr val="FF0000"/>
                </a:solidFill>
                <a:latin typeface="Courier New" panose="02070309020205020404" pitchFamily="49" charset="0"/>
              </a:rPr>
              <a:t> = new </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RunnableExample</a:t>
            </a:r>
            <a:r>
              <a:rPr lang="en-US" u="none" dirty="0">
                <a:solidFill>
                  <a:srgbClr val="FF0000"/>
                </a:solidFill>
                <a:latin typeface="Courier New" panose="02070309020205020404" pitchFamily="49" charset="0"/>
              </a:rPr>
              <a:t>(“my data”);</a:t>
            </a:r>
          </a:p>
          <a:p>
            <a:pPr algn="l">
              <a:lnSpc>
                <a:spcPct val="50000"/>
              </a:lnSpc>
              <a:spcBef>
                <a:spcPct val="50000"/>
              </a:spcBef>
            </a:pPr>
            <a:r>
              <a:rPr lang="en-US" u="none" dirty="0">
                <a:solidFill>
                  <a:srgbClr val="FF0000"/>
                </a:solidFill>
                <a:latin typeface="Courier New" panose="02070309020205020404" pitchFamily="49" charset="0"/>
              </a:rPr>
              <a:t>      Thread </a:t>
            </a:r>
            <a:r>
              <a:rPr lang="en-US" u="none" dirty="0" err="1">
                <a:solidFill>
                  <a:srgbClr val="FF0000"/>
                </a:solidFill>
                <a:latin typeface="Courier New" panose="02070309020205020404" pitchFamily="49" charset="0"/>
              </a:rPr>
              <a:t>myThread</a:t>
            </a:r>
            <a:r>
              <a:rPr lang="en-US" u="none" dirty="0">
                <a:solidFill>
                  <a:srgbClr val="FF0000"/>
                </a:solidFill>
                <a:latin typeface="Courier New" panose="02070309020205020404" pitchFamily="49" charset="0"/>
              </a:rPr>
              <a:t> = new Thread(</a:t>
            </a:r>
            <a:r>
              <a:rPr lang="en-US" u="none" dirty="0" err="1">
                <a:solidFill>
                  <a:srgbClr val="FF0000"/>
                </a:solidFill>
                <a:latin typeface="Courier New" panose="02070309020205020404" pitchFamily="49" charset="0"/>
              </a:rPr>
              <a:t>myRunnableObject</a:t>
            </a: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myThread.start</a:t>
            </a: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a:t>
            </a:r>
          </a:p>
        </p:txBody>
      </p:sp>
    </p:spTree>
    <p:extLst>
      <p:ext uri="{BB962C8B-B14F-4D97-AF65-F5344CB8AC3E}">
        <p14:creationId xmlns:p14="http://schemas.microsoft.com/office/powerpoint/2010/main" val="1852817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26311">
                                            <p:txEl>
                                              <p:pRg st="1" end="1"/>
                                            </p:txEl>
                                          </p:spTgt>
                                        </p:tgtEl>
                                        <p:attrNameLst>
                                          <p:attrName>style.visibility</p:attrName>
                                        </p:attrNameLst>
                                      </p:cBhvr>
                                      <p:to>
                                        <p:strVal val="visible"/>
                                      </p:to>
                                    </p:set>
                                    <p:anim calcmode="lin" valueType="num">
                                      <p:cBhvr>
                                        <p:cTn id="7" dur="2000" fill="hold"/>
                                        <p:tgtEl>
                                          <p:spTgt spid="226311">
                                            <p:txEl>
                                              <p:pRg st="1" end="1"/>
                                            </p:txEl>
                                          </p:spTgt>
                                        </p:tgtEl>
                                        <p:attrNameLst>
                                          <p:attrName>ppt_w</p:attrName>
                                        </p:attrNameLst>
                                      </p:cBhvr>
                                      <p:tavLst>
                                        <p:tav tm="0">
                                          <p:val>
                                            <p:strVal val="#ppt_w+.3"/>
                                          </p:val>
                                        </p:tav>
                                        <p:tav tm="100000">
                                          <p:val>
                                            <p:strVal val="#ppt_w"/>
                                          </p:val>
                                        </p:tav>
                                      </p:tavLst>
                                    </p:anim>
                                    <p:anim calcmode="lin" valueType="num">
                                      <p:cBhvr>
                                        <p:cTn id="8" dur="2000" fill="hold"/>
                                        <p:tgtEl>
                                          <p:spTgt spid="226311">
                                            <p:txEl>
                                              <p:pRg st="1" end="1"/>
                                            </p:txEl>
                                          </p:spTgt>
                                        </p:tgtEl>
                                        <p:attrNameLst>
                                          <p:attrName>ppt_h</p:attrName>
                                        </p:attrNameLst>
                                      </p:cBhvr>
                                      <p:tavLst>
                                        <p:tav tm="0">
                                          <p:val>
                                            <p:strVal val="#ppt_h"/>
                                          </p:val>
                                        </p:tav>
                                        <p:tav tm="100000">
                                          <p:val>
                                            <p:strVal val="#ppt_h"/>
                                          </p:val>
                                        </p:tav>
                                      </p:tavLst>
                                    </p:anim>
                                    <p:animEffect transition="in" filter="fade">
                                      <p:cBhvr>
                                        <p:cTn id="9" dur="2000"/>
                                        <p:tgtEl>
                                          <p:spTgt spid="226311">
                                            <p:txEl>
                                              <p:pRg st="1" end="1"/>
                                            </p:txEl>
                                          </p:spTgt>
                                        </p:tgtEl>
                                      </p:cBhvr>
                                    </p:animEffect>
                                  </p:childTnLst>
                                </p:cTn>
                              </p:par>
                            </p:childTnLst>
                          </p:cTn>
                        </p:par>
                        <p:par>
                          <p:cTn id="10" fill="hold" nodeType="afterGroup">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226311">
                                            <p:txEl>
                                              <p:pRg st="2" end="2"/>
                                            </p:txEl>
                                          </p:spTgt>
                                        </p:tgtEl>
                                        <p:attrNameLst>
                                          <p:attrName>style.visibility</p:attrName>
                                        </p:attrNameLst>
                                      </p:cBhvr>
                                      <p:to>
                                        <p:strVal val="visible"/>
                                      </p:to>
                                    </p:set>
                                    <p:anim calcmode="lin" valueType="num">
                                      <p:cBhvr>
                                        <p:cTn id="13" dur="2000" fill="hold"/>
                                        <p:tgtEl>
                                          <p:spTgt spid="226311">
                                            <p:txEl>
                                              <p:pRg st="2" end="2"/>
                                            </p:txEl>
                                          </p:spTgt>
                                        </p:tgtEl>
                                        <p:attrNameLst>
                                          <p:attrName>ppt_w</p:attrName>
                                        </p:attrNameLst>
                                      </p:cBhvr>
                                      <p:tavLst>
                                        <p:tav tm="0">
                                          <p:val>
                                            <p:strVal val="#ppt_w+.3"/>
                                          </p:val>
                                        </p:tav>
                                        <p:tav tm="100000">
                                          <p:val>
                                            <p:strVal val="#ppt_w"/>
                                          </p:val>
                                        </p:tav>
                                      </p:tavLst>
                                    </p:anim>
                                    <p:anim calcmode="lin" valueType="num">
                                      <p:cBhvr>
                                        <p:cTn id="14" dur="2000" fill="hold"/>
                                        <p:tgtEl>
                                          <p:spTgt spid="226311">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226311">
                                            <p:txEl>
                                              <p:pRg st="2" end="2"/>
                                            </p:txEl>
                                          </p:spTgt>
                                        </p:tgtEl>
                                      </p:cBhvr>
                                    </p:animEffect>
                                  </p:childTnLst>
                                </p:cTn>
                              </p:par>
                            </p:childTnLst>
                          </p:cTn>
                        </p:par>
                        <p:par>
                          <p:cTn id="16" fill="hold" nodeType="afterGroup">
                            <p:stCondLst>
                              <p:cond delay="4000"/>
                            </p:stCondLst>
                            <p:childTnLst>
                              <p:par>
                                <p:cTn id="17" presetID="18" presetClass="entr" presetSubtype="12" fill="hold" grpId="0" nodeType="afterEffect">
                                  <p:stCondLst>
                                    <p:cond delay="0"/>
                                  </p:stCondLst>
                                  <p:childTnLst>
                                    <p:set>
                                      <p:cBhvr>
                                        <p:cTn id="18" dur="1" fill="hold">
                                          <p:stCondLst>
                                            <p:cond delay="0"/>
                                          </p:stCondLst>
                                        </p:cTn>
                                        <p:tgtEl>
                                          <p:spTgt spid="226308"/>
                                        </p:tgtEl>
                                        <p:attrNameLst>
                                          <p:attrName>style.visibility</p:attrName>
                                        </p:attrNameLst>
                                      </p:cBhvr>
                                      <p:to>
                                        <p:strVal val="visible"/>
                                      </p:to>
                                    </p:set>
                                    <p:animEffect transition="in" filter="strips(downLeft)">
                                      <p:cBhvr>
                                        <p:cTn id="19" dur="1000"/>
                                        <p:tgtEl>
                                          <p:spTgt spid="22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build="p"/>
      <p:bldP spid="2263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8686800" y="6524625"/>
            <a:ext cx="457200" cy="180975"/>
          </a:xfrm>
        </p:spPr>
        <p:txBody>
          <a:bodyPr/>
          <a:lstStyle/>
          <a:p>
            <a:fld id="{DF591966-CB2C-4D53-8F1A-7184269F3547}" type="slidenum">
              <a:rPr lang="en-US"/>
              <a:pPr/>
              <a:t>16</a:t>
            </a:fld>
            <a:endParaRPr lang="en-US"/>
          </a:p>
        </p:txBody>
      </p:sp>
      <p:sp>
        <p:nvSpPr>
          <p:cNvPr id="226310" name="Rectangle 6"/>
          <p:cNvSpPr>
            <a:spLocks noGrp="1" noChangeArrowheads="1"/>
          </p:cNvSpPr>
          <p:nvPr>
            <p:ph type="title"/>
          </p:nvPr>
        </p:nvSpPr>
        <p:spPr>
          <a:xfrm>
            <a:off x="457200" y="530060"/>
            <a:ext cx="8077200" cy="431800"/>
          </a:xfrm>
        </p:spPr>
        <p:txBody>
          <a:bodyPr>
            <a:normAutofit fontScale="90000"/>
          </a:bodyPr>
          <a:lstStyle/>
          <a:p>
            <a:r>
              <a:rPr lang="en-US" dirty="0"/>
              <a:t>Using the </a:t>
            </a:r>
            <a:r>
              <a:rPr lang="en-US" i="1" dirty="0"/>
              <a:t>Runnable</a:t>
            </a:r>
            <a:r>
              <a:rPr lang="en-US" dirty="0"/>
              <a:t> Interface (Contd…)</a:t>
            </a:r>
          </a:p>
        </p:txBody>
      </p:sp>
      <p:pic>
        <p:nvPicPr>
          <p:cNvPr id="3" name="Picture 2"/>
          <p:cNvPicPr>
            <a:picLocks noChangeAspect="1"/>
          </p:cNvPicPr>
          <p:nvPr/>
        </p:nvPicPr>
        <p:blipFill>
          <a:blip r:embed="rId2"/>
          <a:stretch>
            <a:fillRect/>
          </a:stretch>
        </p:blipFill>
        <p:spPr>
          <a:xfrm>
            <a:off x="685800" y="1524000"/>
            <a:ext cx="5181600" cy="4191000"/>
          </a:xfrm>
          <a:prstGeom prst="rect">
            <a:avLst/>
          </a:prstGeom>
        </p:spPr>
      </p:pic>
      <p:pic>
        <p:nvPicPr>
          <p:cNvPr id="9" name="Picture 8"/>
          <p:cNvPicPr>
            <a:picLocks noChangeAspect="1"/>
          </p:cNvPicPr>
          <p:nvPr/>
        </p:nvPicPr>
        <p:blipFill>
          <a:blip r:embed="rId3"/>
          <a:stretch>
            <a:fillRect/>
          </a:stretch>
        </p:blipFill>
        <p:spPr>
          <a:xfrm>
            <a:off x="5843516" y="2968625"/>
            <a:ext cx="1981200" cy="650875"/>
          </a:xfrm>
          <a:prstGeom prst="rect">
            <a:avLst/>
          </a:prstGeom>
        </p:spPr>
      </p:pic>
    </p:spTree>
    <p:extLst>
      <p:ext uri="{BB962C8B-B14F-4D97-AF65-F5344CB8AC3E}">
        <p14:creationId xmlns:p14="http://schemas.microsoft.com/office/powerpoint/2010/main" val="48114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8534400" y="6524625"/>
            <a:ext cx="609600" cy="228600"/>
          </a:xfrm>
        </p:spPr>
        <p:txBody>
          <a:bodyPr/>
          <a:lstStyle/>
          <a:p>
            <a:fld id="{DF591966-CB2C-4D53-8F1A-7184269F3547}" type="slidenum">
              <a:rPr lang="en-US"/>
              <a:pPr/>
              <a:t>17</a:t>
            </a:fld>
            <a:endParaRPr lang="en-US" dirty="0"/>
          </a:p>
        </p:txBody>
      </p:sp>
      <p:sp>
        <p:nvSpPr>
          <p:cNvPr id="226310" name="Rectangle 6"/>
          <p:cNvSpPr>
            <a:spLocks noGrp="1" noChangeArrowheads="1"/>
          </p:cNvSpPr>
          <p:nvPr>
            <p:ph type="title"/>
          </p:nvPr>
        </p:nvSpPr>
        <p:spPr>
          <a:xfrm>
            <a:off x="457200" y="530060"/>
            <a:ext cx="8077200" cy="431800"/>
          </a:xfrm>
        </p:spPr>
        <p:txBody>
          <a:bodyPr>
            <a:normAutofit fontScale="90000"/>
          </a:bodyPr>
          <a:lstStyle/>
          <a:p>
            <a:r>
              <a:rPr lang="en-US" dirty="0"/>
              <a:t>Using the </a:t>
            </a:r>
            <a:r>
              <a:rPr lang="en-US" i="1" dirty="0"/>
              <a:t>Runnable</a:t>
            </a:r>
            <a:r>
              <a:rPr lang="en-US" dirty="0"/>
              <a:t> Interface (Contd…)</a:t>
            </a:r>
          </a:p>
        </p:txBody>
      </p:sp>
      <p:pic>
        <p:nvPicPr>
          <p:cNvPr id="2" name="Picture 1"/>
          <p:cNvPicPr>
            <a:picLocks noChangeAspect="1"/>
          </p:cNvPicPr>
          <p:nvPr/>
        </p:nvPicPr>
        <p:blipFill>
          <a:blip r:embed="rId2"/>
          <a:stretch>
            <a:fillRect/>
          </a:stretch>
        </p:blipFill>
        <p:spPr>
          <a:xfrm>
            <a:off x="1447800" y="1304925"/>
            <a:ext cx="4724400" cy="5448300"/>
          </a:xfrm>
          <a:prstGeom prst="rect">
            <a:avLst/>
          </a:prstGeom>
        </p:spPr>
      </p:pic>
    </p:spTree>
    <p:extLst>
      <p:ext uri="{BB962C8B-B14F-4D97-AF65-F5344CB8AC3E}">
        <p14:creationId xmlns:p14="http://schemas.microsoft.com/office/powerpoint/2010/main" val="1708297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Creating Multiple Threads</a:t>
            </a:r>
            <a:endParaRPr lang="en-IN" dirty="0"/>
          </a:p>
        </p:txBody>
      </p:sp>
      <p:sp>
        <p:nvSpPr>
          <p:cNvPr id="5" name="Slide Number Placeholder 4"/>
          <p:cNvSpPr>
            <a:spLocks noGrp="1"/>
          </p:cNvSpPr>
          <p:nvPr>
            <p:ph type="sldNum" sz="quarter" idx="12"/>
          </p:nvPr>
        </p:nvSpPr>
        <p:spPr/>
        <p:txBody>
          <a:bodyPr/>
          <a:lstStyle/>
          <a:p>
            <a:fld id="{EC020333-748E-459B-AB33-404AB2D5A567}" type="slidenum">
              <a:rPr lang="en-US" smtClean="0"/>
              <a:pPr/>
              <a:t>18</a:t>
            </a:fld>
            <a:endParaRPr lang="en-US"/>
          </a:p>
        </p:txBody>
      </p:sp>
      <p:pic>
        <p:nvPicPr>
          <p:cNvPr id="8" name="Picture 7"/>
          <p:cNvPicPr>
            <a:picLocks noChangeAspect="1"/>
          </p:cNvPicPr>
          <p:nvPr/>
        </p:nvPicPr>
        <p:blipFill>
          <a:blip r:embed="rId2"/>
          <a:stretch>
            <a:fillRect/>
          </a:stretch>
        </p:blipFill>
        <p:spPr>
          <a:xfrm>
            <a:off x="76200" y="1371600"/>
            <a:ext cx="4743450" cy="4552950"/>
          </a:xfrm>
          <a:prstGeom prst="rect">
            <a:avLst/>
          </a:prstGeom>
        </p:spPr>
      </p:pic>
      <p:pic>
        <p:nvPicPr>
          <p:cNvPr id="9" name="Picture 8"/>
          <p:cNvPicPr>
            <a:picLocks noChangeAspect="1"/>
          </p:cNvPicPr>
          <p:nvPr/>
        </p:nvPicPr>
        <p:blipFill>
          <a:blip r:embed="rId3"/>
          <a:stretch>
            <a:fillRect/>
          </a:stretch>
        </p:blipFill>
        <p:spPr>
          <a:xfrm>
            <a:off x="4558352" y="1351128"/>
            <a:ext cx="4419600" cy="2543175"/>
          </a:xfrm>
          <a:prstGeom prst="rect">
            <a:avLst/>
          </a:prstGeom>
        </p:spPr>
      </p:pic>
      <p:pic>
        <p:nvPicPr>
          <p:cNvPr id="10" name="Picture 9"/>
          <p:cNvPicPr>
            <a:picLocks noChangeAspect="1"/>
          </p:cNvPicPr>
          <p:nvPr/>
        </p:nvPicPr>
        <p:blipFill>
          <a:blip r:embed="rId4"/>
          <a:stretch>
            <a:fillRect/>
          </a:stretch>
        </p:blipFill>
        <p:spPr>
          <a:xfrm>
            <a:off x="6387152" y="3581400"/>
            <a:ext cx="2590800" cy="3276600"/>
          </a:xfrm>
          <a:prstGeom prst="rect">
            <a:avLst/>
          </a:prstGeom>
        </p:spPr>
      </p:pic>
    </p:spTree>
    <p:extLst>
      <p:ext uri="{BB962C8B-B14F-4D97-AF65-F5344CB8AC3E}">
        <p14:creationId xmlns:p14="http://schemas.microsoft.com/office/powerpoint/2010/main" val="380595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9C8759-3D7F-410A-ABA2-1F86DC0CBD37}" type="slidenum">
              <a:rPr lang="en-US"/>
              <a:pPr/>
              <a:t>19</a:t>
            </a:fld>
            <a:endParaRPr lang="en-US"/>
          </a:p>
        </p:txBody>
      </p:sp>
      <p:sp>
        <p:nvSpPr>
          <p:cNvPr id="398342" name="Rectangle 6"/>
          <p:cNvSpPr>
            <a:spLocks noGrp="1" noChangeArrowheads="1"/>
          </p:cNvSpPr>
          <p:nvPr>
            <p:ph type="title"/>
          </p:nvPr>
        </p:nvSpPr>
        <p:spPr>
          <a:xfrm>
            <a:off x="495300" y="-228600"/>
            <a:ext cx="8229600" cy="914400"/>
          </a:xfrm>
        </p:spPr>
        <p:txBody>
          <a:bodyPr/>
          <a:lstStyle/>
          <a:p>
            <a:r>
              <a:rPr lang="en-US" dirty="0" smtClean="0"/>
              <a:t>Thread </a:t>
            </a:r>
            <a:r>
              <a:rPr lang="en-US" dirty="0"/>
              <a:t>Life Cycle</a:t>
            </a:r>
          </a:p>
        </p:txBody>
      </p:sp>
      <p:pic>
        <p:nvPicPr>
          <p:cNvPr id="398340" name="Picture 4" descr="img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6106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287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98340"/>
                                        </p:tgtEl>
                                        <p:attrNameLst>
                                          <p:attrName>style.visibility</p:attrName>
                                        </p:attrNameLst>
                                      </p:cBhvr>
                                      <p:to>
                                        <p:strVal val="visible"/>
                                      </p:to>
                                    </p:set>
                                    <p:animEffect transition="in" filter="wipe(up)">
                                      <p:cBhvr>
                                        <p:cTn id="7" dur="3000"/>
                                        <p:tgtEl>
                                          <p:spTgt spid="398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8AD73C-B76B-400E-97E0-5899BEAB2C08}" type="slidenum">
              <a:rPr lang="en-US"/>
              <a:pPr/>
              <a:t>2</a:t>
            </a:fld>
            <a:endParaRPr lang="en-US"/>
          </a:p>
        </p:txBody>
      </p:sp>
      <p:sp>
        <p:nvSpPr>
          <p:cNvPr id="249860" name="Rectangle 4"/>
          <p:cNvSpPr>
            <a:spLocks noGrp="1" noChangeArrowheads="1"/>
          </p:cNvSpPr>
          <p:nvPr>
            <p:ph type="title"/>
          </p:nvPr>
        </p:nvSpPr>
        <p:spPr/>
        <p:txBody>
          <a:bodyPr/>
          <a:lstStyle/>
          <a:p>
            <a:r>
              <a:rPr lang="en-US"/>
              <a:t>Introduction to Multithreading</a:t>
            </a:r>
          </a:p>
        </p:txBody>
      </p:sp>
      <p:sp>
        <p:nvSpPr>
          <p:cNvPr id="249861" name="Rectangle 5"/>
          <p:cNvSpPr>
            <a:spLocks noGrp="1" noChangeArrowheads="1"/>
          </p:cNvSpPr>
          <p:nvPr>
            <p:ph type="body" idx="1"/>
          </p:nvPr>
        </p:nvSpPr>
        <p:spPr/>
        <p:txBody>
          <a:bodyPr/>
          <a:lstStyle/>
          <a:p>
            <a:pPr algn="just">
              <a:buFont typeface="Wingdings" panose="05000000000000000000" pitchFamily="2" charset="2"/>
              <a:buNone/>
            </a:pPr>
            <a:r>
              <a:rPr lang="en-US" dirty="0"/>
              <a:t>Why Multithreading?</a:t>
            </a:r>
          </a:p>
          <a:p>
            <a:pPr lvl="1" algn="just"/>
            <a:r>
              <a:rPr lang="en-US" dirty="0" smtClean="0"/>
              <a:t>Make </a:t>
            </a:r>
            <a:r>
              <a:rPr lang="en-US" dirty="0"/>
              <a:t>the UI more responsive</a:t>
            </a:r>
          </a:p>
          <a:p>
            <a:pPr lvl="1" algn="just"/>
            <a:r>
              <a:rPr lang="en-US" dirty="0" smtClean="0"/>
              <a:t>Take </a:t>
            </a:r>
            <a:r>
              <a:rPr lang="en-US" dirty="0"/>
              <a:t>advantage of multiprocessor systems</a:t>
            </a:r>
          </a:p>
          <a:p>
            <a:pPr lvl="1" algn="just"/>
            <a:r>
              <a:rPr lang="en-US" dirty="0" smtClean="0"/>
              <a:t>Simplify </a:t>
            </a:r>
            <a:r>
              <a:rPr lang="en-US" dirty="0"/>
              <a:t>modeling in simulation application</a:t>
            </a:r>
          </a:p>
          <a:p>
            <a:pPr lvl="1" algn="just"/>
            <a:r>
              <a:rPr lang="en-US" dirty="0" smtClean="0"/>
              <a:t>Perform </a:t>
            </a:r>
            <a:r>
              <a:rPr lang="en-US" dirty="0"/>
              <a:t>asynchronous or background processing</a:t>
            </a:r>
          </a:p>
        </p:txBody>
      </p:sp>
    </p:spTree>
    <p:extLst>
      <p:ext uri="{BB962C8B-B14F-4D97-AF65-F5344CB8AC3E}">
        <p14:creationId xmlns:p14="http://schemas.microsoft.com/office/powerpoint/2010/main" val="2303968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9861">
                                            <p:txEl>
                                              <p:pRg st="0" end="0"/>
                                            </p:txEl>
                                          </p:spTgt>
                                        </p:tgtEl>
                                        <p:attrNameLst>
                                          <p:attrName>style.visibility</p:attrName>
                                        </p:attrNameLst>
                                      </p:cBhvr>
                                      <p:to>
                                        <p:strVal val="visible"/>
                                      </p:to>
                                    </p:set>
                                    <p:anim calcmode="lin" valueType="num">
                                      <p:cBhvr>
                                        <p:cTn id="7" dur="2000" fill="hold"/>
                                        <p:tgtEl>
                                          <p:spTgt spid="249861">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249861">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49861">
                                            <p:txEl>
                                              <p:pRg st="0" end="0"/>
                                            </p:txEl>
                                          </p:spTgt>
                                        </p:tgtEl>
                                      </p:cBhvr>
                                    </p:animEffect>
                                  </p:childTnLst>
                                </p:cTn>
                              </p:par>
                              <p:par>
                                <p:cTn id="10" presetID="54" presetClass="entr" presetSubtype="0" accel="100000" fill="hold" grpId="0" nodeType="withEffect">
                                  <p:stCondLst>
                                    <p:cond delay="0"/>
                                  </p:stCondLst>
                                  <p:childTnLst>
                                    <p:set>
                                      <p:cBhvr>
                                        <p:cTn id="11" dur="1" fill="hold">
                                          <p:stCondLst>
                                            <p:cond delay="0"/>
                                          </p:stCondLst>
                                        </p:cTn>
                                        <p:tgtEl>
                                          <p:spTgt spid="249861">
                                            <p:txEl>
                                              <p:pRg st="1" end="1"/>
                                            </p:txEl>
                                          </p:spTgt>
                                        </p:tgtEl>
                                        <p:attrNameLst>
                                          <p:attrName>style.visibility</p:attrName>
                                        </p:attrNameLst>
                                      </p:cBhvr>
                                      <p:to>
                                        <p:strVal val="visible"/>
                                      </p:to>
                                    </p:set>
                                    <p:anim calcmode="lin" valueType="num">
                                      <p:cBhvr>
                                        <p:cTn id="12" dur="1000" fill="hold"/>
                                        <p:tgtEl>
                                          <p:spTgt spid="249861">
                                            <p:txEl>
                                              <p:pRg st="1" end="1"/>
                                            </p:txEl>
                                          </p:spTgt>
                                        </p:tgtEl>
                                        <p:attrNameLst>
                                          <p:attrName>ppt_w</p:attrName>
                                        </p:attrNameLst>
                                      </p:cBhvr>
                                      <p:tavLst>
                                        <p:tav tm="0">
                                          <p:val>
                                            <p:strVal val="#ppt_w*0.05"/>
                                          </p:val>
                                        </p:tav>
                                        <p:tav tm="100000">
                                          <p:val>
                                            <p:strVal val="#ppt_w"/>
                                          </p:val>
                                        </p:tav>
                                      </p:tavLst>
                                    </p:anim>
                                    <p:anim calcmode="lin" valueType="num">
                                      <p:cBhvr>
                                        <p:cTn id="13" dur="1000" fill="hold"/>
                                        <p:tgtEl>
                                          <p:spTgt spid="249861">
                                            <p:txEl>
                                              <p:pRg st="1" end="1"/>
                                            </p:txEl>
                                          </p:spTgt>
                                        </p:tgtEl>
                                        <p:attrNameLst>
                                          <p:attrName>ppt_h</p:attrName>
                                        </p:attrNameLst>
                                      </p:cBhvr>
                                      <p:tavLst>
                                        <p:tav tm="0">
                                          <p:val>
                                            <p:strVal val="#ppt_h"/>
                                          </p:val>
                                        </p:tav>
                                        <p:tav tm="100000">
                                          <p:val>
                                            <p:strVal val="#ppt_h"/>
                                          </p:val>
                                        </p:tav>
                                      </p:tavLst>
                                    </p:anim>
                                    <p:anim calcmode="lin" valueType="num">
                                      <p:cBhvr>
                                        <p:cTn id="14" dur="1000" fill="hold"/>
                                        <p:tgtEl>
                                          <p:spTgt spid="24986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49861">
                                            <p:txEl>
                                              <p:pRg st="1" end="1"/>
                                            </p:txEl>
                                          </p:spTgt>
                                        </p:tgtEl>
                                        <p:attrNameLst>
                                          <p:attrName>ppt_y</p:attrName>
                                        </p:attrNameLst>
                                      </p:cBhvr>
                                      <p:tavLst>
                                        <p:tav tm="0">
                                          <p:val>
                                            <p:strVal val="#ppt_y"/>
                                          </p:val>
                                        </p:tav>
                                        <p:tav tm="100000">
                                          <p:val>
                                            <p:strVal val="#ppt_y"/>
                                          </p:val>
                                        </p:tav>
                                      </p:tavLst>
                                    </p:anim>
                                    <p:animEffect transition="in" filter="fade">
                                      <p:cBhvr>
                                        <p:cTn id="16" dur="1000"/>
                                        <p:tgtEl>
                                          <p:spTgt spid="249861">
                                            <p:txEl>
                                              <p:pRg st="1" end="1"/>
                                            </p:txEl>
                                          </p:spTgt>
                                        </p:tgtEl>
                                      </p:cBhvr>
                                    </p:animEffect>
                                  </p:childTnLst>
                                </p:cTn>
                              </p:par>
                              <p:par>
                                <p:cTn id="17" presetID="54" presetClass="entr" presetSubtype="0" accel="100000" fill="hold" grpId="0" nodeType="withEffect">
                                  <p:stCondLst>
                                    <p:cond delay="0"/>
                                  </p:stCondLst>
                                  <p:childTnLst>
                                    <p:set>
                                      <p:cBhvr>
                                        <p:cTn id="18" dur="1" fill="hold">
                                          <p:stCondLst>
                                            <p:cond delay="0"/>
                                          </p:stCondLst>
                                        </p:cTn>
                                        <p:tgtEl>
                                          <p:spTgt spid="249861">
                                            <p:txEl>
                                              <p:pRg st="2" end="2"/>
                                            </p:txEl>
                                          </p:spTgt>
                                        </p:tgtEl>
                                        <p:attrNameLst>
                                          <p:attrName>style.visibility</p:attrName>
                                        </p:attrNameLst>
                                      </p:cBhvr>
                                      <p:to>
                                        <p:strVal val="visible"/>
                                      </p:to>
                                    </p:set>
                                    <p:anim calcmode="lin" valueType="num">
                                      <p:cBhvr>
                                        <p:cTn id="19" dur="1000" fill="hold"/>
                                        <p:tgtEl>
                                          <p:spTgt spid="249861">
                                            <p:txEl>
                                              <p:pRg st="2" end="2"/>
                                            </p:txEl>
                                          </p:spTgt>
                                        </p:tgtEl>
                                        <p:attrNameLst>
                                          <p:attrName>ppt_w</p:attrName>
                                        </p:attrNameLst>
                                      </p:cBhvr>
                                      <p:tavLst>
                                        <p:tav tm="0">
                                          <p:val>
                                            <p:strVal val="#ppt_w*0.05"/>
                                          </p:val>
                                        </p:tav>
                                        <p:tav tm="100000">
                                          <p:val>
                                            <p:strVal val="#ppt_w"/>
                                          </p:val>
                                        </p:tav>
                                      </p:tavLst>
                                    </p:anim>
                                    <p:anim calcmode="lin" valueType="num">
                                      <p:cBhvr>
                                        <p:cTn id="20" dur="1000" fill="hold"/>
                                        <p:tgtEl>
                                          <p:spTgt spid="249861">
                                            <p:txEl>
                                              <p:pRg st="2" end="2"/>
                                            </p:txEl>
                                          </p:spTgt>
                                        </p:tgtEl>
                                        <p:attrNameLst>
                                          <p:attrName>ppt_h</p:attrName>
                                        </p:attrNameLst>
                                      </p:cBhvr>
                                      <p:tavLst>
                                        <p:tav tm="0">
                                          <p:val>
                                            <p:strVal val="#ppt_h"/>
                                          </p:val>
                                        </p:tav>
                                        <p:tav tm="100000">
                                          <p:val>
                                            <p:strVal val="#ppt_h"/>
                                          </p:val>
                                        </p:tav>
                                      </p:tavLst>
                                    </p:anim>
                                    <p:anim calcmode="lin" valueType="num">
                                      <p:cBhvr>
                                        <p:cTn id="21" dur="1000" fill="hold"/>
                                        <p:tgtEl>
                                          <p:spTgt spid="249861">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249861">
                                            <p:txEl>
                                              <p:pRg st="2" end="2"/>
                                            </p:txEl>
                                          </p:spTgt>
                                        </p:tgtEl>
                                        <p:attrNameLst>
                                          <p:attrName>ppt_y</p:attrName>
                                        </p:attrNameLst>
                                      </p:cBhvr>
                                      <p:tavLst>
                                        <p:tav tm="0">
                                          <p:val>
                                            <p:strVal val="#ppt_y"/>
                                          </p:val>
                                        </p:tav>
                                        <p:tav tm="100000">
                                          <p:val>
                                            <p:strVal val="#ppt_y"/>
                                          </p:val>
                                        </p:tav>
                                      </p:tavLst>
                                    </p:anim>
                                    <p:animEffect transition="in" filter="fade">
                                      <p:cBhvr>
                                        <p:cTn id="23" dur="1000"/>
                                        <p:tgtEl>
                                          <p:spTgt spid="249861">
                                            <p:txEl>
                                              <p:pRg st="2" end="2"/>
                                            </p:txEl>
                                          </p:spTgt>
                                        </p:tgtEl>
                                      </p:cBhvr>
                                    </p:animEffect>
                                  </p:childTnLst>
                                </p:cTn>
                              </p:par>
                              <p:par>
                                <p:cTn id="24" presetID="54" presetClass="entr" presetSubtype="0" accel="100000" fill="hold" grpId="0" nodeType="withEffect">
                                  <p:stCondLst>
                                    <p:cond delay="0"/>
                                  </p:stCondLst>
                                  <p:childTnLst>
                                    <p:set>
                                      <p:cBhvr>
                                        <p:cTn id="25" dur="1" fill="hold">
                                          <p:stCondLst>
                                            <p:cond delay="0"/>
                                          </p:stCondLst>
                                        </p:cTn>
                                        <p:tgtEl>
                                          <p:spTgt spid="249861">
                                            <p:txEl>
                                              <p:pRg st="3" end="3"/>
                                            </p:txEl>
                                          </p:spTgt>
                                        </p:tgtEl>
                                        <p:attrNameLst>
                                          <p:attrName>style.visibility</p:attrName>
                                        </p:attrNameLst>
                                      </p:cBhvr>
                                      <p:to>
                                        <p:strVal val="visible"/>
                                      </p:to>
                                    </p:set>
                                    <p:anim calcmode="lin" valueType="num">
                                      <p:cBhvr>
                                        <p:cTn id="26" dur="1000" fill="hold"/>
                                        <p:tgtEl>
                                          <p:spTgt spid="249861">
                                            <p:txEl>
                                              <p:pRg st="3" end="3"/>
                                            </p:txEl>
                                          </p:spTgt>
                                        </p:tgtEl>
                                        <p:attrNameLst>
                                          <p:attrName>ppt_w</p:attrName>
                                        </p:attrNameLst>
                                      </p:cBhvr>
                                      <p:tavLst>
                                        <p:tav tm="0">
                                          <p:val>
                                            <p:strVal val="#ppt_w*0.05"/>
                                          </p:val>
                                        </p:tav>
                                        <p:tav tm="100000">
                                          <p:val>
                                            <p:strVal val="#ppt_w"/>
                                          </p:val>
                                        </p:tav>
                                      </p:tavLst>
                                    </p:anim>
                                    <p:anim calcmode="lin" valueType="num">
                                      <p:cBhvr>
                                        <p:cTn id="27" dur="1000" fill="hold"/>
                                        <p:tgtEl>
                                          <p:spTgt spid="249861">
                                            <p:txEl>
                                              <p:pRg st="3" end="3"/>
                                            </p:txEl>
                                          </p:spTgt>
                                        </p:tgtEl>
                                        <p:attrNameLst>
                                          <p:attrName>ppt_h</p:attrName>
                                        </p:attrNameLst>
                                      </p:cBhvr>
                                      <p:tavLst>
                                        <p:tav tm="0">
                                          <p:val>
                                            <p:strVal val="#ppt_h"/>
                                          </p:val>
                                        </p:tav>
                                        <p:tav tm="100000">
                                          <p:val>
                                            <p:strVal val="#ppt_h"/>
                                          </p:val>
                                        </p:tav>
                                      </p:tavLst>
                                    </p:anim>
                                    <p:anim calcmode="lin" valueType="num">
                                      <p:cBhvr>
                                        <p:cTn id="28" dur="1000" fill="hold"/>
                                        <p:tgtEl>
                                          <p:spTgt spid="249861">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249861">
                                            <p:txEl>
                                              <p:pRg st="3" end="3"/>
                                            </p:txEl>
                                          </p:spTgt>
                                        </p:tgtEl>
                                        <p:attrNameLst>
                                          <p:attrName>ppt_y</p:attrName>
                                        </p:attrNameLst>
                                      </p:cBhvr>
                                      <p:tavLst>
                                        <p:tav tm="0">
                                          <p:val>
                                            <p:strVal val="#ppt_y"/>
                                          </p:val>
                                        </p:tav>
                                        <p:tav tm="100000">
                                          <p:val>
                                            <p:strVal val="#ppt_y"/>
                                          </p:val>
                                        </p:tav>
                                      </p:tavLst>
                                    </p:anim>
                                    <p:animEffect transition="in" filter="fade">
                                      <p:cBhvr>
                                        <p:cTn id="30" dur="1000"/>
                                        <p:tgtEl>
                                          <p:spTgt spid="249861">
                                            <p:txEl>
                                              <p:pRg st="3" end="3"/>
                                            </p:txEl>
                                          </p:spTgt>
                                        </p:tgtEl>
                                      </p:cBhvr>
                                    </p:animEffect>
                                  </p:childTnLst>
                                </p:cTn>
                              </p:par>
                              <p:par>
                                <p:cTn id="31" presetID="54" presetClass="entr" presetSubtype="0" accel="100000" fill="hold" grpId="0" nodeType="withEffect">
                                  <p:stCondLst>
                                    <p:cond delay="0"/>
                                  </p:stCondLst>
                                  <p:childTnLst>
                                    <p:set>
                                      <p:cBhvr>
                                        <p:cTn id="32" dur="1" fill="hold">
                                          <p:stCondLst>
                                            <p:cond delay="0"/>
                                          </p:stCondLst>
                                        </p:cTn>
                                        <p:tgtEl>
                                          <p:spTgt spid="249861">
                                            <p:txEl>
                                              <p:pRg st="4" end="4"/>
                                            </p:txEl>
                                          </p:spTgt>
                                        </p:tgtEl>
                                        <p:attrNameLst>
                                          <p:attrName>style.visibility</p:attrName>
                                        </p:attrNameLst>
                                      </p:cBhvr>
                                      <p:to>
                                        <p:strVal val="visible"/>
                                      </p:to>
                                    </p:set>
                                    <p:anim calcmode="lin" valueType="num">
                                      <p:cBhvr>
                                        <p:cTn id="33" dur="1000" fill="hold"/>
                                        <p:tgtEl>
                                          <p:spTgt spid="249861">
                                            <p:txEl>
                                              <p:pRg st="4" end="4"/>
                                            </p:txEl>
                                          </p:spTgt>
                                        </p:tgtEl>
                                        <p:attrNameLst>
                                          <p:attrName>ppt_w</p:attrName>
                                        </p:attrNameLst>
                                      </p:cBhvr>
                                      <p:tavLst>
                                        <p:tav tm="0">
                                          <p:val>
                                            <p:strVal val="#ppt_w*0.05"/>
                                          </p:val>
                                        </p:tav>
                                        <p:tav tm="100000">
                                          <p:val>
                                            <p:strVal val="#ppt_w"/>
                                          </p:val>
                                        </p:tav>
                                      </p:tavLst>
                                    </p:anim>
                                    <p:anim calcmode="lin" valueType="num">
                                      <p:cBhvr>
                                        <p:cTn id="34" dur="1000" fill="hold"/>
                                        <p:tgtEl>
                                          <p:spTgt spid="249861">
                                            <p:txEl>
                                              <p:pRg st="4" end="4"/>
                                            </p:txEl>
                                          </p:spTgt>
                                        </p:tgtEl>
                                        <p:attrNameLst>
                                          <p:attrName>ppt_h</p:attrName>
                                        </p:attrNameLst>
                                      </p:cBhvr>
                                      <p:tavLst>
                                        <p:tav tm="0">
                                          <p:val>
                                            <p:strVal val="#ppt_h"/>
                                          </p:val>
                                        </p:tav>
                                        <p:tav tm="100000">
                                          <p:val>
                                            <p:strVal val="#ppt_h"/>
                                          </p:val>
                                        </p:tav>
                                      </p:tavLst>
                                    </p:anim>
                                    <p:anim calcmode="lin" valueType="num">
                                      <p:cBhvr>
                                        <p:cTn id="35" dur="1000" fill="hold"/>
                                        <p:tgtEl>
                                          <p:spTgt spid="249861">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249861">
                                            <p:txEl>
                                              <p:pRg st="4" end="4"/>
                                            </p:txEl>
                                          </p:spTgt>
                                        </p:tgtEl>
                                        <p:attrNameLst>
                                          <p:attrName>ppt_y</p:attrName>
                                        </p:attrNameLst>
                                      </p:cBhvr>
                                      <p:tavLst>
                                        <p:tav tm="0">
                                          <p:val>
                                            <p:strVal val="#ppt_y"/>
                                          </p:val>
                                        </p:tav>
                                        <p:tav tm="100000">
                                          <p:val>
                                            <p:strVal val="#ppt_y"/>
                                          </p:val>
                                        </p:tav>
                                      </p:tavLst>
                                    </p:anim>
                                    <p:animEffect transition="in" filter="fade">
                                      <p:cBhvr>
                                        <p:cTn id="37" dur="1000"/>
                                        <p:tgtEl>
                                          <p:spTgt spid="2498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6"/>
          <p:cNvSpPr>
            <a:spLocks noGrp="1"/>
          </p:cNvSpPr>
          <p:nvPr>
            <p:ph type="sldNum" sz="quarter" idx="12"/>
          </p:nvPr>
        </p:nvSpPr>
        <p:spPr>
          <a:xfrm>
            <a:off x="8610600" y="6524625"/>
            <a:ext cx="533400" cy="180975"/>
          </a:xfrm>
        </p:spPr>
        <p:txBody>
          <a:bodyPr/>
          <a:lstStyle/>
          <a:p>
            <a:fld id="{423DA48F-169F-4F15-8A16-07B2D41D007D}" type="slidenum">
              <a:rPr lang="en-US"/>
              <a:pPr/>
              <a:t>20</a:t>
            </a:fld>
            <a:endParaRPr lang="en-US"/>
          </a:p>
        </p:txBody>
      </p:sp>
      <p:sp>
        <p:nvSpPr>
          <p:cNvPr id="242692" name="Rectangle 4"/>
          <p:cNvSpPr>
            <a:spLocks noGrp="1" noChangeArrowheads="1"/>
          </p:cNvSpPr>
          <p:nvPr>
            <p:ph type="title"/>
          </p:nvPr>
        </p:nvSpPr>
        <p:spPr>
          <a:xfrm>
            <a:off x="457200" y="665328"/>
            <a:ext cx="6680200" cy="431800"/>
          </a:xfrm>
        </p:spPr>
        <p:txBody>
          <a:bodyPr>
            <a:normAutofit fontScale="90000"/>
          </a:bodyPr>
          <a:lstStyle/>
          <a:p>
            <a:r>
              <a:rPr lang="en-US" dirty="0"/>
              <a:t>Thread Life Cycle (Contd…)</a:t>
            </a:r>
          </a:p>
        </p:txBody>
      </p:sp>
      <p:sp>
        <p:nvSpPr>
          <p:cNvPr id="242693" name="Rectangle 5"/>
          <p:cNvSpPr>
            <a:spLocks noGrp="1" noChangeArrowheads="1"/>
          </p:cNvSpPr>
          <p:nvPr>
            <p:ph type="body" sz="half" idx="1"/>
          </p:nvPr>
        </p:nvSpPr>
        <p:spPr>
          <a:xfrm>
            <a:off x="304800" y="685800"/>
            <a:ext cx="8229600" cy="5638800"/>
          </a:xfrm>
        </p:spPr>
        <p:txBody>
          <a:bodyPr/>
          <a:lstStyle/>
          <a:p>
            <a:endParaRPr lang="en-US" dirty="0" smtClean="0"/>
          </a:p>
          <a:p>
            <a:r>
              <a:rPr lang="en-US" dirty="0" smtClean="0"/>
              <a:t>A </a:t>
            </a:r>
            <a:r>
              <a:rPr lang="en-US" i="1" dirty="0"/>
              <a:t>Thread</a:t>
            </a:r>
            <a:r>
              <a:rPr lang="en-US" dirty="0"/>
              <a:t> object has the following </a:t>
            </a:r>
            <a:r>
              <a:rPr lang="en-US" dirty="0">
                <a:solidFill>
                  <a:srgbClr val="FF0000"/>
                </a:solidFill>
              </a:rPr>
              <a:t>states</a:t>
            </a:r>
            <a:r>
              <a:rPr lang="en-US" dirty="0"/>
              <a:t> in its lifecycle:</a:t>
            </a:r>
          </a:p>
        </p:txBody>
      </p:sp>
      <p:graphicFrame>
        <p:nvGraphicFramePr>
          <p:cNvPr id="242781" name="Group 93"/>
          <p:cNvGraphicFramePr>
            <a:graphicFrameLocks noGrp="1"/>
          </p:cNvGraphicFramePr>
          <p:nvPr>
            <p:ph sz="half" idx="2"/>
            <p:extLst>
              <p:ext uri="{D42A27DB-BD31-4B8C-83A1-F6EECF244321}">
                <p14:modId xmlns:p14="http://schemas.microsoft.com/office/powerpoint/2010/main" val="815819161"/>
              </p:ext>
            </p:extLst>
          </p:nvPr>
        </p:nvGraphicFramePr>
        <p:xfrm>
          <a:off x="457200" y="1676400"/>
          <a:ext cx="8382000" cy="4487863"/>
        </p:xfrm>
        <a:graphic>
          <a:graphicData uri="http://schemas.openxmlformats.org/drawingml/2006/table">
            <a:tbl>
              <a:tblPr/>
              <a:tblGrid>
                <a:gridCol w="1433512"/>
                <a:gridCol w="6948488"/>
              </a:tblGrid>
              <a:tr h="42862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Born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3C5658"/>
                          </a:solidFill>
                          <a:effectLst/>
                          <a:latin typeface="Verdana" panose="020B0604030504040204" pitchFamily="34" charset="0"/>
                        </a:rPr>
                        <a:t>The thread object has been created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Ready / Runnable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smtClean="0">
                          <a:ln>
                            <a:noFill/>
                          </a:ln>
                          <a:solidFill>
                            <a:srgbClr val="3C5658"/>
                          </a:solidFill>
                          <a:effectLst/>
                          <a:latin typeface="Verdana" panose="020B0604030504040204" pitchFamily="34" charset="0"/>
                        </a:rPr>
                        <a:t>The thread is ready for execution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Running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smtClean="0">
                          <a:ln>
                            <a:noFill/>
                          </a:ln>
                          <a:solidFill>
                            <a:srgbClr val="3C5658"/>
                          </a:solidFill>
                          <a:effectLst/>
                          <a:latin typeface="Verdana" panose="020B0604030504040204" pitchFamily="34" charset="0"/>
                        </a:rPr>
                        <a:t>The thread is currently running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Blocked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smtClean="0">
                          <a:ln>
                            <a:noFill/>
                          </a:ln>
                          <a:solidFill>
                            <a:srgbClr val="3C5658"/>
                          </a:solidFill>
                          <a:effectLst/>
                          <a:latin typeface="Verdana" panose="020B0604030504040204" pitchFamily="34" charset="0"/>
                        </a:rPr>
                        <a:t>The thread is blocked for some operation</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smtClean="0">
                          <a:ln>
                            <a:noFill/>
                          </a:ln>
                          <a:solidFill>
                            <a:srgbClr val="3C5658"/>
                          </a:solidFill>
                          <a:effectLst/>
                          <a:latin typeface="Verdana" panose="020B0604030504040204" pitchFamily="34" charset="0"/>
                        </a:rPr>
                        <a:t>(e.g. I/O Operations)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Sleeping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3C5658"/>
                          </a:solidFill>
                          <a:effectLst/>
                          <a:latin typeface="Verdana" panose="020B0604030504040204" pitchFamily="34" charset="0"/>
                        </a:rPr>
                        <a:t>The thread is not utilizing its time slice till the timer elapses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Suspended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smtClean="0">
                          <a:ln>
                            <a:noFill/>
                          </a:ln>
                          <a:solidFill>
                            <a:srgbClr val="3C5658"/>
                          </a:solidFill>
                          <a:effectLst/>
                          <a:latin typeface="Verdana" panose="020B0604030504040204" pitchFamily="34" charset="0"/>
                        </a:rPr>
                        <a:t>The thread is not utilizing its time slice till </a:t>
                      </a:r>
                      <a:r>
                        <a:rPr kumimoji="0" lang="en-US" sz="1700" b="0" i="1" u="none" strike="noStrike" cap="none" normalizeH="0" baseline="0" smtClean="0">
                          <a:ln>
                            <a:noFill/>
                          </a:ln>
                          <a:solidFill>
                            <a:srgbClr val="3C5658"/>
                          </a:solidFill>
                          <a:effectLst/>
                          <a:latin typeface="Verdana" panose="020B0604030504040204" pitchFamily="34" charset="0"/>
                        </a:rPr>
                        <a:t>resume()</a:t>
                      </a:r>
                      <a:r>
                        <a:rPr kumimoji="0" lang="en-US" sz="1700" b="0" i="0" u="none" strike="noStrike" cap="none" normalizeH="0" baseline="0" smtClean="0">
                          <a:ln>
                            <a:noFill/>
                          </a:ln>
                          <a:solidFill>
                            <a:srgbClr val="3C5658"/>
                          </a:solidFill>
                          <a:effectLst/>
                          <a:latin typeface="Verdana" panose="020B0604030504040204" pitchFamily="34" charset="0"/>
                        </a:rPr>
                        <a:t> is called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Waiting</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smtClean="0">
                          <a:ln>
                            <a:noFill/>
                          </a:ln>
                          <a:solidFill>
                            <a:srgbClr val="3C5658"/>
                          </a:solidFill>
                          <a:effectLst/>
                          <a:latin typeface="Verdana" panose="020B0604030504040204" pitchFamily="34" charset="0"/>
                        </a:rPr>
                        <a:t>Thread enters into waiting on calling </a:t>
                      </a:r>
                      <a:r>
                        <a:rPr kumimoji="0" lang="en-US" sz="1700" b="0" i="1" u="none" strike="noStrike" cap="none" normalizeH="0" baseline="0" smtClean="0">
                          <a:ln>
                            <a:noFill/>
                          </a:ln>
                          <a:solidFill>
                            <a:srgbClr val="3C5658"/>
                          </a:solidFill>
                          <a:effectLst/>
                          <a:latin typeface="Verdana" panose="020B0604030504040204" pitchFamily="34" charset="0"/>
                        </a:rPr>
                        <a:t>wait()</a:t>
                      </a:r>
                      <a:r>
                        <a:rPr kumimoji="0" lang="en-US" sz="1700" b="0" i="0" u="none" strike="noStrike" cap="none" normalizeH="0" baseline="0" smtClean="0">
                          <a:ln>
                            <a:noFill/>
                          </a:ln>
                          <a:solidFill>
                            <a:srgbClr val="3C5658"/>
                          </a:solidFill>
                          <a:effectLst/>
                          <a:latin typeface="Verdana" panose="020B0604030504040204" pitchFamily="34" charset="0"/>
                        </a:rPr>
                        <a:t> method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327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FF0000"/>
                          </a:solidFill>
                          <a:effectLst/>
                          <a:latin typeface="Verdana" panose="020B0604030504040204" pitchFamily="34" charset="0"/>
                        </a:rPr>
                        <a:t>Dead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3C5658"/>
                          </a:solidFill>
                          <a:effectLst/>
                          <a:latin typeface="Verdana" panose="020B0604030504040204" pitchFamily="34" charset="0"/>
                        </a:rPr>
                        <a:t>The thread has finished execution or aborted </a:t>
                      </a:r>
                    </a:p>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700" b="0" i="0" u="none" strike="noStrike" cap="none" normalizeH="0" baseline="0" dirty="0" smtClean="0">
                          <a:ln>
                            <a:noFill/>
                          </a:ln>
                          <a:solidFill>
                            <a:srgbClr val="3C5658"/>
                          </a:solidFill>
                          <a:effectLst/>
                          <a:latin typeface="Verdana" panose="020B0604030504040204" pitchFamily="34" charset="0"/>
                        </a:rPr>
                        <a:t>(The dead thread cannot be started again)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49368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42693">
                                            <p:txEl>
                                              <p:pRg st="1" end="1"/>
                                            </p:txEl>
                                          </p:spTgt>
                                        </p:tgtEl>
                                        <p:attrNameLst>
                                          <p:attrName>style.visibility</p:attrName>
                                        </p:attrNameLst>
                                      </p:cBhvr>
                                      <p:to>
                                        <p:strVal val="visible"/>
                                      </p:to>
                                    </p:set>
                                    <p:anim calcmode="lin" valueType="num">
                                      <p:cBhvr>
                                        <p:cTn id="7" dur="1000" fill="hold"/>
                                        <p:tgtEl>
                                          <p:spTgt spid="242693">
                                            <p:txEl>
                                              <p:pRg st="1" end="1"/>
                                            </p:txEl>
                                          </p:spTgt>
                                        </p:tgtEl>
                                        <p:attrNameLst>
                                          <p:attrName>ppt_w</p:attrName>
                                        </p:attrNameLst>
                                      </p:cBhvr>
                                      <p:tavLst>
                                        <p:tav tm="0">
                                          <p:val>
                                            <p:strVal val="#ppt_w*0.05"/>
                                          </p:val>
                                        </p:tav>
                                        <p:tav tm="100000">
                                          <p:val>
                                            <p:strVal val="#ppt_w"/>
                                          </p:val>
                                        </p:tav>
                                      </p:tavLst>
                                    </p:anim>
                                    <p:anim calcmode="lin" valueType="num">
                                      <p:cBhvr>
                                        <p:cTn id="8" dur="1000" fill="hold"/>
                                        <p:tgtEl>
                                          <p:spTgt spid="242693">
                                            <p:txEl>
                                              <p:pRg st="1" end="1"/>
                                            </p:txEl>
                                          </p:spTgt>
                                        </p:tgtEl>
                                        <p:attrNameLst>
                                          <p:attrName>ppt_h</p:attrName>
                                        </p:attrNameLst>
                                      </p:cBhvr>
                                      <p:tavLst>
                                        <p:tav tm="0">
                                          <p:val>
                                            <p:strVal val="#ppt_h"/>
                                          </p:val>
                                        </p:tav>
                                        <p:tav tm="100000">
                                          <p:val>
                                            <p:strVal val="#ppt_h"/>
                                          </p:val>
                                        </p:tav>
                                      </p:tavLst>
                                    </p:anim>
                                    <p:anim calcmode="lin" valueType="num">
                                      <p:cBhvr>
                                        <p:cTn id="9" dur="1000" fill="hold"/>
                                        <p:tgtEl>
                                          <p:spTgt spid="242693">
                                            <p:txEl>
                                              <p:pRg st="1" end="1"/>
                                            </p:txEl>
                                          </p:spTgt>
                                        </p:tgtEl>
                                        <p:attrNameLst>
                                          <p:attrName>ppt_x</p:attrName>
                                        </p:attrNameLst>
                                      </p:cBhvr>
                                      <p:tavLst>
                                        <p:tav tm="0">
                                          <p:val>
                                            <p:strVal val="#ppt_x-.2"/>
                                          </p:val>
                                        </p:tav>
                                        <p:tav tm="100000">
                                          <p:val>
                                            <p:strVal val="#ppt_x"/>
                                          </p:val>
                                        </p:tav>
                                      </p:tavLst>
                                    </p:anim>
                                    <p:anim calcmode="lin" valueType="num">
                                      <p:cBhvr>
                                        <p:cTn id="10" dur="1000" fill="hold"/>
                                        <p:tgtEl>
                                          <p:spTgt spid="242693">
                                            <p:txEl>
                                              <p:pRg st="1" end="1"/>
                                            </p:txEl>
                                          </p:spTgt>
                                        </p:tgtEl>
                                        <p:attrNameLst>
                                          <p:attrName>ppt_y</p:attrName>
                                        </p:attrNameLst>
                                      </p:cBhvr>
                                      <p:tavLst>
                                        <p:tav tm="0">
                                          <p:val>
                                            <p:strVal val="#ppt_y"/>
                                          </p:val>
                                        </p:tav>
                                        <p:tav tm="100000">
                                          <p:val>
                                            <p:strVal val="#ppt_y"/>
                                          </p:val>
                                        </p:tav>
                                      </p:tavLst>
                                    </p:anim>
                                    <p:animEffect transition="in" filter="fade">
                                      <p:cBhvr>
                                        <p:cTn id="11" dur="1000"/>
                                        <p:tgtEl>
                                          <p:spTgt spid="242693">
                                            <p:txEl>
                                              <p:pRg st="1" end="1"/>
                                            </p:txEl>
                                          </p:spTgt>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2781"/>
                                        </p:tgtEl>
                                        <p:attrNameLst>
                                          <p:attrName>style.visibility</p:attrName>
                                        </p:attrNameLst>
                                      </p:cBhvr>
                                      <p:to>
                                        <p:strVal val="visible"/>
                                      </p:to>
                                    </p:set>
                                    <p:animEffect transition="in" filter="fade">
                                      <p:cBhvr>
                                        <p:cTn id="15" dur="2000"/>
                                        <p:tgtEl>
                                          <p:spTgt spid="24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p:cNvSpPr>
            <a:spLocks noGrp="1"/>
          </p:cNvSpPr>
          <p:nvPr>
            <p:ph type="sldNum" sz="quarter" idx="12"/>
          </p:nvPr>
        </p:nvSpPr>
        <p:spPr>
          <a:xfrm>
            <a:off x="8610600" y="6524625"/>
            <a:ext cx="533400" cy="180975"/>
          </a:xfrm>
        </p:spPr>
        <p:txBody>
          <a:bodyPr/>
          <a:lstStyle/>
          <a:p>
            <a:fld id="{809595CD-9FA1-4F2F-832C-A821880ACCF2}" type="slidenum">
              <a:rPr lang="en-US"/>
              <a:pPr/>
              <a:t>21</a:t>
            </a:fld>
            <a:endParaRPr lang="en-US"/>
          </a:p>
        </p:txBody>
      </p:sp>
      <p:sp>
        <p:nvSpPr>
          <p:cNvPr id="228356" name="Rectangle 4"/>
          <p:cNvSpPr>
            <a:spLocks noGrp="1" noChangeArrowheads="1"/>
          </p:cNvSpPr>
          <p:nvPr>
            <p:ph type="title"/>
          </p:nvPr>
        </p:nvSpPr>
        <p:spPr>
          <a:xfrm>
            <a:off x="457200" y="663575"/>
            <a:ext cx="6680200" cy="431800"/>
          </a:xfrm>
        </p:spPr>
        <p:txBody>
          <a:bodyPr>
            <a:normAutofit fontScale="90000"/>
          </a:bodyPr>
          <a:lstStyle/>
          <a:p>
            <a:r>
              <a:rPr lang="en-US" dirty="0"/>
              <a:t>Using </a:t>
            </a:r>
            <a:r>
              <a:rPr lang="en-US" i="1" dirty="0"/>
              <a:t>sleep(), yield()</a:t>
            </a:r>
          </a:p>
        </p:txBody>
      </p:sp>
      <p:sp>
        <p:nvSpPr>
          <p:cNvPr id="228357" name="Rectangle 5"/>
          <p:cNvSpPr>
            <a:spLocks noGrp="1" noChangeArrowheads="1"/>
          </p:cNvSpPr>
          <p:nvPr>
            <p:ph type="body" sz="half" idx="1"/>
          </p:nvPr>
        </p:nvSpPr>
        <p:spPr>
          <a:xfrm>
            <a:off x="304800" y="1295400"/>
            <a:ext cx="8305800" cy="5029200"/>
          </a:xfrm>
        </p:spPr>
        <p:txBody>
          <a:bodyPr/>
          <a:lstStyle/>
          <a:p>
            <a:pPr algn="just"/>
            <a:r>
              <a:rPr lang="en-US" dirty="0"/>
              <a:t>Once a thread gains control of the CPU, it will execute until one of the following occurs:</a:t>
            </a:r>
          </a:p>
          <a:p>
            <a:pPr lvl="1" algn="just"/>
            <a:r>
              <a:rPr lang="en-US" dirty="0" smtClean="0"/>
              <a:t>Its </a:t>
            </a:r>
            <a:r>
              <a:rPr lang="en-US" i="1" dirty="0"/>
              <a:t>run()</a:t>
            </a:r>
            <a:r>
              <a:rPr lang="en-US" dirty="0"/>
              <a:t> method exits</a:t>
            </a:r>
          </a:p>
          <a:p>
            <a:pPr lvl="1" algn="just"/>
            <a:r>
              <a:rPr lang="en-US" dirty="0" smtClean="0"/>
              <a:t>A </a:t>
            </a:r>
            <a:r>
              <a:rPr lang="en-US" dirty="0"/>
              <a:t>higher priority thread becomes </a:t>
            </a:r>
            <a:r>
              <a:rPr lang="en-US" i="1" dirty="0"/>
              <a:t>runnable</a:t>
            </a:r>
            <a:r>
              <a:rPr lang="en-US" dirty="0"/>
              <a:t> &amp; pre-empts it</a:t>
            </a:r>
          </a:p>
          <a:p>
            <a:pPr lvl="1" algn="just"/>
            <a:r>
              <a:rPr lang="en-US" dirty="0" smtClean="0"/>
              <a:t>Its </a:t>
            </a:r>
            <a:r>
              <a:rPr lang="en-US" dirty="0"/>
              <a:t>time slice is up (on a system that supports time slicing)</a:t>
            </a:r>
          </a:p>
          <a:p>
            <a:pPr lvl="1" algn="just"/>
            <a:r>
              <a:rPr lang="en-US" dirty="0" smtClean="0"/>
              <a:t>It </a:t>
            </a:r>
            <a:r>
              <a:rPr lang="en-US" dirty="0"/>
              <a:t>calls </a:t>
            </a:r>
            <a:r>
              <a:rPr lang="en-US" i="1" dirty="0"/>
              <a:t>sleep()</a:t>
            </a:r>
            <a:r>
              <a:rPr lang="en-US" dirty="0"/>
              <a:t> or </a:t>
            </a:r>
            <a:r>
              <a:rPr lang="en-US" i="1" dirty="0"/>
              <a:t>yield()</a:t>
            </a:r>
            <a:endParaRPr lang="en-US" dirty="0"/>
          </a:p>
        </p:txBody>
      </p:sp>
      <p:graphicFrame>
        <p:nvGraphicFramePr>
          <p:cNvPr id="228382" name="Group 30"/>
          <p:cNvGraphicFramePr>
            <a:graphicFrameLocks noGrp="1"/>
          </p:cNvGraphicFramePr>
          <p:nvPr>
            <p:ph sz="half" idx="2"/>
            <p:extLst>
              <p:ext uri="{D42A27DB-BD31-4B8C-83A1-F6EECF244321}">
                <p14:modId xmlns:p14="http://schemas.microsoft.com/office/powerpoint/2010/main" val="1292252861"/>
              </p:ext>
            </p:extLst>
          </p:nvPr>
        </p:nvGraphicFramePr>
        <p:xfrm>
          <a:off x="714375" y="4267200"/>
          <a:ext cx="7696200" cy="1858963"/>
        </p:xfrm>
        <a:graphic>
          <a:graphicData uri="http://schemas.openxmlformats.org/drawingml/2006/table">
            <a:tbl>
              <a:tblPr/>
              <a:tblGrid>
                <a:gridCol w="1066800"/>
                <a:gridCol w="6629400"/>
              </a:tblGrid>
              <a:tr h="765175">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smtClean="0">
                          <a:ln>
                            <a:noFill/>
                          </a:ln>
                          <a:solidFill>
                            <a:srgbClr val="FF0000"/>
                          </a:solidFill>
                          <a:effectLst/>
                          <a:latin typeface="Verdana" panose="020B0604030504040204" pitchFamily="34" charset="0"/>
                        </a:rPr>
                        <a:t>yield()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smtClean="0">
                          <a:ln>
                            <a:noFill/>
                          </a:ln>
                          <a:solidFill>
                            <a:srgbClr val="3C5658"/>
                          </a:solidFill>
                          <a:effectLst/>
                          <a:latin typeface="Verdana" panose="020B0604030504040204" pitchFamily="34" charset="0"/>
                        </a:rPr>
                        <a:t>the current thread paused its execution temporarily and has allowed other threads to execute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3788">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smtClean="0">
                          <a:ln>
                            <a:noFill/>
                          </a:ln>
                          <a:solidFill>
                            <a:srgbClr val="FF0000"/>
                          </a:solidFill>
                          <a:effectLst/>
                          <a:latin typeface="Verdana" panose="020B0604030504040204" pitchFamily="34" charset="0"/>
                        </a:rPr>
                        <a:t>sleep()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C3300"/>
                        </a:buClr>
                        <a:buFont typeface="Wingdings" panose="05000000000000000000" pitchFamily="2" charset="2"/>
                        <a:defRPr>
                          <a:solidFill>
                            <a:srgbClr val="3C5658"/>
                          </a:solidFill>
                          <a:latin typeface="Verdana" panose="020B0604030504040204" pitchFamily="34" charset="0"/>
                        </a:defRPr>
                      </a:lvl1pPr>
                      <a:lvl2pPr algn="l">
                        <a:spcBef>
                          <a:spcPct val="20000"/>
                        </a:spcBef>
                        <a:buClr>
                          <a:srgbClr val="CC3300"/>
                        </a:buClr>
                        <a:buFont typeface="Wingdings" panose="05000000000000000000" pitchFamily="2" charset="2"/>
                        <a:defRPr sz="1600">
                          <a:solidFill>
                            <a:srgbClr val="3C5658"/>
                          </a:solidFill>
                          <a:latin typeface="Verdana" panose="020B0604030504040204" pitchFamily="34" charset="0"/>
                        </a:defRPr>
                      </a:lvl2pPr>
                      <a:lvl3pPr algn="l">
                        <a:spcBef>
                          <a:spcPct val="20000"/>
                        </a:spcBef>
                        <a:buClr>
                          <a:srgbClr val="CC3300"/>
                        </a:buClr>
                        <a:buFont typeface="Wingdings" panose="05000000000000000000" pitchFamily="2" charset="2"/>
                        <a:defRPr sz="1400">
                          <a:solidFill>
                            <a:srgbClr val="3C5658"/>
                          </a:solidFill>
                          <a:latin typeface="Verdana" panose="020B0604030504040204" pitchFamily="34" charset="0"/>
                        </a:defRPr>
                      </a:lvl3pPr>
                      <a:lvl4pPr algn="l">
                        <a:spcBef>
                          <a:spcPct val="20000"/>
                        </a:spcBef>
                        <a:buClr>
                          <a:srgbClr val="CC3300"/>
                        </a:buClr>
                        <a:buFont typeface="Wingdings" panose="05000000000000000000" pitchFamily="2" charset="2"/>
                        <a:defRPr sz="1200">
                          <a:solidFill>
                            <a:srgbClr val="3C5658"/>
                          </a:solidFill>
                          <a:latin typeface="Verdana" panose="020B0604030504040204" pitchFamily="34" charset="0"/>
                        </a:defRPr>
                      </a:lvl4pPr>
                      <a:lvl5pPr algn="l">
                        <a:spcBef>
                          <a:spcPct val="20000"/>
                        </a:spcBef>
                        <a:buClr>
                          <a:srgbClr val="CC3300"/>
                        </a:buClr>
                        <a:buFont typeface="Wingdings" panose="05000000000000000000" pitchFamily="2" charset="2"/>
                        <a:defRPr sz="1000">
                          <a:solidFill>
                            <a:srgbClr val="3C5658"/>
                          </a:solidFill>
                          <a:latin typeface="Verdana" panose="020B0604030504040204" pitchFamily="34" charset="0"/>
                        </a:defRPr>
                      </a:lvl5pPr>
                      <a:lvl6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6pPr>
                      <a:lvl7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7pPr>
                      <a:lvl8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8pPr>
                      <a:lvl9pPr fontAlgn="base">
                        <a:spcBef>
                          <a:spcPct val="20000"/>
                        </a:spcBef>
                        <a:spcAft>
                          <a:spcPct val="0"/>
                        </a:spcAft>
                        <a:buClr>
                          <a:srgbClr val="CC3300"/>
                        </a:buClr>
                        <a:buFont typeface="Wingdings" panose="05000000000000000000" pitchFamily="2" charset="2"/>
                        <a:defRPr sz="1000">
                          <a:solidFill>
                            <a:srgbClr val="3C5658"/>
                          </a:solidFill>
                          <a:latin typeface="Verdana" panose="020B0604030504040204" pitchFamily="34" charset="0"/>
                        </a:defRPr>
                      </a:lvl9pPr>
                    </a:lstStyle>
                    <a:p>
                      <a:pPr marL="0" marR="0" lvl="0" indent="0" algn="just"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tabLst/>
                      </a:pPr>
                      <a:r>
                        <a:rPr kumimoji="0" lang="en-US" sz="1800" b="0" i="0" u="none" strike="noStrike" cap="none" normalizeH="0" baseline="0" dirty="0" smtClean="0">
                          <a:ln>
                            <a:noFill/>
                          </a:ln>
                          <a:solidFill>
                            <a:srgbClr val="3C5658"/>
                          </a:solidFill>
                          <a:effectLst/>
                          <a:latin typeface="Verdana" panose="020B0604030504040204" pitchFamily="34" charset="0"/>
                        </a:rPr>
                        <a:t>the thread sleeps for the specified number of milliseconds, during which time any other thread can use the CPU</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25816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 calcmode="lin" valueType="num">
                                      <p:cBhvr>
                                        <p:cTn id="7" dur="2000" fill="hold"/>
                                        <p:tgtEl>
                                          <p:spTgt spid="22835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22835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28357">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228357">
                                            <p:txEl>
                                              <p:pRg st="1" end="1"/>
                                            </p:txEl>
                                          </p:spTgt>
                                        </p:tgtEl>
                                        <p:attrNameLst>
                                          <p:attrName>style.visibility</p:attrName>
                                        </p:attrNameLst>
                                      </p:cBhvr>
                                      <p:to>
                                        <p:strVal val="visible"/>
                                      </p:to>
                                    </p:set>
                                    <p:anim calcmode="lin" valueType="num">
                                      <p:cBhvr>
                                        <p:cTn id="13" dur="2000" fill="hold"/>
                                        <p:tgtEl>
                                          <p:spTgt spid="228357">
                                            <p:txEl>
                                              <p:pRg st="1" end="1"/>
                                            </p:txEl>
                                          </p:spTgt>
                                        </p:tgtEl>
                                        <p:attrNameLst>
                                          <p:attrName>ppt_w</p:attrName>
                                        </p:attrNameLst>
                                      </p:cBhvr>
                                      <p:tavLst>
                                        <p:tav tm="0">
                                          <p:val>
                                            <p:strVal val="#ppt_w*0.70"/>
                                          </p:val>
                                        </p:tav>
                                        <p:tav tm="100000">
                                          <p:val>
                                            <p:strVal val="#ppt_w"/>
                                          </p:val>
                                        </p:tav>
                                      </p:tavLst>
                                    </p:anim>
                                    <p:anim calcmode="lin" valueType="num">
                                      <p:cBhvr>
                                        <p:cTn id="14" dur="2000" fill="hold"/>
                                        <p:tgtEl>
                                          <p:spTgt spid="22835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228357">
                                            <p:txEl>
                                              <p:pRg st="1" end="1"/>
                                            </p:txEl>
                                          </p:spTgt>
                                        </p:tgtEl>
                                      </p:cBhvr>
                                    </p:animEffect>
                                  </p:childTnLst>
                                </p:cTn>
                              </p:par>
                            </p:childTnLst>
                          </p:cTn>
                        </p:par>
                        <p:par>
                          <p:cTn id="16" fill="hold" nodeType="afterGroup">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228357">
                                            <p:txEl>
                                              <p:pRg st="2" end="2"/>
                                            </p:txEl>
                                          </p:spTgt>
                                        </p:tgtEl>
                                        <p:attrNameLst>
                                          <p:attrName>style.visibility</p:attrName>
                                        </p:attrNameLst>
                                      </p:cBhvr>
                                      <p:to>
                                        <p:strVal val="visible"/>
                                      </p:to>
                                    </p:set>
                                    <p:anim calcmode="lin" valueType="num">
                                      <p:cBhvr>
                                        <p:cTn id="19" dur="2000" fill="hold"/>
                                        <p:tgtEl>
                                          <p:spTgt spid="228357">
                                            <p:txEl>
                                              <p:pRg st="2" end="2"/>
                                            </p:txEl>
                                          </p:spTgt>
                                        </p:tgtEl>
                                        <p:attrNameLst>
                                          <p:attrName>ppt_w</p:attrName>
                                        </p:attrNameLst>
                                      </p:cBhvr>
                                      <p:tavLst>
                                        <p:tav tm="0">
                                          <p:val>
                                            <p:strVal val="#ppt_w*0.70"/>
                                          </p:val>
                                        </p:tav>
                                        <p:tav tm="100000">
                                          <p:val>
                                            <p:strVal val="#ppt_w"/>
                                          </p:val>
                                        </p:tav>
                                      </p:tavLst>
                                    </p:anim>
                                    <p:anim calcmode="lin" valueType="num">
                                      <p:cBhvr>
                                        <p:cTn id="20" dur="2000" fill="hold"/>
                                        <p:tgtEl>
                                          <p:spTgt spid="22835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228357">
                                            <p:txEl>
                                              <p:pRg st="2" end="2"/>
                                            </p:txEl>
                                          </p:spTgt>
                                        </p:tgtEl>
                                      </p:cBhvr>
                                    </p:animEffect>
                                  </p:childTnLst>
                                </p:cTn>
                              </p:par>
                            </p:childTnLst>
                          </p:cTn>
                        </p:par>
                        <p:par>
                          <p:cTn id="22" fill="hold" nodeType="afterGroup">
                            <p:stCondLst>
                              <p:cond delay="6000"/>
                            </p:stCondLst>
                            <p:childTnLst>
                              <p:par>
                                <p:cTn id="23" presetID="55" presetClass="entr" presetSubtype="0" fill="hold" grpId="0" nodeType="afterEffect">
                                  <p:stCondLst>
                                    <p:cond delay="0"/>
                                  </p:stCondLst>
                                  <p:childTnLst>
                                    <p:set>
                                      <p:cBhvr>
                                        <p:cTn id="24" dur="1" fill="hold">
                                          <p:stCondLst>
                                            <p:cond delay="0"/>
                                          </p:stCondLst>
                                        </p:cTn>
                                        <p:tgtEl>
                                          <p:spTgt spid="228357">
                                            <p:txEl>
                                              <p:pRg st="3" end="3"/>
                                            </p:txEl>
                                          </p:spTgt>
                                        </p:tgtEl>
                                        <p:attrNameLst>
                                          <p:attrName>style.visibility</p:attrName>
                                        </p:attrNameLst>
                                      </p:cBhvr>
                                      <p:to>
                                        <p:strVal val="visible"/>
                                      </p:to>
                                    </p:set>
                                    <p:anim calcmode="lin" valueType="num">
                                      <p:cBhvr>
                                        <p:cTn id="25" dur="2000" fill="hold"/>
                                        <p:tgtEl>
                                          <p:spTgt spid="228357">
                                            <p:txEl>
                                              <p:pRg st="3" end="3"/>
                                            </p:txEl>
                                          </p:spTgt>
                                        </p:tgtEl>
                                        <p:attrNameLst>
                                          <p:attrName>ppt_w</p:attrName>
                                        </p:attrNameLst>
                                      </p:cBhvr>
                                      <p:tavLst>
                                        <p:tav tm="0">
                                          <p:val>
                                            <p:strVal val="#ppt_w*0.70"/>
                                          </p:val>
                                        </p:tav>
                                        <p:tav tm="100000">
                                          <p:val>
                                            <p:strVal val="#ppt_w"/>
                                          </p:val>
                                        </p:tav>
                                      </p:tavLst>
                                    </p:anim>
                                    <p:anim calcmode="lin" valueType="num">
                                      <p:cBhvr>
                                        <p:cTn id="26" dur="2000" fill="hold"/>
                                        <p:tgtEl>
                                          <p:spTgt spid="22835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228357">
                                            <p:txEl>
                                              <p:pRg st="3" end="3"/>
                                            </p:txEl>
                                          </p:spTgt>
                                        </p:tgtEl>
                                      </p:cBhvr>
                                    </p:animEffect>
                                  </p:childTnLst>
                                </p:cTn>
                              </p:par>
                            </p:childTnLst>
                          </p:cTn>
                        </p:par>
                        <p:par>
                          <p:cTn id="28" fill="hold" nodeType="afterGroup">
                            <p:stCondLst>
                              <p:cond delay="8000"/>
                            </p:stCondLst>
                            <p:childTnLst>
                              <p:par>
                                <p:cTn id="29" presetID="55" presetClass="entr" presetSubtype="0" fill="hold" grpId="0" nodeType="afterEffect">
                                  <p:stCondLst>
                                    <p:cond delay="0"/>
                                  </p:stCondLst>
                                  <p:childTnLst>
                                    <p:set>
                                      <p:cBhvr>
                                        <p:cTn id="30" dur="1" fill="hold">
                                          <p:stCondLst>
                                            <p:cond delay="0"/>
                                          </p:stCondLst>
                                        </p:cTn>
                                        <p:tgtEl>
                                          <p:spTgt spid="228357">
                                            <p:txEl>
                                              <p:pRg st="4" end="4"/>
                                            </p:txEl>
                                          </p:spTgt>
                                        </p:tgtEl>
                                        <p:attrNameLst>
                                          <p:attrName>style.visibility</p:attrName>
                                        </p:attrNameLst>
                                      </p:cBhvr>
                                      <p:to>
                                        <p:strVal val="visible"/>
                                      </p:to>
                                    </p:set>
                                    <p:anim calcmode="lin" valueType="num">
                                      <p:cBhvr>
                                        <p:cTn id="31" dur="2000" fill="hold"/>
                                        <p:tgtEl>
                                          <p:spTgt spid="228357">
                                            <p:txEl>
                                              <p:pRg st="4" end="4"/>
                                            </p:txEl>
                                          </p:spTgt>
                                        </p:tgtEl>
                                        <p:attrNameLst>
                                          <p:attrName>ppt_w</p:attrName>
                                        </p:attrNameLst>
                                      </p:cBhvr>
                                      <p:tavLst>
                                        <p:tav tm="0">
                                          <p:val>
                                            <p:strVal val="#ppt_w*0.70"/>
                                          </p:val>
                                        </p:tav>
                                        <p:tav tm="100000">
                                          <p:val>
                                            <p:strVal val="#ppt_w"/>
                                          </p:val>
                                        </p:tav>
                                      </p:tavLst>
                                    </p:anim>
                                    <p:anim calcmode="lin" valueType="num">
                                      <p:cBhvr>
                                        <p:cTn id="32" dur="2000" fill="hold"/>
                                        <p:tgtEl>
                                          <p:spTgt spid="228357">
                                            <p:txEl>
                                              <p:pRg st="4" end="4"/>
                                            </p:txEl>
                                          </p:spTgt>
                                        </p:tgtEl>
                                        <p:attrNameLst>
                                          <p:attrName>ppt_h</p:attrName>
                                        </p:attrNameLst>
                                      </p:cBhvr>
                                      <p:tavLst>
                                        <p:tav tm="0">
                                          <p:val>
                                            <p:strVal val="#ppt_h"/>
                                          </p:val>
                                        </p:tav>
                                        <p:tav tm="100000">
                                          <p:val>
                                            <p:strVal val="#ppt_h"/>
                                          </p:val>
                                        </p:tav>
                                      </p:tavLst>
                                    </p:anim>
                                    <p:animEffect transition="in" filter="fade">
                                      <p:cBhvr>
                                        <p:cTn id="33" dur="2000"/>
                                        <p:tgtEl>
                                          <p:spTgt spid="228357">
                                            <p:txEl>
                                              <p:pRg st="4" end="4"/>
                                            </p:txEl>
                                          </p:spTgt>
                                        </p:tgtEl>
                                      </p:cBhvr>
                                    </p:animEffect>
                                  </p:childTnLst>
                                </p:cTn>
                              </p:par>
                            </p:childTnLst>
                          </p:cTn>
                        </p:par>
                        <p:par>
                          <p:cTn id="34" fill="hold" nodeType="afterGroup">
                            <p:stCondLst>
                              <p:cond delay="10000"/>
                            </p:stCondLst>
                            <p:childTnLst>
                              <p:par>
                                <p:cTn id="35" presetID="17" presetClass="entr" presetSubtype="10" fill="hold" nodeType="afterEffect">
                                  <p:stCondLst>
                                    <p:cond delay="0"/>
                                  </p:stCondLst>
                                  <p:childTnLst>
                                    <p:set>
                                      <p:cBhvr>
                                        <p:cTn id="36" dur="1" fill="hold">
                                          <p:stCondLst>
                                            <p:cond delay="0"/>
                                          </p:stCondLst>
                                        </p:cTn>
                                        <p:tgtEl>
                                          <p:spTgt spid="228382"/>
                                        </p:tgtEl>
                                        <p:attrNameLst>
                                          <p:attrName>style.visibility</p:attrName>
                                        </p:attrNameLst>
                                      </p:cBhvr>
                                      <p:to>
                                        <p:strVal val="visible"/>
                                      </p:to>
                                    </p:set>
                                    <p:anim calcmode="lin" valueType="num">
                                      <p:cBhvr>
                                        <p:cTn id="37" dur="500" fill="hold"/>
                                        <p:tgtEl>
                                          <p:spTgt spid="228382"/>
                                        </p:tgtEl>
                                        <p:attrNameLst>
                                          <p:attrName>ppt_w</p:attrName>
                                        </p:attrNameLst>
                                      </p:cBhvr>
                                      <p:tavLst>
                                        <p:tav tm="0">
                                          <p:val>
                                            <p:fltVal val="0"/>
                                          </p:val>
                                        </p:tav>
                                        <p:tav tm="100000">
                                          <p:val>
                                            <p:strVal val="#ppt_w"/>
                                          </p:val>
                                        </p:tav>
                                      </p:tavLst>
                                    </p:anim>
                                    <p:anim calcmode="lin" valueType="num">
                                      <p:cBhvr>
                                        <p:cTn id="38" dur="500" fill="hold"/>
                                        <p:tgtEl>
                                          <p:spTgt spid="2283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433DF28-8F97-4804-B017-11CF38BCC7B4}" type="slidenum">
              <a:rPr lang="en-US"/>
              <a:pPr/>
              <a:t>22</a:t>
            </a:fld>
            <a:endParaRPr lang="en-US"/>
          </a:p>
        </p:txBody>
      </p:sp>
      <p:sp>
        <p:nvSpPr>
          <p:cNvPr id="229381" name="Rectangle 5"/>
          <p:cNvSpPr>
            <a:spLocks noGrp="1" noChangeArrowheads="1"/>
          </p:cNvSpPr>
          <p:nvPr>
            <p:ph type="title"/>
          </p:nvPr>
        </p:nvSpPr>
        <p:spPr/>
        <p:txBody>
          <a:bodyPr/>
          <a:lstStyle/>
          <a:p>
            <a:r>
              <a:rPr lang="en-US"/>
              <a:t>Using </a:t>
            </a:r>
            <a:r>
              <a:rPr lang="en-US" i="1"/>
              <a:t>join()</a:t>
            </a:r>
          </a:p>
        </p:txBody>
      </p:sp>
      <p:sp>
        <p:nvSpPr>
          <p:cNvPr id="229382" name="Rectangle 6"/>
          <p:cNvSpPr>
            <a:spLocks noGrp="1" noChangeArrowheads="1"/>
          </p:cNvSpPr>
          <p:nvPr>
            <p:ph type="body" idx="1"/>
          </p:nvPr>
        </p:nvSpPr>
        <p:spPr/>
        <p:txBody>
          <a:bodyPr/>
          <a:lstStyle/>
          <a:p>
            <a:pPr algn="just"/>
            <a:r>
              <a:rPr lang="en-US" dirty="0"/>
              <a:t>A call to the </a:t>
            </a:r>
            <a:r>
              <a:rPr lang="en-US" i="1" dirty="0">
                <a:solidFill>
                  <a:srgbClr val="FF0000"/>
                </a:solidFill>
              </a:rPr>
              <a:t>join</a:t>
            </a:r>
            <a:r>
              <a:rPr lang="en-US" dirty="0"/>
              <a:t> method on a specific thread causes the current thread to block until that thread is completed</a:t>
            </a:r>
          </a:p>
          <a:p>
            <a:pPr lvl="1" algn="just"/>
            <a:endParaRPr lang="en-US" dirty="0"/>
          </a:p>
        </p:txBody>
      </p:sp>
      <p:sp>
        <p:nvSpPr>
          <p:cNvPr id="229380" name="Text Box 4"/>
          <p:cNvSpPr txBox="1">
            <a:spLocks noChangeArrowheads="1"/>
          </p:cNvSpPr>
          <p:nvPr/>
        </p:nvSpPr>
        <p:spPr bwMode="auto">
          <a:xfrm>
            <a:off x="762000" y="2362200"/>
            <a:ext cx="7620000" cy="3220112"/>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a:t>
            </a:r>
            <a:r>
              <a:rPr lang="en-US" u="none" dirty="0" err="1">
                <a:solidFill>
                  <a:srgbClr val="FF0000"/>
                </a:solidFill>
                <a:latin typeface="Courier New" panose="02070309020205020404" pitchFamily="49" charset="0"/>
              </a:rPr>
              <a:t>ThreadExampleMain</a:t>
            </a: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public static void main(String[] </a:t>
            </a:r>
            <a:r>
              <a:rPr lang="en-US" u="none" dirty="0" err="1">
                <a:solidFill>
                  <a:srgbClr val="FF0000"/>
                </a:solidFill>
                <a:latin typeface="Courier New" panose="02070309020205020404" pitchFamily="49" charset="0"/>
              </a:rPr>
              <a:t>args</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Thread </a:t>
            </a:r>
            <a:r>
              <a:rPr lang="en-US" u="none" dirty="0" err="1">
                <a:solidFill>
                  <a:srgbClr val="FF0000"/>
                </a:solidFill>
                <a:latin typeface="Courier New" panose="02070309020205020404" pitchFamily="49" charset="0"/>
              </a:rPr>
              <a:t>myThread</a:t>
            </a:r>
            <a:r>
              <a:rPr lang="en-US" u="none" dirty="0">
                <a:solidFill>
                  <a:srgbClr val="FF0000"/>
                </a:solidFill>
                <a:latin typeface="Courier New" panose="02070309020205020404" pitchFamily="49" charset="0"/>
              </a:rPr>
              <a:t> = new </a:t>
            </a:r>
            <a:r>
              <a:rPr lang="en-US" u="none" dirty="0" err="1">
                <a:solidFill>
                  <a:srgbClr val="FF0000"/>
                </a:solidFill>
                <a:latin typeface="Courier New" panose="02070309020205020404" pitchFamily="49" charset="0"/>
              </a:rPr>
              <a:t>ThreadExample</a:t>
            </a:r>
            <a:r>
              <a:rPr lang="en-US" u="none" dirty="0">
                <a:solidFill>
                  <a:srgbClr val="FF0000"/>
                </a:solidFill>
                <a:latin typeface="Courier New" panose="02070309020205020404" pitchFamily="49" charset="0"/>
              </a:rPr>
              <a:t>(“my data”);</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myThread.start</a:t>
            </a: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System.out.println(“I am the main thread”);</a:t>
            </a:r>
          </a:p>
          <a:p>
            <a:pPr algn="l">
              <a:lnSpc>
                <a:spcPct val="50000"/>
              </a:lnSpc>
              <a:spcBef>
                <a:spcPct val="50000"/>
              </a:spcBef>
            </a:pP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myThread.join</a:t>
            </a: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System.out.println(“waiting for </a:t>
            </a:r>
            <a:r>
              <a:rPr lang="en-US" u="none" dirty="0" err="1">
                <a:solidFill>
                  <a:srgbClr val="FF0000"/>
                </a:solidFill>
                <a:latin typeface="Courier New" panose="02070309020205020404" pitchFamily="49" charset="0"/>
              </a:rPr>
              <a:t>myThread</a:t>
            </a: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a:t>
            </a:r>
          </a:p>
        </p:txBody>
      </p:sp>
    </p:spTree>
    <p:extLst>
      <p:ext uri="{BB962C8B-B14F-4D97-AF65-F5344CB8AC3E}">
        <p14:creationId xmlns:p14="http://schemas.microsoft.com/office/powerpoint/2010/main" val="4089778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29382">
                                            <p:txEl>
                                              <p:pRg st="0" end="0"/>
                                            </p:txEl>
                                          </p:spTgt>
                                        </p:tgtEl>
                                        <p:attrNameLst>
                                          <p:attrName>style.visibility</p:attrName>
                                        </p:attrNameLst>
                                      </p:cBhvr>
                                      <p:to>
                                        <p:strVal val="visible"/>
                                      </p:to>
                                    </p:set>
                                    <p:anim calcmode="lin" valueType="num">
                                      <p:cBhvr>
                                        <p:cTn id="7" dur="1000" fill="hold"/>
                                        <p:tgtEl>
                                          <p:spTgt spid="229382">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29382">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29382">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29382">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29382">
                                            <p:txEl>
                                              <p:pRg st="0" end="0"/>
                                            </p:txEl>
                                          </p:spTgt>
                                        </p:tgtEl>
                                      </p:cBhvr>
                                    </p:animEffect>
                                  </p:childTnLst>
                                </p:cTn>
                              </p:par>
                            </p:childTnLst>
                          </p:cTn>
                        </p:par>
                        <p:par>
                          <p:cTn id="12" fill="hold" nodeType="afterGroup">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229380"/>
                                        </p:tgtEl>
                                        <p:attrNameLst>
                                          <p:attrName>style.visibility</p:attrName>
                                        </p:attrNameLst>
                                      </p:cBhvr>
                                      <p:to>
                                        <p:strVal val="visible"/>
                                      </p:to>
                                    </p:set>
                                    <p:animEffect transition="in" filter="strips(downLeft)">
                                      <p:cBhvr>
                                        <p:cTn id="15" dur="10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build="p"/>
      <p:bldP spid="22938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isAlive() and join()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p:txBody>
          <a:bodyPr>
            <a:normAutofit/>
          </a:bodyPr>
          <a:lstStyle/>
          <a:p>
            <a:pPr algn="just"/>
            <a:r>
              <a:rPr lang="en-US" sz="2800" dirty="0"/>
              <a:t>final boolean isAlive( )</a:t>
            </a:r>
          </a:p>
          <a:p>
            <a:pPr algn="just"/>
            <a:r>
              <a:rPr lang="en-US" sz="2800" dirty="0"/>
              <a:t>The </a:t>
            </a:r>
            <a:r>
              <a:rPr lang="en-US" sz="2800" b="1" dirty="0"/>
              <a:t>isAlive( ) </a:t>
            </a:r>
            <a:r>
              <a:rPr lang="en-US" sz="2800" dirty="0"/>
              <a:t>method returns </a:t>
            </a:r>
            <a:r>
              <a:rPr lang="en-US" sz="2800" b="1" dirty="0"/>
              <a:t>true </a:t>
            </a:r>
            <a:r>
              <a:rPr lang="en-US" sz="2800" dirty="0"/>
              <a:t>if the thread upon which it is called is still running. It returns </a:t>
            </a:r>
            <a:r>
              <a:rPr lang="en-US" sz="2800" b="1" dirty="0"/>
              <a:t>false </a:t>
            </a:r>
            <a:r>
              <a:rPr lang="en-US" sz="2800" dirty="0"/>
              <a:t>otherwise.</a:t>
            </a:r>
          </a:p>
          <a:p>
            <a:pPr algn="just"/>
            <a:r>
              <a:rPr lang="en-US" sz="2800" dirty="0" smtClean="0"/>
              <a:t>final </a:t>
            </a:r>
            <a:r>
              <a:rPr lang="en-US" sz="2800" dirty="0"/>
              <a:t>void join( ) throws InterruptedException</a:t>
            </a:r>
          </a:p>
          <a:p>
            <a:pPr marL="617220" lvl="1" indent="-342900" algn="just">
              <a:buFont typeface="Arial" panose="020B0604020202020204" pitchFamily="34" charset="0"/>
              <a:buChar char="•"/>
            </a:pPr>
            <a:r>
              <a:rPr lang="en-US" sz="2500" dirty="0"/>
              <a:t>This method waits until the thread on which it is called terminates. </a:t>
            </a:r>
          </a:p>
          <a:p>
            <a:pPr marL="617220" lvl="1" indent="-342900" algn="just">
              <a:buFont typeface="Arial" panose="020B0604020202020204" pitchFamily="34" charset="0"/>
              <a:buChar char="•"/>
            </a:pPr>
            <a:r>
              <a:rPr lang="en-US" sz="2500" dirty="0"/>
              <a:t>Additional forms of </a:t>
            </a:r>
            <a:r>
              <a:rPr lang="en-US" sz="2500" b="1" dirty="0"/>
              <a:t>join( ) </a:t>
            </a:r>
            <a:r>
              <a:rPr lang="en-US" sz="2500" dirty="0"/>
              <a:t>allow you to specify a maximum amount of time that you want to wait for the specified thread to terminate.</a:t>
            </a:r>
          </a:p>
        </p:txBody>
      </p:sp>
    </p:spTree>
    <p:extLst>
      <p:ext uri="{BB962C8B-B14F-4D97-AF65-F5344CB8AC3E}">
        <p14:creationId xmlns:p14="http://schemas.microsoft.com/office/powerpoint/2010/main" val="2178206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isAlive() and join()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5"/>
          <p:cNvPicPr>
            <a:picLocks noChangeAspect="1"/>
          </p:cNvPicPr>
          <p:nvPr/>
        </p:nvPicPr>
        <p:blipFill>
          <a:blip r:embed="rId2"/>
          <a:stretch>
            <a:fillRect/>
          </a:stretch>
        </p:blipFill>
        <p:spPr>
          <a:xfrm>
            <a:off x="180975" y="1295400"/>
            <a:ext cx="4162425" cy="4562475"/>
          </a:xfrm>
          <a:prstGeom prst="rect">
            <a:avLst/>
          </a:prstGeom>
        </p:spPr>
      </p:pic>
      <p:pic>
        <p:nvPicPr>
          <p:cNvPr id="7" name="Picture 6"/>
          <p:cNvPicPr>
            <a:picLocks noChangeAspect="1"/>
          </p:cNvPicPr>
          <p:nvPr/>
        </p:nvPicPr>
        <p:blipFill>
          <a:blip r:embed="rId3"/>
          <a:stretch>
            <a:fillRect/>
          </a:stretch>
        </p:blipFill>
        <p:spPr>
          <a:xfrm>
            <a:off x="4419600" y="1435820"/>
            <a:ext cx="4572000" cy="4616701"/>
          </a:xfrm>
          <a:prstGeom prst="rect">
            <a:avLst/>
          </a:prstGeom>
        </p:spPr>
      </p:pic>
    </p:spTree>
    <p:extLst>
      <p:ext uri="{BB962C8B-B14F-4D97-AF65-F5344CB8AC3E}">
        <p14:creationId xmlns:p14="http://schemas.microsoft.com/office/powerpoint/2010/main" val="294502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isAlive() and join()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pic>
        <p:nvPicPr>
          <p:cNvPr id="4" name="Picture 3"/>
          <p:cNvPicPr>
            <a:picLocks noChangeAspect="1"/>
          </p:cNvPicPr>
          <p:nvPr/>
        </p:nvPicPr>
        <p:blipFill>
          <a:blip r:embed="rId2"/>
          <a:stretch>
            <a:fillRect/>
          </a:stretch>
        </p:blipFill>
        <p:spPr>
          <a:xfrm>
            <a:off x="2593848" y="1251613"/>
            <a:ext cx="3505200" cy="4984750"/>
          </a:xfrm>
          <a:prstGeom prst="rect">
            <a:avLst/>
          </a:prstGeom>
        </p:spPr>
      </p:pic>
    </p:spTree>
    <p:extLst>
      <p:ext uri="{BB962C8B-B14F-4D97-AF65-F5344CB8AC3E}">
        <p14:creationId xmlns:p14="http://schemas.microsoft.com/office/powerpoint/2010/main" val="1344458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join()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4"/>
          <p:cNvPicPr>
            <a:picLocks noChangeAspect="1"/>
          </p:cNvPicPr>
          <p:nvPr/>
        </p:nvPicPr>
        <p:blipFill>
          <a:blip r:embed="rId2"/>
          <a:stretch>
            <a:fillRect/>
          </a:stretch>
        </p:blipFill>
        <p:spPr>
          <a:xfrm>
            <a:off x="990600" y="1143000"/>
            <a:ext cx="5676900" cy="5457825"/>
          </a:xfrm>
          <a:prstGeom prst="rect">
            <a:avLst/>
          </a:prstGeom>
        </p:spPr>
      </p:pic>
    </p:spTree>
    <p:extLst>
      <p:ext uri="{BB962C8B-B14F-4D97-AF65-F5344CB8AC3E}">
        <p14:creationId xmlns:p14="http://schemas.microsoft.com/office/powerpoint/2010/main" val="254905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join()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pic>
        <p:nvPicPr>
          <p:cNvPr id="4" name="Picture 3"/>
          <p:cNvPicPr>
            <a:picLocks noChangeAspect="1"/>
          </p:cNvPicPr>
          <p:nvPr/>
        </p:nvPicPr>
        <p:blipFill>
          <a:blip r:embed="rId2"/>
          <a:stretch>
            <a:fillRect/>
          </a:stretch>
        </p:blipFill>
        <p:spPr>
          <a:xfrm>
            <a:off x="604687" y="1752600"/>
            <a:ext cx="8096250" cy="3429000"/>
          </a:xfrm>
          <a:prstGeom prst="rect">
            <a:avLst/>
          </a:prstGeom>
        </p:spPr>
      </p:pic>
    </p:spTree>
    <p:extLst>
      <p:ext uri="{BB962C8B-B14F-4D97-AF65-F5344CB8AC3E}">
        <p14:creationId xmlns:p14="http://schemas.microsoft.com/office/powerpoint/2010/main" val="150287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join()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pic>
        <p:nvPicPr>
          <p:cNvPr id="6" name="Picture 5"/>
          <p:cNvPicPr>
            <a:picLocks noChangeAspect="1"/>
          </p:cNvPicPr>
          <p:nvPr/>
        </p:nvPicPr>
        <p:blipFill>
          <a:blip r:embed="rId2"/>
          <a:stretch>
            <a:fillRect/>
          </a:stretch>
        </p:blipFill>
        <p:spPr>
          <a:xfrm>
            <a:off x="2438400" y="1524000"/>
            <a:ext cx="3988013" cy="4114800"/>
          </a:xfrm>
          <a:prstGeom prst="rect">
            <a:avLst/>
          </a:prstGeom>
        </p:spPr>
      </p:pic>
    </p:spTree>
    <p:extLst>
      <p:ext uri="{BB962C8B-B14F-4D97-AF65-F5344CB8AC3E}">
        <p14:creationId xmlns:p14="http://schemas.microsoft.com/office/powerpoint/2010/main" val="4182735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1D6778-580A-4B42-958B-6A54709CB3F6}" type="slidenum">
              <a:rPr lang="en-US"/>
              <a:pPr/>
              <a:t>29</a:t>
            </a:fld>
            <a:endParaRPr lang="en-US"/>
          </a:p>
        </p:txBody>
      </p:sp>
      <p:sp>
        <p:nvSpPr>
          <p:cNvPr id="230404" name="Rectangle 4"/>
          <p:cNvSpPr>
            <a:spLocks noGrp="1" noChangeArrowheads="1"/>
          </p:cNvSpPr>
          <p:nvPr>
            <p:ph type="title"/>
          </p:nvPr>
        </p:nvSpPr>
        <p:spPr/>
        <p:txBody>
          <a:bodyPr/>
          <a:lstStyle/>
          <a:p>
            <a:r>
              <a:rPr lang="en-US"/>
              <a:t>Other </a:t>
            </a:r>
            <a:r>
              <a:rPr lang="en-US" i="1"/>
              <a:t>Thread</a:t>
            </a:r>
            <a:r>
              <a:rPr lang="en-US"/>
              <a:t> Operations</a:t>
            </a:r>
          </a:p>
        </p:txBody>
      </p:sp>
      <p:sp>
        <p:nvSpPr>
          <p:cNvPr id="230405" name="Rectangle 5"/>
          <p:cNvSpPr>
            <a:spLocks noGrp="1" noChangeArrowheads="1"/>
          </p:cNvSpPr>
          <p:nvPr>
            <p:ph type="body" idx="1"/>
          </p:nvPr>
        </p:nvSpPr>
        <p:spPr/>
        <p:txBody>
          <a:bodyPr>
            <a:normAutofit lnSpcReduction="10000"/>
          </a:bodyPr>
          <a:lstStyle/>
          <a:p>
            <a:pPr algn="just"/>
            <a:r>
              <a:rPr lang="en-US" i="1" dirty="0">
                <a:solidFill>
                  <a:srgbClr val="FF0000"/>
                </a:solidFill>
              </a:rPr>
              <a:t>interrupt()</a:t>
            </a:r>
            <a:r>
              <a:rPr lang="en-US" dirty="0">
                <a:solidFill>
                  <a:srgbClr val="FF0000"/>
                </a:solidFill>
              </a:rPr>
              <a:t> </a:t>
            </a:r>
            <a:r>
              <a:rPr lang="en-US" dirty="0" smtClean="0"/>
              <a:t>method</a:t>
            </a:r>
          </a:p>
          <a:p>
            <a:pPr lvl="1" algn="just"/>
            <a:r>
              <a:rPr lang="en-IN" dirty="0"/>
              <a:t>If any thread is in sleeping or waiting state (i.e. sleep() or wait() is invoked), calling the interrupt() method on the thread, breaks out the sleeping or waiting state throwing </a:t>
            </a:r>
            <a:r>
              <a:rPr lang="en-IN" dirty="0" err="1"/>
              <a:t>InterruptedException</a:t>
            </a:r>
            <a:r>
              <a:rPr lang="en-IN" dirty="0"/>
              <a:t>. </a:t>
            </a:r>
            <a:endParaRPr lang="en-IN" dirty="0" smtClean="0"/>
          </a:p>
          <a:p>
            <a:pPr lvl="1" algn="just"/>
            <a:r>
              <a:rPr lang="en-IN" dirty="0" smtClean="0"/>
              <a:t>If </a:t>
            </a:r>
            <a:r>
              <a:rPr lang="en-IN" dirty="0"/>
              <a:t>the thread is not in the sleeping or waiting state, calling the interrupt() method performs normal behaviour and doesn't interrupt the thread </a:t>
            </a:r>
            <a:endParaRPr lang="en-US" dirty="0"/>
          </a:p>
          <a:p>
            <a:pPr algn="just"/>
            <a:r>
              <a:rPr lang="en-US" i="1" dirty="0" smtClean="0">
                <a:solidFill>
                  <a:srgbClr val="FF0000"/>
                </a:solidFill>
              </a:rPr>
              <a:t>interrupted()</a:t>
            </a:r>
            <a:r>
              <a:rPr lang="en-US" dirty="0" smtClean="0">
                <a:solidFill>
                  <a:srgbClr val="FF0000"/>
                </a:solidFill>
              </a:rPr>
              <a:t> </a:t>
            </a:r>
            <a:r>
              <a:rPr lang="en-US" dirty="0" smtClean="0"/>
              <a:t>method</a:t>
            </a:r>
          </a:p>
          <a:p>
            <a:pPr lvl="1" algn="just"/>
            <a:r>
              <a:rPr lang="en-US" dirty="0" smtClean="0"/>
              <a:t>Returns </a:t>
            </a:r>
            <a:r>
              <a:rPr lang="en-US" dirty="0"/>
              <a:t>a boolean value indicating the interrupted status of the current thread &amp; resets the same to not interrupted</a:t>
            </a:r>
          </a:p>
          <a:p>
            <a:pPr algn="just"/>
            <a:r>
              <a:rPr lang="en-US" dirty="0" smtClean="0"/>
              <a:t>A </a:t>
            </a:r>
            <a:r>
              <a:rPr lang="en-US" dirty="0"/>
              <a:t>combination of these two methods is useful for requesting a thread to yield, sleep or terminate</a:t>
            </a:r>
          </a:p>
        </p:txBody>
      </p:sp>
    </p:spTree>
    <p:extLst>
      <p:ext uri="{BB962C8B-B14F-4D97-AF65-F5344CB8AC3E}">
        <p14:creationId xmlns:p14="http://schemas.microsoft.com/office/powerpoint/2010/main" val="255293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30405">
                                            <p:txEl>
                                              <p:pRg st="0" end="0"/>
                                            </p:txEl>
                                          </p:spTgt>
                                        </p:tgtEl>
                                        <p:attrNameLst>
                                          <p:attrName>style.visibility</p:attrName>
                                        </p:attrNameLst>
                                      </p:cBhvr>
                                      <p:to>
                                        <p:strVal val="visible"/>
                                      </p:to>
                                    </p:set>
                                    <p:anim calcmode="lin" valueType="num">
                                      <p:cBhvr>
                                        <p:cTn id="7" dur="1000" fill="hold"/>
                                        <p:tgtEl>
                                          <p:spTgt spid="23040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3040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3040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3040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30405">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30405">
                                            <p:txEl>
                                              <p:pRg st="1" end="1"/>
                                            </p:txEl>
                                          </p:spTgt>
                                        </p:tgtEl>
                                        <p:attrNameLst>
                                          <p:attrName>style.visibility</p:attrName>
                                        </p:attrNameLst>
                                      </p:cBhvr>
                                      <p:to>
                                        <p:strVal val="visible"/>
                                      </p:to>
                                    </p:set>
                                    <p:anim calcmode="lin" valueType="num">
                                      <p:cBhvr>
                                        <p:cTn id="14" dur="1000" fill="hold"/>
                                        <p:tgtEl>
                                          <p:spTgt spid="230405">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230405">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230405">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230405">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230405">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30405">
                                            <p:txEl>
                                              <p:pRg st="2" end="2"/>
                                            </p:txEl>
                                          </p:spTgt>
                                        </p:tgtEl>
                                        <p:attrNameLst>
                                          <p:attrName>style.visibility</p:attrName>
                                        </p:attrNameLst>
                                      </p:cBhvr>
                                      <p:to>
                                        <p:strVal val="visible"/>
                                      </p:to>
                                    </p:set>
                                    <p:anim calcmode="lin" valueType="num">
                                      <p:cBhvr>
                                        <p:cTn id="21" dur="1000" fill="hold"/>
                                        <p:tgtEl>
                                          <p:spTgt spid="230405">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230405">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230405">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230405">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23040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grpId="0" nodeType="clickEffect">
                                  <p:stCondLst>
                                    <p:cond delay="0"/>
                                  </p:stCondLst>
                                  <p:childTnLst>
                                    <p:set>
                                      <p:cBhvr>
                                        <p:cTn id="29" dur="1" fill="hold">
                                          <p:stCondLst>
                                            <p:cond delay="0"/>
                                          </p:stCondLst>
                                        </p:cTn>
                                        <p:tgtEl>
                                          <p:spTgt spid="230405">
                                            <p:txEl>
                                              <p:pRg st="3" end="3"/>
                                            </p:txEl>
                                          </p:spTgt>
                                        </p:tgtEl>
                                        <p:attrNameLst>
                                          <p:attrName>style.visibility</p:attrName>
                                        </p:attrNameLst>
                                      </p:cBhvr>
                                      <p:to>
                                        <p:strVal val="visible"/>
                                      </p:to>
                                    </p:set>
                                    <p:anim calcmode="lin" valueType="num">
                                      <p:cBhvr>
                                        <p:cTn id="30" dur="1000" fill="hold"/>
                                        <p:tgtEl>
                                          <p:spTgt spid="230405">
                                            <p:txEl>
                                              <p:pRg st="3" end="3"/>
                                            </p:txEl>
                                          </p:spTgt>
                                        </p:tgtEl>
                                        <p:attrNameLst>
                                          <p:attrName>ppt_w</p:attrName>
                                        </p:attrNameLst>
                                      </p:cBhvr>
                                      <p:tavLst>
                                        <p:tav tm="0">
                                          <p:val>
                                            <p:strVal val="#ppt_w*0.05"/>
                                          </p:val>
                                        </p:tav>
                                        <p:tav tm="100000">
                                          <p:val>
                                            <p:strVal val="#ppt_w"/>
                                          </p:val>
                                        </p:tav>
                                      </p:tavLst>
                                    </p:anim>
                                    <p:anim calcmode="lin" valueType="num">
                                      <p:cBhvr>
                                        <p:cTn id="31" dur="1000" fill="hold"/>
                                        <p:tgtEl>
                                          <p:spTgt spid="230405">
                                            <p:txEl>
                                              <p:pRg st="3" end="3"/>
                                            </p:txEl>
                                          </p:spTgt>
                                        </p:tgtEl>
                                        <p:attrNameLst>
                                          <p:attrName>ppt_h</p:attrName>
                                        </p:attrNameLst>
                                      </p:cBhvr>
                                      <p:tavLst>
                                        <p:tav tm="0">
                                          <p:val>
                                            <p:strVal val="#ppt_h"/>
                                          </p:val>
                                        </p:tav>
                                        <p:tav tm="100000">
                                          <p:val>
                                            <p:strVal val="#ppt_h"/>
                                          </p:val>
                                        </p:tav>
                                      </p:tavLst>
                                    </p:anim>
                                    <p:anim calcmode="lin" valueType="num">
                                      <p:cBhvr>
                                        <p:cTn id="32" dur="1000" fill="hold"/>
                                        <p:tgtEl>
                                          <p:spTgt spid="230405">
                                            <p:txEl>
                                              <p:pRg st="3" end="3"/>
                                            </p:txEl>
                                          </p:spTgt>
                                        </p:tgtEl>
                                        <p:attrNameLst>
                                          <p:attrName>ppt_x</p:attrName>
                                        </p:attrNameLst>
                                      </p:cBhvr>
                                      <p:tavLst>
                                        <p:tav tm="0">
                                          <p:val>
                                            <p:strVal val="#ppt_x-.2"/>
                                          </p:val>
                                        </p:tav>
                                        <p:tav tm="100000">
                                          <p:val>
                                            <p:strVal val="#ppt_x"/>
                                          </p:val>
                                        </p:tav>
                                      </p:tavLst>
                                    </p:anim>
                                    <p:anim calcmode="lin" valueType="num">
                                      <p:cBhvr>
                                        <p:cTn id="33" dur="1000" fill="hold"/>
                                        <p:tgtEl>
                                          <p:spTgt spid="230405">
                                            <p:txEl>
                                              <p:pRg st="3" end="3"/>
                                            </p:txEl>
                                          </p:spTgt>
                                        </p:tgtEl>
                                        <p:attrNameLst>
                                          <p:attrName>ppt_y</p:attrName>
                                        </p:attrNameLst>
                                      </p:cBhvr>
                                      <p:tavLst>
                                        <p:tav tm="0">
                                          <p:val>
                                            <p:strVal val="#ppt_y"/>
                                          </p:val>
                                        </p:tav>
                                        <p:tav tm="100000">
                                          <p:val>
                                            <p:strVal val="#ppt_y"/>
                                          </p:val>
                                        </p:tav>
                                      </p:tavLst>
                                    </p:anim>
                                    <p:animEffect transition="in" filter="fade">
                                      <p:cBhvr>
                                        <p:cTn id="34" dur="1000"/>
                                        <p:tgtEl>
                                          <p:spTgt spid="230405">
                                            <p:txEl>
                                              <p:pRg st="3" end="3"/>
                                            </p:txEl>
                                          </p:spTgt>
                                        </p:tgtEl>
                                      </p:cBhvr>
                                    </p:animEffect>
                                  </p:childTnLst>
                                </p:cTn>
                              </p:par>
                              <p:par>
                                <p:cTn id="35" presetID="54" presetClass="entr" presetSubtype="0" accel="100000" fill="hold" grpId="0" nodeType="withEffect">
                                  <p:stCondLst>
                                    <p:cond delay="0"/>
                                  </p:stCondLst>
                                  <p:childTnLst>
                                    <p:set>
                                      <p:cBhvr>
                                        <p:cTn id="36" dur="1" fill="hold">
                                          <p:stCondLst>
                                            <p:cond delay="0"/>
                                          </p:stCondLst>
                                        </p:cTn>
                                        <p:tgtEl>
                                          <p:spTgt spid="230405">
                                            <p:txEl>
                                              <p:pRg st="4" end="4"/>
                                            </p:txEl>
                                          </p:spTgt>
                                        </p:tgtEl>
                                        <p:attrNameLst>
                                          <p:attrName>style.visibility</p:attrName>
                                        </p:attrNameLst>
                                      </p:cBhvr>
                                      <p:to>
                                        <p:strVal val="visible"/>
                                      </p:to>
                                    </p:set>
                                    <p:anim calcmode="lin" valueType="num">
                                      <p:cBhvr>
                                        <p:cTn id="37" dur="1000" fill="hold"/>
                                        <p:tgtEl>
                                          <p:spTgt spid="230405">
                                            <p:txEl>
                                              <p:pRg st="4" end="4"/>
                                            </p:txEl>
                                          </p:spTgt>
                                        </p:tgtEl>
                                        <p:attrNameLst>
                                          <p:attrName>ppt_w</p:attrName>
                                        </p:attrNameLst>
                                      </p:cBhvr>
                                      <p:tavLst>
                                        <p:tav tm="0">
                                          <p:val>
                                            <p:strVal val="#ppt_w*0.05"/>
                                          </p:val>
                                        </p:tav>
                                        <p:tav tm="100000">
                                          <p:val>
                                            <p:strVal val="#ppt_w"/>
                                          </p:val>
                                        </p:tav>
                                      </p:tavLst>
                                    </p:anim>
                                    <p:anim calcmode="lin" valueType="num">
                                      <p:cBhvr>
                                        <p:cTn id="38" dur="1000" fill="hold"/>
                                        <p:tgtEl>
                                          <p:spTgt spid="230405">
                                            <p:txEl>
                                              <p:pRg st="4" end="4"/>
                                            </p:txEl>
                                          </p:spTgt>
                                        </p:tgtEl>
                                        <p:attrNameLst>
                                          <p:attrName>ppt_h</p:attrName>
                                        </p:attrNameLst>
                                      </p:cBhvr>
                                      <p:tavLst>
                                        <p:tav tm="0">
                                          <p:val>
                                            <p:strVal val="#ppt_h"/>
                                          </p:val>
                                        </p:tav>
                                        <p:tav tm="100000">
                                          <p:val>
                                            <p:strVal val="#ppt_h"/>
                                          </p:val>
                                        </p:tav>
                                      </p:tavLst>
                                    </p:anim>
                                    <p:anim calcmode="lin" valueType="num">
                                      <p:cBhvr>
                                        <p:cTn id="39" dur="1000" fill="hold"/>
                                        <p:tgtEl>
                                          <p:spTgt spid="230405">
                                            <p:txEl>
                                              <p:pRg st="4" end="4"/>
                                            </p:txEl>
                                          </p:spTgt>
                                        </p:tgtEl>
                                        <p:attrNameLst>
                                          <p:attrName>ppt_x</p:attrName>
                                        </p:attrNameLst>
                                      </p:cBhvr>
                                      <p:tavLst>
                                        <p:tav tm="0">
                                          <p:val>
                                            <p:strVal val="#ppt_x-.2"/>
                                          </p:val>
                                        </p:tav>
                                        <p:tav tm="100000">
                                          <p:val>
                                            <p:strVal val="#ppt_x"/>
                                          </p:val>
                                        </p:tav>
                                      </p:tavLst>
                                    </p:anim>
                                    <p:anim calcmode="lin" valueType="num">
                                      <p:cBhvr>
                                        <p:cTn id="40" dur="1000" fill="hold"/>
                                        <p:tgtEl>
                                          <p:spTgt spid="230405">
                                            <p:txEl>
                                              <p:pRg st="4" end="4"/>
                                            </p:txEl>
                                          </p:spTgt>
                                        </p:tgtEl>
                                        <p:attrNameLst>
                                          <p:attrName>ppt_y</p:attrName>
                                        </p:attrNameLst>
                                      </p:cBhvr>
                                      <p:tavLst>
                                        <p:tav tm="0">
                                          <p:val>
                                            <p:strVal val="#ppt_y"/>
                                          </p:val>
                                        </p:tav>
                                        <p:tav tm="100000">
                                          <p:val>
                                            <p:strVal val="#ppt_y"/>
                                          </p:val>
                                        </p:tav>
                                      </p:tavLst>
                                    </p:anim>
                                    <p:animEffect transition="in" filter="fade">
                                      <p:cBhvr>
                                        <p:cTn id="41" dur="1000"/>
                                        <p:tgtEl>
                                          <p:spTgt spid="230405">
                                            <p:txEl>
                                              <p:pRg st="4" end="4"/>
                                            </p:txEl>
                                          </p:spTgt>
                                        </p:tgtEl>
                                      </p:cBhvr>
                                    </p:animEffect>
                                  </p:childTnLst>
                                </p:cTn>
                              </p:par>
                              <p:par>
                                <p:cTn id="42" presetID="54" presetClass="entr" presetSubtype="0" accel="100000" fill="hold" grpId="0" nodeType="withEffect">
                                  <p:stCondLst>
                                    <p:cond delay="0"/>
                                  </p:stCondLst>
                                  <p:childTnLst>
                                    <p:set>
                                      <p:cBhvr>
                                        <p:cTn id="43" dur="1" fill="hold">
                                          <p:stCondLst>
                                            <p:cond delay="0"/>
                                          </p:stCondLst>
                                        </p:cTn>
                                        <p:tgtEl>
                                          <p:spTgt spid="230405">
                                            <p:txEl>
                                              <p:pRg st="5" end="5"/>
                                            </p:txEl>
                                          </p:spTgt>
                                        </p:tgtEl>
                                        <p:attrNameLst>
                                          <p:attrName>style.visibility</p:attrName>
                                        </p:attrNameLst>
                                      </p:cBhvr>
                                      <p:to>
                                        <p:strVal val="visible"/>
                                      </p:to>
                                    </p:set>
                                    <p:anim calcmode="lin" valueType="num">
                                      <p:cBhvr>
                                        <p:cTn id="44" dur="1000" fill="hold"/>
                                        <p:tgtEl>
                                          <p:spTgt spid="230405">
                                            <p:txEl>
                                              <p:pRg st="5" end="5"/>
                                            </p:txEl>
                                          </p:spTgt>
                                        </p:tgtEl>
                                        <p:attrNameLst>
                                          <p:attrName>ppt_w</p:attrName>
                                        </p:attrNameLst>
                                      </p:cBhvr>
                                      <p:tavLst>
                                        <p:tav tm="0">
                                          <p:val>
                                            <p:strVal val="#ppt_w*0.05"/>
                                          </p:val>
                                        </p:tav>
                                        <p:tav tm="100000">
                                          <p:val>
                                            <p:strVal val="#ppt_w"/>
                                          </p:val>
                                        </p:tav>
                                      </p:tavLst>
                                    </p:anim>
                                    <p:anim calcmode="lin" valueType="num">
                                      <p:cBhvr>
                                        <p:cTn id="45" dur="1000" fill="hold"/>
                                        <p:tgtEl>
                                          <p:spTgt spid="230405">
                                            <p:txEl>
                                              <p:pRg st="5" end="5"/>
                                            </p:txEl>
                                          </p:spTgt>
                                        </p:tgtEl>
                                        <p:attrNameLst>
                                          <p:attrName>ppt_h</p:attrName>
                                        </p:attrNameLst>
                                      </p:cBhvr>
                                      <p:tavLst>
                                        <p:tav tm="0">
                                          <p:val>
                                            <p:strVal val="#ppt_h"/>
                                          </p:val>
                                        </p:tav>
                                        <p:tav tm="100000">
                                          <p:val>
                                            <p:strVal val="#ppt_h"/>
                                          </p:val>
                                        </p:tav>
                                      </p:tavLst>
                                    </p:anim>
                                    <p:anim calcmode="lin" valueType="num">
                                      <p:cBhvr>
                                        <p:cTn id="46" dur="1000" fill="hold"/>
                                        <p:tgtEl>
                                          <p:spTgt spid="230405">
                                            <p:txEl>
                                              <p:pRg st="5" end="5"/>
                                            </p:txEl>
                                          </p:spTgt>
                                        </p:tgtEl>
                                        <p:attrNameLst>
                                          <p:attrName>ppt_x</p:attrName>
                                        </p:attrNameLst>
                                      </p:cBhvr>
                                      <p:tavLst>
                                        <p:tav tm="0">
                                          <p:val>
                                            <p:strVal val="#ppt_x-.2"/>
                                          </p:val>
                                        </p:tav>
                                        <p:tav tm="100000">
                                          <p:val>
                                            <p:strVal val="#ppt_x"/>
                                          </p:val>
                                        </p:tav>
                                      </p:tavLst>
                                    </p:anim>
                                    <p:anim calcmode="lin" valueType="num">
                                      <p:cBhvr>
                                        <p:cTn id="47" dur="1000" fill="hold"/>
                                        <p:tgtEl>
                                          <p:spTgt spid="230405">
                                            <p:txEl>
                                              <p:pRg st="5" end="5"/>
                                            </p:txEl>
                                          </p:spTgt>
                                        </p:tgtEl>
                                        <p:attrNameLst>
                                          <p:attrName>ppt_y</p:attrName>
                                        </p:attrNameLst>
                                      </p:cBhvr>
                                      <p:tavLst>
                                        <p:tav tm="0">
                                          <p:val>
                                            <p:strVal val="#ppt_y"/>
                                          </p:val>
                                        </p:tav>
                                        <p:tav tm="100000">
                                          <p:val>
                                            <p:strVal val="#ppt_y"/>
                                          </p:val>
                                        </p:tav>
                                      </p:tavLst>
                                    </p:anim>
                                    <p:animEffect transition="in" filter="fade">
                                      <p:cBhvr>
                                        <p:cTn id="48" dur="1000"/>
                                        <p:tgtEl>
                                          <p:spTgt spid="2304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BA063F-1062-4124-86F4-09EFDD529D3E}" type="slidenum">
              <a:rPr lang="en-US"/>
              <a:pPr/>
              <a:t>3</a:t>
            </a:fld>
            <a:endParaRPr lang="en-US"/>
          </a:p>
        </p:txBody>
      </p:sp>
      <p:sp>
        <p:nvSpPr>
          <p:cNvPr id="391172" name="Rectangle 4"/>
          <p:cNvSpPr>
            <a:spLocks noGrp="1" noChangeArrowheads="1"/>
          </p:cNvSpPr>
          <p:nvPr>
            <p:ph type="title"/>
          </p:nvPr>
        </p:nvSpPr>
        <p:spPr/>
        <p:txBody>
          <a:bodyPr/>
          <a:lstStyle/>
          <a:p>
            <a:r>
              <a:rPr lang="en-US"/>
              <a:t>Multithreading &amp; Multitasking</a:t>
            </a:r>
          </a:p>
        </p:txBody>
      </p:sp>
      <p:sp>
        <p:nvSpPr>
          <p:cNvPr id="391173" name="Rectangle 5"/>
          <p:cNvSpPr>
            <a:spLocks noGrp="1" noChangeArrowheads="1"/>
          </p:cNvSpPr>
          <p:nvPr>
            <p:ph type="body" idx="1"/>
          </p:nvPr>
        </p:nvSpPr>
        <p:spPr/>
        <p:txBody>
          <a:bodyPr/>
          <a:lstStyle/>
          <a:p>
            <a:pPr algn="just"/>
            <a:r>
              <a:rPr lang="en-US" dirty="0"/>
              <a:t>Two types of Multitasking: </a:t>
            </a:r>
          </a:p>
          <a:p>
            <a:pPr lvl="1" algn="just"/>
            <a:r>
              <a:rPr lang="en-US" dirty="0"/>
              <a:t>Thread based</a:t>
            </a:r>
          </a:p>
          <a:p>
            <a:pPr lvl="1" algn="just"/>
            <a:r>
              <a:rPr lang="en-US" dirty="0"/>
              <a:t>Process based</a:t>
            </a:r>
          </a:p>
          <a:p>
            <a:pPr algn="just"/>
            <a:r>
              <a:rPr lang="en-US" dirty="0" smtClean="0"/>
              <a:t>A </a:t>
            </a:r>
            <a:r>
              <a:rPr lang="en-US" dirty="0"/>
              <a:t>Process is a program which is under execution</a:t>
            </a:r>
          </a:p>
          <a:p>
            <a:pPr algn="just"/>
            <a:r>
              <a:rPr lang="en-US" dirty="0" smtClean="0"/>
              <a:t>Process </a:t>
            </a:r>
            <a:r>
              <a:rPr lang="en-US" dirty="0"/>
              <a:t>based multitasking allows to execute two or more programs concurrently</a:t>
            </a:r>
          </a:p>
        </p:txBody>
      </p:sp>
    </p:spTree>
    <p:extLst>
      <p:ext uri="{BB962C8B-B14F-4D97-AF65-F5344CB8AC3E}">
        <p14:creationId xmlns:p14="http://schemas.microsoft.com/office/powerpoint/2010/main" val="2590253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391173">
                                            <p:txEl>
                                              <p:pRg st="0" end="0"/>
                                            </p:txEl>
                                          </p:spTgt>
                                        </p:tgtEl>
                                        <p:attrNameLst>
                                          <p:attrName>style.visibility</p:attrName>
                                        </p:attrNameLst>
                                      </p:cBhvr>
                                      <p:to>
                                        <p:strVal val="visible"/>
                                      </p:to>
                                    </p:set>
                                    <p:anim calcmode="lin" valueType="num">
                                      <p:cBhvr>
                                        <p:cTn id="7" dur="1000" fill="hold"/>
                                        <p:tgtEl>
                                          <p:spTgt spid="39117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39117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39117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39117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391173">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391173">
                                            <p:txEl>
                                              <p:pRg st="1" end="1"/>
                                            </p:txEl>
                                          </p:spTgt>
                                        </p:tgtEl>
                                        <p:attrNameLst>
                                          <p:attrName>style.visibility</p:attrName>
                                        </p:attrNameLst>
                                      </p:cBhvr>
                                      <p:to>
                                        <p:strVal val="visible"/>
                                      </p:to>
                                    </p:set>
                                    <p:anim calcmode="lin" valueType="num">
                                      <p:cBhvr>
                                        <p:cTn id="14" dur="1000" fill="hold"/>
                                        <p:tgtEl>
                                          <p:spTgt spid="391173">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391173">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391173">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391173">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391173">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391173">
                                            <p:txEl>
                                              <p:pRg st="2" end="2"/>
                                            </p:txEl>
                                          </p:spTgt>
                                        </p:tgtEl>
                                        <p:attrNameLst>
                                          <p:attrName>style.visibility</p:attrName>
                                        </p:attrNameLst>
                                      </p:cBhvr>
                                      <p:to>
                                        <p:strVal val="visible"/>
                                      </p:to>
                                    </p:set>
                                    <p:anim calcmode="lin" valueType="num">
                                      <p:cBhvr>
                                        <p:cTn id="21" dur="1000" fill="hold"/>
                                        <p:tgtEl>
                                          <p:spTgt spid="391173">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391173">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391173">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391173">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391173">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391173">
                                            <p:txEl>
                                              <p:pRg st="3" end="3"/>
                                            </p:txEl>
                                          </p:spTgt>
                                        </p:tgtEl>
                                        <p:attrNameLst>
                                          <p:attrName>style.visibility</p:attrName>
                                        </p:attrNameLst>
                                      </p:cBhvr>
                                      <p:to>
                                        <p:strVal val="visible"/>
                                      </p:to>
                                    </p:set>
                                    <p:anim calcmode="lin" valueType="num">
                                      <p:cBhvr>
                                        <p:cTn id="28" dur="1000" fill="hold"/>
                                        <p:tgtEl>
                                          <p:spTgt spid="391173">
                                            <p:txEl>
                                              <p:pRg st="3" end="3"/>
                                            </p:txEl>
                                          </p:spTgt>
                                        </p:tgtEl>
                                        <p:attrNameLst>
                                          <p:attrName>ppt_w</p:attrName>
                                        </p:attrNameLst>
                                      </p:cBhvr>
                                      <p:tavLst>
                                        <p:tav tm="0">
                                          <p:val>
                                            <p:strVal val="#ppt_w*0.05"/>
                                          </p:val>
                                        </p:tav>
                                        <p:tav tm="100000">
                                          <p:val>
                                            <p:strVal val="#ppt_w"/>
                                          </p:val>
                                        </p:tav>
                                      </p:tavLst>
                                    </p:anim>
                                    <p:anim calcmode="lin" valueType="num">
                                      <p:cBhvr>
                                        <p:cTn id="29" dur="1000" fill="hold"/>
                                        <p:tgtEl>
                                          <p:spTgt spid="391173">
                                            <p:txEl>
                                              <p:pRg st="3" end="3"/>
                                            </p:txEl>
                                          </p:spTgt>
                                        </p:tgtEl>
                                        <p:attrNameLst>
                                          <p:attrName>ppt_h</p:attrName>
                                        </p:attrNameLst>
                                      </p:cBhvr>
                                      <p:tavLst>
                                        <p:tav tm="0">
                                          <p:val>
                                            <p:strVal val="#ppt_h"/>
                                          </p:val>
                                        </p:tav>
                                        <p:tav tm="100000">
                                          <p:val>
                                            <p:strVal val="#ppt_h"/>
                                          </p:val>
                                        </p:tav>
                                      </p:tavLst>
                                    </p:anim>
                                    <p:anim calcmode="lin" valueType="num">
                                      <p:cBhvr>
                                        <p:cTn id="30" dur="1000" fill="hold"/>
                                        <p:tgtEl>
                                          <p:spTgt spid="391173">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391173">
                                            <p:txEl>
                                              <p:pRg st="3" end="3"/>
                                            </p:txEl>
                                          </p:spTgt>
                                        </p:tgtEl>
                                        <p:attrNameLst>
                                          <p:attrName>ppt_y</p:attrName>
                                        </p:attrNameLst>
                                      </p:cBhvr>
                                      <p:tavLst>
                                        <p:tav tm="0">
                                          <p:val>
                                            <p:strVal val="#ppt_y"/>
                                          </p:val>
                                        </p:tav>
                                        <p:tav tm="100000">
                                          <p:val>
                                            <p:strVal val="#ppt_y"/>
                                          </p:val>
                                        </p:tav>
                                      </p:tavLst>
                                    </p:anim>
                                    <p:animEffect transition="in" filter="fade">
                                      <p:cBhvr>
                                        <p:cTn id="32" dur="1000"/>
                                        <p:tgtEl>
                                          <p:spTgt spid="391173">
                                            <p:txEl>
                                              <p:pRg st="3" end="3"/>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391173">
                                            <p:txEl>
                                              <p:pRg st="4" end="4"/>
                                            </p:txEl>
                                          </p:spTgt>
                                        </p:tgtEl>
                                        <p:attrNameLst>
                                          <p:attrName>style.visibility</p:attrName>
                                        </p:attrNameLst>
                                      </p:cBhvr>
                                      <p:to>
                                        <p:strVal val="visible"/>
                                      </p:to>
                                    </p:set>
                                    <p:anim calcmode="lin" valueType="num">
                                      <p:cBhvr>
                                        <p:cTn id="35" dur="1000" fill="hold"/>
                                        <p:tgtEl>
                                          <p:spTgt spid="391173">
                                            <p:txEl>
                                              <p:pRg st="4" end="4"/>
                                            </p:txEl>
                                          </p:spTgt>
                                        </p:tgtEl>
                                        <p:attrNameLst>
                                          <p:attrName>ppt_w</p:attrName>
                                        </p:attrNameLst>
                                      </p:cBhvr>
                                      <p:tavLst>
                                        <p:tav tm="0">
                                          <p:val>
                                            <p:strVal val="#ppt_w*0.05"/>
                                          </p:val>
                                        </p:tav>
                                        <p:tav tm="100000">
                                          <p:val>
                                            <p:strVal val="#ppt_w"/>
                                          </p:val>
                                        </p:tav>
                                      </p:tavLst>
                                    </p:anim>
                                    <p:anim calcmode="lin" valueType="num">
                                      <p:cBhvr>
                                        <p:cTn id="36" dur="1000" fill="hold"/>
                                        <p:tgtEl>
                                          <p:spTgt spid="391173">
                                            <p:txEl>
                                              <p:pRg st="4" end="4"/>
                                            </p:txEl>
                                          </p:spTgt>
                                        </p:tgtEl>
                                        <p:attrNameLst>
                                          <p:attrName>ppt_h</p:attrName>
                                        </p:attrNameLst>
                                      </p:cBhvr>
                                      <p:tavLst>
                                        <p:tav tm="0">
                                          <p:val>
                                            <p:strVal val="#ppt_h"/>
                                          </p:val>
                                        </p:tav>
                                        <p:tav tm="100000">
                                          <p:val>
                                            <p:strVal val="#ppt_h"/>
                                          </p:val>
                                        </p:tav>
                                      </p:tavLst>
                                    </p:anim>
                                    <p:anim calcmode="lin" valueType="num">
                                      <p:cBhvr>
                                        <p:cTn id="37" dur="1000" fill="hold"/>
                                        <p:tgtEl>
                                          <p:spTgt spid="391173">
                                            <p:txEl>
                                              <p:pRg st="4" end="4"/>
                                            </p:txEl>
                                          </p:spTgt>
                                        </p:tgtEl>
                                        <p:attrNameLst>
                                          <p:attrName>ppt_x</p:attrName>
                                        </p:attrNameLst>
                                      </p:cBhvr>
                                      <p:tavLst>
                                        <p:tav tm="0">
                                          <p:val>
                                            <p:strVal val="#ppt_x-.2"/>
                                          </p:val>
                                        </p:tav>
                                        <p:tav tm="100000">
                                          <p:val>
                                            <p:strVal val="#ppt_x"/>
                                          </p:val>
                                        </p:tav>
                                      </p:tavLst>
                                    </p:anim>
                                    <p:anim calcmode="lin" valueType="num">
                                      <p:cBhvr>
                                        <p:cTn id="38" dur="1000" fill="hold"/>
                                        <p:tgtEl>
                                          <p:spTgt spid="391173">
                                            <p:txEl>
                                              <p:pRg st="4" end="4"/>
                                            </p:txEl>
                                          </p:spTgt>
                                        </p:tgtEl>
                                        <p:attrNameLst>
                                          <p:attrName>ppt_y</p:attrName>
                                        </p:attrNameLst>
                                      </p:cBhvr>
                                      <p:tavLst>
                                        <p:tav tm="0">
                                          <p:val>
                                            <p:strVal val="#ppt_y"/>
                                          </p:val>
                                        </p:tav>
                                        <p:tav tm="100000">
                                          <p:val>
                                            <p:strVal val="#ppt_y"/>
                                          </p:val>
                                        </p:tav>
                                      </p:tavLst>
                                    </p:anim>
                                    <p:animEffect transition="in" filter="fade">
                                      <p:cBhvr>
                                        <p:cTn id="39" dur="1000"/>
                                        <p:tgtEl>
                                          <p:spTgt spid="391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interrupt(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pic>
        <p:nvPicPr>
          <p:cNvPr id="4" name="Picture 3"/>
          <p:cNvPicPr>
            <a:picLocks noChangeAspect="1"/>
          </p:cNvPicPr>
          <p:nvPr/>
        </p:nvPicPr>
        <p:blipFill>
          <a:blip r:embed="rId2"/>
          <a:stretch>
            <a:fillRect/>
          </a:stretch>
        </p:blipFill>
        <p:spPr>
          <a:xfrm>
            <a:off x="1676400" y="1600200"/>
            <a:ext cx="6234002" cy="4038600"/>
          </a:xfrm>
          <a:prstGeom prst="rect">
            <a:avLst/>
          </a:prstGeom>
        </p:spPr>
      </p:pic>
    </p:spTree>
    <p:extLst>
      <p:ext uri="{BB962C8B-B14F-4D97-AF65-F5344CB8AC3E}">
        <p14:creationId xmlns:p14="http://schemas.microsoft.com/office/powerpoint/2010/main" val="3713766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2824D2-D696-4014-8583-4373A5B81DB3}" type="slidenum">
              <a:rPr lang="en-US"/>
              <a:pPr/>
              <a:t>31</a:t>
            </a:fld>
            <a:endParaRPr lang="en-US"/>
          </a:p>
        </p:txBody>
      </p:sp>
      <p:sp>
        <p:nvSpPr>
          <p:cNvPr id="411650" name="Rectangle 2"/>
          <p:cNvSpPr>
            <a:spLocks noGrp="1" noChangeArrowheads="1"/>
          </p:cNvSpPr>
          <p:nvPr>
            <p:ph type="title"/>
          </p:nvPr>
        </p:nvSpPr>
        <p:spPr/>
        <p:txBody>
          <a:bodyPr/>
          <a:lstStyle/>
          <a:p>
            <a:r>
              <a:rPr lang="en-US"/>
              <a:t>Give this a Try</a:t>
            </a:r>
          </a:p>
        </p:txBody>
      </p:sp>
      <p:sp>
        <p:nvSpPr>
          <p:cNvPr id="411651" name="Rectangle 3"/>
          <p:cNvSpPr>
            <a:spLocks noGrp="1" noChangeArrowheads="1"/>
          </p:cNvSpPr>
          <p:nvPr>
            <p:ph type="body" idx="1"/>
          </p:nvPr>
        </p:nvSpPr>
        <p:spPr/>
        <p:txBody>
          <a:bodyPr/>
          <a:lstStyle/>
          <a:p>
            <a:pPr marL="381000" indent="-381000" algn="just">
              <a:buFont typeface="Wingdings" panose="05000000000000000000" pitchFamily="2" charset="2"/>
              <a:buAutoNum type="arabicPeriod"/>
            </a:pPr>
            <a:r>
              <a:rPr lang="en-US" dirty="0"/>
              <a:t>After executing run() method completely, thread enters in which state?</a:t>
            </a:r>
          </a:p>
          <a:p>
            <a:pPr marL="381000" indent="-381000" algn="just">
              <a:buFont typeface="Wingdings" panose="05000000000000000000" pitchFamily="2" charset="2"/>
              <a:buAutoNum type="arabicPeriod"/>
            </a:pPr>
            <a:endParaRPr lang="en-US" dirty="0"/>
          </a:p>
          <a:p>
            <a:pPr marL="381000" indent="-381000" algn="just">
              <a:buFont typeface="Wingdings" panose="05000000000000000000" pitchFamily="2" charset="2"/>
              <a:buAutoNum type="arabicPeriod"/>
            </a:pPr>
            <a:r>
              <a:rPr lang="en-US" dirty="0"/>
              <a:t>If thread </a:t>
            </a:r>
            <a:r>
              <a:rPr lang="en-US" dirty="0" smtClean="0"/>
              <a:t>is </a:t>
            </a:r>
            <a:r>
              <a:rPr lang="en-US" dirty="0"/>
              <a:t>running, and sleep() method is invoked, it enters in which state?</a:t>
            </a:r>
          </a:p>
          <a:p>
            <a:pPr marL="381000" indent="-381000" algn="just">
              <a:buFont typeface="Wingdings" panose="05000000000000000000" pitchFamily="2" charset="2"/>
              <a:buAutoNum type="arabicPeriod"/>
            </a:pPr>
            <a:endParaRPr lang="en-US" dirty="0"/>
          </a:p>
          <a:p>
            <a:pPr marL="381000" indent="-381000" algn="just">
              <a:buFont typeface="Wingdings" panose="05000000000000000000" pitchFamily="2" charset="2"/>
              <a:buAutoNum type="arabicPeriod"/>
            </a:pPr>
            <a:r>
              <a:rPr lang="en-US" dirty="0"/>
              <a:t>If thread is running, &amp; there is some I/O operations in the program, thread enters in which state?</a:t>
            </a:r>
          </a:p>
          <a:p>
            <a:pPr marL="381000" indent="-381000" algn="just">
              <a:buFont typeface="Wingdings" panose="05000000000000000000" pitchFamily="2" charset="2"/>
              <a:buAutoNum type="arabicPeriod"/>
            </a:pPr>
            <a:endParaRPr lang="en-US" dirty="0"/>
          </a:p>
        </p:txBody>
      </p:sp>
    </p:spTree>
    <p:extLst>
      <p:ext uri="{BB962C8B-B14F-4D97-AF65-F5344CB8AC3E}">
        <p14:creationId xmlns:p14="http://schemas.microsoft.com/office/powerpoint/2010/main" val="2211718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fade">
                                      <p:cBhvr>
                                        <p:cTn id="7" dur="2000"/>
                                        <p:tgtEl>
                                          <p:spTgt spid="411651">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animEffect transition="in" filter="fade">
                                      <p:cBhvr>
                                        <p:cTn id="11" dur="2000"/>
                                        <p:tgtEl>
                                          <p:spTgt spid="411651">
                                            <p:txEl>
                                              <p:pRg st="2" end="2"/>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11651">
                                            <p:txEl>
                                              <p:pRg st="4" end="4"/>
                                            </p:txEl>
                                          </p:spTgt>
                                        </p:tgtEl>
                                        <p:attrNameLst>
                                          <p:attrName>style.visibility</p:attrName>
                                        </p:attrNameLst>
                                      </p:cBhvr>
                                      <p:to>
                                        <p:strVal val="visible"/>
                                      </p:to>
                                    </p:set>
                                    <p:animEffect transition="in" filter="fade">
                                      <p:cBhvr>
                                        <p:cTn id="15" dur="2000"/>
                                        <p:tgtEl>
                                          <p:spTgt spid="411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a:xfrm>
            <a:off x="8222776" y="6426200"/>
            <a:ext cx="609600" cy="333375"/>
          </a:xfrm>
        </p:spPr>
        <p:txBody>
          <a:bodyPr/>
          <a:lstStyle/>
          <a:p>
            <a:fld id="{22265AAB-6728-4D17-8CC3-DE2905DD0435}" type="slidenum">
              <a:rPr lang="en-US"/>
              <a:pPr/>
              <a:t>32</a:t>
            </a:fld>
            <a:endParaRPr lang="en-US" dirty="0"/>
          </a:p>
        </p:txBody>
      </p:sp>
      <p:sp>
        <p:nvSpPr>
          <p:cNvPr id="227333" name="Rectangle 5"/>
          <p:cNvSpPr>
            <a:spLocks noGrp="1" noChangeArrowheads="1"/>
          </p:cNvSpPr>
          <p:nvPr>
            <p:ph type="title"/>
          </p:nvPr>
        </p:nvSpPr>
        <p:spPr>
          <a:xfrm>
            <a:off x="457200" y="533400"/>
            <a:ext cx="6680200" cy="431800"/>
          </a:xfrm>
        </p:spPr>
        <p:txBody>
          <a:bodyPr>
            <a:normAutofit fontScale="90000"/>
          </a:bodyPr>
          <a:lstStyle/>
          <a:p>
            <a:r>
              <a:rPr lang="en-US" dirty="0"/>
              <a:t>Thread Priorities</a:t>
            </a:r>
          </a:p>
        </p:txBody>
      </p:sp>
      <p:sp>
        <p:nvSpPr>
          <p:cNvPr id="227334" name="Rectangle 6"/>
          <p:cNvSpPr>
            <a:spLocks noGrp="1" noChangeArrowheads="1"/>
          </p:cNvSpPr>
          <p:nvPr>
            <p:ph type="body" sz="half" idx="1"/>
          </p:nvPr>
        </p:nvSpPr>
        <p:spPr>
          <a:xfrm>
            <a:off x="304800" y="1219200"/>
            <a:ext cx="8458200" cy="5105400"/>
          </a:xfrm>
        </p:spPr>
        <p:txBody>
          <a:bodyPr>
            <a:normAutofit lnSpcReduction="10000"/>
          </a:bodyPr>
          <a:lstStyle/>
          <a:p>
            <a:pPr algn="just"/>
            <a:r>
              <a:rPr lang="en-US" sz="2400" dirty="0" smtClean="0"/>
              <a:t>The </a:t>
            </a:r>
            <a:r>
              <a:rPr lang="en-US" sz="2400" dirty="0"/>
              <a:t>JVM chooses which thread to run according to a </a:t>
            </a:r>
            <a:r>
              <a:rPr lang="en-US" sz="2400" dirty="0">
                <a:solidFill>
                  <a:srgbClr val="FF0000"/>
                </a:solidFill>
              </a:rPr>
              <a:t>“fixed priority algorithm”</a:t>
            </a:r>
          </a:p>
          <a:p>
            <a:pPr algn="just"/>
            <a:r>
              <a:rPr lang="en-US" sz="2400" dirty="0" smtClean="0"/>
              <a:t>Every </a:t>
            </a:r>
            <a:r>
              <a:rPr lang="en-US" sz="2400" dirty="0"/>
              <a:t>thread has a priority between the range of </a:t>
            </a:r>
            <a:r>
              <a:rPr lang="en-US" sz="2400" i="1" dirty="0" err="1">
                <a:solidFill>
                  <a:srgbClr val="FF0000"/>
                </a:solidFill>
              </a:rPr>
              <a:t>Thread.MIN_PRIORITY</a:t>
            </a:r>
            <a:r>
              <a:rPr lang="en-US" sz="2400" i="1" dirty="0">
                <a:solidFill>
                  <a:srgbClr val="FF0000"/>
                </a:solidFill>
              </a:rPr>
              <a:t>(1)</a:t>
            </a:r>
            <a:r>
              <a:rPr lang="en-US" sz="2400" dirty="0"/>
              <a:t> and </a:t>
            </a:r>
            <a:r>
              <a:rPr lang="en-US" sz="2400" i="1" dirty="0" err="1">
                <a:solidFill>
                  <a:srgbClr val="FF0000"/>
                </a:solidFill>
              </a:rPr>
              <a:t>Thread.MAX_PRIORITY</a:t>
            </a:r>
            <a:r>
              <a:rPr lang="en-US" sz="2400" i="1" dirty="0">
                <a:solidFill>
                  <a:srgbClr val="FF0000"/>
                </a:solidFill>
              </a:rPr>
              <a:t>(10</a:t>
            </a:r>
            <a:r>
              <a:rPr lang="en-US" sz="2400" i="1" dirty="0" smtClean="0">
                <a:solidFill>
                  <a:srgbClr val="FF0000"/>
                </a:solidFill>
              </a:rPr>
              <a:t>)</a:t>
            </a:r>
          </a:p>
          <a:p>
            <a:pPr algn="just"/>
            <a:r>
              <a:rPr lang="en-US" sz="2400" dirty="0"/>
              <a:t>To return a thread to default priority, specify </a:t>
            </a:r>
            <a:r>
              <a:rPr lang="en-US" sz="2400" i="1" dirty="0">
                <a:solidFill>
                  <a:srgbClr val="FF0000"/>
                </a:solidFill>
              </a:rPr>
              <a:t>NORM_PRIORITY,</a:t>
            </a:r>
            <a:r>
              <a:rPr lang="en-US" sz="2400" dirty="0"/>
              <a:t> which is currently 5. </a:t>
            </a:r>
            <a:endParaRPr lang="en-US" sz="2400" dirty="0" smtClean="0"/>
          </a:p>
          <a:p>
            <a:pPr algn="just"/>
            <a:r>
              <a:rPr lang="en-US" sz="2400" dirty="0"/>
              <a:t>These priorities are defined as </a:t>
            </a:r>
            <a:r>
              <a:rPr lang="en-US" sz="2400" b="1" dirty="0"/>
              <a:t>static final </a:t>
            </a:r>
            <a:r>
              <a:rPr lang="en-US" sz="2400" dirty="0"/>
              <a:t>variables within </a:t>
            </a:r>
            <a:r>
              <a:rPr lang="en-US" sz="2400" b="1" dirty="0"/>
              <a:t>Thread</a:t>
            </a:r>
            <a:r>
              <a:rPr lang="en-US" sz="2400" dirty="0"/>
              <a:t>.</a:t>
            </a:r>
          </a:p>
          <a:p>
            <a:pPr algn="just"/>
            <a:r>
              <a:rPr lang="en-US" sz="2400" dirty="0" smtClean="0"/>
              <a:t>By </a:t>
            </a:r>
            <a:r>
              <a:rPr lang="en-US" sz="2400" dirty="0"/>
              <a:t>default a thread is instantiated with the same priority as that of the thread that created it</a:t>
            </a:r>
          </a:p>
          <a:p>
            <a:pPr algn="just"/>
            <a:r>
              <a:rPr lang="en-US" sz="2400" dirty="0" smtClean="0"/>
              <a:t>Thread </a:t>
            </a:r>
            <a:r>
              <a:rPr lang="en-US" sz="2400" dirty="0"/>
              <a:t>priority can be changed using the </a:t>
            </a:r>
            <a:r>
              <a:rPr lang="en-US" sz="2400" i="1" dirty="0" err="1">
                <a:solidFill>
                  <a:srgbClr val="FF0000"/>
                </a:solidFill>
              </a:rPr>
              <a:t>setPriority</a:t>
            </a:r>
            <a:r>
              <a:rPr lang="en-US" sz="2400" i="1" dirty="0">
                <a:solidFill>
                  <a:srgbClr val="FF0000"/>
                </a:solidFill>
              </a:rPr>
              <a:t>() </a:t>
            </a:r>
            <a:r>
              <a:rPr lang="en-US" sz="2400" dirty="0"/>
              <a:t>method of the Thread </a:t>
            </a:r>
            <a:r>
              <a:rPr lang="en-US" sz="2400" dirty="0" smtClean="0"/>
              <a:t>class</a:t>
            </a:r>
          </a:p>
          <a:p>
            <a:pPr lvl="1" algn="just"/>
            <a:r>
              <a:rPr lang="en-US" sz="2100" dirty="0" smtClean="0"/>
              <a:t>final void </a:t>
            </a:r>
            <a:r>
              <a:rPr lang="en-US" sz="2100" dirty="0" err="1" smtClean="0"/>
              <a:t>setPriority</a:t>
            </a:r>
            <a:r>
              <a:rPr lang="en-US" sz="2100" dirty="0" smtClean="0"/>
              <a:t> (int level)</a:t>
            </a:r>
            <a:endParaRPr lang="en-US" sz="2100" dirty="0"/>
          </a:p>
        </p:txBody>
      </p:sp>
    </p:spTree>
    <p:extLst>
      <p:ext uri="{BB962C8B-B14F-4D97-AF65-F5344CB8AC3E}">
        <p14:creationId xmlns:p14="http://schemas.microsoft.com/office/powerpoint/2010/main" val="3081318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7334">
                                            <p:txEl>
                                              <p:pRg st="0" end="0"/>
                                            </p:txEl>
                                          </p:spTgt>
                                        </p:tgtEl>
                                        <p:attrNameLst>
                                          <p:attrName>style.visibility</p:attrName>
                                        </p:attrNameLst>
                                      </p:cBhvr>
                                      <p:to>
                                        <p:strVal val="visible"/>
                                      </p:to>
                                    </p:set>
                                    <p:animEffect transition="in" filter="fade">
                                      <p:cBhvr>
                                        <p:cTn id="7" dur="2000"/>
                                        <p:tgtEl>
                                          <p:spTgt spid="227334">
                                            <p:txEl>
                                              <p:pRg st="0" end="0"/>
                                            </p:txEl>
                                          </p:spTgt>
                                        </p:tgtEl>
                                      </p:cBhvr>
                                    </p:animEffect>
                                    <p:anim calcmode="lin" valueType="num">
                                      <p:cBhvr>
                                        <p:cTn id="8" dur="2000" fill="hold"/>
                                        <p:tgtEl>
                                          <p:spTgt spid="227334">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27334">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42" presetClass="entr" presetSubtype="0" fill="hold" grpId="0" nodeType="afterEffect">
                                  <p:stCondLst>
                                    <p:cond delay="0"/>
                                  </p:stCondLst>
                                  <p:childTnLst>
                                    <p:set>
                                      <p:cBhvr>
                                        <p:cTn id="12" dur="1" fill="hold">
                                          <p:stCondLst>
                                            <p:cond delay="0"/>
                                          </p:stCondLst>
                                        </p:cTn>
                                        <p:tgtEl>
                                          <p:spTgt spid="227334">
                                            <p:txEl>
                                              <p:pRg st="1" end="1"/>
                                            </p:txEl>
                                          </p:spTgt>
                                        </p:tgtEl>
                                        <p:attrNameLst>
                                          <p:attrName>style.visibility</p:attrName>
                                        </p:attrNameLst>
                                      </p:cBhvr>
                                      <p:to>
                                        <p:strVal val="visible"/>
                                      </p:to>
                                    </p:set>
                                    <p:animEffect transition="in" filter="fade">
                                      <p:cBhvr>
                                        <p:cTn id="13" dur="2000"/>
                                        <p:tgtEl>
                                          <p:spTgt spid="227334">
                                            <p:txEl>
                                              <p:pRg st="1" end="1"/>
                                            </p:txEl>
                                          </p:spTgt>
                                        </p:tgtEl>
                                      </p:cBhvr>
                                    </p:animEffect>
                                    <p:anim calcmode="lin" valueType="num">
                                      <p:cBhvr>
                                        <p:cTn id="14" dur="2000" fill="hold"/>
                                        <p:tgtEl>
                                          <p:spTgt spid="227334">
                                            <p:txEl>
                                              <p:pRg st="1" end="1"/>
                                            </p:txEl>
                                          </p:spTgt>
                                        </p:tgtEl>
                                        <p:attrNameLst>
                                          <p:attrName>ppt_x</p:attrName>
                                        </p:attrNameLst>
                                      </p:cBhvr>
                                      <p:tavLst>
                                        <p:tav tm="0">
                                          <p:val>
                                            <p:strVal val="#ppt_x"/>
                                          </p:val>
                                        </p:tav>
                                        <p:tav tm="100000">
                                          <p:val>
                                            <p:strVal val="#ppt_x"/>
                                          </p:val>
                                        </p:tav>
                                      </p:tavLst>
                                    </p:anim>
                                    <p:anim calcmode="lin" valueType="num">
                                      <p:cBhvr>
                                        <p:cTn id="15" dur="2000" fill="hold"/>
                                        <p:tgtEl>
                                          <p:spTgt spid="2273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27334">
                                            <p:txEl>
                                              <p:pRg st="2" end="2"/>
                                            </p:txEl>
                                          </p:spTgt>
                                        </p:tgtEl>
                                        <p:attrNameLst>
                                          <p:attrName>style.visibility</p:attrName>
                                        </p:attrNameLst>
                                      </p:cBhvr>
                                      <p:to>
                                        <p:strVal val="visible"/>
                                      </p:to>
                                    </p:set>
                                    <p:animEffect transition="in" filter="fade">
                                      <p:cBhvr>
                                        <p:cTn id="20" dur="2000"/>
                                        <p:tgtEl>
                                          <p:spTgt spid="227334">
                                            <p:txEl>
                                              <p:pRg st="2" end="2"/>
                                            </p:txEl>
                                          </p:spTgt>
                                        </p:tgtEl>
                                      </p:cBhvr>
                                    </p:animEffect>
                                    <p:anim calcmode="lin" valueType="num">
                                      <p:cBhvr>
                                        <p:cTn id="21" dur="2000" fill="hold"/>
                                        <p:tgtEl>
                                          <p:spTgt spid="227334">
                                            <p:txEl>
                                              <p:pRg st="2" end="2"/>
                                            </p:txEl>
                                          </p:spTgt>
                                        </p:tgtEl>
                                        <p:attrNameLst>
                                          <p:attrName>ppt_x</p:attrName>
                                        </p:attrNameLst>
                                      </p:cBhvr>
                                      <p:tavLst>
                                        <p:tav tm="0">
                                          <p:val>
                                            <p:strVal val="#ppt_x"/>
                                          </p:val>
                                        </p:tav>
                                        <p:tav tm="100000">
                                          <p:val>
                                            <p:strVal val="#ppt_x"/>
                                          </p:val>
                                        </p:tav>
                                      </p:tavLst>
                                    </p:anim>
                                    <p:anim calcmode="lin" valueType="num">
                                      <p:cBhvr>
                                        <p:cTn id="22" dur="2000" fill="hold"/>
                                        <p:tgtEl>
                                          <p:spTgt spid="2273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27334">
                                            <p:txEl>
                                              <p:pRg st="3" end="3"/>
                                            </p:txEl>
                                          </p:spTgt>
                                        </p:tgtEl>
                                        <p:attrNameLst>
                                          <p:attrName>style.visibility</p:attrName>
                                        </p:attrNameLst>
                                      </p:cBhvr>
                                      <p:to>
                                        <p:strVal val="visible"/>
                                      </p:to>
                                    </p:set>
                                    <p:animEffect transition="in" filter="fade">
                                      <p:cBhvr>
                                        <p:cTn id="27" dur="2000"/>
                                        <p:tgtEl>
                                          <p:spTgt spid="227334">
                                            <p:txEl>
                                              <p:pRg st="3" end="3"/>
                                            </p:txEl>
                                          </p:spTgt>
                                        </p:tgtEl>
                                      </p:cBhvr>
                                    </p:animEffect>
                                    <p:anim calcmode="lin" valueType="num">
                                      <p:cBhvr>
                                        <p:cTn id="28" dur="2000" fill="hold"/>
                                        <p:tgtEl>
                                          <p:spTgt spid="227334">
                                            <p:txEl>
                                              <p:pRg st="3" end="3"/>
                                            </p:txEl>
                                          </p:spTgt>
                                        </p:tgtEl>
                                        <p:attrNameLst>
                                          <p:attrName>ppt_x</p:attrName>
                                        </p:attrNameLst>
                                      </p:cBhvr>
                                      <p:tavLst>
                                        <p:tav tm="0">
                                          <p:val>
                                            <p:strVal val="#ppt_x"/>
                                          </p:val>
                                        </p:tav>
                                        <p:tav tm="100000">
                                          <p:val>
                                            <p:strVal val="#ppt_x"/>
                                          </p:val>
                                        </p:tav>
                                      </p:tavLst>
                                    </p:anim>
                                    <p:anim calcmode="lin" valueType="num">
                                      <p:cBhvr>
                                        <p:cTn id="29" dur="2000" fill="hold"/>
                                        <p:tgtEl>
                                          <p:spTgt spid="227334">
                                            <p:txEl>
                                              <p:pRg st="3" end="3"/>
                                            </p:txEl>
                                          </p:spTgt>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227334">
                                            <p:txEl>
                                              <p:pRg st="4" end="4"/>
                                            </p:txEl>
                                          </p:spTgt>
                                        </p:tgtEl>
                                        <p:attrNameLst>
                                          <p:attrName>style.visibility</p:attrName>
                                        </p:attrNameLst>
                                      </p:cBhvr>
                                      <p:to>
                                        <p:strVal val="visible"/>
                                      </p:to>
                                    </p:set>
                                    <p:animEffect transition="in" filter="fade">
                                      <p:cBhvr>
                                        <p:cTn id="33" dur="2000"/>
                                        <p:tgtEl>
                                          <p:spTgt spid="227334">
                                            <p:txEl>
                                              <p:pRg st="4" end="4"/>
                                            </p:txEl>
                                          </p:spTgt>
                                        </p:tgtEl>
                                      </p:cBhvr>
                                    </p:animEffect>
                                    <p:anim calcmode="lin" valueType="num">
                                      <p:cBhvr>
                                        <p:cTn id="34" dur="2000" fill="hold"/>
                                        <p:tgtEl>
                                          <p:spTgt spid="227334">
                                            <p:txEl>
                                              <p:pRg st="4" end="4"/>
                                            </p:txEl>
                                          </p:spTgt>
                                        </p:tgtEl>
                                        <p:attrNameLst>
                                          <p:attrName>ppt_x</p:attrName>
                                        </p:attrNameLst>
                                      </p:cBhvr>
                                      <p:tavLst>
                                        <p:tav tm="0">
                                          <p:val>
                                            <p:strVal val="#ppt_x"/>
                                          </p:val>
                                        </p:tav>
                                        <p:tav tm="100000">
                                          <p:val>
                                            <p:strVal val="#ppt_x"/>
                                          </p:val>
                                        </p:tav>
                                      </p:tavLst>
                                    </p:anim>
                                    <p:anim calcmode="lin" valueType="num">
                                      <p:cBhvr>
                                        <p:cTn id="35" dur="2000" fill="hold"/>
                                        <p:tgtEl>
                                          <p:spTgt spid="227334">
                                            <p:txEl>
                                              <p:pRg st="4" end="4"/>
                                            </p:txEl>
                                          </p:spTgt>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227334">
                                            <p:txEl>
                                              <p:pRg st="5" end="5"/>
                                            </p:txEl>
                                          </p:spTgt>
                                        </p:tgtEl>
                                        <p:attrNameLst>
                                          <p:attrName>style.visibility</p:attrName>
                                        </p:attrNameLst>
                                      </p:cBhvr>
                                      <p:to>
                                        <p:strVal val="visible"/>
                                      </p:to>
                                    </p:set>
                                    <p:animEffect transition="in" filter="fade">
                                      <p:cBhvr>
                                        <p:cTn id="39" dur="2000"/>
                                        <p:tgtEl>
                                          <p:spTgt spid="227334">
                                            <p:txEl>
                                              <p:pRg st="5" end="5"/>
                                            </p:txEl>
                                          </p:spTgt>
                                        </p:tgtEl>
                                      </p:cBhvr>
                                    </p:animEffect>
                                    <p:anim calcmode="lin" valueType="num">
                                      <p:cBhvr>
                                        <p:cTn id="40" dur="2000" fill="hold"/>
                                        <p:tgtEl>
                                          <p:spTgt spid="227334">
                                            <p:txEl>
                                              <p:pRg st="5" end="5"/>
                                            </p:txEl>
                                          </p:spTgt>
                                        </p:tgtEl>
                                        <p:attrNameLst>
                                          <p:attrName>ppt_x</p:attrName>
                                        </p:attrNameLst>
                                      </p:cBhvr>
                                      <p:tavLst>
                                        <p:tav tm="0">
                                          <p:val>
                                            <p:strVal val="#ppt_x"/>
                                          </p:val>
                                        </p:tav>
                                        <p:tav tm="100000">
                                          <p:val>
                                            <p:strVal val="#ppt_x"/>
                                          </p:val>
                                        </p:tav>
                                      </p:tavLst>
                                    </p:anim>
                                    <p:anim calcmode="lin" valueType="num">
                                      <p:cBhvr>
                                        <p:cTn id="41" dur="2000" fill="hold"/>
                                        <p:tgtEl>
                                          <p:spTgt spid="227334">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7334">
                                            <p:txEl>
                                              <p:pRg st="6" end="6"/>
                                            </p:txEl>
                                          </p:spTgt>
                                        </p:tgtEl>
                                        <p:attrNameLst>
                                          <p:attrName>style.visibility</p:attrName>
                                        </p:attrNameLst>
                                      </p:cBhvr>
                                      <p:to>
                                        <p:strVal val="visible"/>
                                      </p:to>
                                    </p:set>
                                    <p:animEffect transition="in" filter="fade">
                                      <p:cBhvr>
                                        <p:cTn id="44" dur="2000"/>
                                        <p:tgtEl>
                                          <p:spTgt spid="227334">
                                            <p:txEl>
                                              <p:pRg st="6" end="6"/>
                                            </p:txEl>
                                          </p:spTgt>
                                        </p:tgtEl>
                                      </p:cBhvr>
                                    </p:animEffect>
                                    <p:anim calcmode="lin" valueType="num">
                                      <p:cBhvr>
                                        <p:cTn id="45" dur="2000" fill="hold"/>
                                        <p:tgtEl>
                                          <p:spTgt spid="227334">
                                            <p:txEl>
                                              <p:pRg st="6" end="6"/>
                                            </p:txEl>
                                          </p:spTgt>
                                        </p:tgtEl>
                                        <p:attrNameLst>
                                          <p:attrName>ppt_x</p:attrName>
                                        </p:attrNameLst>
                                      </p:cBhvr>
                                      <p:tavLst>
                                        <p:tav tm="0">
                                          <p:val>
                                            <p:strVal val="#ppt_x"/>
                                          </p:val>
                                        </p:tav>
                                        <p:tav tm="100000">
                                          <p:val>
                                            <p:strVal val="#ppt_x"/>
                                          </p:val>
                                        </p:tav>
                                      </p:tavLst>
                                    </p:anim>
                                    <p:anim calcmode="lin" valueType="num">
                                      <p:cBhvr>
                                        <p:cTn id="46" dur="2000" fill="hold"/>
                                        <p:tgtEl>
                                          <p:spTgt spid="22733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382000" y="6524624"/>
            <a:ext cx="762000" cy="333375"/>
          </a:xfrm>
        </p:spPr>
        <p:txBody>
          <a:bodyPr/>
          <a:lstStyle/>
          <a:p>
            <a:fld id="{EB0263AB-C048-4868-A2F6-89C92CEFEE42}" type="slidenum">
              <a:rPr lang="en-US"/>
              <a:pPr/>
              <a:t>33</a:t>
            </a:fld>
            <a:endParaRPr lang="en-US"/>
          </a:p>
        </p:txBody>
      </p:sp>
      <p:sp>
        <p:nvSpPr>
          <p:cNvPr id="408578" name="Rectangle 2"/>
          <p:cNvSpPr>
            <a:spLocks noGrp="1" noChangeArrowheads="1"/>
          </p:cNvSpPr>
          <p:nvPr>
            <p:ph type="title"/>
          </p:nvPr>
        </p:nvSpPr>
        <p:spPr>
          <a:xfrm>
            <a:off x="533400" y="533400"/>
            <a:ext cx="6680200" cy="431800"/>
          </a:xfrm>
        </p:spPr>
        <p:txBody>
          <a:bodyPr>
            <a:normAutofit fontScale="90000"/>
          </a:bodyPr>
          <a:lstStyle/>
          <a:p>
            <a:r>
              <a:rPr lang="en-US" dirty="0"/>
              <a:t>Thread Priorities (Contd…)</a:t>
            </a:r>
          </a:p>
        </p:txBody>
      </p:sp>
      <p:sp>
        <p:nvSpPr>
          <p:cNvPr id="408579" name="Rectangle 3"/>
          <p:cNvSpPr>
            <a:spLocks noGrp="1" noChangeArrowheads="1"/>
          </p:cNvSpPr>
          <p:nvPr>
            <p:ph type="body" sz="half" idx="1"/>
          </p:nvPr>
        </p:nvSpPr>
        <p:spPr>
          <a:xfrm>
            <a:off x="304800" y="1295400"/>
            <a:ext cx="8305800" cy="5029200"/>
          </a:xfrm>
        </p:spPr>
        <p:txBody>
          <a:bodyPr>
            <a:normAutofit/>
          </a:bodyPr>
          <a:lstStyle/>
          <a:p>
            <a:pPr algn="just"/>
            <a:r>
              <a:rPr lang="en-US" sz="2400" dirty="0"/>
              <a:t>Thread priority can be obtained using the </a:t>
            </a:r>
            <a:r>
              <a:rPr lang="en-US" sz="2400" i="1" dirty="0" err="1">
                <a:solidFill>
                  <a:srgbClr val="FF0000"/>
                </a:solidFill>
              </a:rPr>
              <a:t>getPriority</a:t>
            </a:r>
            <a:r>
              <a:rPr lang="en-US" sz="2400" i="1" dirty="0">
                <a:solidFill>
                  <a:srgbClr val="FF0000"/>
                </a:solidFill>
              </a:rPr>
              <a:t>() </a:t>
            </a:r>
            <a:r>
              <a:rPr lang="en-US" sz="2400" dirty="0"/>
              <a:t>method of the Thread </a:t>
            </a:r>
            <a:r>
              <a:rPr lang="en-US" sz="2400" dirty="0" smtClean="0"/>
              <a:t>class</a:t>
            </a:r>
          </a:p>
          <a:p>
            <a:pPr lvl="1" algn="just"/>
            <a:r>
              <a:rPr lang="en-US" sz="2100" dirty="0" smtClean="0"/>
              <a:t>final int </a:t>
            </a:r>
            <a:r>
              <a:rPr lang="en-US" sz="2100" dirty="0" err="1" smtClean="0"/>
              <a:t>getPriority</a:t>
            </a:r>
            <a:r>
              <a:rPr lang="en-US" sz="2100" dirty="0" smtClean="0"/>
              <a:t>()</a:t>
            </a:r>
            <a:endParaRPr lang="en-US" sz="2100" dirty="0"/>
          </a:p>
          <a:p>
            <a:pPr algn="just"/>
            <a:r>
              <a:rPr lang="en-US" sz="2400" dirty="0" smtClean="0"/>
              <a:t>Threads </a:t>
            </a:r>
            <a:r>
              <a:rPr lang="en-US" sz="2400" dirty="0"/>
              <a:t>with higher priorities are run to completion before  Threads with lower priorities get a chance of CPU time</a:t>
            </a:r>
          </a:p>
          <a:p>
            <a:pPr algn="just"/>
            <a:r>
              <a:rPr lang="en-US" sz="2400" dirty="0" smtClean="0"/>
              <a:t>The </a:t>
            </a:r>
            <a:r>
              <a:rPr lang="en-US" sz="2400" dirty="0"/>
              <a:t>algorithm is </a:t>
            </a:r>
            <a:r>
              <a:rPr lang="en-US" sz="2400" i="1" dirty="0"/>
              <a:t>preemptive</a:t>
            </a:r>
            <a:r>
              <a:rPr lang="en-US" sz="2400" dirty="0"/>
              <a:t>, </a:t>
            </a:r>
            <a:r>
              <a:rPr lang="en-US" sz="2400" dirty="0" smtClean="0"/>
              <a:t>“pre-empting </a:t>
            </a:r>
            <a:r>
              <a:rPr lang="en-US" sz="2400" dirty="0"/>
              <a:t>means snatching the control of execution from lower priority </a:t>
            </a:r>
            <a:r>
              <a:rPr lang="en-US" sz="2400" dirty="0" smtClean="0"/>
              <a:t>threads”, so </a:t>
            </a:r>
            <a:r>
              <a:rPr lang="en-US" sz="2400" dirty="0"/>
              <a:t>if a lower priority thread is running, and a higher priority thread becomes runnable, the high priority thread will pre-empt the lower priority thread</a:t>
            </a:r>
          </a:p>
        </p:txBody>
      </p:sp>
    </p:spTree>
    <p:extLst>
      <p:ext uri="{BB962C8B-B14F-4D97-AF65-F5344CB8AC3E}">
        <p14:creationId xmlns:p14="http://schemas.microsoft.com/office/powerpoint/2010/main" val="6711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strips(downLeft)">
                                      <p:cBhvr>
                                        <p:cTn id="7" dur="1000"/>
                                        <p:tgtEl>
                                          <p:spTgt spid="408579">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08579">
                                            <p:txEl>
                                              <p:pRg st="1" end="1"/>
                                            </p:txEl>
                                          </p:spTgt>
                                        </p:tgtEl>
                                        <p:attrNameLst>
                                          <p:attrName>style.visibility</p:attrName>
                                        </p:attrNameLst>
                                      </p:cBhvr>
                                      <p:to>
                                        <p:strVal val="visible"/>
                                      </p:to>
                                    </p:set>
                                    <p:animEffect transition="in" filter="strips(downLeft)">
                                      <p:cBhvr>
                                        <p:cTn id="10" dur="1000"/>
                                        <p:tgtEl>
                                          <p:spTgt spid="408579">
                                            <p:txEl>
                                              <p:pRg st="1" end="1"/>
                                            </p:txEl>
                                          </p:spTgt>
                                        </p:tgtEl>
                                      </p:cBhvr>
                                    </p:animEffect>
                                  </p:childTnLst>
                                </p:cTn>
                              </p:par>
                            </p:childTnLst>
                          </p:cTn>
                        </p:par>
                      </p:childTnLst>
                    </p:cTn>
                  </p:par>
                  <p:par>
                    <p:cTn id="11" fill="hold">
                      <p:stCondLst>
                        <p:cond delay="indefinite"/>
                      </p:stCondLst>
                      <p:childTnLst>
                        <p:par>
                          <p:cTn id="12" fill="hold" nodeType="after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animEffect transition="in" filter="strips(downLeft)">
                                      <p:cBhvr>
                                        <p:cTn id="15" dur="1000"/>
                                        <p:tgtEl>
                                          <p:spTgt spid="408579">
                                            <p:txEl>
                                              <p:pRg st="2" end="2"/>
                                            </p:txEl>
                                          </p:spTgt>
                                        </p:tgtEl>
                                      </p:cBhvr>
                                    </p:animEffect>
                                  </p:childTnLst>
                                </p:cTn>
                              </p:par>
                            </p:childTnLst>
                          </p:cTn>
                        </p:par>
                        <p:par>
                          <p:cTn id="16" fill="hold" nodeType="afterGroup">
                            <p:stCondLst>
                              <p:cond delay="1000"/>
                            </p:stCondLst>
                            <p:childTnLst>
                              <p:par>
                                <p:cTn id="17" presetID="18" presetClass="entr" presetSubtype="12" fill="hold" grpId="0" nodeType="afterEffect">
                                  <p:stCondLst>
                                    <p:cond delay="0"/>
                                  </p:stCondLst>
                                  <p:childTnLst>
                                    <p:set>
                                      <p:cBhvr>
                                        <p:cTn id="18" dur="1" fill="hold">
                                          <p:stCondLst>
                                            <p:cond delay="0"/>
                                          </p:stCondLst>
                                        </p:cTn>
                                        <p:tgtEl>
                                          <p:spTgt spid="408579">
                                            <p:txEl>
                                              <p:pRg st="3" end="3"/>
                                            </p:txEl>
                                          </p:spTgt>
                                        </p:tgtEl>
                                        <p:attrNameLst>
                                          <p:attrName>style.visibility</p:attrName>
                                        </p:attrNameLst>
                                      </p:cBhvr>
                                      <p:to>
                                        <p:strVal val="visible"/>
                                      </p:to>
                                    </p:set>
                                    <p:animEffect transition="in" filter="strips(downLeft)">
                                      <p:cBhvr>
                                        <p:cTn id="19" dur="1000"/>
                                        <p:tgtEl>
                                          <p:spTgt spid="408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382000" y="6524624"/>
            <a:ext cx="762000" cy="333375"/>
          </a:xfrm>
        </p:spPr>
        <p:txBody>
          <a:bodyPr/>
          <a:lstStyle/>
          <a:p>
            <a:fld id="{EB0263AB-C048-4868-A2F6-89C92CEFEE42}" type="slidenum">
              <a:rPr lang="en-US"/>
              <a:pPr/>
              <a:t>34</a:t>
            </a:fld>
            <a:endParaRPr lang="en-US"/>
          </a:p>
        </p:txBody>
      </p:sp>
      <p:sp>
        <p:nvSpPr>
          <p:cNvPr id="408578" name="Rectangle 2"/>
          <p:cNvSpPr>
            <a:spLocks noGrp="1" noChangeArrowheads="1"/>
          </p:cNvSpPr>
          <p:nvPr>
            <p:ph type="title"/>
          </p:nvPr>
        </p:nvSpPr>
        <p:spPr>
          <a:xfrm>
            <a:off x="533400" y="533400"/>
            <a:ext cx="6680200" cy="431800"/>
          </a:xfrm>
        </p:spPr>
        <p:txBody>
          <a:bodyPr>
            <a:normAutofit fontScale="90000"/>
          </a:bodyPr>
          <a:lstStyle/>
          <a:p>
            <a:r>
              <a:rPr lang="en-US" dirty="0"/>
              <a:t>Thread Priorities (Contd…)</a:t>
            </a:r>
          </a:p>
        </p:txBody>
      </p:sp>
      <p:pic>
        <p:nvPicPr>
          <p:cNvPr id="4" name="Picture 3"/>
          <p:cNvPicPr>
            <a:picLocks noChangeAspect="1"/>
          </p:cNvPicPr>
          <p:nvPr/>
        </p:nvPicPr>
        <p:blipFill>
          <a:blip r:embed="rId2"/>
          <a:stretch>
            <a:fillRect/>
          </a:stretch>
        </p:blipFill>
        <p:spPr>
          <a:xfrm>
            <a:off x="762000" y="1195386"/>
            <a:ext cx="5410200" cy="5495925"/>
          </a:xfrm>
          <a:prstGeom prst="rect">
            <a:avLst/>
          </a:prstGeom>
        </p:spPr>
      </p:pic>
      <p:pic>
        <p:nvPicPr>
          <p:cNvPr id="5" name="Picture 4"/>
          <p:cNvPicPr>
            <a:picLocks noChangeAspect="1"/>
          </p:cNvPicPr>
          <p:nvPr/>
        </p:nvPicPr>
        <p:blipFill>
          <a:blip r:embed="rId3"/>
          <a:stretch>
            <a:fillRect/>
          </a:stretch>
        </p:blipFill>
        <p:spPr>
          <a:xfrm>
            <a:off x="5638800" y="3424235"/>
            <a:ext cx="2952750" cy="1038225"/>
          </a:xfrm>
          <a:prstGeom prst="rect">
            <a:avLst/>
          </a:prstGeom>
        </p:spPr>
      </p:pic>
    </p:spTree>
    <p:extLst>
      <p:ext uri="{BB962C8B-B14F-4D97-AF65-F5344CB8AC3E}">
        <p14:creationId xmlns:p14="http://schemas.microsoft.com/office/powerpoint/2010/main" val="2877291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Synchronization	</a:t>
            </a:r>
            <a:endParaRPr lang="en-IN" dirty="0"/>
          </a:p>
        </p:txBody>
      </p:sp>
      <p:sp>
        <p:nvSpPr>
          <p:cNvPr id="5" name="Slide Number Placeholder 4"/>
          <p:cNvSpPr>
            <a:spLocks noGrp="1"/>
          </p:cNvSpPr>
          <p:nvPr>
            <p:ph type="sldNum" sz="quarter" idx="12"/>
          </p:nvPr>
        </p:nvSpPr>
        <p:spPr/>
        <p:txBody>
          <a:bodyPr/>
          <a:lstStyle/>
          <a:p>
            <a:fld id="{EC020333-748E-459B-AB33-404AB2D5A567}" type="slidenum">
              <a:rPr lang="en-US" smtClean="0"/>
              <a:pPr/>
              <a:t>35</a:t>
            </a:fld>
            <a:endParaRPr lang="en-US"/>
          </a:p>
        </p:txBody>
      </p:sp>
      <p:sp>
        <p:nvSpPr>
          <p:cNvPr id="7" name="Content Placeholder 6"/>
          <p:cNvSpPr>
            <a:spLocks noGrp="1"/>
          </p:cNvSpPr>
          <p:nvPr>
            <p:ph sz="quarter" idx="1"/>
          </p:nvPr>
        </p:nvSpPr>
        <p:spPr/>
        <p:txBody>
          <a:bodyPr>
            <a:normAutofit fontScale="77500" lnSpcReduction="20000"/>
          </a:bodyPr>
          <a:lstStyle/>
          <a:p>
            <a:pPr algn="just"/>
            <a:r>
              <a:rPr lang="en-IN" dirty="0" smtClean="0"/>
              <a:t>When two or more threads need access to a shared resource, they need some way to ensure that the resource will be used by only one thread at a time.</a:t>
            </a:r>
          </a:p>
          <a:p>
            <a:pPr algn="just"/>
            <a:r>
              <a:rPr lang="en-IN" dirty="0" smtClean="0"/>
              <a:t>The process by which this is achieved is called synchronization.</a:t>
            </a:r>
          </a:p>
          <a:p>
            <a:pPr algn="just"/>
            <a:r>
              <a:rPr lang="en-IN" dirty="0" smtClean="0"/>
              <a:t>Key to synchronization is the concept of </a:t>
            </a:r>
            <a:r>
              <a:rPr lang="en-IN" i="1" dirty="0" smtClean="0">
                <a:solidFill>
                  <a:srgbClr val="FF0000"/>
                </a:solidFill>
              </a:rPr>
              <a:t>monitor</a:t>
            </a:r>
            <a:r>
              <a:rPr lang="en-IN" dirty="0" smtClean="0"/>
              <a:t> (also called a </a:t>
            </a:r>
            <a:r>
              <a:rPr lang="en-IN" i="1" dirty="0" smtClean="0">
                <a:solidFill>
                  <a:srgbClr val="FF0000"/>
                </a:solidFill>
              </a:rPr>
              <a:t>semaphore</a:t>
            </a:r>
            <a:r>
              <a:rPr lang="en-IN" dirty="0" smtClean="0"/>
              <a:t>).</a:t>
            </a:r>
          </a:p>
          <a:p>
            <a:pPr algn="just"/>
            <a:r>
              <a:rPr lang="en-IN" dirty="0" smtClean="0"/>
              <a:t>A monitor is an object that is used as a mutually exclusive lock, or </a:t>
            </a:r>
            <a:r>
              <a:rPr lang="en-IN" i="1" dirty="0" smtClean="0">
                <a:solidFill>
                  <a:srgbClr val="FF0000"/>
                </a:solidFill>
              </a:rPr>
              <a:t>mutex</a:t>
            </a:r>
            <a:r>
              <a:rPr lang="en-IN" dirty="0" smtClean="0"/>
              <a:t>.</a:t>
            </a:r>
          </a:p>
          <a:p>
            <a:pPr algn="just"/>
            <a:r>
              <a:rPr lang="en-IN" dirty="0" smtClean="0"/>
              <a:t>Only one thread can own a monitor at a given time.</a:t>
            </a:r>
          </a:p>
          <a:p>
            <a:pPr algn="just"/>
            <a:r>
              <a:rPr lang="en-IN" dirty="0" smtClean="0"/>
              <a:t>When a thread acquires a lock, it is said to have entered the monitor.</a:t>
            </a:r>
          </a:p>
          <a:p>
            <a:pPr algn="just"/>
            <a:r>
              <a:rPr lang="en-US" dirty="0" smtClean="0"/>
              <a:t>All </a:t>
            </a:r>
            <a:r>
              <a:rPr lang="en-US" dirty="0"/>
              <a:t>other threads attempting to enter the locked monitor will be suspended until the first thread exits the monitor. These other threads are said to be waiting for the monitor. </a:t>
            </a:r>
          </a:p>
          <a:p>
            <a:pPr algn="just"/>
            <a:r>
              <a:rPr lang="en-US" dirty="0" smtClean="0"/>
              <a:t>A </a:t>
            </a:r>
            <a:r>
              <a:rPr lang="en-US" dirty="0"/>
              <a:t>thread that owns a monitor can reenter the same monitor if it so desires</a:t>
            </a:r>
            <a:r>
              <a:rPr lang="en-US" dirty="0" smtClean="0"/>
              <a:t>.</a:t>
            </a:r>
          </a:p>
          <a:p>
            <a:pPr algn="just"/>
            <a:r>
              <a:rPr lang="en-US" sz="2800" dirty="0"/>
              <a:t>You can synchronize your code in either of two ways</a:t>
            </a:r>
          </a:p>
          <a:p>
            <a:pPr marL="731520" lvl="1" indent="-457200" algn="just">
              <a:buAutoNum type="arabicParenR"/>
            </a:pPr>
            <a:r>
              <a:rPr lang="en-US" sz="2500" dirty="0"/>
              <a:t>Using Synchronized Methods</a:t>
            </a:r>
          </a:p>
          <a:p>
            <a:pPr marL="731520" lvl="1" indent="-457200" algn="just">
              <a:buAutoNum type="arabicParenR"/>
            </a:pPr>
            <a:r>
              <a:rPr lang="en-US" sz="2500" dirty="0"/>
              <a:t>Using synchronized Statement</a:t>
            </a:r>
          </a:p>
          <a:p>
            <a:pPr algn="just"/>
            <a:endParaRPr lang="en-US" dirty="0"/>
          </a:p>
          <a:p>
            <a:pPr algn="just"/>
            <a:endParaRPr lang="en-IN" dirty="0" smtClean="0"/>
          </a:p>
          <a:p>
            <a:pPr algn="just"/>
            <a:endParaRPr lang="en-IN" dirty="0"/>
          </a:p>
        </p:txBody>
      </p:sp>
    </p:spTree>
    <p:extLst>
      <p:ext uri="{BB962C8B-B14F-4D97-AF65-F5344CB8AC3E}">
        <p14:creationId xmlns:p14="http://schemas.microsoft.com/office/powerpoint/2010/main" val="3983447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Without Synchronization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Picture 4"/>
          <p:cNvPicPr>
            <a:picLocks noChangeAspect="1"/>
          </p:cNvPicPr>
          <p:nvPr/>
        </p:nvPicPr>
        <p:blipFill>
          <a:blip r:embed="rId2"/>
          <a:stretch>
            <a:fillRect/>
          </a:stretch>
        </p:blipFill>
        <p:spPr>
          <a:xfrm>
            <a:off x="489044" y="1227919"/>
            <a:ext cx="5149755" cy="5162550"/>
          </a:xfrm>
          <a:prstGeom prst="rect">
            <a:avLst/>
          </a:prstGeom>
        </p:spPr>
      </p:pic>
      <p:pic>
        <p:nvPicPr>
          <p:cNvPr id="6" name="Picture 5"/>
          <p:cNvPicPr>
            <a:picLocks noChangeAspect="1"/>
          </p:cNvPicPr>
          <p:nvPr/>
        </p:nvPicPr>
        <p:blipFill>
          <a:blip r:embed="rId3"/>
          <a:stretch>
            <a:fillRect/>
          </a:stretch>
        </p:blipFill>
        <p:spPr>
          <a:xfrm>
            <a:off x="5257800" y="2819400"/>
            <a:ext cx="2819400" cy="990600"/>
          </a:xfrm>
          <a:prstGeom prst="rect">
            <a:avLst/>
          </a:prstGeom>
        </p:spPr>
      </p:pic>
    </p:spTree>
    <p:extLst>
      <p:ext uri="{BB962C8B-B14F-4D97-AF65-F5344CB8AC3E}">
        <p14:creationId xmlns:p14="http://schemas.microsoft.com/office/powerpoint/2010/main" val="3258456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Without Synchronization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p:txBody>
          <a:bodyPr>
            <a:normAutofit fontScale="85000" lnSpcReduction="20000"/>
          </a:bodyPr>
          <a:lstStyle/>
          <a:p>
            <a:pPr algn="just"/>
            <a:r>
              <a:rPr lang="en-IN" dirty="0" smtClean="0"/>
              <a:t>As you saw, by calling sleep(), the call() method allows execution to switch to another thread.</a:t>
            </a:r>
          </a:p>
          <a:p>
            <a:pPr algn="just"/>
            <a:r>
              <a:rPr lang="en-IN" dirty="0" smtClean="0"/>
              <a:t>In this </a:t>
            </a:r>
            <a:r>
              <a:rPr lang="en-IN" dirty="0"/>
              <a:t>program, nothing exists to stop all three threads from calling the same method, </a:t>
            </a:r>
            <a:r>
              <a:rPr lang="en-IN" dirty="0" smtClean="0"/>
              <a:t>on the </a:t>
            </a:r>
            <a:r>
              <a:rPr lang="en-IN" dirty="0"/>
              <a:t>same object, at the same time. This is known as a </a:t>
            </a:r>
            <a:r>
              <a:rPr lang="en-IN" i="1" dirty="0">
                <a:solidFill>
                  <a:srgbClr val="FF0000"/>
                </a:solidFill>
              </a:rPr>
              <a:t>race condition</a:t>
            </a:r>
            <a:r>
              <a:rPr lang="en-IN" i="1" dirty="0"/>
              <a:t>, </a:t>
            </a:r>
            <a:r>
              <a:rPr lang="en-IN" dirty="0"/>
              <a:t>because the </a:t>
            </a:r>
            <a:r>
              <a:rPr lang="en-IN" dirty="0" smtClean="0"/>
              <a:t>three threads </a:t>
            </a:r>
            <a:r>
              <a:rPr lang="en-IN" dirty="0"/>
              <a:t>are racing each other to complete the method</a:t>
            </a:r>
            <a:r>
              <a:rPr lang="en-IN" dirty="0" smtClean="0"/>
              <a:t>.</a:t>
            </a:r>
          </a:p>
          <a:p>
            <a:pPr algn="just"/>
            <a:r>
              <a:rPr lang="en-US" dirty="0"/>
              <a:t>To fix the preceding program, you must </a:t>
            </a:r>
            <a:r>
              <a:rPr lang="en-US" i="1" dirty="0"/>
              <a:t>serialize </a:t>
            </a:r>
            <a:r>
              <a:rPr lang="en-US" dirty="0"/>
              <a:t>access to </a:t>
            </a:r>
            <a:r>
              <a:rPr lang="en-US" b="1" dirty="0"/>
              <a:t>call( )</a:t>
            </a:r>
            <a:r>
              <a:rPr lang="en-US" dirty="0"/>
              <a:t>. That is, you must restrict its access to only one thread at a time. To do this, you simply need to precede </a:t>
            </a:r>
            <a:r>
              <a:rPr lang="en-US" b="1" dirty="0"/>
              <a:t>call( )</a:t>
            </a:r>
            <a:r>
              <a:rPr lang="en-US" dirty="0"/>
              <a:t>’s definition with the keyword </a:t>
            </a:r>
            <a:r>
              <a:rPr lang="en-US" b="1" dirty="0"/>
              <a:t>synchronized</a:t>
            </a:r>
            <a:r>
              <a:rPr lang="en-US" dirty="0" smtClean="0"/>
              <a:t>,</a:t>
            </a:r>
          </a:p>
          <a:p>
            <a:pPr algn="just"/>
            <a:endParaRPr lang="en-US" dirty="0" smtClean="0"/>
          </a:p>
          <a:p>
            <a:pPr algn="just"/>
            <a:endParaRPr lang="en-US" dirty="0"/>
          </a:p>
          <a:p>
            <a:pPr algn="just"/>
            <a:endParaRPr lang="en-US" dirty="0"/>
          </a:p>
          <a:p>
            <a:pPr algn="just"/>
            <a:r>
              <a:rPr lang="en-US" dirty="0"/>
              <a:t>This prevents other threads from entering </a:t>
            </a:r>
            <a:r>
              <a:rPr lang="en-US" b="1" dirty="0"/>
              <a:t>call( ) </a:t>
            </a:r>
            <a:r>
              <a:rPr lang="en-US" dirty="0"/>
              <a:t>while another thread is using it. </a:t>
            </a:r>
            <a:r>
              <a:rPr lang="en-US" dirty="0" smtClean="0"/>
              <a:t>After </a:t>
            </a:r>
            <a:r>
              <a:rPr lang="en-US" b="1" dirty="0" smtClean="0"/>
              <a:t>synchronized </a:t>
            </a:r>
            <a:r>
              <a:rPr lang="en-US" dirty="0"/>
              <a:t>has been added to </a:t>
            </a:r>
            <a:r>
              <a:rPr lang="en-US" b="1" dirty="0"/>
              <a:t>call( )</a:t>
            </a:r>
            <a:r>
              <a:rPr lang="en-US" dirty="0"/>
              <a:t>, the output of the program is as follows:</a:t>
            </a:r>
          </a:p>
          <a:p>
            <a:pPr algn="just"/>
            <a:endParaRPr lang="en-IN" dirty="0"/>
          </a:p>
        </p:txBody>
      </p:sp>
      <p:pic>
        <p:nvPicPr>
          <p:cNvPr id="5" name="Picture 4"/>
          <p:cNvPicPr>
            <a:picLocks noChangeAspect="1"/>
          </p:cNvPicPr>
          <p:nvPr/>
        </p:nvPicPr>
        <p:blipFill>
          <a:blip r:embed="rId2"/>
          <a:stretch>
            <a:fillRect/>
          </a:stretch>
        </p:blipFill>
        <p:spPr>
          <a:xfrm>
            <a:off x="2286000" y="4114800"/>
            <a:ext cx="5626842" cy="925687"/>
          </a:xfrm>
          <a:prstGeom prst="rect">
            <a:avLst/>
          </a:prstGeom>
        </p:spPr>
      </p:pic>
      <p:pic>
        <p:nvPicPr>
          <p:cNvPr id="6" name="Picture 5"/>
          <p:cNvPicPr>
            <a:picLocks noChangeAspect="1"/>
          </p:cNvPicPr>
          <p:nvPr/>
        </p:nvPicPr>
        <p:blipFill>
          <a:blip r:embed="rId3"/>
          <a:stretch>
            <a:fillRect/>
          </a:stretch>
        </p:blipFill>
        <p:spPr>
          <a:xfrm>
            <a:off x="5334000" y="5953753"/>
            <a:ext cx="2329850" cy="768357"/>
          </a:xfrm>
          <a:prstGeom prst="rect">
            <a:avLst/>
          </a:prstGeom>
        </p:spPr>
      </p:pic>
    </p:spTree>
    <p:extLst>
      <p:ext uri="{BB962C8B-B14F-4D97-AF65-F5344CB8AC3E}">
        <p14:creationId xmlns:p14="http://schemas.microsoft.com/office/powerpoint/2010/main" val="23622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Synchronized Methods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pic>
        <p:nvPicPr>
          <p:cNvPr id="8" name="Picture 7"/>
          <p:cNvPicPr>
            <a:picLocks noChangeAspect="1"/>
          </p:cNvPicPr>
          <p:nvPr/>
        </p:nvPicPr>
        <p:blipFill>
          <a:blip r:embed="rId2"/>
          <a:stretch>
            <a:fillRect/>
          </a:stretch>
        </p:blipFill>
        <p:spPr>
          <a:xfrm>
            <a:off x="450376" y="1158875"/>
            <a:ext cx="5264624" cy="5181600"/>
          </a:xfrm>
          <a:prstGeom prst="rect">
            <a:avLst/>
          </a:prstGeom>
        </p:spPr>
      </p:pic>
      <p:pic>
        <p:nvPicPr>
          <p:cNvPr id="9" name="Picture 8"/>
          <p:cNvPicPr>
            <a:picLocks noChangeAspect="1"/>
          </p:cNvPicPr>
          <p:nvPr/>
        </p:nvPicPr>
        <p:blipFill>
          <a:blip r:embed="rId3"/>
          <a:stretch>
            <a:fillRect/>
          </a:stretch>
        </p:blipFill>
        <p:spPr>
          <a:xfrm>
            <a:off x="5638800" y="2971800"/>
            <a:ext cx="2286000" cy="1143000"/>
          </a:xfrm>
          <a:prstGeom prst="rect">
            <a:avLst/>
          </a:prstGeom>
        </p:spPr>
      </p:pic>
    </p:spTree>
    <p:extLst>
      <p:ext uri="{BB962C8B-B14F-4D97-AF65-F5344CB8AC3E}">
        <p14:creationId xmlns:p14="http://schemas.microsoft.com/office/powerpoint/2010/main" val="3634019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Synchronized Statement</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7" name="Content Placeholder 6"/>
          <p:cNvSpPr>
            <a:spLocks noGrp="1"/>
          </p:cNvSpPr>
          <p:nvPr>
            <p:ph sz="quarter" idx="1"/>
          </p:nvPr>
        </p:nvSpPr>
        <p:spPr/>
        <p:txBody>
          <a:bodyPr>
            <a:normAutofit/>
          </a:bodyPr>
          <a:lstStyle/>
          <a:p>
            <a:pPr algn="just"/>
            <a:r>
              <a:rPr lang="en-US" sz="2000" dirty="0"/>
              <a:t>Imagine that you want to synchronize access to objects of a class that was not designed for multithreaded access. That is, the class does not use </a:t>
            </a:r>
            <a:r>
              <a:rPr lang="en-US" sz="2000" b="1" dirty="0"/>
              <a:t>synchronized </a:t>
            </a:r>
            <a:r>
              <a:rPr lang="en-US" sz="2000" dirty="0" smtClean="0"/>
              <a:t>methods.</a:t>
            </a:r>
          </a:p>
          <a:p>
            <a:pPr algn="just"/>
            <a:r>
              <a:rPr lang="en-US" sz="2000" dirty="0" smtClean="0"/>
              <a:t>Further</a:t>
            </a:r>
            <a:r>
              <a:rPr lang="en-US" sz="2000" dirty="0"/>
              <a:t>, this class was not created by you, but by a third party, and you do not have </a:t>
            </a:r>
            <a:r>
              <a:rPr lang="en-US" sz="2000" dirty="0" smtClean="0"/>
              <a:t>access to </a:t>
            </a:r>
            <a:r>
              <a:rPr lang="en-US" sz="2000" dirty="0"/>
              <a:t>the source </a:t>
            </a:r>
            <a:r>
              <a:rPr lang="en-US" sz="2000" dirty="0" smtClean="0"/>
              <a:t>code.</a:t>
            </a:r>
          </a:p>
          <a:p>
            <a:pPr algn="just"/>
            <a:r>
              <a:rPr lang="en-US" sz="2000" dirty="0" smtClean="0"/>
              <a:t>Thus</a:t>
            </a:r>
            <a:r>
              <a:rPr lang="en-US" sz="2000" dirty="0"/>
              <a:t>, you can’t add </a:t>
            </a:r>
            <a:r>
              <a:rPr lang="en-US" sz="2000" b="1" dirty="0"/>
              <a:t>synchronized </a:t>
            </a:r>
            <a:r>
              <a:rPr lang="en-US" sz="2000" dirty="0"/>
              <a:t>to the appropriate methods </a:t>
            </a:r>
            <a:r>
              <a:rPr lang="en-US" sz="2000" dirty="0" smtClean="0"/>
              <a:t>within the </a:t>
            </a:r>
            <a:r>
              <a:rPr lang="en-US" sz="2000" dirty="0"/>
              <a:t>class. </a:t>
            </a:r>
            <a:endParaRPr lang="en-US" sz="2000" dirty="0" smtClean="0"/>
          </a:p>
          <a:p>
            <a:pPr algn="just"/>
            <a:r>
              <a:rPr lang="en-US" sz="2000" dirty="0" smtClean="0"/>
              <a:t>How </a:t>
            </a:r>
            <a:r>
              <a:rPr lang="en-US" sz="2000" dirty="0"/>
              <a:t>can access to an object of this class be </a:t>
            </a:r>
            <a:r>
              <a:rPr lang="en-US" sz="2000" dirty="0" smtClean="0"/>
              <a:t>synchronized?</a:t>
            </a:r>
          </a:p>
          <a:p>
            <a:pPr algn="just"/>
            <a:r>
              <a:rPr lang="en-US" sz="2000" dirty="0" smtClean="0"/>
              <a:t>The </a:t>
            </a:r>
            <a:r>
              <a:rPr lang="en-US" sz="2000" dirty="0"/>
              <a:t>solution to this problem is quite easy: You simply put calls to the methods defined by this class inside a </a:t>
            </a:r>
            <a:r>
              <a:rPr lang="en-US" sz="2000" b="1" dirty="0"/>
              <a:t>synchronized </a:t>
            </a:r>
            <a:r>
              <a:rPr lang="en-US" sz="2000" dirty="0"/>
              <a:t>block.</a:t>
            </a:r>
          </a:p>
          <a:p>
            <a:pPr algn="just"/>
            <a:endParaRPr lang="en-IN" sz="2000" dirty="0"/>
          </a:p>
        </p:txBody>
      </p:sp>
      <p:pic>
        <p:nvPicPr>
          <p:cNvPr id="8" name="Picture 7"/>
          <p:cNvPicPr>
            <a:picLocks noChangeAspect="1"/>
          </p:cNvPicPr>
          <p:nvPr/>
        </p:nvPicPr>
        <p:blipFill>
          <a:blip r:embed="rId2"/>
          <a:stretch>
            <a:fillRect/>
          </a:stretch>
        </p:blipFill>
        <p:spPr>
          <a:xfrm>
            <a:off x="1828800" y="4876800"/>
            <a:ext cx="4154576" cy="1078806"/>
          </a:xfrm>
          <a:prstGeom prst="rect">
            <a:avLst/>
          </a:prstGeom>
        </p:spPr>
      </p:pic>
    </p:spTree>
    <p:extLst>
      <p:ext uri="{BB962C8B-B14F-4D97-AF65-F5344CB8AC3E}">
        <p14:creationId xmlns:p14="http://schemas.microsoft.com/office/powerpoint/2010/main" val="383385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2ECB18-1867-46B8-9686-480C7BE1C2C4}" type="slidenum">
              <a:rPr lang="en-US"/>
              <a:pPr/>
              <a:t>4</a:t>
            </a:fld>
            <a:endParaRPr lang="en-US"/>
          </a:p>
        </p:txBody>
      </p:sp>
      <p:sp>
        <p:nvSpPr>
          <p:cNvPr id="403458" name="Rectangle 2"/>
          <p:cNvSpPr>
            <a:spLocks noGrp="1" noChangeArrowheads="1"/>
          </p:cNvSpPr>
          <p:nvPr>
            <p:ph type="title"/>
          </p:nvPr>
        </p:nvSpPr>
        <p:spPr/>
        <p:txBody>
          <a:bodyPr/>
          <a:lstStyle/>
          <a:p>
            <a:r>
              <a:rPr lang="en-US" dirty="0"/>
              <a:t>Multithreading &amp; Multitasking (Contd…)</a:t>
            </a:r>
          </a:p>
        </p:txBody>
      </p:sp>
      <p:sp>
        <p:nvSpPr>
          <p:cNvPr id="403459" name="Rectangle 3"/>
          <p:cNvSpPr>
            <a:spLocks noGrp="1" noChangeArrowheads="1"/>
          </p:cNvSpPr>
          <p:nvPr>
            <p:ph type="body" idx="1"/>
          </p:nvPr>
        </p:nvSpPr>
        <p:spPr/>
        <p:txBody>
          <a:bodyPr/>
          <a:lstStyle/>
          <a:p>
            <a:pPr algn="just"/>
            <a:r>
              <a:rPr lang="en-US" dirty="0"/>
              <a:t>In process based multitasking, a </a:t>
            </a:r>
            <a:r>
              <a:rPr lang="en-US" i="1" dirty="0">
                <a:solidFill>
                  <a:srgbClr val="FF0000"/>
                </a:solidFill>
              </a:rPr>
              <a:t>program</a:t>
            </a:r>
            <a:r>
              <a:rPr lang="en-US" dirty="0"/>
              <a:t> is the smallest unit of code that can be dispatched by the scheduler</a:t>
            </a:r>
          </a:p>
          <a:p>
            <a:pPr algn="just"/>
            <a:r>
              <a:rPr lang="en-US" dirty="0" smtClean="0"/>
              <a:t>In </a:t>
            </a:r>
            <a:r>
              <a:rPr lang="en-US" dirty="0"/>
              <a:t>thread based multitasking, a </a:t>
            </a:r>
            <a:r>
              <a:rPr lang="en-US" i="1" dirty="0">
                <a:solidFill>
                  <a:srgbClr val="FF0000"/>
                </a:solidFill>
              </a:rPr>
              <a:t>thread</a:t>
            </a:r>
            <a:r>
              <a:rPr lang="en-US" dirty="0"/>
              <a:t> is the smallest unit of code that can be dispatched by the scheduler</a:t>
            </a:r>
          </a:p>
          <a:p>
            <a:pPr algn="just"/>
            <a:r>
              <a:rPr lang="en-US" dirty="0" smtClean="0"/>
              <a:t>This </a:t>
            </a:r>
            <a:r>
              <a:rPr lang="en-US" dirty="0"/>
              <a:t>means that a single program can have two or more tasks which can be executed simultaneously</a:t>
            </a:r>
          </a:p>
          <a:p>
            <a:pPr algn="just"/>
            <a:r>
              <a:rPr lang="en-US" dirty="0" smtClean="0">
                <a:solidFill>
                  <a:srgbClr val="FF0000"/>
                </a:solidFill>
              </a:rPr>
              <a:t>Multithreading </a:t>
            </a:r>
            <a:r>
              <a:rPr lang="en-US" dirty="0"/>
              <a:t>– Thread based Multi Tasking</a:t>
            </a:r>
          </a:p>
        </p:txBody>
      </p:sp>
    </p:spTree>
    <p:extLst>
      <p:ext uri="{BB962C8B-B14F-4D97-AF65-F5344CB8AC3E}">
        <p14:creationId xmlns:p14="http://schemas.microsoft.com/office/powerpoint/2010/main" val="2104794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 calcmode="lin" valueType="num">
                                      <p:cBhvr>
                                        <p:cTn id="7" dur="2000" fill="hold"/>
                                        <p:tgtEl>
                                          <p:spTgt spid="403459">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403459">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403459">
                                            <p:txEl>
                                              <p:pRg st="0" end="0"/>
                                            </p:txEl>
                                          </p:spTgt>
                                        </p:tgtEl>
                                      </p:cBhvr>
                                    </p:animEffect>
                                  </p:childTnLst>
                                </p:cTn>
                              </p:par>
                            </p:childTnLst>
                          </p:cTn>
                        </p:par>
                        <p:par>
                          <p:cTn id="10" fill="hold" nodeType="afterGroup">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403459">
                                            <p:txEl>
                                              <p:pRg st="1" end="1"/>
                                            </p:txEl>
                                          </p:spTgt>
                                        </p:tgtEl>
                                        <p:attrNameLst>
                                          <p:attrName>style.visibility</p:attrName>
                                        </p:attrNameLst>
                                      </p:cBhvr>
                                      <p:to>
                                        <p:strVal val="visible"/>
                                      </p:to>
                                    </p:set>
                                    <p:anim calcmode="lin" valueType="num">
                                      <p:cBhvr>
                                        <p:cTn id="13" dur="2000" fill="hold"/>
                                        <p:tgtEl>
                                          <p:spTgt spid="403459">
                                            <p:txEl>
                                              <p:pRg st="1" end="1"/>
                                            </p:txEl>
                                          </p:spTgt>
                                        </p:tgtEl>
                                        <p:attrNameLst>
                                          <p:attrName>ppt_w</p:attrName>
                                        </p:attrNameLst>
                                      </p:cBhvr>
                                      <p:tavLst>
                                        <p:tav tm="0">
                                          <p:val>
                                            <p:strVal val="#ppt_w*0.70"/>
                                          </p:val>
                                        </p:tav>
                                        <p:tav tm="100000">
                                          <p:val>
                                            <p:strVal val="#ppt_w"/>
                                          </p:val>
                                        </p:tav>
                                      </p:tavLst>
                                    </p:anim>
                                    <p:anim calcmode="lin" valueType="num">
                                      <p:cBhvr>
                                        <p:cTn id="14" dur="2000" fill="hold"/>
                                        <p:tgtEl>
                                          <p:spTgt spid="403459">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403459">
                                            <p:txEl>
                                              <p:pRg st="1" end="1"/>
                                            </p:txEl>
                                          </p:spTgt>
                                        </p:tgtEl>
                                      </p:cBhvr>
                                    </p:animEffect>
                                  </p:childTnLst>
                                </p:cTn>
                              </p:par>
                            </p:childTnLst>
                          </p:cTn>
                        </p:par>
                        <p:par>
                          <p:cTn id="16" fill="hold" nodeType="afterGroup">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403459">
                                            <p:txEl>
                                              <p:pRg st="2" end="2"/>
                                            </p:txEl>
                                          </p:spTgt>
                                        </p:tgtEl>
                                        <p:attrNameLst>
                                          <p:attrName>style.visibility</p:attrName>
                                        </p:attrNameLst>
                                      </p:cBhvr>
                                      <p:to>
                                        <p:strVal val="visible"/>
                                      </p:to>
                                    </p:set>
                                    <p:anim calcmode="lin" valueType="num">
                                      <p:cBhvr>
                                        <p:cTn id="19" dur="2000" fill="hold"/>
                                        <p:tgtEl>
                                          <p:spTgt spid="403459">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403459">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403459">
                                            <p:txEl>
                                              <p:pRg st="2" end="2"/>
                                            </p:txEl>
                                          </p:spTgt>
                                        </p:tgtEl>
                                      </p:cBhvr>
                                    </p:animEffect>
                                  </p:childTnLst>
                                </p:cTn>
                              </p:par>
                            </p:childTnLst>
                          </p:cTn>
                        </p:par>
                        <p:par>
                          <p:cTn id="22" fill="hold" nodeType="afterGroup">
                            <p:stCondLst>
                              <p:cond delay="6000"/>
                            </p:stCondLst>
                            <p:childTnLst>
                              <p:par>
                                <p:cTn id="23" presetID="55" presetClass="entr" presetSubtype="0" fill="hold" grpId="0" nodeType="afterEffect">
                                  <p:stCondLst>
                                    <p:cond delay="0"/>
                                  </p:stCondLst>
                                  <p:childTnLst>
                                    <p:set>
                                      <p:cBhvr>
                                        <p:cTn id="24" dur="1" fill="hold">
                                          <p:stCondLst>
                                            <p:cond delay="0"/>
                                          </p:stCondLst>
                                        </p:cTn>
                                        <p:tgtEl>
                                          <p:spTgt spid="403459">
                                            <p:txEl>
                                              <p:pRg st="3" end="3"/>
                                            </p:txEl>
                                          </p:spTgt>
                                        </p:tgtEl>
                                        <p:attrNameLst>
                                          <p:attrName>style.visibility</p:attrName>
                                        </p:attrNameLst>
                                      </p:cBhvr>
                                      <p:to>
                                        <p:strVal val="visible"/>
                                      </p:to>
                                    </p:set>
                                    <p:anim calcmode="lin" valueType="num">
                                      <p:cBhvr>
                                        <p:cTn id="25" dur="2000" fill="hold"/>
                                        <p:tgtEl>
                                          <p:spTgt spid="403459">
                                            <p:txEl>
                                              <p:pRg st="3" end="3"/>
                                            </p:txEl>
                                          </p:spTgt>
                                        </p:tgtEl>
                                        <p:attrNameLst>
                                          <p:attrName>ppt_w</p:attrName>
                                        </p:attrNameLst>
                                      </p:cBhvr>
                                      <p:tavLst>
                                        <p:tav tm="0">
                                          <p:val>
                                            <p:strVal val="#ppt_w*0.70"/>
                                          </p:val>
                                        </p:tav>
                                        <p:tav tm="100000">
                                          <p:val>
                                            <p:strVal val="#ppt_w"/>
                                          </p:val>
                                        </p:tav>
                                      </p:tavLst>
                                    </p:anim>
                                    <p:anim calcmode="lin" valueType="num">
                                      <p:cBhvr>
                                        <p:cTn id="26" dur="2000" fill="hold"/>
                                        <p:tgtEl>
                                          <p:spTgt spid="403459">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403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Synchronized Statement</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pic>
        <p:nvPicPr>
          <p:cNvPr id="5" name="Picture 4"/>
          <p:cNvPicPr>
            <a:picLocks noChangeAspect="1"/>
          </p:cNvPicPr>
          <p:nvPr/>
        </p:nvPicPr>
        <p:blipFill>
          <a:blip r:embed="rId2"/>
          <a:stretch>
            <a:fillRect/>
          </a:stretch>
        </p:blipFill>
        <p:spPr>
          <a:xfrm>
            <a:off x="435590" y="1193800"/>
            <a:ext cx="5508009" cy="5162550"/>
          </a:xfrm>
          <a:prstGeom prst="rect">
            <a:avLst/>
          </a:prstGeom>
        </p:spPr>
      </p:pic>
      <p:pic>
        <p:nvPicPr>
          <p:cNvPr id="6" name="Picture 5"/>
          <p:cNvPicPr>
            <a:picLocks noChangeAspect="1"/>
          </p:cNvPicPr>
          <p:nvPr/>
        </p:nvPicPr>
        <p:blipFill>
          <a:blip r:embed="rId3"/>
          <a:stretch>
            <a:fillRect/>
          </a:stretch>
        </p:blipFill>
        <p:spPr>
          <a:xfrm>
            <a:off x="5638800" y="2971800"/>
            <a:ext cx="2286000" cy="1143000"/>
          </a:xfrm>
          <a:prstGeom prst="rect">
            <a:avLst/>
          </a:prstGeom>
        </p:spPr>
      </p:pic>
    </p:spTree>
    <p:extLst>
      <p:ext uri="{BB962C8B-B14F-4D97-AF65-F5344CB8AC3E}">
        <p14:creationId xmlns:p14="http://schemas.microsoft.com/office/powerpoint/2010/main" val="325096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Synchronization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
        <p:nvSpPr>
          <p:cNvPr id="4" name="Content Placeholder 3"/>
          <p:cNvSpPr>
            <a:spLocks noGrp="1"/>
          </p:cNvSpPr>
          <p:nvPr>
            <p:ph sz="quarter" idx="1"/>
          </p:nvPr>
        </p:nvSpPr>
        <p:spPr/>
        <p:txBody>
          <a:bodyPr>
            <a:normAutofit/>
          </a:bodyPr>
          <a:lstStyle/>
          <a:p>
            <a:pPr algn="just"/>
            <a:r>
              <a:rPr lang="en-US" dirty="0"/>
              <a:t>Producer / Consumer Example:</a:t>
            </a:r>
          </a:p>
          <a:p>
            <a:pPr lvl="1" algn="just"/>
            <a:r>
              <a:rPr lang="en-US" dirty="0" smtClean="0"/>
              <a:t>There </a:t>
            </a:r>
            <a:r>
              <a:rPr lang="en-US" dirty="0"/>
              <a:t>are 2 threads, a </a:t>
            </a:r>
            <a:r>
              <a:rPr lang="en-US" i="1" dirty="0"/>
              <a:t>producer</a:t>
            </a:r>
            <a:r>
              <a:rPr lang="en-US" dirty="0"/>
              <a:t> &amp; a </a:t>
            </a:r>
            <a:r>
              <a:rPr lang="en-US" i="1" dirty="0"/>
              <a:t>consumer,</a:t>
            </a:r>
            <a:r>
              <a:rPr lang="en-US" dirty="0"/>
              <a:t> both accessing the same object of type </a:t>
            </a:r>
            <a:r>
              <a:rPr lang="en-US" i="1" dirty="0"/>
              <a:t>CubbyHole</a:t>
            </a:r>
          </a:p>
          <a:p>
            <a:pPr lvl="1" algn="just"/>
            <a:r>
              <a:rPr lang="en-US" i="1" dirty="0" smtClean="0"/>
              <a:t>CubbyHole</a:t>
            </a:r>
            <a:r>
              <a:rPr lang="en-US" dirty="0" smtClean="0"/>
              <a:t> </a:t>
            </a:r>
            <a:r>
              <a:rPr lang="en-US" dirty="0"/>
              <a:t>is a simple object that holds a single value as its contents</a:t>
            </a:r>
          </a:p>
          <a:p>
            <a:pPr lvl="1" algn="just"/>
            <a:r>
              <a:rPr lang="en-US" dirty="0" smtClean="0"/>
              <a:t>The </a:t>
            </a:r>
            <a:r>
              <a:rPr lang="en-US" i="1" dirty="0"/>
              <a:t>producer</a:t>
            </a:r>
            <a:r>
              <a:rPr lang="en-US" dirty="0"/>
              <a:t> thread randomly generates values and stores them in the </a:t>
            </a:r>
            <a:r>
              <a:rPr lang="en-US" i="1" dirty="0"/>
              <a:t>CubbyHole</a:t>
            </a:r>
            <a:r>
              <a:rPr lang="en-US" dirty="0"/>
              <a:t> object</a:t>
            </a:r>
          </a:p>
          <a:p>
            <a:pPr lvl="1" algn="just"/>
            <a:r>
              <a:rPr lang="en-US" dirty="0" smtClean="0"/>
              <a:t>The </a:t>
            </a:r>
            <a:r>
              <a:rPr lang="en-US" i="1" dirty="0"/>
              <a:t>consumer</a:t>
            </a:r>
            <a:r>
              <a:rPr lang="en-US" dirty="0"/>
              <a:t> then retrieves these values as they are generated by the producer</a:t>
            </a:r>
          </a:p>
          <a:p>
            <a:pPr algn="just"/>
            <a:endParaRPr lang="en-IN" dirty="0"/>
          </a:p>
        </p:txBody>
      </p:sp>
    </p:spTree>
    <p:extLst>
      <p:ext uri="{BB962C8B-B14F-4D97-AF65-F5344CB8AC3E}">
        <p14:creationId xmlns:p14="http://schemas.microsoft.com/office/powerpoint/2010/main" val="52699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Synchronization: Producer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6" name="Text Box 4"/>
          <p:cNvSpPr txBox="1">
            <a:spLocks noChangeArrowheads="1"/>
          </p:cNvSpPr>
          <p:nvPr/>
        </p:nvSpPr>
        <p:spPr bwMode="auto">
          <a:xfrm>
            <a:off x="1569129" y="1610518"/>
            <a:ext cx="6629400" cy="4278313"/>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Producer extends Thread</a:t>
            </a:r>
          </a:p>
          <a:p>
            <a:pPr algn="l">
              <a:lnSpc>
                <a:spcPct val="50000"/>
              </a:lnSpc>
              <a:spcBef>
                <a:spcPct val="50000"/>
              </a:spcBef>
            </a:pP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private CubbyHole </a:t>
            </a:r>
            <a:r>
              <a:rPr lang="en-US" u="none" dirty="0" err="1">
                <a:solidFill>
                  <a:srgbClr val="FF0000"/>
                </a:solidFill>
                <a:latin typeface="Courier New" panose="02070309020205020404" pitchFamily="49" charset="0"/>
              </a:rPr>
              <a:t>cubbyhole</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public Producer(</a:t>
            </a:r>
            <a:r>
              <a:rPr lang="en-US" u="none" dirty="0" err="1">
                <a:solidFill>
                  <a:srgbClr val="FF0000"/>
                </a:solidFill>
                <a:latin typeface="Courier New" panose="02070309020205020404" pitchFamily="49" charset="0"/>
              </a:rPr>
              <a:t>CubbyHole</a:t>
            </a:r>
            <a:r>
              <a:rPr lang="en-US" u="none" dirty="0">
                <a:solidFill>
                  <a:srgbClr val="FF0000"/>
                </a:solidFill>
                <a:latin typeface="Courier New" panose="02070309020205020404" pitchFamily="49" charset="0"/>
              </a:rPr>
              <a:t> c) { </a:t>
            </a:r>
          </a:p>
          <a:p>
            <a:pPr algn="l">
              <a:lnSpc>
                <a:spcPct val="50000"/>
              </a:lnSpc>
              <a:spcBef>
                <a:spcPct val="50000"/>
              </a:spcBef>
            </a:pPr>
            <a:r>
              <a:rPr lang="en-US" u="none" dirty="0">
                <a:solidFill>
                  <a:srgbClr val="FF0000"/>
                </a:solidFill>
                <a:latin typeface="Courier New" panose="02070309020205020404" pitchFamily="49" charset="0"/>
              </a:rPr>
              <a:t>      cubbyhole = c; </a:t>
            </a:r>
          </a:p>
          <a:p>
            <a:pPr algn="l">
              <a:lnSpc>
                <a:spcPct val="50000"/>
              </a:lnSpc>
              <a:spcBef>
                <a:spcPct val="50000"/>
              </a:spcBef>
            </a:pP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public void run() { </a:t>
            </a:r>
          </a:p>
          <a:p>
            <a:pPr algn="l">
              <a:lnSpc>
                <a:spcPct val="50000"/>
              </a:lnSpc>
              <a:spcBef>
                <a:spcPct val="50000"/>
              </a:spcBef>
            </a:pPr>
            <a:r>
              <a:rPr lang="en-US" u="none" dirty="0">
                <a:solidFill>
                  <a:srgbClr val="FF0000"/>
                </a:solidFill>
                <a:latin typeface="Courier New" panose="02070309020205020404" pitchFamily="49" charset="0"/>
              </a:rPr>
              <a:t>      for (</a:t>
            </a:r>
            <a:r>
              <a:rPr lang="en-US" u="none" dirty="0" err="1">
                <a:solidFill>
                  <a:srgbClr val="FF0000"/>
                </a:solidFill>
                <a:latin typeface="Courier New" panose="02070309020205020404" pitchFamily="49" charset="0"/>
              </a:rPr>
              <a:t>int</a:t>
            </a: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i</a:t>
            </a:r>
            <a:r>
              <a:rPr lang="en-US" u="none" dirty="0">
                <a:solidFill>
                  <a:srgbClr val="FF0000"/>
                </a:solidFill>
                <a:latin typeface="Courier New" panose="02070309020205020404" pitchFamily="49" charset="0"/>
              </a:rPr>
              <a:t> = 0; </a:t>
            </a:r>
            <a:r>
              <a:rPr lang="en-US" u="none" dirty="0" err="1">
                <a:solidFill>
                  <a:srgbClr val="FF0000"/>
                </a:solidFill>
                <a:latin typeface="Courier New" panose="02070309020205020404" pitchFamily="49" charset="0"/>
              </a:rPr>
              <a:t>i</a:t>
            </a:r>
            <a:r>
              <a:rPr lang="en-US" u="none" dirty="0">
                <a:solidFill>
                  <a:srgbClr val="FF0000"/>
                </a:solidFill>
                <a:latin typeface="Courier New" panose="02070309020205020404" pitchFamily="49" charset="0"/>
              </a:rPr>
              <a:t> &lt; 10; </a:t>
            </a:r>
            <a:r>
              <a:rPr lang="en-US" u="none" dirty="0" err="1">
                <a:solidFill>
                  <a:srgbClr val="FF0000"/>
                </a:solidFill>
                <a:latin typeface="Courier New" panose="02070309020205020404" pitchFamily="49" charset="0"/>
              </a:rPr>
              <a:t>i</a:t>
            </a: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cubbyhole.put</a:t>
            </a:r>
            <a:r>
              <a:rPr lang="en-US" u="none" dirty="0">
                <a:solidFill>
                  <a:srgbClr val="FF0000"/>
                </a:solidFill>
                <a:latin typeface="Courier New" panose="02070309020205020404" pitchFamily="49" charset="0"/>
              </a:rPr>
              <a:t>(</a:t>
            </a:r>
            <a:r>
              <a:rPr lang="en-US" u="none" dirty="0" err="1">
                <a:solidFill>
                  <a:srgbClr val="FF0000"/>
                </a:solidFill>
                <a:latin typeface="Courier New" panose="02070309020205020404" pitchFamily="49" charset="0"/>
              </a:rPr>
              <a:t>i</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try { </a:t>
            </a:r>
          </a:p>
          <a:p>
            <a:pPr algn="l">
              <a:lnSpc>
                <a:spcPct val="50000"/>
              </a:lnSpc>
              <a:spcBef>
                <a:spcPct val="50000"/>
              </a:spcBef>
            </a:pPr>
            <a:r>
              <a:rPr lang="en-US" u="none" dirty="0">
                <a:solidFill>
                  <a:srgbClr val="FF0000"/>
                </a:solidFill>
                <a:latin typeface="Courier New" panose="02070309020205020404" pitchFamily="49" charset="0"/>
              </a:rPr>
              <a:t>            sleep((</a:t>
            </a:r>
            <a:r>
              <a:rPr lang="en-US" u="none" dirty="0" err="1">
                <a:solidFill>
                  <a:srgbClr val="FF0000"/>
                </a:solidFill>
                <a:latin typeface="Courier New" panose="02070309020205020404" pitchFamily="49" charset="0"/>
              </a:rPr>
              <a:t>int</a:t>
            </a:r>
            <a:r>
              <a:rPr lang="en-US" u="none" dirty="0">
                <a:solidFill>
                  <a:srgbClr val="FF0000"/>
                </a:solidFill>
                <a:latin typeface="Courier New" panose="02070309020205020404" pitchFamily="49" charset="0"/>
              </a:rPr>
              <a:t>)(</a:t>
            </a:r>
            <a:r>
              <a:rPr lang="en-US" u="none" dirty="0" err="1">
                <a:solidFill>
                  <a:srgbClr val="FF0000"/>
                </a:solidFill>
                <a:latin typeface="Courier New" panose="02070309020205020404" pitchFamily="49" charset="0"/>
              </a:rPr>
              <a:t>Math.random</a:t>
            </a:r>
            <a:r>
              <a:rPr lang="en-US" u="none" dirty="0">
                <a:solidFill>
                  <a:srgbClr val="FF0000"/>
                </a:solidFill>
                <a:latin typeface="Courier New" panose="02070309020205020404" pitchFamily="49" charset="0"/>
              </a:rPr>
              <a:t>() * 100)); </a:t>
            </a:r>
          </a:p>
          <a:p>
            <a:pPr algn="l">
              <a:lnSpc>
                <a:spcPct val="50000"/>
              </a:lnSpc>
              <a:spcBef>
                <a:spcPct val="50000"/>
              </a:spcBef>
            </a:pPr>
            <a:r>
              <a:rPr lang="en-US" u="none" dirty="0">
                <a:solidFill>
                  <a:srgbClr val="FF0000"/>
                </a:solidFill>
                <a:latin typeface="Courier New" panose="02070309020205020404" pitchFamily="49" charset="0"/>
              </a:rPr>
              <a:t>         } catch (</a:t>
            </a:r>
            <a:r>
              <a:rPr lang="en-US" u="none" dirty="0" err="1">
                <a:solidFill>
                  <a:srgbClr val="FF0000"/>
                </a:solidFill>
                <a:latin typeface="Courier New" panose="02070309020205020404" pitchFamily="49" charset="0"/>
              </a:rPr>
              <a:t>InterruptedException</a:t>
            </a:r>
            <a:r>
              <a:rPr lang="en-US" u="none" dirty="0">
                <a:solidFill>
                  <a:srgbClr val="FF0000"/>
                </a:solidFill>
                <a:latin typeface="Courier New" panose="02070309020205020404" pitchFamily="49" charset="0"/>
              </a:rPr>
              <a:t> e) { } </a:t>
            </a:r>
          </a:p>
          <a:p>
            <a:pPr algn="l">
              <a:lnSpc>
                <a:spcPct val="50000"/>
              </a:lnSpc>
              <a:spcBef>
                <a:spcPct val="50000"/>
              </a:spcBef>
            </a:pP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a:t>
            </a:r>
          </a:p>
        </p:txBody>
      </p:sp>
    </p:spTree>
    <p:extLst>
      <p:ext uri="{BB962C8B-B14F-4D97-AF65-F5344CB8AC3E}">
        <p14:creationId xmlns:p14="http://schemas.microsoft.com/office/powerpoint/2010/main" val="115776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Synchronization: Consumer</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
        <p:nvSpPr>
          <p:cNvPr id="4" name="Text Box 4"/>
          <p:cNvSpPr txBox="1">
            <a:spLocks noChangeArrowheads="1"/>
          </p:cNvSpPr>
          <p:nvPr/>
        </p:nvSpPr>
        <p:spPr bwMode="auto">
          <a:xfrm>
            <a:off x="1447800" y="1503363"/>
            <a:ext cx="6324600" cy="3725862"/>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Consumer extends Thread</a:t>
            </a:r>
          </a:p>
          <a:p>
            <a:pPr algn="l">
              <a:lnSpc>
                <a:spcPct val="50000"/>
              </a:lnSpc>
              <a:spcBef>
                <a:spcPct val="50000"/>
              </a:spcBef>
            </a:pPr>
            <a:r>
              <a:rPr lang="en-US" u="none" dirty="0">
                <a:solidFill>
                  <a:srgbClr val="FF0000"/>
                </a:solidFill>
                <a:latin typeface="Courier New" panose="02070309020205020404" pitchFamily="49" charset="0"/>
              </a:rPr>
              <a:t>{</a:t>
            </a:r>
          </a:p>
          <a:p>
            <a:pPr algn="l">
              <a:lnSpc>
                <a:spcPct val="50000"/>
              </a:lnSpc>
              <a:spcBef>
                <a:spcPct val="50000"/>
              </a:spcBef>
            </a:pPr>
            <a:r>
              <a:rPr lang="en-US" u="none" dirty="0">
                <a:solidFill>
                  <a:srgbClr val="FF0000"/>
                </a:solidFill>
                <a:latin typeface="Courier New" panose="02070309020205020404" pitchFamily="49" charset="0"/>
              </a:rPr>
              <a:t>   private CubbyHole </a:t>
            </a:r>
            <a:r>
              <a:rPr lang="en-US" u="none" dirty="0" err="1">
                <a:solidFill>
                  <a:srgbClr val="FF0000"/>
                </a:solidFill>
                <a:latin typeface="Courier New" panose="02070309020205020404" pitchFamily="49" charset="0"/>
              </a:rPr>
              <a:t>cubbyhole</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public Consumer(</a:t>
            </a:r>
            <a:r>
              <a:rPr lang="en-US" u="none" dirty="0" err="1">
                <a:solidFill>
                  <a:srgbClr val="FF0000"/>
                </a:solidFill>
                <a:latin typeface="Courier New" panose="02070309020205020404" pitchFamily="49" charset="0"/>
              </a:rPr>
              <a:t>CubbyHole</a:t>
            </a:r>
            <a:r>
              <a:rPr lang="en-US" u="none" dirty="0">
                <a:solidFill>
                  <a:srgbClr val="FF0000"/>
                </a:solidFill>
                <a:latin typeface="Courier New" panose="02070309020205020404" pitchFamily="49" charset="0"/>
              </a:rPr>
              <a:t> c) { </a:t>
            </a:r>
          </a:p>
          <a:p>
            <a:pPr algn="l">
              <a:lnSpc>
                <a:spcPct val="50000"/>
              </a:lnSpc>
              <a:spcBef>
                <a:spcPct val="50000"/>
              </a:spcBef>
            </a:pPr>
            <a:r>
              <a:rPr lang="en-US" u="none" dirty="0">
                <a:solidFill>
                  <a:srgbClr val="FF0000"/>
                </a:solidFill>
                <a:latin typeface="Courier New" panose="02070309020205020404" pitchFamily="49" charset="0"/>
              </a:rPr>
              <a:t>      cubbyhole = c; </a:t>
            </a:r>
          </a:p>
          <a:p>
            <a:pPr algn="l">
              <a:lnSpc>
                <a:spcPct val="50000"/>
              </a:lnSpc>
              <a:spcBef>
                <a:spcPct val="50000"/>
              </a:spcBef>
            </a:pP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public void run() { </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int</a:t>
            </a:r>
            <a:r>
              <a:rPr lang="en-US" u="none" dirty="0">
                <a:solidFill>
                  <a:srgbClr val="FF0000"/>
                </a:solidFill>
                <a:latin typeface="Courier New" panose="02070309020205020404" pitchFamily="49" charset="0"/>
              </a:rPr>
              <a:t> value = 0; </a:t>
            </a:r>
          </a:p>
          <a:p>
            <a:pPr algn="l">
              <a:lnSpc>
                <a:spcPct val="50000"/>
              </a:lnSpc>
              <a:spcBef>
                <a:spcPct val="50000"/>
              </a:spcBef>
            </a:pPr>
            <a:r>
              <a:rPr lang="en-US" u="none" dirty="0">
                <a:solidFill>
                  <a:srgbClr val="FF0000"/>
                </a:solidFill>
                <a:latin typeface="Courier New" panose="02070309020205020404" pitchFamily="49" charset="0"/>
              </a:rPr>
              <a:t>      for (</a:t>
            </a:r>
            <a:r>
              <a:rPr lang="en-US" u="none" dirty="0" err="1">
                <a:solidFill>
                  <a:srgbClr val="FF0000"/>
                </a:solidFill>
                <a:latin typeface="Courier New" panose="02070309020205020404" pitchFamily="49" charset="0"/>
              </a:rPr>
              <a:t>int</a:t>
            </a: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i</a:t>
            </a:r>
            <a:r>
              <a:rPr lang="en-US" u="none" dirty="0">
                <a:solidFill>
                  <a:srgbClr val="FF0000"/>
                </a:solidFill>
                <a:latin typeface="Courier New" panose="02070309020205020404" pitchFamily="49" charset="0"/>
              </a:rPr>
              <a:t> = 0; </a:t>
            </a:r>
            <a:r>
              <a:rPr lang="en-US" u="none" dirty="0" err="1">
                <a:solidFill>
                  <a:srgbClr val="FF0000"/>
                </a:solidFill>
                <a:latin typeface="Courier New" panose="02070309020205020404" pitchFamily="49" charset="0"/>
              </a:rPr>
              <a:t>i</a:t>
            </a:r>
            <a:r>
              <a:rPr lang="en-US" u="none" dirty="0">
                <a:solidFill>
                  <a:srgbClr val="FF0000"/>
                </a:solidFill>
                <a:latin typeface="Courier New" panose="02070309020205020404" pitchFamily="49" charset="0"/>
              </a:rPr>
              <a:t> &lt; 10; </a:t>
            </a:r>
            <a:r>
              <a:rPr lang="en-US" u="none" dirty="0" err="1">
                <a:solidFill>
                  <a:srgbClr val="FF0000"/>
                </a:solidFill>
                <a:latin typeface="Courier New" panose="02070309020205020404" pitchFamily="49" charset="0"/>
              </a:rPr>
              <a:t>i</a:t>
            </a: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value = </a:t>
            </a:r>
            <a:r>
              <a:rPr lang="en-US" u="none" dirty="0" err="1">
                <a:solidFill>
                  <a:srgbClr val="FF0000"/>
                </a:solidFill>
                <a:latin typeface="Courier New" panose="02070309020205020404" pitchFamily="49" charset="0"/>
              </a:rPr>
              <a:t>cubbyhole.get</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a:t>
            </a:r>
          </a:p>
        </p:txBody>
      </p:sp>
    </p:spTree>
    <p:extLst>
      <p:ext uri="{BB962C8B-B14F-4D97-AF65-F5344CB8AC3E}">
        <p14:creationId xmlns:p14="http://schemas.microsoft.com/office/powerpoint/2010/main" val="2507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Synchronization: Problems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US" dirty="0"/>
              <a:t>When the </a:t>
            </a:r>
            <a:r>
              <a:rPr lang="en-US" i="1" dirty="0"/>
              <a:t>producer</a:t>
            </a:r>
            <a:r>
              <a:rPr lang="en-US" dirty="0"/>
              <a:t> produces a value, it stores it in the </a:t>
            </a:r>
            <a:r>
              <a:rPr lang="en-US" i="1" dirty="0"/>
              <a:t>CubbyHole,</a:t>
            </a:r>
            <a:r>
              <a:rPr lang="en-US" dirty="0"/>
              <a:t> and then the </a:t>
            </a:r>
            <a:r>
              <a:rPr lang="en-US" i="1" dirty="0"/>
              <a:t>consumer</a:t>
            </a:r>
            <a:r>
              <a:rPr lang="en-US" dirty="0"/>
              <a:t> is only supposed to retrieve it, once and only once</a:t>
            </a:r>
          </a:p>
          <a:p>
            <a:pPr algn="just"/>
            <a:endParaRPr lang="en-US" dirty="0"/>
          </a:p>
          <a:p>
            <a:pPr algn="just"/>
            <a:r>
              <a:rPr lang="en-US" dirty="0"/>
              <a:t>Depending on how the threads are scheduled:</a:t>
            </a:r>
          </a:p>
          <a:p>
            <a:pPr lvl="1" algn="just"/>
            <a:r>
              <a:rPr lang="en-US" dirty="0"/>
              <a:t>The </a:t>
            </a:r>
            <a:r>
              <a:rPr lang="en-US" i="1" dirty="0"/>
              <a:t>producer</a:t>
            </a:r>
            <a:r>
              <a:rPr lang="en-US" dirty="0"/>
              <a:t> could produce two values before the consumer is able to retrieve one</a:t>
            </a:r>
          </a:p>
          <a:p>
            <a:pPr lvl="1" algn="just"/>
            <a:r>
              <a:rPr lang="en-US" dirty="0"/>
              <a:t>The </a:t>
            </a:r>
            <a:r>
              <a:rPr lang="en-US" i="1" dirty="0"/>
              <a:t>consumer</a:t>
            </a:r>
            <a:r>
              <a:rPr lang="en-US" dirty="0"/>
              <a:t> could consume the same value twice before the producer has produced the next value</a:t>
            </a:r>
          </a:p>
          <a:p>
            <a:pPr lvl="1" algn="just"/>
            <a:endParaRPr lang="en-US" dirty="0"/>
          </a:p>
          <a:p>
            <a:pPr algn="just"/>
            <a:r>
              <a:rPr lang="en-US" dirty="0"/>
              <a:t>If the </a:t>
            </a:r>
            <a:r>
              <a:rPr lang="en-US" i="1" dirty="0"/>
              <a:t>producer</a:t>
            </a:r>
            <a:r>
              <a:rPr lang="en-US" dirty="0"/>
              <a:t> &amp; </a:t>
            </a:r>
            <a:r>
              <a:rPr lang="en-US" i="1" dirty="0"/>
              <a:t>consumer</a:t>
            </a:r>
            <a:r>
              <a:rPr lang="en-US" dirty="0"/>
              <a:t> access the </a:t>
            </a:r>
            <a:r>
              <a:rPr lang="en-US" i="1" dirty="0"/>
              <a:t>cubbyhole</a:t>
            </a:r>
            <a:r>
              <a:rPr lang="en-US" dirty="0"/>
              <a:t> at the same time, they could produce an inconsistent state or miss a produced value</a:t>
            </a:r>
          </a:p>
          <a:p>
            <a:pPr algn="just"/>
            <a:endParaRPr lang="en-IN" dirty="0"/>
          </a:p>
        </p:txBody>
      </p:sp>
    </p:spTree>
    <p:extLst>
      <p:ext uri="{BB962C8B-B14F-4D97-AF65-F5344CB8AC3E}">
        <p14:creationId xmlns:p14="http://schemas.microsoft.com/office/powerpoint/2010/main" val="1777289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Synchronization: Solution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
        <p:nvSpPr>
          <p:cNvPr id="4" name="Content Placeholder 3"/>
          <p:cNvSpPr>
            <a:spLocks noGrp="1"/>
          </p:cNvSpPr>
          <p:nvPr>
            <p:ph sz="quarter" idx="1"/>
          </p:nvPr>
        </p:nvSpPr>
        <p:spPr/>
        <p:txBody>
          <a:bodyPr>
            <a:normAutofit fontScale="85000" lnSpcReduction="2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When a thread executes a synchronized method, it locks the object of the method</a:t>
            </a:r>
          </a:p>
          <a:p>
            <a:pPr algn="just"/>
            <a:r>
              <a:rPr lang="en-US" dirty="0" smtClean="0"/>
              <a:t>No </a:t>
            </a:r>
            <a:r>
              <a:rPr lang="en-US" dirty="0"/>
              <a:t>synchronized methods can be called by another thread on that object until it is unlocked</a:t>
            </a:r>
          </a:p>
          <a:p>
            <a:pPr algn="just"/>
            <a:endParaRPr lang="en-IN" dirty="0"/>
          </a:p>
        </p:txBody>
      </p:sp>
      <p:sp>
        <p:nvSpPr>
          <p:cNvPr id="5" name="Text Box 4"/>
          <p:cNvSpPr txBox="1">
            <a:spLocks noChangeArrowheads="1"/>
          </p:cNvSpPr>
          <p:nvPr/>
        </p:nvSpPr>
        <p:spPr bwMode="auto">
          <a:xfrm>
            <a:off x="1562100" y="1241946"/>
            <a:ext cx="6019800" cy="3173413"/>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u="none" dirty="0">
                <a:solidFill>
                  <a:srgbClr val="FF0000"/>
                </a:solidFill>
                <a:latin typeface="Courier New" panose="02070309020205020404" pitchFamily="49" charset="0"/>
              </a:rPr>
              <a:t>public class CubbyHole </a:t>
            </a:r>
          </a:p>
          <a:p>
            <a:pPr algn="l">
              <a:lnSpc>
                <a:spcPct val="50000"/>
              </a:lnSpc>
              <a:spcBef>
                <a:spcPct val="50000"/>
              </a:spcBef>
            </a:pP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private </a:t>
            </a:r>
            <a:r>
              <a:rPr lang="en-US" u="none" dirty="0" err="1">
                <a:solidFill>
                  <a:srgbClr val="FF0000"/>
                </a:solidFill>
                <a:latin typeface="Courier New" panose="02070309020205020404" pitchFamily="49" charset="0"/>
              </a:rPr>
              <a:t>int</a:t>
            </a:r>
            <a:r>
              <a:rPr lang="en-US" u="none" dirty="0">
                <a:solidFill>
                  <a:srgbClr val="FF0000"/>
                </a:solidFill>
                <a:latin typeface="Courier New" panose="02070309020205020404" pitchFamily="49" charset="0"/>
              </a:rPr>
              <a:t> contents; </a:t>
            </a:r>
          </a:p>
          <a:p>
            <a:pPr algn="l">
              <a:lnSpc>
                <a:spcPct val="50000"/>
              </a:lnSpc>
              <a:spcBef>
                <a:spcPct val="50000"/>
              </a:spcBef>
            </a:pPr>
            <a:r>
              <a:rPr lang="en-US" u="none" dirty="0">
                <a:solidFill>
                  <a:srgbClr val="FF0000"/>
                </a:solidFill>
                <a:latin typeface="Courier New" panose="02070309020205020404" pitchFamily="49" charset="0"/>
              </a:rPr>
              <a:t>   private </a:t>
            </a:r>
            <a:r>
              <a:rPr lang="en-US" u="none" dirty="0" err="1">
                <a:solidFill>
                  <a:srgbClr val="FF0000"/>
                </a:solidFill>
                <a:latin typeface="Courier New" panose="02070309020205020404" pitchFamily="49" charset="0"/>
              </a:rPr>
              <a:t>boolean</a:t>
            </a:r>
            <a:r>
              <a:rPr lang="en-US" u="none" dirty="0">
                <a:solidFill>
                  <a:srgbClr val="FF0000"/>
                </a:solidFill>
                <a:latin typeface="Courier New" panose="02070309020205020404" pitchFamily="49" charset="0"/>
              </a:rPr>
              <a:t> available = false; </a:t>
            </a:r>
          </a:p>
          <a:p>
            <a:pPr algn="l">
              <a:lnSpc>
                <a:spcPct val="50000"/>
              </a:lnSpc>
              <a:spcBef>
                <a:spcPct val="50000"/>
              </a:spcBef>
            </a:pP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public synchronized</a:t>
            </a:r>
            <a:r>
              <a:rPr lang="en-US" u="none" dirty="0">
                <a:solidFill>
                  <a:srgbClr val="FF0000"/>
                </a:solidFill>
                <a:latin typeface="Courier New" panose="02070309020205020404" pitchFamily="49" charset="0"/>
              </a:rPr>
              <a:t> </a:t>
            </a:r>
            <a:r>
              <a:rPr lang="en-US" b="1" u="none" dirty="0" err="1">
                <a:solidFill>
                  <a:srgbClr val="FF0000"/>
                </a:solidFill>
                <a:latin typeface="Courier New" panose="02070309020205020404" pitchFamily="49" charset="0"/>
              </a:rPr>
              <a:t>int</a:t>
            </a:r>
            <a:r>
              <a:rPr lang="en-US" b="1" u="none" dirty="0">
                <a:solidFill>
                  <a:srgbClr val="FF0000"/>
                </a:solidFill>
                <a:latin typeface="Courier New" panose="02070309020205020404" pitchFamily="49" charset="0"/>
              </a:rPr>
              <a:t> get()</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 ... } </a:t>
            </a:r>
          </a:p>
          <a:p>
            <a:pPr algn="l">
              <a:lnSpc>
                <a:spcPct val="50000"/>
              </a:lnSpc>
              <a:spcBef>
                <a:spcPct val="50000"/>
              </a:spcBef>
            </a:pPr>
            <a:endParaRPr lang="en-US" u="none" dirty="0">
              <a:solidFill>
                <a:srgbClr val="FF0000"/>
              </a:solidFill>
              <a:latin typeface="Courier New" panose="02070309020205020404" pitchFamily="49" charset="0"/>
            </a:endParaRP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public synchronized</a:t>
            </a: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void put(</a:t>
            </a:r>
            <a:r>
              <a:rPr lang="en-US" b="1" u="none" dirty="0" err="1">
                <a:solidFill>
                  <a:srgbClr val="FF0000"/>
                </a:solidFill>
                <a:latin typeface="Courier New" panose="02070309020205020404" pitchFamily="49" charset="0"/>
              </a:rPr>
              <a:t>int</a:t>
            </a:r>
            <a:r>
              <a:rPr lang="en-US" b="1" u="none" dirty="0">
                <a:solidFill>
                  <a:srgbClr val="FF0000"/>
                </a:solidFill>
                <a:latin typeface="Courier New" panose="02070309020205020404" pitchFamily="49" charset="0"/>
              </a:rPr>
              <a:t> value)</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 ... } </a:t>
            </a:r>
          </a:p>
          <a:p>
            <a:pPr algn="l">
              <a:lnSpc>
                <a:spcPct val="50000"/>
              </a:lnSpc>
              <a:spcBef>
                <a:spcPct val="50000"/>
              </a:spcBef>
            </a:pPr>
            <a:r>
              <a:rPr lang="en-US" u="none" dirty="0">
                <a:solidFill>
                  <a:srgbClr val="FF0000"/>
                </a:solidFill>
                <a:latin typeface="Courier New" panose="02070309020205020404" pitchFamily="49" charset="0"/>
              </a:rPr>
              <a:t>}</a:t>
            </a:r>
            <a:r>
              <a:rPr lang="en-US" u="none" dirty="0">
                <a:solidFill>
                  <a:srgbClr val="FF0000"/>
                </a:solidFill>
              </a:rPr>
              <a:t> </a:t>
            </a:r>
          </a:p>
        </p:txBody>
      </p:sp>
    </p:spTree>
    <p:extLst>
      <p:ext uri="{BB962C8B-B14F-4D97-AF65-F5344CB8AC3E}">
        <p14:creationId xmlns:p14="http://schemas.microsoft.com/office/powerpoint/2010/main" val="312522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Wait / Notify</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
        <p:nvSpPr>
          <p:cNvPr id="4" name="Content Placeholder 3"/>
          <p:cNvSpPr>
            <a:spLocks noGrp="1"/>
          </p:cNvSpPr>
          <p:nvPr>
            <p:ph sz="quarter" idx="1"/>
          </p:nvPr>
        </p:nvSpPr>
        <p:spPr/>
        <p:txBody>
          <a:bodyPr/>
          <a:lstStyle/>
          <a:p>
            <a:pPr algn="just"/>
            <a:r>
              <a:rPr lang="en-US" i="1" dirty="0">
                <a:solidFill>
                  <a:srgbClr val="FF0000"/>
                </a:solidFill>
              </a:rPr>
              <a:t>Synchronized</a:t>
            </a:r>
            <a:r>
              <a:rPr lang="en-US" dirty="0"/>
              <a:t> methods stop the </a:t>
            </a:r>
            <a:r>
              <a:rPr lang="en-US" i="1" dirty="0"/>
              <a:t>producer</a:t>
            </a:r>
            <a:r>
              <a:rPr lang="en-US" dirty="0"/>
              <a:t> &amp; </a:t>
            </a:r>
            <a:r>
              <a:rPr lang="en-US" i="1" dirty="0"/>
              <a:t>consumer</a:t>
            </a:r>
            <a:r>
              <a:rPr lang="en-US" dirty="0"/>
              <a:t> from modifying the </a:t>
            </a:r>
            <a:r>
              <a:rPr lang="en-US" i="1" dirty="0"/>
              <a:t>CubbyHole</a:t>
            </a:r>
            <a:r>
              <a:rPr lang="en-US" dirty="0"/>
              <a:t> at the same time</a:t>
            </a:r>
          </a:p>
        </p:txBody>
      </p:sp>
      <p:sp>
        <p:nvSpPr>
          <p:cNvPr id="5" name="Text Box 4"/>
          <p:cNvSpPr txBox="1">
            <a:spLocks noChangeArrowheads="1"/>
          </p:cNvSpPr>
          <p:nvPr/>
        </p:nvSpPr>
        <p:spPr bwMode="auto">
          <a:xfrm>
            <a:off x="990600" y="2362200"/>
            <a:ext cx="7162800" cy="3497111"/>
          </a:xfrm>
          <a:prstGeom prst="rect">
            <a:avLst/>
          </a:prstGeom>
          <a:solidFill>
            <a:srgbClr val="FFFF9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algn="l">
              <a:lnSpc>
                <a:spcPct val="50000"/>
              </a:lnSpc>
              <a:spcBef>
                <a:spcPct val="50000"/>
              </a:spcBef>
            </a:pPr>
            <a:r>
              <a:rPr lang="en-US" b="1" u="none" dirty="0">
                <a:solidFill>
                  <a:srgbClr val="FF0000"/>
                </a:solidFill>
                <a:latin typeface="Courier New" panose="02070309020205020404" pitchFamily="49" charset="0"/>
              </a:rPr>
              <a:t>public synchronized </a:t>
            </a:r>
            <a:r>
              <a:rPr lang="en-US" b="1" u="none" dirty="0" err="1">
                <a:solidFill>
                  <a:srgbClr val="FF0000"/>
                </a:solidFill>
                <a:latin typeface="Courier New" panose="02070309020205020404" pitchFamily="49" charset="0"/>
              </a:rPr>
              <a:t>int</a:t>
            </a:r>
            <a:r>
              <a:rPr lang="en-US" u="none" dirty="0">
                <a:solidFill>
                  <a:srgbClr val="FF0000"/>
                </a:solidFill>
                <a:latin typeface="Courier New" panose="02070309020205020404" pitchFamily="49" charset="0"/>
              </a:rPr>
              <a:t> get() { </a:t>
            </a: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while</a:t>
            </a:r>
            <a:r>
              <a:rPr lang="en-US" u="none" dirty="0">
                <a:solidFill>
                  <a:srgbClr val="FF0000"/>
                </a:solidFill>
                <a:latin typeface="Courier New" panose="02070309020205020404" pitchFamily="49" charset="0"/>
              </a:rPr>
              <a:t> (available == false) { </a:t>
            </a: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try</a:t>
            </a: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//wait for Producer to put value </a:t>
            </a:r>
          </a:p>
          <a:p>
            <a:pPr algn="l">
              <a:lnSpc>
                <a:spcPct val="50000"/>
              </a:lnSpc>
              <a:spcBef>
                <a:spcPct val="50000"/>
              </a:spcBef>
            </a:pPr>
            <a:r>
              <a:rPr lang="en-US" u="none" dirty="0">
                <a:solidFill>
                  <a:srgbClr val="FF0000"/>
                </a:solidFill>
                <a:latin typeface="Courier New" panose="02070309020205020404" pitchFamily="49" charset="0"/>
              </a:rPr>
              <a:t>         wait(); </a:t>
            </a:r>
          </a:p>
          <a:p>
            <a:pPr algn="l">
              <a:lnSpc>
                <a:spcPct val="50000"/>
              </a:lnSpc>
              <a:spcBef>
                <a:spcPct val="50000"/>
              </a:spcBef>
            </a:pPr>
            <a:r>
              <a:rPr lang="en-US" u="none" dirty="0">
                <a:solidFill>
                  <a:srgbClr val="FF0000"/>
                </a:solidFill>
                <a:latin typeface="Courier New" panose="02070309020205020404" pitchFamily="49" charset="0"/>
              </a:rPr>
              <a:t>      } </a:t>
            </a:r>
            <a:r>
              <a:rPr lang="en-US" b="1" u="none" dirty="0">
                <a:solidFill>
                  <a:srgbClr val="FF0000"/>
                </a:solidFill>
                <a:latin typeface="Courier New" panose="02070309020205020404" pitchFamily="49" charset="0"/>
              </a:rPr>
              <a:t>catch</a:t>
            </a: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InterruptedException</a:t>
            </a:r>
            <a:r>
              <a:rPr lang="en-US" u="none" dirty="0">
                <a:solidFill>
                  <a:srgbClr val="FF0000"/>
                </a:solidFill>
                <a:latin typeface="Courier New" panose="02070309020205020404" pitchFamily="49" charset="0"/>
              </a:rPr>
              <a:t> e) { } </a:t>
            </a:r>
          </a:p>
          <a:p>
            <a:pPr algn="l">
              <a:lnSpc>
                <a:spcPct val="50000"/>
              </a:lnSpc>
              <a:spcBef>
                <a:spcPct val="50000"/>
              </a:spcBef>
            </a:pPr>
            <a:r>
              <a:rPr lang="en-US" u="none" dirty="0">
                <a:solidFill>
                  <a:srgbClr val="FF0000"/>
                </a:solidFill>
                <a:latin typeface="Courier New" panose="02070309020205020404" pitchFamily="49" charset="0"/>
              </a:rPr>
              <a:t>   } </a:t>
            </a:r>
          </a:p>
          <a:p>
            <a:pPr algn="l">
              <a:lnSpc>
                <a:spcPct val="50000"/>
              </a:lnSpc>
              <a:spcBef>
                <a:spcPct val="50000"/>
              </a:spcBef>
            </a:pPr>
            <a:r>
              <a:rPr lang="en-US" u="none" dirty="0">
                <a:solidFill>
                  <a:srgbClr val="FF0000"/>
                </a:solidFill>
                <a:latin typeface="Courier New" panose="02070309020205020404" pitchFamily="49" charset="0"/>
              </a:rPr>
              <a:t>   available = false; </a:t>
            </a:r>
          </a:p>
          <a:p>
            <a:pPr algn="l">
              <a:lnSpc>
                <a:spcPct val="50000"/>
              </a:lnSpc>
              <a:spcBef>
                <a:spcPct val="50000"/>
              </a:spcBef>
            </a:pPr>
            <a:r>
              <a:rPr lang="en-US" u="none" dirty="0">
                <a:solidFill>
                  <a:srgbClr val="FF0000"/>
                </a:solidFill>
                <a:latin typeface="Courier New" panose="02070309020205020404" pitchFamily="49" charset="0"/>
              </a:rPr>
              <a:t>   //notify Producer that value has been retrieved </a:t>
            </a:r>
          </a:p>
          <a:p>
            <a:pPr algn="l">
              <a:lnSpc>
                <a:spcPct val="50000"/>
              </a:lnSpc>
              <a:spcBef>
                <a:spcPct val="50000"/>
              </a:spcBef>
            </a:pPr>
            <a:r>
              <a:rPr lang="en-US" u="none" dirty="0">
                <a:solidFill>
                  <a:srgbClr val="FF0000"/>
                </a:solidFill>
                <a:latin typeface="Courier New" panose="02070309020205020404" pitchFamily="49" charset="0"/>
              </a:rPr>
              <a:t>   </a:t>
            </a:r>
            <a:r>
              <a:rPr lang="en-US" u="none" dirty="0" err="1">
                <a:solidFill>
                  <a:srgbClr val="FF0000"/>
                </a:solidFill>
                <a:latin typeface="Courier New" panose="02070309020205020404" pitchFamily="49" charset="0"/>
              </a:rPr>
              <a:t>notifyAll</a:t>
            </a:r>
            <a:r>
              <a:rPr lang="en-US" u="none" dirty="0">
                <a:solidFill>
                  <a:srgbClr val="FF0000"/>
                </a:solidFill>
                <a:latin typeface="Courier New" panose="02070309020205020404" pitchFamily="49" charset="0"/>
              </a:rPr>
              <a:t>(); </a:t>
            </a:r>
          </a:p>
          <a:p>
            <a:pPr algn="l">
              <a:lnSpc>
                <a:spcPct val="50000"/>
              </a:lnSpc>
              <a:spcBef>
                <a:spcPct val="50000"/>
              </a:spcBef>
            </a:pPr>
            <a:r>
              <a:rPr lang="en-US" u="none" dirty="0">
                <a:solidFill>
                  <a:srgbClr val="FF0000"/>
                </a:solidFill>
                <a:latin typeface="Courier New" panose="02070309020205020404" pitchFamily="49" charset="0"/>
              </a:rPr>
              <a:t>   </a:t>
            </a:r>
            <a:r>
              <a:rPr lang="en-US" b="1" u="none" dirty="0">
                <a:solidFill>
                  <a:srgbClr val="FF0000"/>
                </a:solidFill>
                <a:latin typeface="Courier New" panose="02070309020205020404" pitchFamily="49" charset="0"/>
              </a:rPr>
              <a:t>return </a:t>
            </a:r>
            <a:r>
              <a:rPr lang="en-US" u="none" dirty="0">
                <a:solidFill>
                  <a:srgbClr val="FF0000"/>
                </a:solidFill>
                <a:latin typeface="Courier New" panose="02070309020205020404" pitchFamily="49" charset="0"/>
              </a:rPr>
              <a:t>contents; </a:t>
            </a:r>
          </a:p>
          <a:p>
            <a:pPr algn="l">
              <a:lnSpc>
                <a:spcPct val="50000"/>
              </a:lnSpc>
              <a:spcBef>
                <a:spcPct val="50000"/>
              </a:spcBef>
            </a:pPr>
            <a:r>
              <a:rPr lang="en-US" u="none" dirty="0">
                <a:solidFill>
                  <a:srgbClr val="FF0000"/>
                </a:solidFill>
                <a:latin typeface="Courier New" panose="02070309020205020404" pitchFamily="49" charset="0"/>
              </a:rPr>
              <a:t>} </a:t>
            </a:r>
          </a:p>
        </p:txBody>
      </p:sp>
    </p:spTree>
    <p:extLst>
      <p:ext uri="{BB962C8B-B14F-4D97-AF65-F5344CB8AC3E}">
        <p14:creationId xmlns:p14="http://schemas.microsoft.com/office/powerpoint/2010/main" val="345425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InterThread Communication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4" name="Content Placeholder 3"/>
          <p:cNvSpPr>
            <a:spLocks noGrp="1"/>
          </p:cNvSpPr>
          <p:nvPr>
            <p:ph sz="quarter" idx="1"/>
          </p:nvPr>
        </p:nvSpPr>
        <p:spPr/>
        <p:txBody>
          <a:bodyPr>
            <a:normAutofit lnSpcReduction="10000"/>
          </a:bodyPr>
          <a:lstStyle/>
          <a:p>
            <a:r>
              <a:rPr lang="en-IN" dirty="0" smtClean="0"/>
              <a:t>Producer-Consumer Problem:</a:t>
            </a:r>
          </a:p>
          <a:p>
            <a:pPr lvl="1" algn="just"/>
            <a:r>
              <a:rPr lang="en-IN" dirty="0" smtClean="0"/>
              <a:t>Producer has to wait until the consumer is finished before it generates more data.</a:t>
            </a:r>
          </a:p>
          <a:p>
            <a:pPr lvl="1" algn="just"/>
            <a:r>
              <a:rPr lang="en-IN" dirty="0" smtClean="0"/>
              <a:t>Consumer would waste many CPU cycles while it is waited for the producer to produce.</a:t>
            </a:r>
          </a:p>
          <a:p>
            <a:pPr lvl="1" algn="just"/>
            <a:r>
              <a:rPr lang="en-IN" dirty="0" smtClean="0"/>
              <a:t>This kind of situation is called </a:t>
            </a:r>
            <a:r>
              <a:rPr lang="en-IN" i="1" dirty="0" smtClean="0">
                <a:solidFill>
                  <a:srgbClr val="FF0000"/>
                </a:solidFill>
              </a:rPr>
              <a:t>polling</a:t>
            </a:r>
            <a:r>
              <a:rPr lang="en-IN" dirty="0" smtClean="0"/>
              <a:t>.</a:t>
            </a:r>
          </a:p>
          <a:p>
            <a:r>
              <a:rPr lang="en-IN" dirty="0" smtClean="0"/>
              <a:t>To avoid polling, following methods are used:</a:t>
            </a:r>
          </a:p>
          <a:p>
            <a:pPr lvl="1" algn="just"/>
            <a:r>
              <a:rPr lang="en-US" sz="2100" b="1" dirty="0">
                <a:solidFill>
                  <a:srgbClr val="FF0000"/>
                </a:solidFill>
              </a:rPr>
              <a:t>wait( ) </a:t>
            </a:r>
            <a:r>
              <a:rPr lang="en-US" sz="2100" dirty="0"/>
              <a:t>tells the calling thread to give up the monitor and go to sleep until some other thread enters the same monitor and calls </a:t>
            </a:r>
            <a:r>
              <a:rPr lang="en-US" sz="2100" b="1" dirty="0">
                <a:solidFill>
                  <a:srgbClr val="FF0000"/>
                </a:solidFill>
              </a:rPr>
              <a:t>notify( )</a:t>
            </a:r>
            <a:r>
              <a:rPr lang="en-US" sz="2100" dirty="0"/>
              <a:t>.</a:t>
            </a:r>
          </a:p>
          <a:p>
            <a:pPr lvl="1" algn="just"/>
            <a:r>
              <a:rPr lang="en-US" sz="2100" b="1" dirty="0">
                <a:solidFill>
                  <a:srgbClr val="FF0000"/>
                </a:solidFill>
              </a:rPr>
              <a:t>notify( )</a:t>
            </a:r>
            <a:r>
              <a:rPr lang="en-US" sz="2100" b="1" dirty="0"/>
              <a:t> </a:t>
            </a:r>
            <a:r>
              <a:rPr lang="en-US" sz="2100" dirty="0"/>
              <a:t>wakes up a thread that called </a:t>
            </a:r>
            <a:r>
              <a:rPr lang="en-US" sz="2100" b="1" dirty="0">
                <a:solidFill>
                  <a:srgbClr val="FF0000"/>
                </a:solidFill>
              </a:rPr>
              <a:t>wait( ) </a:t>
            </a:r>
            <a:r>
              <a:rPr lang="en-US" sz="2100" dirty="0"/>
              <a:t>on the same object.</a:t>
            </a:r>
          </a:p>
          <a:p>
            <a:pPr lvl="1" algn="just"/>
            <a:r>
              <a:rPr lang="en-US" sz="2100" b="1" dirty="0" err="1">
                <a:solidFill>
                  <a:srgbClr val="FF0000"/>
                </a:solidFill>
              </a:rPr>
              <a:t>notifyAll</a:t>
            </a:r>
            <a:r>
              <a:rPr lang="en-US" sz="2100" b="1" dirty="0">
                <a:solidFill>
                  <a:srgbClr val="FF0000"/>
                </a:solidFill>
              </a:rPr>
              <a:t>( ) </a:t>
            </a:r>
            <a:r>
              <a:rPr lang="en-US" sz="2100" dirty="0"/>
              <a:t>wakes up all the threads that called </a:t>
            </a:r>
            <a:r>
              <a:rPr lang="en-US" sz="2100" b="1" dirty="0">
                <a:solidFill>
                  <a:srgbClr val="FF0000"/>
                </a:solidFill>
              </a:rPr>
              <a:t>wait( ) </a:t>
            </a:r>
            <a:r>
              <a:rPr lang="en-US" sz="2100" dirty="0"/>
              <a:t>on the same object. One of the threads will be granted access.</a:t>
            </a:r>
          </a:p>
          <a:p>
            <a:pPr lvl="1"/>
            <a:endParaRPr lang="en-IN" dirty="0" smtClean="0"/>
          </a:p>
          <a:p>
            <a:pPr lvl="1"/>
            <a:endParaRPr lang="en-IN" dirty="0"/>
          </a:p>
        </p:txBody>
      </p:sp>
    </p:spTree>
    <p:extLst>
      <p:ext uri="{BB962C8B-B14F-4D97-AF65-F5344CB8AC3E}">
        <p14:creationId xmlns:p14="http://schemas.microsoft.com/office/powerpoint/2010/main" val="3513644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Producer Consumer Problem</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pic>
        <p:nvPicPr>
          <p:cNvPr id="5" name="Picture 4"/>
          <p:cNvPicPr>
            <a:picLocks noChangeAspect="1"/>
          </p:cNvPicPr>
          <p:nvPr/>
        </p:nvPicPr>
        <p:blipFill>
          <a:blip r:embed="rId2"/>
          <a:stretch>
            <a:fillRect/>
          </a:stretch>
        </p:blipFill>
        <p:spPr>
          <a:xfrm>
            <a:off x="457200" y="1200254"/>
            <a:ext cx="5895975" cy="5429146"/>
          </a:xfrm>
          <a:prstGeom prst="rect">
            <a:avLst/>
          </a:prstGeom>
        </p:spPr>
      </p:pic>
      <p:pic>
        <p:nvPicPr>
          <p:cNvPr id="6" name="Picture 5"/>
          <p:cNvPicPr>
            <a:picLocks noChangeAspect="1"/>
          </p:cNvPicPr>
          <p:nvPr/>
        </p:nvPicPr>
        <p:blipFill>
          <a:blip r:embed="rId3"/>
          <a:stretch>
            <a:fillRect/>
          </a:stretch>
        </p:blipFill>
        <p:spPr>
          <a:xfrm>
            <a:off x="6858000" y="1905000"/>
            <a:ext cx="1676400" cy="3429000"/>
          </a:xfrm>
          <a:prstGeom prst="rect">
            <a:avLst/>
          </a:prstGeom>
        </p:spPr>
      </p:pic>
    </p:spTree>
    <p:extLst>
      <p:ext uri="{BB962C8B-B14F-4D97-AF65-F5344CB8AC3E}">
        <p14:creationId xmlns:p14="http://schemas.microsoft.com/office/powerpoint/2010/main" val="404726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Producer Consumer Problem</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pic>
        <p:nvPicPr>
          <p:cNvPr id="4" name="Picture 3"/>
          <p:cNvPicPr>
            <a:picLocks noChangeAspect="1"/>
          </p:cNvPicPr>
          <p:nvPr/>
        </p:nvPicPr>
        <p:blipFill>
          <a:blip r:embed="rId2"/>
          <a:stretch>
            <a:fillRect/>
          </a:stretch>
        </p:blipFill>
        <p:spPr>
          <a:xfrm>
            <a:off x="457200" y="1295400"/>
            <a:ext cx="4476750" cy="4229100"/>
          </a:xfrm>
          <a:prstGeom prst="rect">
            <a:avLst/>
          </a:prstGeom>
        </p:spPr>
      </p:pic>
      <p:pic>
        <p:nvPicPr>
          <p:cNvPr id="7" name="Picture 6"/>
          <p:cNvPicPr>
            <a:picLocks noChangeAspect="1"/>
          </p:cNvPicPr>
          <p:nvPr/>
        </p:nvPicPr>
        <p:blipFill>
          <a:blip r:embed="rId3"/>
          <a:stretch>
            <a:fillRect/>
          </a:stretch>
        </p:blipFill>
        <p:spPr>
          <a:xfrm>
            <a:off x="5181600" y="1299949"/>
            <a:ext cx="3505200" cy="5305425"/>
          </a:xfrm>
          <a:prstGeom prst="rect">
            <a:avLst/>
          </a:prstGeom>
        </p:spPr>
      </p:pic>
      <p:pic>
        <p:nvPicPr>
          <p:cNvPr id="8" name="Picture 7"/>
          <p:cNvPicPr>
            <a:picLocks noChangeAspect="1"/>
          </p:cNvPicPr>
          <p:nvPr/>
        </p:nvPicPr>
        <p:blipFill>
          <a:blip r:embed="rId4"/>
          <a:stretch>
            <a:fillRect/>
          </a:stretch>
        </p:blipFill>
        <p:spPr>
          <a:xfrm>
            <a:off x="3762375" y="4650209"/>
            <a:ext cx="809625" cy="2076450"/>
          </a:xfrm>
          <a:prstGeom prst="rect">
            <a:avLst/>
          </a:prstGeom>
        </p:spPr>
      </p:pic>
    </p:spTree>
    <p:extLst>
      <p:ext uri="{BB962C8B-B14F-4D97-AF65-F5344CB8AC3E}">
        <p14:creationId xmlns:p14="http://schemas.microsoft.com/office/powerpoint/2010/main" val="350254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2AC6EB-96D3-405A-A2A1-73A10C610021}" type="slidenum">
              <a:rPr lang="en-US"/>
              <a:pPr/>
              <a:t>5</a:t>
            </a:fld>
            <a:endParaRPr lang="en-US"/>
          </a:p>
        </p:txBody>
      </p:sp>
      <p:sp>
        <p:nvSpPr>
          <p:cNvPr id="222212" name="Rectangle 4"/>
          <p:cNvSpPr>
            <a:spLocks noGrp="1" noChangeArrowheads="1"/>
          </p:cNvSpPr>
          <p:nvPr>
            <p:ph type="title"/>
          </p:nvPr>
        </p:nvSpPr>
        <p:spPr/>
        <p:txBody>
          <a:bodyPr/>
          <a:lstStyle/>
          <a:p>
            <a:r>
              <a:rPr lang="en-US"/>
              <a:t>What is a Thread?</a:t>
            </a:r>
          </a:p>
        </p:txBody>
      </p:sp>
      <p:sp>
        <p:nvSpPr>
          <p:cNvPr id="222213" name="Rectangle 5"/>
          <p:cNvSpPr>
            <a:spLocks noGrp="1" noChangeArrowheads="1"/>
          </p:cNvSpPr>
          <p:nvPr>
            <p:ph type="body" idx="1"/>
          </p:nvPr>
        </p:nvSpPr>
        <p:spPr/>
        <p:txBody>
          <a:bodyPr/>
          <a:lstStyle/>
          <a:p>
            <a:pPr algn="just"/>
            <a:r>
              <a:rPr lang="en-US" dirty="0"/>
              <a:t>A Thread is an independent, concurrent path of execution through a program</a:t>
            </a:r>
          </a:p>
          <a:p>
            <a:pPr algn="just"/>
            <a:r>
              <a:rPr lang="en-US" dirty="0" smtClean="0"/>
              <a:t>Threading </a:t>
            </a:r>
            <a:r>
              <a:rPr lang="en-US" dirty="0"/>
              <a:t>is a facility to allow multiple activities to execute simultaneously within a single process</a:t>
            </a:r>
          </a:p>
          <a:p>
            <a:pPr algn="just"/>
            <a:r>
              <a:rPr lang="en-US" dirty="0" smtClean="0"/>
              <a:t>Sometimes </a:t>
            </a:r>
            <a:r>
              <a:rPr lang="en-US" dirty="0"/>
              <a:t>referred to as </a:t>
            </a:r>
            <a:r>
              <a:rPr lang="en-US" dirty="0">
                <a:solidFill>
                  <a:srgbClr val="FF0000"/>
                </a:solidFill>
              </a:rPr>
              <a:t>lightweight processes</a:t>
            </a:r>
          </a:p>
          <a:p>
            <a:pPr algn="just"/>
            <a:r>
              <a:rPr lang="en-US" dirty="0" smtClean="0"/>
              <a:t>Every </a:t>
            </a:r>
            <a:r>
              <a:rPr lang="en-US" dirty="0"/>
              <a:t>process has at least one thread - the </a:t>
            </a:r>
            <a:r>
              <a:rPr lang="en-US" i="1" dirty="0"/>
              <a:t>main</a:t>
            </a:r>
            <a:r>
              <a:rPr lang="en-US" dirty="0"/>
              <a:t> thread</a:t>
            </a:r>
          </a:p>
        </p:txBody>
      </p:sp>
    </p:spTree>
    <p:extLst>
      <p:ext uri="{BB962C8B-B14F-4D97-AF65-F5344CB8AC3E}">
        <p14:creationId xmlns:p14="http://schemas.microsoft.com/office/powerpoint/2010/main" val="802946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dissolve">
                                      <p:cBhvr>
                                        <p:cTn id="7" dur="1000"/>
                                        <p:tgtEl>
                                          <p:spTgt spid="222213">
                                            <p:txEl>
                                              <p:pRg st="0" end="0"/>
                                            </p:txEl>
                                          </p:spTgt>
                                        </p:tgtEl>
                                      </p:cBhvr>
                                    </p:animEffect>
                                  </p:childTnLst>
                                </p:cTn>
                              </p:par>
                            </p:childTnLst>
                          </p:cTn>
                        </p:par>
                        <p:par>
                          <p:cTn id="8" fill="hold" nodeType="after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22213">
                                            <p:txEl>
                                              <p:pRg st="1" end="1"/>
                                            </p:txEl>
                                          </p:spTgt>
                                        </p:tgtEl>
                                        <p:attrNameLst>
                                          <p:attrName>style.visibility</p:attrName>
                                        </p:attrNameLst>
                                      </p:cBhvr>
                                      <p:to>
                                        <p:strVal val="visible"/>
                                      </p:to>
                                    </p:set>
                                    <p:animEffect transition="in" filter="dissolve">
                                      <p:cBhvr>
                                        <p:cTn id="11" dur="1000"/>
                                        <p:tgtEl>
                                          <p:spTgt spid="222213">
                                            <p:txEl>
                                              <p:pRg st="1" end="1"/>
                                            </p:txEl>
                                          </p:spTgt>
                                        </p:tgtEl>
                                      </p:cBhvr>
                                    </p:animEffect>
                                  </p:childTnLst>
                                </p:cTn>
                              </p:par>
                            </p:childTnLst>
                          </p:cTn>
                        </p:par>
                        <p:par>
                          <p:cTn id="12" fill="hold" nodeType="afterGroup">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222213">
                                            <p:txEl>
                                              <p:pRg st="2" end="2"/>
                                            </p:txEl>
                                          </p:spTgt>
                                        </p:tgtEl>
                                        <p:attrNameLst>
                                          <p:attrName>style.visibility</p:attrName>
                                        </p:attrNameLst>
                                      </p:cBhvr>
                                      <p:to>
                                        <p:strVal val="visible"/>
                                      </p:to>
                                    </p:set>
                                    <p:animEffect transition="in" filter="dissolve">
                                      <p:cBhvr>
                                        <p:cTn id="15" dur="1000"/>
                                        <p:tgtEl>
                                          <p:spTgt spid="222213">
                                            <p:txEl>
                                              <p:pRg st="2" end="2"/>
                                            </p:txEl>
                                          </p:spTgt>
                                        </p:tgtEl>
                                      </p:cBhvr>
                                    </p:animEffect>
                                  </p:childTnLst>
                                </p:cTn>
                              </p:par>
                            </p:childTnLst>
                          </p:cTn>
                        </p:par>
                        <p:par>
                          <p:cTn id="16" fill="hold" nodeType="afterGroup">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222213">
                                            <p:txEl>
                                              <p:pRg st="3" end="3"/>
                                            </p:txEl>
                                          </p:spTgt>
                                        </p:tgtEl>
                                        <p:attrNameLst>
                                          <p:attrName>style.visibility</p:attrName>
                                        </p:attrNameLst>
                                      </p:cBhvr>
                                      <p:to>
                                        <p:strVal val="visible"/>
                                      </p:to>
                                    </p:set>
                                    <p:animEffect transition="in" filter="dissolve">
                                      <p:cBhvr>
                                        <p:cTn id="19" dur="1000"/>
                                        <p:tgtEl>
                                          <p:spTgt spid="2222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
        <p:nvSpPr>
          <p:cNvPr id="4" name="Content Placeholder 3"/>
          <p:cNvSpPr>
            <a:spLocks noGrp="1"/>
          </p:cNvSpPr>
          <p:nvPr>
            <p:ph sz="quarter" idx="1"/>
          </p:nvPr>
        </p:nvSpPr>
        <p:spPr/>
        <p:txBody>
          <a:bodyPr>
            <a:normAutofit/>
          </a:bodyPr>
          <a:lstStyle/>
          <a:p>
            <a:pPr algn="just"/>
            <a:r>
              <a:rPr lang="en-US" sz="2000" dirty="0" smtClean="0"/>
              <a:t>Occurs </a:t>
            </a:r>
            <a:r>
              <a:rPr lang="en-US" sz="2000" dirty="0"/>
              <a:t>when two threads have a circular dependency on a pair of synchronized </a:t>
            </a:r>
            <a:r>
              <a:rPr lang="en-US" sz="2000" dirty="0" smtClean="0"/>
              <a:t>objects.</a:t>
            </a:r>
          </a:p>
          <a:p>
            <a:pPr algn="just"/>
            <a:r>
              <a:rPr lang="en-IN" sz="2000" dirty="0"/>
              <a:t>For example, suppose one thread enters the monitor on object </a:t>
            </a:r>
            <a:r>
              <a:rPr lang="en-IN" sz="2000" dirty="0" smtClean="0"/>
              <a:t>X and </a:t>
            </a:r>
            <a:r>
              <a:rPr lang="en-IN" sz="2000" dirty="0"/>
              <a:t>another thread enters the monitor on object Y. If the thread in X tries to call </a:t>
            </a:r>
            <a:r>
              <a:rPr lang="en-IN" sz="2000" dirty="0" smtClean="0"/>
              <a:t>any synchronized </a:t>
            </a:r>
            <a:r>
              <a:rPr lang="en-IN" sz="2000" dirty="0"/>
              <a:t>method on Y, it will block as expected. </a:t>
            </a:r>
            <a:endParaRPr lang="en-IN" sz="2000" dirty="0" smtClean="0"/>
          </a:p>
          <a:p>
            <a:pPr algn="just"/>
            <a:r>
              <a:rPr lang="en-IN" sz="2000" dirty="0" smtClean="0"/>
              <a:t>However</a:t>
            </a:r>
            <a:r>
              <a:rPr lang="en-IN" sz="2000" dirty="0"/>
              <a:t>, if the thread in Y, </a:t>
            </a:r>
            <a:r>
              <a:rPr lang="en-IN" sz="2000" dirty="0" smtClean="0"/>
              <a:t>in turn</a:t>
            </a:r>
            <a:r>
              <a:rPr lang="en-IN" sz="2000" dirty="0"/>
              <a:t>, tries to call any synchronized method on X, the thread waits forever, because </a:t>
            </a:r>
            <a:r>
              <a:rPr lang="en-IN" sz="2000" dirty="0" smtClean="0"/>
              <a:t>to access </a:t>
            </a:r>
            <a:r>
              <a:rPr lang="en-IN" sz="2000" dirty="0"/>
              <a:t>X, it would have to release its own lock on Y so that the first thread </a:t>
            </a:r>
            <a:r>
              <a:rPr lang="en-IN" sz="2000" dirty="0" smtClean="0"/>
              <a:t>could complete</a:t>
            </a:r>
            <a:r>
              <a:rPr lang="en-IN" sz="2000" dirty="0"/>
              <a:t>.</a:t>
            </a:r>
            <a:endParaRPr lang="en-US" sz="2000" dirty="0"/>
          </a:p>
          <a:p>
            <a:pPr algn="just"/>
            <a:endParaRPr lang="en-IN" sz="2000" dirty="0"/>
          </a:p>
        </p:txBody>
      </p:sp>
    </p:spTree>
    <p:extLst>
      <p:ext uri="{BB962C8B-B14F-4D97-AF65-F5344CB8AC3E}">
        <p14:creationId xmlns:p14="http://schemas.microsoft.com/office/powerpoint/2010/main" val="2928386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BA09CB2-D7CB-4F25-B8F4-F4FD5261BC72}" type="slidenum">
              <a:rPr lang="en-US"/>
              <a:pPr/>
              <a:t>51</a:t>
            </a:fld>
            <a:endParaRPr lang="en-US"/>
          </a:p>
        </p:txBody>
      </p:sp>
      <p:sp>
        <p:nvSpPr>
          <p:cNvPr id="279560" name="Rectangle 8"/>
          <p:cNvSpPr>
            <a:spLocks noGrp="1" noChangeArrowheads="1"/>
          </p:cNvSpPr>
          <p:nvPr>
            <p:ph type="title"/>
          </p:nvPr>
        </p:nvSpPr>
        <p:spPr/>
        <p:txBody>
          <a:bodyPr/>
          <a:lstStyle/>
          <a:p>
            <a:r>
              <a:rPr lang="en-US"/>
              <a:t>Thread Deadlock (Contd…)</a:t>
            </a:r>
          </a:p>
        </p:txBody>
      </p:sp>
      <p:sp>
        <p:nvSpPr>
          <p:cNvPr id="279561" name="Rectangle 9"/>
          <p:cNvSpPr>
            <a:spLocks noGrp="1" noChangeArrowheads="1"/>
          </p:cNvSpPr>
          <p:nvPr>
            <p:ph type="body" idx="1"/>
          </p:nvPr>
        </p:nvSpPr>
        <p:spPr/>
        <p:txBody>
          <a:bodyPr>
            <a:normAutofit/>
          </a:bodyPr>
          <a:lstStyle/>
          <a:p>
            <a:pPr algn="just"/>
            <a:r>
              <a:rPr lang="en-US" sz="2000" dirty="0"/>
              <a:t>If a thread is waiting for an object lock held by the second thread </a:t>
            </a:r>
          </a:p>
          <a:p>
            <a:pPr algn="just"/>
            <a:r>
              <a:rPr lang="en-US" sz="2000" dirty="0" smtClean="0"/>
              <a:t>The </a:t>
            </a:r>
            <a:r>
              <a:rPr lang="en-US" sz="2000" dirty="0"/>
              <a:t>second thread is waiting for an object lock held by the first one </a:t>
            </a:r>
          </a:p>
          <a:p>
            <a:pPr algn="just"/>
            <a:r>
              <a:rPr lang="en-US" sz="2000" dirty="0" smtClean="0"/>
              <a:t>Example</a:t>
            </a:r>
            <a:r>
              <a:rPr lang="en-US" sz="2000" dirty="0"/>
              <a:t>: 2 threads having printing &amp; I/O operations respectively at a time </a:t>
            </a:r>
          </a:p>
          <a:p>
            <a:pPr lvl="1" algn="just"/>
            <a:r>
              <a:rPr lang="en-US" sz="2000" dirty="0"/>
              <a:t>Thread1 needs a printer which is held by Thread2 </a:t>
            </a:r>
          </a:p>
          <a:p>
            <a:pPr lvl="1" algn="just"/>
            <a:r>
              <a:rPr lang="en-US" sz="2000" dirty="0"/>
              <a:t>Thread2 needs the keyboard which is held by Thread1</a:t>
            </a:r>
          </a:p>
        </p:txBody>
      </p:sp>
      <p:pic>
        <p:nvPicPr>
          <p:cNvPr id="279557" name="Picture 5" descr="deadlo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232150"/>
            <a:ext cx="49530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77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9561">
                                            <p:txEl>
                                              <p:pRg st="0" end="0"/>
                                            </p:txEl>
                                          </p:spTgt>
                                        </p:tgtEl>
                                        <p:attrNameLst>
                                          <p:attrName>style.visibility</p:attrName>
                                        </p:attrNameLst>
                                      </p:cBhvr>
                                      <p:to>
                                        <p:strVal val="visible"/>
                                      </p:to>
                                    </p:set>
                                    <p:animEffect transition="in" filter="fade">
                                      <p:cBhvr>
                                        <p:cTn id="7" dur="2000"/>
                                        <p:tgtEl>
                                          <p:spTgt spid="279561">
                                            <p:txEl>
                                              <p:pRg st="0" end="0"/>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79561">
                                            <p:txEl>
                                              <p:pRg st="1" end="1"/>
                                            </p:txEl>
                                          </p:spTgt>
                                        </p:tgtEl>
                                        <p:attrNameLst>
                                          <p:attrName>style.visibility</p:attrName>
                                        </p:attrNameLst>
                                      </p:cBhvr>
                                      <p:to>
                                        <p:strVal val="visible"/>
                                      </p:to>
                                    </p:set>
                                    <p:animEffect transition="in" filter="fade">
                                      <p:cBhvr>
                                        <p:cTn id="11" dur="2000"/>
                                        <p:tgtEl>
                                          <p:spTgt spid="279561">
                                            <p:txEl>
                                              <p:pRg st="1" end="1"/>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79561">
                                            <p:txEl>
                                              <p:pRg st="2" end="2"/>
                                            </p:txEl>
                                          </p:spTgt>
                                        </p:tgtEl>
                                        <p:attrNameLst>
                                          <p:attrName>style.visibility</p:attrName>
                                        </p:attrNameLst>
                                      </p:cBhvr>
                                      <p:to>
                                        <p:strVal val="visible"/>
                                      </p:to>
                                    </p:set>
                                    <p:animEffect transition="in" filter="fade">
                                      <p:cBhvr>
                                        <p:cTn id="15" dur="2000"/>
                                        <p:tgtEl>
                                          <p:spTgt spid="279561">
                                            <p:txEl>
                                              <p:pRg st="2" end="2"/>
                                            </p:txEl>
                                          </p:spTgt>
                                        </p:tgtEl>
                                      </p:cBhvr>
                                    </p:animEffect>
                                  </p:childTnLst>
                                </p:cTn>
                              </p:par>
                            </p:childTnLst>
                          </p:cTn>
                        </p:par>
                        <p:par>
                          <p:cTn id="16" fill="hold" nodeType="afterGroup">
                            <p:stCondLst>
                              <p:cond delay="6000"/>
                            </p:stCondLst>
                            <p:childTnLst>
                              <p:par>
                                <p:cTn id="17" presetID="54" presetClass="entr" presetSubtype="0" accel="100000" fill="hold" grpId="0" nodeType="afterEffect">
                                  <p:stCondLst>
                                    <p:cond delay="0"/>
                                  </p:stCondLst>
                                  <p:childTnLst>
                                    <p:set>
                                      <p:cBhvr>
                                        <p:cTn id="18" dur="1" fill="hold">
                                          <p:stCondLst>
                                            <p:cond delay="0"/>
                                          </p:stCondLst>
                                        </p:cTn>
                                        <p:tgtEl>
                                          <p:spTgt spid="279561">
                                            <p:txEl>
                                              <p:pRg st="3" end="3"/>
                                            </p:txEl>
                                          </p:spTgt>
                                        </p:tgtEl>
                                        <p:attrNameLst>
                                          <p:attrName>style.visibility</p:attrName>
                                        </p:attrNameLst>
                                      </p:cBhvr>
                                      <p:to>
                                        <p:strVal val="visible"/>
                                      </p:to>
                                    </p:set>
                                    <p:anim calcmode="lin" valueType="num">
                                      <p:cBhvr>
                                        <p:cTn id="19" dur="1000" fill="hold"/>
                                        <p:tgtEl>
                                          <p:spTgt spid="279561">
                                            <p:txEl>
                                              <p:pRg st="3" end="3"/>
                                            </p:txEl>
                                          </p:spTgt>
                                        </p:tgtEl>
                                        <p:attrNameLst>
                                          <p:attrName>ppt_w</p:attrName>
                                        </p:attrNameLst>
                                      </p:cBhvr>
                                      <p:tavLst>
                                        <p:tav tm="0">
                                          <p:val>
                                            <p:strVal val="#ppt_w*0.05"/>
                                          </p:val>
                                        </p:tav>
                                        <p:tav tm="100000">
                                          <p:val>
                                            <p:strVal val="#ppt_w"/>
                                          </p:val>
                                        </p:tav>
                                      </p:tavLst>
                                    </p:anim>
                                    <p:anim calcmode="lin" valueType="num">
                                      <p:cBhvr>
                                        <p:cTn id="20" dur="1000" fill="hold"/>
                                        <p:tgtEl>
                                          <p:spTgt spid="279561">
                                            <p:txEl>
                                              <p:pRg st="3" end="3"/>
                                            </p:txEl>
                                          </p:spTgt>
                                        </p:tgtEl>
                                        <p:attrNameLst>
                                          <p:attrName>ppt_h</p:attrName>
                                        </p:attrNameLst>
                                      </p:cBhvr>
                                      <p:tavLst>
                                        <p:tav tm="0">
                                          <p:val>
                                            <p:strVal val="#ppt_h"/>
                                          </p:val>
                                        </p:tav>
                                        <p:tav tm="100000">
                                          <p:val>
                                            <p:strVal val="#ppt_h"/>
                                          </p:val>
                                        </p:tav>
                                      </p:tavLst>
                                    </p:anim>
                                    <p:anim calcmode="lin" valueType="num">
                                      <p:cBhvr>
                                        <p:cTn id="21" dur="1000" fill="hold"/>
                                        <p:tgtEl>
                                          <p:spTgt spid="279561">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79561">
                                            <p:txEl>
                                              <p:pRg st="3" end="3"/>
                                            </p:txEl>
                                          </p:spTgt>
                                        </p:tgtEl>
                                        <p:attrNameLst>
                                          <p:attrName>ppt_y</p:attrName>
                                        </p:attrNameLst>
                                      </p:cBhvr>
                                      <p:tavLst>
                                        <p:tav tm="0">
                                          <p:val>
                                            <p:strVal val="#ppt_y"/>
                                          </p:val>
                                        </p:tav>
                                        <p:tav tm="100000">
                                          <p:val>
                                            <p:strVal val="#ppt_y"/>
                                          </p:val>
                                        </p:tav>
                                      </p:tavLst>
                                    </p:anim>
                                    <p:animEffect transition="in" filter="fade">
                                      <p:cBhvr>
                                        <p:cTn id="23" dur="1000"/>
                                        <p:tgtEl>
                                          <p:spTgt spid="279561">
                                            <p:txEl>
                                              <p:pRg st="3" end="3"/>
                                            </p:txEl>
                                          </p:spTgt>
                                        </p:tgtEl>
                                      </p:cBhvr>
                                    </p:animEffect>
                                  </p:childTnLst>
                                </p:cTn>
                              </p:par>
                            </p:childTnLst>
                          </p:cTn>
                        </p:par>
                        <p:par>
                          <p:cTn id="24" fill="hold" nodeType="afterGroup">
                            <p:stCondLst>
                              <p:cond delay="7000"/>
                            </p:stCondLst>
                            <p:childTnLst>
                              <p:par>
                                <p:cTn id="25" presetID="54" presetClass="entr" presetSubtype="0" accel="100000" fill="hold" grpId="0" nodeType="afterEffect">
                                  <p:stCondLst>
                                    <p:cond delay="0"/>
                                  </p:stCondLst>
                                  <p:childTnLst>
                                    <p:set>
                                      <p:cBhvr>
                                        <p:cTn id="26" dur="1" fill="hold">
                                          <p:stCondLst>
                                            <p:cond delay="0"/>
                                          </p:stCondLst>
                                        </p:cTn>
                                        <p:tgtEl>
                                          <p:spTgt spid="279561">
                                            <p:txEl>
                                              <p:pRg st="4" end="4"/>
                                            </p:txEl>
                                          </p:spTgt>
                                        </p:tgtEl>
                                        <p:attrNameLst>
                                          <p:attrName>style.visibility</p:attrName>
                                        </p:attrNameLst>
                                      </p:cBhvr>
                                      <p:to>
                                        <p:strVal val="visible"/>
                                      </p:to>
                                    </p:set>
                                    <p:anim calcmode="lin" valueType="num">
                                      <p:cBhvr>
                                        <p:cTn id="27" dur="1000" fill="hold"/>
                                        <p:tgtEl>
                                          <p:spTgt spid="279561">
                                            <p:txEl>
                                              <p:pRg st="4" end="4"/>
                                            </p:txEl>
                                          </p:spTgt>
                                        </p:tgtEl>
                                        <p:attrNameLst>
                                          <p:attrName>ppt_w</p:attrName>
                                        </p:attrNameLst>
                                      </p:cBhvr>
                                      <p:tavLst>
                                        <p:tav tm="0">
                                          <p:val>
                                            <p:strVal val="#ppt_w*0.05"/>
                                          </p:val>
                                        </p:tav>
                                        <p:tav tm="100000">
                                          <p:val>
                                            <p:strVal val="#ppt_w"/>
                                          </p:val>
                                        </p:tav>
                                      </p:tavLst>
                                    </p:anim>
                                    <p:anim calcmode="lin" valueType="num">
                                      <p:cBhvr>
                                        <p:cTn id="28" dur="1000" fill="hold"/>
                                        <p:tgtEl>
                                          <p:spTgt spid="279561">
                                            <p:txEl>
                                              <p:pRg st="4" end="4"/>
                                            </p:txEl>
                                          </p:spTgt>
                                        </p:tgtEl>
                                        <p:attrNameLst>
                                          <p:attrName>ppt_h</p:attrName>
                                        </p:attrNameLst>
                                      </p:cBhvr>
                                      <p:tavLst>
                                        <p:tav tm="0">
                                          <p:val>
                                            <p:strVal val="#ppt_h"/>
                                          </p:val>
                                        </p:tav>
                                        <p:tav tm="100000">
                                          <p:val>
                                            <p:strVal val="#ppt_h"/>
                                          </p:val>
                                        </p:tav>
                                      </p:tavLst>
                                    </p:anim>
                                    <p:anim calcmode="lin" valueType="num">
                                      <p:cBhvr>
                                        <p:cTn id="29" dur="1000" fill="hold"/>
                                        <p:tgtEl>
                                          <p:spTgt spid="279561">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279561">
                                            <p:txEl>
                                              <p:pRg st="4" end="4"/>
                                            </p:txEl>
                                          </p:spTgt>
                                        </p:tgtEl>
                                        <p:attrNameLst>
                                          <p:attrName>ppt_y</p:attrName>
                                        </p:attrNameLst>
                                      </p:cBhvr>
                                      <p:tavLst>
                                        <p:tav tm="0">
                                          <p:val>
                                            <p:strVal val="#ppt_y"/>
                                          </p:val>
                                        </p:tav>
                                        <p:tav tm="100000">
                                          <p:val>
                                            <p:strVal val="#ppt_y"/>
                                          </p:val>
                                        </p:tav>
                                      </p:tavLst>
                                    </p:anim>
                                    <p:animEffect transition="in" filter="fade">
                                      <p:cBhvr>
                                        <p:cTn id="31" dur="1000"/>
                                        <p:tgtEl>
                                          <p:spTgt spid="279561">
                                            <p:txEl>
                                              <p:pRg st="4" end="4"/>
                                            </p:txEl>
                                          </p:spTgt>
                                        </p:tgtEl>
                                      </p:cBhvr>
                                    </p:animEffect>
                                  </p:childTnLst>
                                </p:cTn>
                              </p:par>
                            </p:childTnLst>
                          </p:cTn>
                        </p:par>
                        <p:par>
                          <p:cTn id="32" fill="hold" nodeType="afterGroup">
                            <p:stCondLst>
                              <p:cond delay="8000"/>
                            </p:stCondLst>
                            <p:childTnLst>
                              <p:par>
                                <p:cTn id="33" presetID="22" presetClass="entr" presetSubtype="1" fill="hold" nodeType="afterEffect">
                                  <p:stCondLst>
                                    <p:cond delay="0"/>
                                  </p:stCondLst>
                                  <p:childTnLst>
                                    <p:set>
                                      <p:cBhvr>
                                        <p:cTn id="34" dur="1" fill="hold">
                                          <p:stCondLst>
                                            <p:cond delay="0"/>
                                          </p:stCondLst>
                                        </p:cTn>
                                        <p:tgtEl>
                                          <p:spTgt spid="279557"/>
                                        </p:tgtEl>
                                        <p:attrNameLst>
                                          <p:attrName>style.visibility</p:attrName>
                                        </p:attrNameLst>
                                      </p:cBhvr>
                                      <p:to>
                                        <p:strVal val="visible"/>
                                      </p:to>
                                    </p:set>
                                    <p:animEffect transition="in" filter="wipe(up)">
                                      <p:cBhvr>
                                        <p:cTn id="35" dur="1000"/>
                                        <p:tgtEl>
                                          <p:spTgt spid="279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pic>
        <p:nvPicPr>
          <p:cNvPr id="6" name="Picture 5"/>
          <p:cNvPicPr>
            <a:picLocks noChangeAspect="1"/>
          </p:cNvPicPr>
          <p:nvPr/>
        </p:nvPicPr>
        <p:blipFill>
          <a:blip r:embed="rId2"/>
          <a:stretch>
            <a:fillRect/>
          </a:stretch>
        </p:blipFill>
        <p:spPr>
          <a:xfrm>
            <a:off x="457200" y="1387475"/>
            <a:ext cx="4876800" cy="4724400"/>
          </a:xfrm>
          <a:prstGeom prst="rect">
            <a:avLst/>
          </a:prstGeom>
        </p:spPr>
      </p:pic>
      <p:pic>
        <p:nvPicPr>
          <p:cNvPr id="7" name="Picture 6"/>
          <p:cNvPicPr>
            <a:picLocks noChangeAspect="1"/>
          </p:cNvPicPr>
          <p:nvPr/>
        </p:nvPicPr>
        <p:blipFill>
          <a:blip r:embed="rId3"/>
          <a:stretch>
            <a:fillRect/>
          </a:stretch>
        </p:blipFill>
        <p:spPr>
          <a:xfrm>
            <a:off x="5220411" y="1349944"/>
            <a:ext cx="3476625" cy="3152775"/>
          </a:xfrm>
          <a:prstGeom prst="rect">
            <a:avLst/>
          </a:prstGeom>
        </p:spPr>
      </p:pic>
      <p:pic>
        <p:nvPicPr>
          <p:cNvPr id="8" name="Picture 7"/>
          <p:cNvPicPr>
            <a:picLocks noChangeAspect="1"/>
          </p:cNvPicPr>
          <p:nvPr/>
        </p:nvPicPr>
        <p:blipFill>
          <a:blip r:embed="rId4"/>
          <a:stretch>
            <a:fillRect/>
          </a:stretch>
        </p:blipFill>
        <p:spPr>
          <a:xfrm>
            <a:off x="5244295" y="4777900"/>
            <a:ext cx="3213905" cy="1013299"/>
          </a:xfrm>
          <a:prstGeom prst="rect">
            <a:avLst/>
          </a:prstGeom>
        </p:spPr>
      </p:pic>
    </p:spTree>
    <p:extLst>
      <p:ext uri="{BB962C8B-B14F-4D97-AF65-F5344CB8AC3E}">
        <p14:creationId xmlns:p14="http://schemas.microsoft.com/office/powerpoint/2010/main" val="850070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ANY QUESTIONS??</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2F4FCBA-E85E-44BF-8B91-9141B22BBEFF}" type="slidenum">
              <a:rPr lang="en-US"/>
              <a:pPr/>
              <a:t>6</a:t>
            </a:fld>
            <a:endParaRPr lang="en-US"/>
          </a:p>
        </p:txBody>
      </p:sp>
      <p:sp>
        <p:nvSpPr>
          <p:cNvPr id="404482" name="Rectangle 2"/>
          <p:cNvSpPr>
            <a:spLocks noGrp="1" noChangeArrowheads="1"/>
          </p:cNvSpPr>
          <p:nvPr>
            <p:ph type="title"/>
          </p:nvPr>
        </p:nvSpPr>
        <p:spPr/>
        <p:txBody>
          <a:bodyPr/>
          <a:lstStyle/>
          <a:p>
            <a:r>
              <a:rPr lang="en-US"/>
              <a:t>Multithreading Example</a:t>
            </a:r>
          </a:p>
        </p:txBody>
      </p:sp>
      <p:sp>
        <p:nvSpPr>
          <p:cNvPr id="404483" name="Rectangle 3"/>
          <p:cNvSpPr>
            <a:spLocks noGrp="1" noChangeArrowheads="1"/>
          </p:cNvSpPr>
          <p:nvPr>
            <p:ph type="body" idx="1"/>
          </p:nvPr>
        </p:nvSpPr>
        <p:spPr/>
        <p:txBody>
          <a:bodyPr/>
          <a:lstStyle/>
          <a:p>
            <a:pPr algn="just"/>
            <a:r>
              <a:rPr lang="en-US" dirty="0"/>
              <a:t>Consider your basic word processor</a:t>
            </a:r>
          </a:p>
          <a:p>
            <a:pPr lvl="1" algn="just"/>
            <a:r>
              <a:rPr lang="en-US" dirty="0" smtClean="0"/>
              <a:t>You </a:t>
            </a:r>
            <a:r>
              <a:rPr lang="en-US" dirty="0"/>
              <a:t>have just written a large amount of text in MS Word </a:t>
            </a:r>
            <a:r>
              <a:rPr lang="en-US" dirty="0" smtClean="0"/>
              <a:t>editor </a:t>
            </a:r>
            <a:r>
              <a:rPr lang="en-US" dirty="0"/>
              <a:t>and now hit the save button</a:t>
            </a:r>
          </a:p>
          <a:p>
            <a:pPr lvl="1" algn="just"/>
            <a:endParaRPr lang="en-US" dirty="0"/>
          </a:p>
          <a:p>
            <a:pPr lvl="1" algn="just"/>
            <a:r>
              <a:rPr lang="en-US" dirty="0"/>
              <a:t>It takes a noticeable amount of time to save new data to disk, this is all done with a separate thread in the background</a:t>
            </a:r>
          </a:p>
          <a:p>
            <a:pPr lvl="1" algn="just"/>
            <a:endParaRPr lang="en-US" dirty="0"/>
          </a:p>
          <a:p>
            <a:pPr lvl="1" algn="just"/>
            <a:r>
              <a:rPr lang="en-US" dirty="0"/>
              <a:t>Without threads, the application would appear to hang while you are saving the file and be unresponsive until the save operation is complete</a:t>
            </a:r>
          </a:p>
        </p:txBody>
      </p:sp>
    </p:spTree>
    <p:extLst>
      <p:ext uri="{BB962C8B-B14F-4D97-AF65-F5344CB8AC3E}">
        <p14:creationId xmlns:p14="http://schemas.microsoft.com/office/powerpoint/2010/main" val="3858661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p:cTn id="7" dur="2000" fill="hold"/>
                                        <p:tgtEl>
                                          <p:spTgt spid="40448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40448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404483">
                                            <p:txEl>
                                              <p:pRg st="0" end="0"/>
                                            </p:txEl>
                                          </p:spTgt>
                                        </p:tgtEl>
                                      </p:cBhvr>
                                    </p:animEffect>
                                  </p:childTnLst>
                                </p:cTn>
                              </p:par>
                            </p:childTnLst>
                          </p:cTn>
                        </p:par>
                        <p:par>
                          <p:cTn id="10" fill="hold" nodeType="afterGroup">
                            <p:stCondLst>
                              <p:cond delay="2000"/>
                            </p:stCondLst>
                            <p:childTnLst>
                              <p:par>
                                <p:cTn id="11" presetID="22" presetClass="entr" presetSubtype="1" fill="hold" grpId="0" nodeType="afterEffect">
                                  <p:stCondLst>
                                    <p:cond delay="0"/>
                                  </p:stCondLst>
                                  <p:childTnLst>
                                    <p:set>
                                      <p:cBhvr>
                                        <p:cTn id="12" dur="1" fill="hold">
                                          <p:stCondLst>
                                            <p:cond delay="0"/>
                                          </p:stCondLst>
                                        </p:cTn>
                                        <p:tgtEl>
                                          <p:spTgt spid="404483">
                                            <p:txEl>
                                              <p:pRg st="1" end="1"/>
                                            </p:txEl>
                                          </p:spTgt>
                                        </p:tgtEl>
                                        <p:attrNameLst>
                                          <p:attrName>style.visibility</p:attrName>
                                        </p:attrNameLst>
                                      </p:cBhvr>
                                      <p:to>
                                        <p:strVal val="visible"/>
                                      </p:to>
                                    </p:set>
                                    <p:animEffect transition="in" filter="wipe(up)">
                                      <p:cBhvr>
                                        <p:cTn id="13" dur="1000"/>
                                        <p:tgtEl>
                                          <p:spTgt spid="404483">
                                            <p:txEl>
                                              <p:pRg st="1" end="1"/>
                                            </p:txEl>
                                          </p:spTgt>
                                        </p:tgtEl>
                                      </p:cBhvr>
                                    </p:animEffect>
                                  </p:childTnLst>
                                </p:cTn>
                              </p:par>
                            </p:childTnLst>
                          </p:cTn>
                        </p:par>
                        <p:par>
                          <p:cTn id="14" fill="hold" nodeType="afterGroup">
                            <p:stCondLst>
                              <p:cond delay="3000"/>
                            </p:stCondLst>
                            <p:childTnLst>
                              <p:par>
                                <p:cTn id="15" presetID="22" presetClass="entr" presetSubtype="1" fill="hold" grpId="0" nodeType="afterEffect">
                                  <p:stCondLst>
                                    <p:cond delay="0"/>
                                  </p:stCondLst>
                                  <p:childTnLst>
                                    <p:set>
                                      <p:cBhvr>
                                        <p:cTn id="16" dur="1" fill="hold">
                                          <p:stCondLst>
                                            <p:cond delay="0"/>
                                          </p:stCondLst>
                                        </p:cTn>
                                        <p:tgtEl>
                                          <p:spTgt spid="404483">
                                            <p:txEl>
                                              <p:pRg st="3" end="3"/>
                                            </p:txEl>
                                          </p:spTgt>
                                        </p:tgtEl>
                                        <p:attrNameLst>
                                          <p:attrName>style.visibility</p:attrName>
                                        </p:attrNameLst>
                                      </p:cBhvr>
                                      <p:to>
                                        <p:strVal val="visible"/>
                                      </p:to>
                                    </p:set>
                                    <p:animEffect transition="in" filter="wipe(up)">
                                      <p:cBhvr>
                                        <p:cTn id="17" dur="1000"/>
                                        <p:tgtEl>
                                          <p:spTgt spid="404483">
                                            <p:txEl>
                                              <p:pRg st="3" end="3"/>
                                            </p:txEl>
                                          </p:spTgt>
                                        </p:tgtEl>
                                      </p:cBhvr>
                                    </p:animEffect>
                                  </p:childTnLst>
                                </p:cTn>
                              </p:par>
                            </p:childTnLst>
                          </p:cTn>
                        </p:par>
                        <p:par>
                          <p:cTn id="18" fill="hold" nodeType="afterGroup">
                            <p:stCondLst>
                              <p:cond delay="4000"/>
                            </p:stCondLst>
                            <p:childTnLst>
                              <p:par>
                                <p:cTn id="19" presetID="22" presetClass="entr" presetSubtype="1" fill="hold" grpId="0" nodeType="afterEffect">
                                  <p:stCondLst>
                                    <p:cond delay="0"/>
                                  </p:stCondLst>
                                  <p:childTnLst>
                                    <p:set>
                                      <p:cBhvr>
                                        <p:cTn id="20" dur="1" fill="hold">
                                          <p:stCondLst>
                                            <p:cond delay="0"/>
                                          </p:stCondLst>
                                        </p:cTn>
                                        <p:tgtEl>
                                          <p:spTgt spid="404483">
                                            <p:txEl>
                                              <p:pRg st="5" end="5"/>
                                            </p:txEl>
                                          </p:spTgt>
                                        </p:tgtEl>
                                        <p:attrNameLst>
                                          <p:attrName>style.visibility</p:attrName>
                                        </p:attrNameLst>
                                      </p:cBhvr>
                                      <p:to>
                                        <p:strVal val="visible"/>
                                      </p:to>
                                    </p:set>
                                    <p:animEffect transition="in" filter="wipe(up)">
                                      <p:cBhvr>
                                        <p:cTn id="21" dur="1000"/>
                                        <p:tgtEl>
                                          <p:spTgt spid="404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396F888C-4533-4049-A28F-9E0D135ACC7B}" type="slidenum">
              <a:rPr lang="en-US"/>
              <a:pPr/>
              <a:t>7</a:t>
            </a:fld>
            <a:endParaRPr lang="en-US"/>
          </a:p>
        </p:txBody>
      </p:sp>
      <p:sp>
        <p:nvSpPr>
          <p:cNvPr id="392205" name="Rectangle 13"/>
          <p:cNvSpPr>
            <a:spLocks noGrp="1" noChangeArrowheads="1"/>
          </p:cNvSpPr>
          <p:nvPr>
            <p:ph type="title"/>
          </p:nvPr>
        </p:nvSpPr>
        <p:spPr/>
        <p:txBody>
          <a:bodyPr/>
          <a:lstStyle/>
          <a:p>
            <a:r>
              <a:rPr lang="en-US"/>
              <a:t>Implementing Multithreading</a:t>
            </a:r>
          </a:p>
        </p:txBody>
      </p:sp>
      <p:sp>
        <p:nvSpPr>
          <p:cNvPr id="392206" name="Rectangle 14"/>
          <p:cNvSpPr>
            <a:spLocks noGrp="1" noChangeArrowheads="1"/>
          </p:cNvSpPr>
          <p:nvPr>
            <p:ph type="body" idx="1"/>
          </p:nvPr>
        </p:nvSpPr>
        <p:spPr/>
        <p:txBody>
          <a:bodyPr/>
          <a:lstStyle/>
          <a:p>
            <a:pPr algn="just">
              <a:buFont typeface="Wingdings" panose="05000000000000000000" pitchFamily="2" charset="2"/>
              <a:buNone/>
            </a:pPr>
            <a:r>
              <a:rPr lang="en-US" dirty="0"/>
              <a:t>Two ways:</a:t>
            </a:r>
          </a:p>
          <a:p>
            <a:pPr lvl="1" algn="just"/>
            <a:r>
              <a:rPr lang="en-US" dirty="0" smtClean="0"/>
              <a:t>Extending </a:t>
            </a:r>
            <a:r>
              <a:rPr lang="en-US" dirty="0"/>
              <a:t>the </a:t>
            </a:r>
            <a:r>
              <a:rPr lang="en-US" i="1" dirty="0">
                <a:solidFill>
                  <a:schemeClr val="accent2"/>
                </a:solidFill>
              </a:rPr>
              <a:t>Thread</a:t>
            </a:r>
            <a:r>
              <a:rPr lang="en-US" dirty="0"/>
              <a:t> Class </a:t>
            </a:r>
          </a:p>
          <a:p>
            <a:pPr lvl="1" algn="just"/>
            <a:r>
              <a:rPr lang="en-US" dirty="0"/>
              <a:t>Implementing the </a:t>
            </a:r>
            <a:r>
              <a:rPr lang="en-US" i="1" dirty="0">
                <a:solidFill>
                  <a:schemeClr val="accent2"/>
                </a:solidFill>
              </a:rPr>
              <a:t>Runnable</a:t>
            </a:r>
            <a:r>
              <a:rPr lang="en-US" dirty="0"/>
              <a:t> Interface</a:t>
            </a:r>
          </a:p>
        </p:txBody>
      </p:sp>
      <p:grpSp>
        <p:nvGrpSpPr>
          <p:cNvPr id="392208" name="Group 16"/>
          <p:cNvGrpSpPr>
            <a:grpSpLocks/>
          </p:cNvGrpSpPr>
          <p:nvPr/>
        </p:nvGrpSpPr>
        <p:grpSpPr bwMode="auto">
          <a:xfrm>
            <a:off x="728663" y="2652713"/>
            <a:ext cx="7729537" cy="2909887"/>
            <a:chOff x="459" y="1671"/>
            <a:chExt cx="4869" cy="1833"/>
          </a:xfrm>
        </p:grpSpPr>
        <p:sp>
          <p:nvSpPr>
            <p:cNvPr id="392196" name="Text Box 4"/>
            <p:cNvSpPr txBox="1">
              <a:spLocks noChangeArrowheads="1"/>
            </p:cNvSpPr>
            <p:nvPr/>
          </p:nvSpPr>
          <p:spPr bwMode="auto">
            <a:xfrm>
              <a:off x="507" y="1671"/>
              <a:ext cx="1056" cy="440"/>
            </a:xfrm>
            <a:prstGeom prst="rect">
              <a:avLst/>
            </a:prstGeom>
            <a:solidFill>
              <a:srgbClr val="FDD2CB"/>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none">
                  <a:latin typeface="Verdana" panose="020B0604030504040204" pitchFamily="34" charset="0"/>
                </a:rPr>
                <a:t>Thread</a:t>
              </a:r>
            </a:p>
            <a:p>
              <a:pPr>
                <a:lnSpc>
                  <a:spcPct val="60000"/>
                </a:lnSpc>
                <a:spcBef>
                  <a:spcPct val="50000"/>
                </a:spcBef>
              </a:pPr>
              <a:r>
                <a:rPr lang="en-US" u="none">
                  <a:latin typeface="Verdana" panose="020B0604030504040204" pitchFamily="34" charset="0"/>
                </a:rPr>
                <a:t>(class)</a:t>
              </a:r>
            </a:p>
          </p:txBody>
        </p:sp>
        <p:sp>
          <p:nvSpPr>
            <p:cNvPr id="392197" name="Text Box 5"/>
            <p:cNvSpPr txBox="1">
              <a:spLocks noChangeArrowheads="1"/>
            </p:cNvSpPr>
            <p:nvPr/>
          </p:nvSpPr>
          <p:spPr bwMode="auto">
            <a:xfrm>
              <a:off x="459" y="3255"/>
              <a:ext cx="1152" cy="249"/>
            </a:xfrm>
            <a:prstGeom prst="rect">
              <a:avLst/>
            </a:prstGeom>
            <a:solidFill>
              <a:srgbClr val="FDD2CB"/>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none">
                  <a:latin typeface="Verdana" panose="020B0604030504040204" pitchFamily="34" charset="0"/>
                </a:rPr>
                <a:t>MyThread</a:t>
              </a:r>
            </a:p>
          </p:txBody>
        </p:sp>
        <p:sp>
          <p:nvSpPr>
            <p:cNvPr id="392199" name="Text Box 7"/>
            <p:cNvSpPr txBox="1">
              <a:spLocks noChangeArrowheads="1"/>
            </p:cNvSpPr>
            <p:nvPr/>
          </p:nvSpPr>
          <p:spPr bwMode="auto">
            <a:xfrm>
              <a:off x="3093" y="1680"/>
              <a:ext cx="1104" cy="422"/>
            </a:xfrm>
            <a:prstGeom prst="rect">
              <a:avLst/>
            </a:prstGeom>
            <a:solidFill>
              <a:srgbClr val="99CCFF">
                <a:alpha val="50000"/>
              </a:srgbClr>
            </a:solidFill>
            <a:ln w="2857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none">
                  <a:latin typeface="Verdana" panose="020B0604030504040204" pitchFamily="34" charset="0"/>
                </a:rPr>
                <a:t>Runnable (interface)</a:t>
              </a:r>
            </a:p>
          </p:txBody>
        </p:sp>
        <p:sp>
          <p:nvSpPr>
            <p:cNvPr id="392200" name="Text Box 8"/>
            <p:cNvSpPr txBox="1">
              <a:spLocks noChangeArrowheads="1"/>
            </p:cNvSpPr>
            <p:nvPr/>
          </p:nvSpPr>
          <p:spPr bwMode="auto">
            <a:xfrm>
              <a:off x="3099" y="3255"/>
              <a:ext cx="1125" cy="249"/>
            </a:xfrm>
            <a:prstGeom prst="rect">
              <a:avLst/>
            </a:prstGeom>
            <a:solidFill>
              <a:srgbClr val="99CCFF">
                <a:alpha val="50000"/>
              </a:srgbClr>
            </a:solidFill>
            <a:ln w="2857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none">
                  <a:latin typeface="Verdana" panose="020B0604030504040204" pitchFamily="34" charset="0"/>
                </a:rPr>
                <a:t>MyThread</a:t>
              </a:r>
              <a:endParaRPr lang="en-US">
                <a:latin typeface="Verdana" panose="020B0604030504040204" pitchFamily="34" charset="0"/>
              </a:endParaRPr>
            </a:p>
          </p:txBody>
        </p:sp>
        <p:sp>
          <p:nvSpPr>
            <p:cNvPr id="392202" name="AutoShape 10"/>
            <p:cNvSpPr>
              <a:spLocks noChangeArrowheads="1"/>
            </p:cNvSpPr>
            <p:nvPr/>
          </p:nvSpPr>
          <p:spPr bwMode="auto">
            <a:xfrm>
              <a:off x="3552" y="2256"/>
              <a:ext cx="240" cy="912"/>
            </a:xfrm>
            <a:prstGeom prst="upArrow">
              <a:avLst>
                <a:gd name="adj1" fmla="val 30000"/>
                <a:gd name="adj2" fmla="val 60835"/>
              </a:avLst>
            </a:prstGeom>
            <a:solidFill>
              <a:srgbClr val="99CCFF">
                <a:alpha val="2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600" u="none">
                  <a:latin typeface="Verdana" panose="020B0604030504040204" pitchFamily="34" charset="0"/>
                </a:rPr>
                <a:t>  </a:t>
              </a:r>
              <a:r>
                <a:rPr lang="en-US" sz="1600" u="none">
                  <a:solidFill>
                    <a:schemeClr val="accent2"/>
                  </a:solidFill>
                  <a:latin typeface="Verdana" panose="020B0604030504040204" pitchFamily="34" charset="0"/>
                </a:rPr>
                <a:t>implements</a:t>
              </a:r>
            </a:p>
          </p:txBody>
        </p:sp>
        <p:sp>
          <p:nvSpPr>
            <p:cNvPr id="392203" name="AutoShape 11"/>
            <p:cNvSpPr>
              <a:spLocks noChangeArrowheads="1"/>
            </p:cNvSpPr>
            <p:nvPr/>
          </p:nvSpPr>
          <p:spPr bwMode="auto">
            <a:xfrm>
              <a:off x="1632" y="1680"/>
              <a:ext cx="1200" cy="432"/>
            </a:xfrm>
            <a:prstGeom prst="cloudCallout">
              <a:avLst>
                <a:gd name="adj1" fmla="val -43500"/>
                <a:gd name="adj2" fmla="val 78935"/>
              </a:avLst>
            </a:prstGeom>
            <a:solidFill>
              <a:srgbClr val="E0FCE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u="none">
                  <a:solidFill>
                    <a:schemeClr val="hlink"/>
                  </a:solidFill>
                  <a:latin typeface="Verdana" panose="020B0604030504040204" pitchFamily="34" charset="0"/>
                </a:rPr>
                <a:t>One Way</a:t>
              </a:r>
            </a:p>
          </p:txBody>
        </p:sp>
        <p:sp>
          <p:nvSpPr>
            <p:cNvPr id="392204" name="AutoShape 12"/>
            <p:cNvSpPr>
              <a:spLocks noChangeArrowheads="1"/>
            </p:cNvSpPr>
            <p:nvPr/>
          </p:nvSpPr>
          <p:spPr bwMode="auto">
            <a:xfrm>
              <a:off x="4320" y="1671"/>
              <a:ext cx="1008" cy="528"/>
            </a:xfrm>
            <a:prstGeom prst="cloudCallout">
              <a:avLst>
                <a:gd name="adj1" fmla="val -44046"/>
                <a:gd name="adj2" fmla="val 70074"/>
              </a:avLst>
            </a:prstGeom>
            <a:solidFill>
              <a:srgbClr val="E0FCE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u="none">
                  <a:solidFill>
                    <a:schemeClr val="hlink"/>
                  </a:solidFill>
                  <a:latin typeface="Verdana" panose="020B0604030504040204" pitchFamily="34" charset="0"/>
                </a:rPr>
                <a:t>Another Way</a:t>
              </a:r>
            </a:p>
          </p:txBody>
        </p:sp>
        <p:sp>
          <p:nvSpPr>
            <p:cNvPr id="392207" name="AutoShape 15"/>
            <p:cNvSpPr>
              <a:spLocks noChangeArrowheads="1"/>
            </p:cNvSpPr>
            <p:nvPr/>
          </p:nvSpPr>
          <p:spPr bwMode="auto">
            <a:xfrm>
              <a:off x="912" y="2256"/>
              <a:ext cx="240" cy="912"/>
            </a:xfrm>
            <a:prstGeom prst="upArrow">
              <a:avLst>
                <a:gd name="adj1" fmla="val 30000"/>
                <a:gd name="adj2" fmla="val 60835"/>
              </a:avLst>
            </a:prstGeom>
            <a:solidFill>
              <a:srgbClr val="FF6600">
                <a:alpha val="39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600" u="none">
                  <a:solidFill>
                    <a:srgbClr val="CC3300"/>
                  </a:solidFill>
                  <a:latin typeface="Verdana" panose="020B0604030504040204" pitchFamily="34" charset="0"/>
                </a:rPr>
                <a:t>  extends</a:t>
              </a:r>
            </a:p>
          </p:txBody>
        </p:sp>
      </p:grpSp>
    </p:spTree>
    <p:extLst>
      <p:ext uri="{BB962C8B-B14F-4D97-AF65-F5344CB8AC3E}">
        <p14:creationId xmlns:p14="http://schemas.microsoft.com/office/powerpoint/2010/main" val="1832220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92206">
                                            <p:txEl>
                                              <p:pRg st="0" end="0"/>
                                            </p:txEl>
                                          </p:spTgt>
                                        </p:tgtEl>
                                        <p:attrNameLst>
                                          <p:attrName>style.visibility</p:attrName>
                                        </p:attrNameLst>
                                      </p:cBhvr>
                                      <p:to>
                                        <p:strVal val="visible"/>
                                      </p:to>
                                    </p:set>
                                    <p:anim calcmode="lin" valueType="num">
                                      <p:cBhvr>
                                        <p:cTn id="7" dur="2000" fill="hold"/>
                                        <p:tgtEl>
                                          <p:spTgt spid="392206">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392206">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392206">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92206">
                                            <p:txEl>
                                              <p:pRg st="1" end="1"/>
                                            </p:txEl>
                                          </p:spTgt>
                                        </p:tgtEl>
                                        <p:attrNameLst>
                                          <p:attrName>style.visibility</p:attrName>
                                        </p:attrNameLst>
                                      </p:cBhvr>
                                      <p:to>
                                        <p:strVal val="visible"/>
                                      </p:to>
                                    </p:set>
                                    <p:anim calcmode="lin" valueType="num">
                                      <p:cBhvr>
                                        <p:cTn id="12" dur="2000" fill="hold"/>
                                        <p:tgtEl>
                                          <p:spTgt spid="392206">
                                            <p:txEl>
                                              <p:pRg st="1" end="1"/>
                                            </p:txEl>
                                          </p:spTgt>
                                        </p:tgtEl>
                                        <p:attrNameLst>
                                          <p:attrName>ppt_w</p:attrName>
                                        </p:attrNameLst>
                                      </p:cBhvr>
                                      <p:tavLst>
                                        <p:tav tm="0">
                                          <p:val>
                                            <p:strVal val="#ppt_w*0.70"/>
                                          </p:val>
                                        </p:tav>
                                        <p:tav tm="100000">
                                          <p:val>
                                            <p:strVal val="#ppt_w"/>
                                          </p:val>
                                        </p:tav>
                                      </p:tavLst>
                                    </p:anim>
                                    <p:anim calcmode="lin" valueType="num">
                                      <p:cBhvr>
                                        <p:cTn id="13" dur="2000" fill="hold"/>
                                        <p:tgtEl>
                                          <p:spTgt spid="392206">
                                            <p:txEl>
                                              <p:pRg st="1" end="1"/>
                                            </p:txEl>
                                          </p:spTgt>
                                        </p:tgtEl>
                                        <p:attrNameLst>
                                          <p:attrName>ppt_h</p:attrName>
                                        </p:attrNameLst>
                                      </p:cBhvr>
                                      <p:tavLst>
                                        <p:tav tm="0">
                                          <p:val>
                                            <p:strVal val="#ppt_h"/>
                                          </p:val>
                                        </p:tav>
                                        <p:tav tm="100000">
                                          <p:val>
                                            <p:strVal val="#ppt_h"/>
                                          </p:val>
                                        </p:tav>
                                      </p:tavLst>
                                    </p:anim>
                                    <p:animEffect transition="in" filter="fade">
                                      <p:cBhvr>
                                        <p:cTn id="14" dur="2000"/>
                                        <p:tgtEl>
                                          <p:spTgt spid="392206">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92206">
                                            <p:txEl>
                                              <p:pRg st="2" end="2"/>
                                            </p:txEl>
                                          </p:spTgt>
                                        </p:tgtEl>
                                        <p:attrNameLst>
                                          <p:attrName>style.visibility</p:attrName>
                                        </p:attrNameLst>
                                      </p:cBhvr>
                                      <p:to>
                                        <p:strVal val="visible"/>
                                      </p:to>
                                    </p:set>
                                    <p:anim calcmode="lin" valueType="num">
                                      <p:cBhvr>
                                        <p:cTn id="17" dur="2000" fill="hold"/>
                                        <p:tgtEl>
                                          <p:spTgt spid="392206">
                                            <p:txEl>
                                              <p:pRg st="2" end="2"/>
                                            </p:txEl>
                                          </p:spTgt>
                                        </p:tgtEl>
                                        <p:attrNameLst>
                                          <p:attrName>ppt_w</p:attrName>
                                        </p:attrNameLst>
                                      </p:cBhvr>
                                      <p:tavLst>
                                        <p:tav tm="0">
                                          <p:val>
                                            <p:strVal val="#ppt_w*0.70"/>
                                          </p:val>
                                        </p:tav>
                                        <p:tav tm="100000">
                                          <p:val>
                                            <p:strVal val="#ppt_w"/>
                                          </p:val>
                                        </p:tav>
                                      </p:tavLst>
                                    </p:anim>
                                    <p:anim calcmode="lin" valueType="num">
                                      <p:cBhvr>
                                        <p:cTn id="18" dur="2000" fill="hold"/>
                                        <p:tgtEl>
                                          <p:spTgt spid="392206">
                                            <p:txEl>
                                              <p:pRg st="2" end="2"/>
                                            </p:txEl>
                                          </p:spTgt>
                                        </p:tgtEl>
                                        <p:attrNameLst>
                                          <p:attrName>ppt_h</p:attrName>
                                        </p:attrNameLst>
                                      </p:cBhvr>
                                      <p:tavLst>
                                        <p:tav tm="0">
                                          <p:val>
                                            <p:strVal val="#ppt_h"/>
                                          </p:val>
                                        </p:tav>
                                        <p:tav tm="100000">
                                          <p:val>
                                            <p:strVal val="#ppt_h"/>
                                          </p:val>
                                        </p:tav>
                                      </p:tavLst>
                                    </p:anim>
                                    <p:animEffect transition="in" filter="fade">
                                      <p:cBhvr>
                                        <p:cTn id="19" dur="2000"/>
                                        <p:tgtEl>
                                          <p:spTgt spid="392206">
                                            <p:txEl>
                                              <p:pRg st="2" end="2"/>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1000"/>
                                  </p:stCondLst>
                                  <p:childTnLst>
                                    <p:set>
                                      <p:cBhvr>
                                        <p:cTn id="22" dur="1" fill="hold">
                                          <p:stCondLst>
                                            <p:cond delay="0"/>
                                          </p:stCondLst>
                                        </p:cTn>
                                        <p:tgtEl>
                                          <p:spTgt spid="392208"/>
                                        </p:tgtEl>
                                        <p:attrNameLst>
                                          <p:attrName>style.visibility</p:attrName>
                                        </p:attrNameLst>
                                      </p:cBhvr>
                                      <p:to>
                                        <p:strVal val="visible"/>
                                      </p:to>
                                    </p:set>
                                    <p:animEffect transition="in" filter="wipe(up)">
                                      <p:cBhvr>
                                        <p:cTn id="23" dur="3000"/>
                                        <p:tgtEl>
                                          <p:spTgt spid="392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Main Thread</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US" dirty="0"/>
              <a:t>When a Java program starts up, one thread begins running immediately. </a:t>
            </a:r>
            <a:r>
              <a:rPr lang="en-US" dirty="0" smtClean="0"/>
              <a:t> This </a:t>
            </a:r>
            <a:r>
              <a:rPr lang="en-US" dirty="0"/>
              <a:t>is </a:t>
            </a:r>
            <a:r>
              <a:rPr lang="en-US" dirty="0" smtClean="0"/>
              <a:t>usually called </a:t>
            </a:r>
            <a:r>
              <a:rPr lang="en-US" dirty="0"/>
              <a:t>the </a:t>
            </a:r>
            <a:r>
              <a:rPr lang="en-US" i="1" dirty="0"/>
              <a:t>main thread </a:t>
            </a:r>
            <a:r>
              <a:rPr lang="en-US" dirty="0"/>
              <a:t>of your program. </a:t>
            </a:r>
          </a:p>
          <a:p>
            <a:pPr algn="just"/>
            <a:r>
              <a:rPr lang="en-US" dirty="0"/>
              <a:t>It is the thread from which other “child” threads will be spawned.</a:t>
            </a:r>
          </a:p>
          <a:p>
            <a:pPr algn="just"/>
            <a:r>
              <a:rPr lang="en-US" dirty="0"/>
              <a:t>Often, it must be the last thread to finish execution because it performs various </a:t>
            </a:r>
            <a:r>
              <a:rPr lang="en-US" dirty="0" smtClean="0"/>
              <a:t>shutdown </a:t>
            </a:r>
            <a:r>
              <a:rPr lang="en-US" dirty="0"/>
              <a:t>actions.</a:t>
            </a:r>
          </a:p>
          <a:p>
            <a:pPr algn="just"/>
            <a:r>
              <a:rPr lang="en-US" dirty="0"/>
              <a:t>The main thread is created automatically when your program is started.</a:t>
            </a:r>
          </a:p>
          <a:p>
            <a:pPr algn="just"/>
            <a:r>
              <a:rPr lang="en-US" dirty="0"/>
              <a:t>It can be controlled through a </a:t>
            </a:r>
            <a:r>
              <a:rPr lang="en-US" b="1" dirty="0"/>
              <a:t>Thread </a:t>
            </a:r>
            <a:r>
              <a:rPr lang="en-US" dirty="0"/>
              <a:t>object. To do so, you must obtain a reference to it by calling the method </a:t>
            </a:r>
            <a:r>
              <a:rPr lang="en-US" b="1" dirty="0" err="1"/>
              <a:t>currentThread</a:t>
            </a:r>
            <a:r>
              <a:rPr lang="en-US" b="1" dirty="0"/>
              <a:t>( )</a:t>
            </a:r>
            <a:r>
              <a:rPr lang="en-US" dirty="0"/>
              <a:t>, which is a </a:t>
            </a:r>
            <a:r>
              <a:rPr lang="en-US" b="1" dirty="0"/>
              <a:t>public static </a:t>
            </a:r>
            <a:r>
              <a:rPr lang="en-US" dirty="0"/>
              <a:t>member of </a:t>
            </a:r>
            <a:r>
              <a:rPr lang="en-US" b="1" dirty="0"/>
              <a:t>Thread</a:t>
            </a:r>
            <a:r>
              <a:rPr lang="en-US" dirty="0"/>
              <a:t>. </a:t>
            </a:r>
          </a:p>
          <a:p>
            <a:pPr algn="just"/>
            <a:r>
              <a:rPr lang="en-US" dirty="0"/>
              <a:t>Its general form is shown here</a:t>
            </a:r>
            <a:r>
              <a:rPr lang="en-US" dirty="0" smtClean="0"/>
              <a:t>:</a:t>
            </a:r>
          </a:p>
          <a:p>
            <a:pPr lvl="1" algn="just"/>
            <a:r>
              <a:rPr lang="en-US" dirty="0" smtClean="0"/>
              <a:t>  </a:t>
            </a:r>
            <a:r>
              <a:rPr lang="en-US" dirty="0"/>
              <a:t>static Thread </a:t>
            </a:r>
            <a:r>
              <a:rPr lang="en-US" dirty="0" err="1"/>
              <a:t>currentThread</a:t>
            </a:r>
            <a:r>
              <a:rPr lang="en-US" dirty="0"/>
              <a:t>( )</a:t>
            </a:r>
          </a:p>
          <a:p>
            <a:pPr algn="just"/>
            <a:r>
              <a:rPr lang="en-US" dirty="0"/>
              <a:t>This method returns a reference to the thread in which it is called. </a:t>
            </a:r>
          </a:p>
          <a:p>
            <a:pPr algn="just"/>
            <a:r>
              <a:rPr lang="en-US" dirty="0"/>
              <a:t>Once you have a reference to the main thread, you can control it just </a:t>
            </a:r>
            <a:r>
              <a:rPr lang="en-US" dirty="0" smtClean="0"/>
              <a:t>like any </a:t>
            </a:r>
            <a:r>
              <a:rPr lang="en-US" dirty="0"/>
              <a:t>other </a:t>
            </a:r>
            <a:r>
              <a:rPr lang="en-US" dirty="0" smtClean="0"/>
              <a:t>thread</a:t>
            </a:r>
            <a:r>
              <a:rPr lang="en-US" dirty="0"/>
              <a:t>.</a:t>
            </a:r>
          </a:p>
          <a:p>
            <a:endParaRPr lang="en-IN" dirty="0"/>
          </a:p>
        </p:txBody>
      </p:sp>
    </p:spTree>
    <p:extLst>
      <p:ext uri="{BB962C8B-B14F-4D97-AF65-F5344CB8AC3E}">
        <p14:creationId xmlns:p14="http://schemas.microsoft.com/office/powerpoint/2010/main" val="616419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Thread</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4"/>
          <p:cNvPicPr>
            <a:picLocks noChangeAspect="1"/>
          </p:cNvPicPr>
          <p:nvPr/>
        </p:nvPicPr>
        <p:blipFill>
          <a:blip r:embed="rId2"/>
          <a:stretch>
            <a:fillRect/>
          </a:stretch>
        </p:blipFill>
        <p:spPr>
          <a:xfrm>
            <a:off x="603548" y="1371600"/>
            <a:ext cx="4882851" cy="4572000"/>
          </a:xfrm>
          <a:prstGeom prst="rect">
            <a:avLst/>
          </a:prstGeom>
        </p:spPr>
      </p:pic>
      <p:pic>
        <p:nvPicPr>
          <p:cNvPr id="6" name="Picture 5"/>
          <p:cNvPicPr>
            <a:picLocks noChangeAspect="1"/>
          </p:cNvPicPr>
          <p:nvPr/>
        </p:nvPicPr>
        <p:blipFill>
          <a:blip r:embed="rId3"/>
          <a:stretch>
            <a:fillRect/>
          </a:stretch>
        </p:blipFill>
        <p:spPr>
          <a:xfrm>
            <a:off x="5524500" y="2743200"/>
            <a:ext cx="3162300" cy="1600200"/>
          </a:xfrm>
          <a:prstGeom prst="rect">
            <a:avLst/>
          </a:prstGeom>
        </p:spPr>
      </p:pic>
    </p:spTree>
    <p:extLst>
      <p:ext uri="{BB962C8B-B14F-4D97-AF65-F5344CB8AC3E}">
        <p14:creationId xmlns:p14="http://schemas.microsoft.com/office/powerpoint/2010/main" val="3669968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5463</TotalTime>
  <Words>3423</Words>
  <Application>Microsoft Office PowerPoint</Application>
  <PresentationFormat>On-screen Show (4:3)</PresentationFormat>
  <Paragraphs>411</Paragraphs>
  <Slides>53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Bookman Old Style</vt:lpstr>
      <vt:lpstr>Calibri</vt:lpstr>
      <vt:lpstr>Courier New</vt:lpstr>
      <vt:lpstr>Gill Sans MT</vt:lpstr>
      <vt:lpstr>Verdana</vt:lpstr>
      <vt:lpstr>Wingdings</vt:lpstr>
      <vt:lpstr>Wingdings 3</vt:lpstr>
      <vt:lpstr>Origin</vt:lpstr>
      <vt:lpstr>Multithreaded Programming</vt:lpstr>
      <vt:lpstr>Introduction to Multithreading</vt:lpstr>
      <vt:lpstr>Multithreading &amp; Multitasking</vt:lpstr>
      <vt:lpstr>Multithreading &amp; Multitasking (Contd…)</vt:lpstr>
      <vt:lpstr>What is a Thread?</vt:lpstr>
      <vt:lpstr>Multithreading Example</vt:lpstr>
      <vt:lpstr>Implementing Multithreading</vt:lpstr>
      <vt:lpstr>The Main Thread</vt:lpstr>
      <vt:lpstr>Current Thread</vt:lpstr>
      <vt:lpstr>Extending the Thread Class</vt:lpstr>
      <vt:lpstr>Running Threads</vt:lpstr>
      <vt:lpstr>Extending Thread Class</vt:lpstr>
      <vt:lpstr>Extending Thread Class</vt:lpstr>
      <vt:lpstr>Using the Runnable Interface</vt:lpstr>
      <vt:lpstr>Using the Runnable Interface (Contd…)</vt:lpstr>
      <vt:lpstr>Using the Runnable Interface (Contd…)</vt:lpstr>
      <vt:lpstr>Using the Runnable Interface (Contd…)</vt:lpstr>
      <vt:lpstr>Creating Multiple Threads</vt:lpstr>
      <vt:lpstr>Thread Life Cycle</vt:lpstr>
      <vt:lpstr>Thread Life Cycle (Contd…)</vt:lpstr>
      <vt:lpstr>Using sleep(), yield()</vt:lpstr>
      <vt:lpstr>Using join()</vt:lpstr>
      <vt:lpstr>Using isAlive() and join()</vt:lpstr>
      <vt:lpstr>Using isAlive() and join()</vt:lpstr>
      <vt:lpstr>Using isAlive() and join()</vt:lpstr>
      <vt:lpstr>Using join()</vt:lpstr>
      <vt:lpstr>Using join()</vt:lpstr>
      <vt:lpstr>Using join()</vt:lpstr>
      <vt:lpstr>Other Thread Operations</vt:lpstr>
      <vt:lpstr>Using interrupt( )</vt:lpstr>
      <vt:lpstr>Give this a Try</vt:lpstr>
      <vt:lpstr>Thread Priorities</vt:lpstr>
      <vt:lpstr>Thread Priorities (Contd…)</vt:lpstr>
      <vt:lpstr>Thread Priorities (Contd…)</vt:lpstr>
      <vt:lpstr>Synchronization </vt:lpstr>
      <vt:lpstr>Without Synchronization</vt:lpstr>
      <vt:lpstr>Without Synchronization </vt:lpstr>
      <vt:lpstr>Synchronized Methods</vt:lpstr>
      <vt:lpstr>The Synchronized Statement</vt:lpstr>
      <vt:lpstr>The Synchronized Statement</vt:lpstr>
      <vt:lpstr>Synchronization</vt:lpstr>
      <vt:lpstr>Synchronization: Producer</vt:lpstr>
      <vt:lpstr>Synchronization: Consumer</vt:lpstr>
      <vt:lpstr>Synchronization: Problems</vt:lpstr>
      <vt:lpstr>Synchronization: Solution</vt:lpstr>
      <vt:lpstr>Synchronization: Wait / Notify</vt:lpstr>
      <vt:lpstr>InterThread Communication</vt:lpstr>
      <vt:lpstr>Producer Consumer Problem</vt:lpstr>
      <vt:lpstr>Producer Consumer Problem</vt:lpstr>
      <vt:lpstr>Deadlock </vt:lpstr>
      <vt:lpstr>Thread Deadlock (Contd…)</vt:lpstr>
      <vt:lpstr>Deadlock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Administrator</cp:lastModifiedBy>
  <cp:revision>407</cp:revision>
  <dcterms:created xsi:type="dcterms:W3CDTF">2006-08-16T00:00:00Z</dcterms:created>
  <dcterms:modified xsi:type="dcterms:W3CDTF">2017-10-09T05:42:36Z</dcterms:modified>
</cp:coreProperties>
</file>