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handoutMasterIdLst>
    <p:handoutMasterId r:id="rId84"/>
  </p:handoutMasterIdLst>
  <p:sldIdLst>
    <p:sldId id="256" r:id="rId2"/>
    <p:sldId id="287" r:id="rId3"/>
    <p:sldId id="368" r:id="rId4"/>
    <p:sldId id="373" r:id="rId5"/>
    <p:sldId id="369" r:id="rId6"/>
    <p:sldId id="379" r:id="rId7"/>
    <p:sldId id="380" r:id="rId8"/>
    <p:sldId id="381" r:id="rId9"/>
    <p:sldId id="382" r:id="rId10"/>
    <p:sldId id="289" r:id="rId11"/>
    <p:sldId id="290" r:id="rId12"/>
    <p:sldId id="291" r:id="rId13"/>
    <p:sldId id="292" r:id="rId14"/>
    <p:sldId id="293" r:id="rId15"/>
    <p:sldId id="296" r:id="rId16"/>
    <p:sldId id="297" r:id="rId17"/>
    <p:sldId id="298" r:id="rId18"/>
    <p:sldId id="299" r:id="rId19"/>
    <p:sldId id="301" r:id="rId20"/>
    <p:sldId id="302" r:id="rId21"/>
    <p:sldId id="370" r:id="rId22"/>
    <p:sldId id="303" r:id="rId23"/>
    <p:sldId id="304" r:id="rId24"/>
    <p:sldId id="305" r:id="rId25"/>
    <p:sldId id="306" r:id="rId26"/>
    <p:sldId id="307" r:id="rId27"/>
    <p:sldId id="308" r:id="rId28"/>
    <p:sldId id="374" r:id="rId29"/>
    <p:sldId id="309" r:id="rId30"/>
    <p:sldId id="375" r:id="rId31"/>
    <p:sldId id="310" r:id="rId32"/>
    <p:sldId id="311" r:id="rId33"/>
    <p:sldId id="312" r:id="rId34"/>
    <p:sldId id="313" r:id="rId35"/>
    <p:sldId id="371" r:id="rId36"/>
    <p:sldId id="314" r:id="rId37"/>
    <p:sldId id="315" r:id="rId38"/>
    <p:sldId id="316" r:id="rId39"/>
    <p:sldId id="317" r:id="rId40"/>
    <p:sldId id="318" r:id="rId41"/>
    <p:sldId id="372" r:id="rId42"/>
    <p:sldId id="376" r:id="rId43"/>
    <p:sldId id="321" r:id="rId44"/>
    <p:sldId id="322" r:id="rId45"/>
    <p:sldId id="323" r:id="rId46"/>
    <p:sldId id="324" r:id="rId47"/>
    <p:sldId id="326" r:id="rId48"/>
    <p:sldId id="327" r:id="rId49"/>
    <p:sldId id="328" r:id="rId50"/>
    <p:sldId id="329" r:id="rId51"/>
    <p:sldId id="377" r:id="rId52"/>
    <p:sldId id="330" r:id="rId53"/>
    <p:sldId id="331" r:id="rId54"/>
    <p:sldId id="334" r:id="rId55"/>
    <p:sldId id="335" r:id="rId56"/>
    <p:sldId id="336" r:id="rId57"/>
    <p:sldId id="340" r:id="rId58"/>
    <p:sldId id="341" r:id="rId59"/>
    <p:sldId id="342" r:id="rId60"/>
    <p:sldId id="343" r:id="rId61"/>
    <p:sldId id="383" r:id="rId62"/>
    <p:sldId id="384" r:id="rId63"/>
    <p:sldId id="385" r:id="rId64"/>
    <p:sldId id="344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285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2" autoAdjust="0"/>
  </p:normalViewPr>
  <p:slideViewPr>
    <p:cSldViewPr>
      <p:cViewPr varScale="1">
        <p:scale>
          <a:sx n="69" d="100"/>
          <a:sy n="69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D809B0F-BBF9-47F6-930B-9DBB1C72BC0C}" type="slidenum">
              <a:rPr lang="en-US" sz="1200">
                <a:latin typeface="Arial" panose="020B0604020202020204" pitchFamily="34" charset="0"/>
              </a:rPr>
              <a:pPr/>
              <a:t>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8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235AA3-FC76-41F8-B189-6F1B05FF049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40B938-3C2B-440E-9669-CBD5512BC12C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2742E-9626-45E8-9E70-94FD9AE1082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String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String Constructors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String </a:t>
            </a:r>
            <a:r>
              <a:rPr lang="en-US" dirty="0"/>
              <a:t>class supports several constructors.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To create an empty </a:t>
            </a:r>
            <a:r>
              <a:rPr lang="en-US" b="1" dirty="0"/>
              <a:t>String</a:t>
            </a:r>
            <a:r>
              <a:rPr lang="en-US" dirty="0"/>
              <a:t>, you call the default constructor. For example,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>
                <a:solidFill>
                  <a:srgbClr val="FF0000"/>
                </a:solidFill>
              </a:rPr>
              <a:t>s = new String</a:t>
            </a:r>
            <a:r>
              <a:rPr lang="en-US" dirty="0" smtClean="0">
                <a:solidFill>
                  <a:srgbClr val="FF0000"/>
                </a:solidFill>
              </a:rPr>
              <a:t>();  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create an instance of </a:t>
            </a:r>
            <a:r>
              <a:rPr lang="en-US" b="1" dirty="0"/>
              <a:t>String </a:t>
            </a:r>
            <a:r>
              <a:rPr lang="en-US" dirty="0" smtClean="0"/>
              <a:t>with </a:t>
            </a:r>
            <a:r>
              <a:rPr lang="en-US" dirty="0"/>
              <a:t>no characters in it.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create a String initialized by an array of characters, use the constructor shown here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String(char </a:t>
            </a:r>
            <a:r>
              <a:rPr lang="en-US" i="1" dirty="0">
                <a:solidFill>
                  <a:srgbClr val="FF0000"/>
                </a:solidFill>
              </a:rPr>
              <a:t>chars</a:t>
            </a:r>
            <a:r>
              <a:rPr lang="en-US" dirty="0">
                <a:solidFill>
                  <a:srgbClr val="FF0000"/>
                </a:solidFill>
              </a:rPr>
              <a:t>[ ])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Here is an example:</a:t>
            </a:r>
          </a:p>
          <a:p>
            <a:pPr lvl="1" algn="just"/>
            <a:r>
              <a:rPr lang="en-US" dirty="0" smtClean="0"/>
              <a:t>char </a:t>
            </a:r>
            <a:r>
              <a:rPr lang="en-US" dirty="0"/>
              <a:t>chars[] = { 'a', 'b', 'c' };</a:t>
            </a:r>
          </a:p>
          <a:p>
            <a:pPr lvl="1" algn="just"/>
            <a:r>
              <a:rPr lang="en-US" dirty="0" smtClean="0"/>
              <a:t>String </a:t>
            </a:r>
            <a:r>
              <a:rPr lang="en-US" dirty="0"/>
              <a:t>s = new String(chars);</a:t>
            </a:r>
          </a:p>
          <a:p>
            <a:pPr lvl="1" algn="just"/>
            <a:r>
              <a:rPr lang="en-US" dirty="0" smtClean="0"/>
              <a:t>This </a:t>
            </a:r>
            <a:r>
              <a:rPr lang="en-US" dirty="0"/>
              <a:t>constructor initializes </a:t>
            </a:r>
            <a:r>
              <a:rPr lang="en-US" b="1" dirty="0"/>
              <a:t>s </a:t>
            </a:r>
            <a:r>
              <a:rPr lang="en-US" dirty="0"/>
              <a:t>with the string “</a:t>
            </a:r>
            <a:r>
              <a:rPr lang="en-US" dirty="0" err="1"/>
              <a:t>abc</a:t>
            </a:r>
            <a:r>
              <a:rPr lang="en-US" dirty="0"/>
              <a:t>”.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String Constructors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specify a </a:t>
            </a:r>
            <a:r>
              <a:rPr lang="en-US" dirty="0" smtClean="0"/>
              <a:t>sub range </a:t>
            </a:r>
            <a:r>
              <a:rPr lang="en-US" dirty="0"/>
              <a:t>of a character array as an initializer using the following constructor: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String(char </a:t>
            </a:r>
            <a:r>
              <a:rPr lang="en-US" dirty="0">
                <a:solidFill>
                  <a:srgbClr val="FF0000"/>
                </a:solidFill>
              </a:rPr>
              <a:t>chars[ ],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startIndex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numChars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 algn="just"/>
            <a:r>
              <a:rPr lang="en-US" dirty="0" smtClean="0"/>
              <a:t>Here</a:t>
            </a:r>
            <a:r>
              <a:rPr lang="en-US" dirty="0"/>
              <a:t>, </a:t>
            </a:r>
            <a:r>
              <a:rPr lang="en-US" dirty="0" err="1"/>
              <a:t>startIndex</a:t>
            </a:r>
            <a:r>
              <a:rPr lang="en-US" dirty="0"/>
              <a:t> specifies the index at which the </a:t>
            </a:r>
            <a:r>
              <a:rPr lang="en-US" dirty="0" err="1" smtClean="0"/>
              <a:t>subrange</a:t>
            </a:r>
            <a:r>
              <a:rPr lang="en-US" dirty="0" smtClean="0"/>
              <a:t> </a:t>
            </a:r>
            <a:r>
              <a:rPr lang="en-US" dirty="0"/>
              <a:t>begins, and </a:t>
            </a:r>
            <a:r>
              <a:rPr lang="en-US" dirty="0" err="1"/>
              <a:t>numChars</a:t>
            </a:r>
            <a:r>
              <a:rPr lang="en-US" dirty="0"/>
              <a:t> </a:t>
            </a:r>
            <a:r>
              <a:rPr lang="en-US" dirty="0" smtClean="0"/>
              <a:t>specifies the </a:t>
            </a:r>
            <a:r>
              <a:rPr lang="en-US" dirty="0"/>
              <a:t>number of characters to use.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Here is an example: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>
                <a:solidFill>
                  <a:srgbClr val="FF0000"/>
                </a:solidFill>
              </a:rPr>
              <a:t>chars[] = { 'a', 'b', 'c', 'd', 'e', 'f' </a:t>
            </a:r>
            <a:r>
              <a:rPr lang="en-US" dirty="0" smtClean="0">
                <a:solidFill>
                  <a:srgbClr val="FF0000"/>
                </a:solidFill>
              </a:rPr>
              <a:t>};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>
                <a:solidFill>
                  <a:srgbClr val="FF0000"/>
                </a:solidFill>
              </a:rPr>
              <a:t>s = new String(chars, 2, 3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2" algn="just"/>
            <a:r>
              <a:rPr lang="en-US" dirty="0" smtClean="0"/>
              <a:t>This </a:t>
            </a:r>
            <a:r>
              <a:rPr lang="en-US" dirty="0"/>
              <a:t>initializes s with the characters </a:t>
            </a:r>
            <a:r>
              <a:rPr lang="en-US" dirty="0" err="1"/>
              <a:t>cde</a:t>
            </a:r>
            <a:r>
              <a:rPr lang="en-US" dirty="0"/>
              <a:t>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construct a String object that contains the same character sequence as another String object using this constructor: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String(String </a:t>
            </a:r>
            <a:r>
              <a:rPr lang="en-US" dirty="0" err="1">
                <a:solidFill>
                  <a:srgbClr val="FF0000"/>
                </a:solidFill>
              </a:rPr>
              <a:t>strObj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3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40775"/>
            <a:ext cx="880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String Constructors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6400800" cy="335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167312"/>
            <a:ext cx="2743200" cy="10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String Constructors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 smtClean="0"/>
              <a:t>Even </a:t>
            </a:r>
            <a:r>
              <a:rPr lang="en-US" dirty="0"/>
              <a:t>though Java’s </a:t>
            </a:r>
            <a:r>
              <a:rPr lang="en-US" b="1" dirty="0"/>
              <a:t>char </a:t>
            </a:r>
            <a:r>
              <a:rPr lang="en-US" dirty="0"/>
              <a:t>type uses </a:t>
            </a:r>
            <a:r>
              <a:rPr lang="en-US" b="1" dirty="0"/>
              <a:t>16 bits </a:t>
            </a:r>
            <a:r>
              <a:rPr lang="en-US" dirty="0"/>
              <a:t>to represent the basic Unicode character set, the typical format for strings on the Internet uses arrays of </a:t>
            </a:r>
            <a:r>
              <a:rPr lang="en-US" b="1" dirty="0"/>
              <a:t>8-bit bytes </a:t>
            </a:r>
            <a:r>
              <a:rPr lang="en-US" dirty="0"/>
              <a:t>constructed from the ASCII character set.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Because </a:t>
            </a:r>
            <a:r>
              <a:rPr lang="en-US" b="1" dirty="0"/>
              <a:t>8-bit ASCII strings </a:t>
            </a:r>
            <a:r>
              <a:rPr lang="en-US" dirty="0"/>
              <a:t>are common, the String class provides constructors that initialize a string when given a byte array.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Their forms are shown here: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String(byte </a:t>
            </a:r>
            <a:r>
              <a:rPr lang="en-US" dirty="0" err="1">
                <a:solidFill>
                  <a:srgbClr val="FF0000"/>
                </a:solidFill>
              </a:rPr>
              <a:t>asciiChars</a:t>
            </a:r>
            <a:r>
              <a:rPr lang="en-US" dirty="0">
                <a:solidFill>
                  <a:srgbClr val="FF0000"/>
                </a:solidFill>
              </a:rPr>
              <a:t>[ ])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String(byte </a:t>
            </a:r>
            <a:r>
              <a:rPr lang="en-US" dirty="0" err="1">
                <a:solidFill>
                  <a:srgbClr val="FF0000"/>
                </a:solidFill>
              </a:rPr>
              <a:t>asciiChars</a:t>
            </a:r>
            <a:r>
              <a:rPr lang="en-US" dirty="0">
                <a:solidFill>
                  <a:srgbClr val="FF0000"/>
                </a:solidFill>
              </a:rPr>
              <a:t>[ ],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startIndex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numChars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Here, </a:t>
            </a:r>
            <a:r>
              <a:rPr lang="en-US" dirty="0" err="1"/>
              <a:t>asciiChars</a:t>
            </a:r>
            <a:r>
              <a:rPr lang="en-US" dirty="0"/>
              <a:t> specifies the array of bytes.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The second form allows you to specify a </a:t>
            </a:r>
            <a:r>
              <a:rPr lang="en-US" dirty="0" err="1"/>
              <a:t>subrange</a:t>
            </a:r>
            <a:r>
              <a:rPr lang="en-US" dirty="0"/>
              <a:t>. In each of these constructors, the byte-to-character conversion is done by using the default character encoding of the platform.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The program in next slide illustrates these constructors.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7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40774"/>
            <a:ext cx="880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String Constructors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08704"/>
            <a:ext cx="5791200" cy="3168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71" y="5105400"/>
            <a:ext cx="254362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Length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The length of a string is the number of characters that it contains.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To obtain this value, call the </a:t>
            </a:r>
            <a:r>
              <a:rPr lang="en-US" b="1" dirty="0"/>
              <a:t>length( )</a:t>
            </a:r>
            <a:r>
              <a:rPr lang="en-US" dirty="0"/>
              <a:t> method, shown here: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length( 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The following fragment prints “3”, since there are three characters in the string s:</a:t>
            </a:r>
          </a:p>
          <a:p>
            <a:pPr lvl="2" algn="just"/>
            <a:r>
              <a:rPr lang="en-US" dirty="0"/>
              <a:t>char chars[] = { 'a', 'b', 'c' };</a:t>
            </a:r>
          </a:p>
          <a:p>
            <a:pPr lvl="2" algn="just"/>
            <a:r>
              <a:rPr lang="en-US" dirty="0"/>
              <a:t>String s = new String(chars);</a:t>
            </a:r>
          </a:p>
          <a:p>
            <a:pPr lvl="2" algn="just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s.length</a:t>
            </a:r>
            <a:r>
              <a:rPr lang="en-US" dirty="0"/>
              <a:t>());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4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27577"/>
            <a:ext cx="88091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u="sng" dirty="0"/>
              <a:t>Special String Operations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Literals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each string literal in your program, Java automatically constructs a </a:t>
            </a:r>
            <a:r>
              <a:rPr lang="en-US" b="1" dirty="0"/>
              <a:t>String </a:t>
            </a:r>
            <a:r>
              <a:rPr lang="en-US" dirty="0"/>
              <a:t>object.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Thus, you can use a string literal to initialize a </a:t>
            </a:r>
            <a:r>
              <a:rPr lang="en-US" b="1" dirty="0"/>
              <a:t>String </a:t>
            </a:r>
            <a:r>
              <a:rPr lang="en-US" dirty="0"/>
              <a:t>object.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>
                <a:solidFill>
                  <a:srgbClr val="FF0000"/>
                </a:solidFill>
              </a:rPr>
              <a:t>chars[] = { 'a', 'b', 'c' };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String s1 = new String(chars);</a:t>
            </a:r>
          </a:p>
          <a:p>
            <a:pPr lvl="2" algn="just"/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>
                <a:solidFill>
                  <a:srgbClr val="FF0000"/>
                </a:solidFill>
              </a:rPr>
              <a:t>s2 = "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"; </a:t>
            </a:r>
            <a:r>
              <a:rPr lang="en-US" dirty="0" smtClean="0">
                <a:solidFill>
                  <a:srgbClr val="FF0000"/>
                </a:solidFill>
              </a:rPr>
              <a:t>	   </a:t>
            </a:r>
            <a:r>
              <a:rPr lang="en-US" dirty="0" smtClean="0"/>
              <a:t>// </a:t>
            </a:r>
            <a:r>
              <a:rPr lang="en-US" dirty="0"/>
              <a:t>use string literal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 smtClean="0"/>
              <a:t>Because </a:t>
            </a:r>
            <a:r>
              <a:rPr lang="en-US" dirty="0"/>
              <a:t>a </a:t>
            </a:r>
            <a:r>
              <a:rPr lang="en-US" b="1" dirty="0"/>
              <a:t>String </a:t>
            </a:r>
            <a:r>
              <a:rPr lang="en-US" dirty="0"/>
              <a:t>object is created for every string literal, you can use a string literal any place you can use a </a:t>
            </a:r>
            <a:r>
              <a:rPr lang="en-US" b="1" dirty="0"/>
              <a:t>String </a:t>
            </a:r>
            <a:r>
              <a:rPr lang="en-US" dirty="0"/>
              <a:t>object.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".length());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2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Concatenation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In general, Java does not allow operators to be applied to </a:t>
            </a:r>
            <a:r>
              <a:rPr lang="en-US" b="1" dirty="0"/>
              <a:t>String </a:t>
            </a:r>
            <a:r>
              <a:rPr lang="en-US" dirty="0"/>
              <a:t>objects. The one exception to this rule is the </a:t>
            </a:r>
            <a:r>
              <a:rPr lang="en-US" b="1" dirty="0">
                <a:solidFill>
                  <a:srgbClr val="FF0000"/>
                </a:solidFill>
              </a:rPr>
              <a:t>+ </a:t>
            </a:r>
            <a:r>
              <a:rPr lang="en-US" dirty="0">
                <a:solidFill>
                  <a:srgbClr val="FF0000"/>
                </a:solidFill>
              </a:rPr>
              <a:t>operator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which concatenates two strings</a:t>
            </a:r>
            <a:r>
              <a:rPr lang="en-US" dirty="0"/>
              <a:t>, producing a </a:t>
            </a:r>
            <a:r>
              <a:rPr lang="en-US" b="1" dirty="0"/>
              <a:t>String </a:t>
            </a:r>
            <a:r>
              <a:rPr lang="en-US" dirty="0"/>
              <a:t>object as the result. This allows you to chain together a series of </a:t>
            </a:r>
            <a:r>
              <a:rPr lang="en-US" b="1" dirty="0"/>
              <a:t>+ </a:t>
            </a:r>
            <a:r>
              <a:rPr lang="en-US" dirty="0"/>
              <a:t>operations. For example, the following fragment concatenates three strings: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>
                <a:solidFill>
                  <a:srgbClr val="FF0000"/>
                </a:solidFill>
              </a:rPr>
              <a:t>age = "9";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String </a:t>
            </a:r>
            <a:r>
              <a:rPr lang="en-US" dirty="0">
                <a:solidFill>
                  <a:srgbClr val="FF0000"/>
                </a:solidFill>
              </a:rPr>
              <a:t>s = "He is " + age + " years old.";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System.out.println</a:t>
            </a:r>
            <a:r>
              <a:rPr lang="en-US" dirty="0" smtClean="0">
                <a:solidFill>
                  <a:srgbClr val="FF0000"/>
                </a:solidFill>
              </a:rPr>
              <a:t>(s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dirty="0"/>
              <a:t>This displays the string “He is 9 years old.”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5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33" y="1295400"/>
            <a:ext cx="88091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concatenate strings with other types of data. For example, consider this slightly different version of the earlier example: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age = 9;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String s = "He is " + age + " years old.";</a:t>
            </a:r>
          </a:p>
          <a:p>
            <a:pPr lvl="2"/>
            <a:r>
              <a:rPr lang="en-US" sz="2000" dirty="0" err="1">
                <a:solidFill>
                  <a:srgbClr val="FF0000"/>
                </a:solidFill>
              </a:rPr>
              <a:t>System.out.println</a:t>
            </a:r>
            <a:r>
              <a:rPr lang="en-US" sz="2000" dirty="0">
                <a:solidFill>
                  <a:srgbClr val="FF0000"/>
                </a:solidFill>
              </a:rPr>
              <a:t>(s);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/>
              <a:t>The compiler will convert an operand to its string equivalent whenever the other operand of the </a:t>
            </a:r>
            <a:r>
              <a:rPr lang="en-US" sz="2000" b="1" dirty="0"/>
              <a:t>+ </a:t>
            </a:r>
            <a:r>
              <a:rPr lang="en-US" sz="2000" dirty="0"/>
              <a:t>is an instance of </a:t>
            </a:r>
            <a:r>
              <a:rPr lang="en-US" sz="2000" b="1" dirty="0"/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String s = "four: " + 2 + 2;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(s);</a:t>
            </a:r>
          </a:p>
          <a:p>
            <a:r>
              <a:rPr lang="en-US" sz="2000" dirty="0"/>
              <a:t>	This fragment displays</a:t>
            </a:r>
          </a:p>
          <a:p>
            <a:r>
              <a:rPr lang="en-US" sz="2000" dirty="0"/>
              <a:t>		four: 22</a:t>
            </a:r>
          </a:p>
          <a:p>
            <a:r>
              <a:rPr lang="en-US" sz="2000" dirty="0"/>
              <a:t>	rather than the</a:t>
            </a:r>
          </a:p>
          <a:p>
            <a:r>
              <a:rPr lang="en-US" sz="2000" dirty="0"/>
              <a:t>		four: 4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Operator precedence causes the concatenation of “four” with the string equivalent of 2 to take place first.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String s = "four: " + (2 + 2);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Now </a:t>
            </a:r>
            <a:r>
              <a:rPr lang="en-US" sz="2000" b="1" dirty="0"/>
              <a:t>s </a:t>
            </a:r>
            <a:r>
              <a:rPr lang="en-US" sz="2000" dirty="0"/>
              <a:t>contains the string “four: 4”.</a:t>
            </a:r>
          </a:p>
          <a:p>
            <a:pPr algn="just"/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Concatenation with Other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6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/>
              <a:t>string </a:t>
            </a:r>
            <a:r>
              <a:rPr lang="en-US" dirty="0"/>
              <a:t>is a sequence of characters.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Java implements strings as objects of type </a:t>
            </a:r>
            <a:r>
              <a:rPr lang="en-US" u="sng" dirty="0"/>
              <a:t>String</a:t>
            </a:r>
            <a:r>
              <a:rPr lang="en-US" dirty="0"/>
              <a:t>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 smtClean="0"/>
              <a:t>String object is immutable (cannot be changed).</a:t>
            </a:r>
          </a:p>
          <a:p>
            <a:pPr marL="488633" lvl="1" indent="-214313" algn="just">
              <a:buFont typeface="Arial" panose="020B0604020202020204" pitchFamily="34" charset="0"/>
              <a:buChar char="•"/>
            </a:pPr>
            <a:r>
              <a:rPr lang="en-IN" dirty="0"/>
              <a:t>An immutable object is an object </a:t>
            </a:r>
            <a:r>
              <a:rPr lang="en-IN" dirty="0" smtClean="0"/>
              <a:t>whose </a:t>
            </a:r>
            <a:r>
              <a:rPr lang="en-IN" dirty="0"/>
              <a:t>state is guaranteed to stay identical over its entire lifetime.</a:t>
            </a:r>
            <a:endParaRPr lang="en-US" dirty="0"/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The difference is that each time you need an altered version of an existing string, a </a:t>
            </a:r>
            <a:r>
              <a:rPr lang="en-US" i="1" u="sng" dirty="0"/>
              <a:t>new String </a:t>
            </a:r>
            <a:r>
              <a:rPr lang="en-US" dirty="0"/>
              <a:t>object is created that contains the modifications. The original string is left unchanged.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dirty="0"/>
              <a:t>For those cases in which a modifiable string is desired, Java provides two options: </a:t>
            </a:r>
            <a:r>
              <a:rPr lang="en-US" u="sng" dirty="0" err="1"/>
              <a:t>StringBuffer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u="sng" dirty="0" err="1"/>
              <a:t>StringBuilder</a:t>
            </a:r>
            <a:r>
              <a:rPr lang="en-US" dirty="0"/>
              <a:t>. Both hold strings that can be modified after they are created.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1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40774"/>
            <a:ext cx="880915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When Java converts data into its string representation during concatenation, it does so by calling one of the overloaded versions of the string conversion method </a:t>
            </a:r>
            <a:r>
              <a:rPr lang="en-US" sz="2400" b="1" dirty="0" err="1"/>
              <a:t>valueOf</a:t>
            </a:r>
            <a:r>
              <a:rPr lang="en-US" sz="2400" b="1" dirty="0"/>
              <a:t>( ) </a:t>
            </a:r>
            <a:r>
              <a:rPr lang="en-US" sz="2400" dirty="0"/>
              <a:t>defined by </a:t>
            </a:r>
            <a:r>
              <a:rPr lang="en-US" sz="2400" b="1" dirty="0"/>
              <a:t>String</a:t>
            </a:r>
            <a:r>
              <a:rPr lang="en-US" sz="2400" dirty="0"/>
              <a:t>. </a:t>
            </a:r>
            <a:r>
              <a:rPr lang="en-US" sz="2400" b="1" dirty="0" err="1"/>
              <a:t>valueOf</a:t>
            </a:r>
            <a:r>
              <a:rPr lang="en-US" sz="2400" b="1" dirty="0"/>
              <a:t>( ) </a:t>
            </a:r>
            <a:r>
              <a:rPr lang="en-US" sz="2400" dirty="0"/>
              <a:t>is overloaded for all the simple types and for type </a:t>
            </a:r>
            <a:r>
              <a:rPr lang="en-US" sz="2400" b="1" dirty="0"/>
              <a:t>Object</a:t>
            </a:r>
            <a:r>
              <a:rPr lang="en-US" sz="2400" dirty="0"/>
              <a:t>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For the simple types, </a:t>
            </a:r>
            <a:r>
              <a:rPr lang="en-US" sz="2400" b="1" dirty="0" err="1"/>
              <a:t>valueOf</a:t>
            </a:r>
            <a:r>
              <a:rPr lang="en-US" sz="2400" b="1" dirty="0"/>
              <a:t>( ) </a:t>
            </a:r>
            <a:r>
              <a:rPr lang="en-US" sz="2400" dirty="0"/>
              <a:t>returns a string that contains the human-readable equivalent of the value with which it is called.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For objects, </a:t>
            </a:r>
            <a:r>
              <a:rPr lang="en-US" sz="2400" b="1" dirty="0" err="1"/>
              <a:t>valueOf</a:t>
            </a:r>
            <a:r>
              <a:rPr lang="en-US" sz="2400" b="1" dirty="0"/>
              <a:t>( ) </a:t>
            </a:r>
            <a:r>
              <a:rPr lang="en-US" sz="2400" dirty="0"/>
              <a:t>calls the </a:t>
            </a:r>
            <a:r>
              <a:rPr lang="en-US" sz="2400" b="1" dirty="0" err="1"/>
              <a:t>toString</a:t>
            </a:r>
            <a:r>
              <a:rPr lang="en-US" sz="2400" b="1" dirty="0"/>
              <a:t>( ) </a:t>
            </a:r>
            <a:r>
              <a:rPr lang="en-US" sz="2400" dirty="0"/>
              <a:t>method on the object.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 err="1"/>
              <a:t>toString</a:t>
            </a:r>
            <a:r>
              <a:rPr lang="en-US" sz="2400" b="1" dirty="0"/>
              <a:t>( ) </a:t>
            </a:r>
            <a:r>
              <a:rPr lang="en-US" sz="2400" dirty="0"/>
              <a:t>method, because it is the means by which you can determine the string representation for objects of classes that you create.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 err="1"/>
              <a:t>toString</a:t>
            </a:r>
            <a:r>
              <a:rPr lang="en-US" sz="2400" b="1" dirty="0"/>
              <a:t>( ) </a:t>
            </a:r>
            <a:r>
              <a:rPr lang="en-US" sz="2400" dirty="0"/>
              <a:t>method has this general form:</a:t>
            </a:r>
          </a:p>
          <a:p>
            <a:pPr algn="just"/>
            <a:r>
              <a:rPr lang="en-US" sz="2400" dirty="0"/>
              <a:t>	String </a:t>
            </a:r>
            <a:r>
              <a:rPr lang="en-US" sz="2400" dirty="0" err="1"/>
              <a:t>toString</a:t>
            </a:r>
            <a:r>
              <a:rPr lang="en-US" sz="2400" dirty="0"/>
              <a:t>( 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Conversion and </a:t>
            </a:r>
            <a:r>
              <a:rPr lang="en-US" dirty="0" err="1"/>
              <a:t>toString</a:t>
            </a:r>
            <a:r>
              <a:rPr lang="en-US" dirty="0"/>
              <a:t>( 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2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conversion using </a:t>
            </a:r>
            <a:r>
              <a:rPr lang="en-IN" dirty="0" err="1" smtClean="0"/>
              <a:t>valueOf</a:t>
            </a:r>
            <a:r>
              <a:rPr lang="en-IN" dirty="0" smtClean="0"/>
              <a:t>( )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4624"/>
            <a:ext cx="6096000" cy="289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848" y="4629783"/>
            <a:ext cx="3502152" cy="13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 and </a:t>
            </a:r>
            <a:r>
              <a:rPr lang="en-US" dirty="0" err="1"/>
              <a:t>toString</a:t>
            </a:r>
            <a:r>
              <a:rPr lang="en-US" dirty="0"/>
              <a:t>( 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4800600" cy="480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667000"/>
            <a:ext cx="3733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27577"/>
            <a:ext cx="88091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u="sng" dirty="0"/>
              <a:t>Character Extraction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To extract a single character from a </a:t>
            </a:r>
            <a:r>
              <a:rPr lang="en-US" sz="2400" b="1" dirty="0"/>
              <a:t>String</a:t>
            </a:r>
            <a:r>
              <a:rPr lang="en-US" sz="2400" dirty="0"/>
              <a:t>, you can refer directly to an individual character via the </a:t>
            </a:r>
            <a:r>
              <a:rPr lang="en-US" sz="2400" b="1" dirty="0" err="1"/>
              <a:t>charAt</a:t>
            </a:r>
            <a:r>
              <a:rPr lang="en-US" sz="2400" b="1" dirty="0"/>
              <a:t>( ) </a:t>
            </a:r>
            <a:r>
              <a:rPr lang="en-US" sz="2400" dirty="0"/>
              <a:t>method. It has this general form:</a:t>
            </a:r>
          </a:p>
          <a:p>
            <a:r>
              <a:rPr lang="en-US" sz="2400" dirty="0"/>
              <a:t>	char </a:t>
            </a:r>
            <a:r>
              <a:rPr lang="en-US" sz="2400" dirty="0" err="1"/>
              <a:t>charAt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i="1" dirty="0"/>
              <a:t>where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</a:t>
            </a:r>
            <a:r>
              <a:rPr lang="en-US" sz="2400" dirty="0"/>
              <a:t>Here, where is the index of the character that you want to obtain.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The value of where must be nonnegative and specify a location within the string. </a:t>
            </a:r>
            <a:r>
              <a:rPr lang="en-US" sz="2400" dirty="0" err="1"/>
              <a:t>charAt</a:t>
            </a:r>
            <a:r>
              <a:rPr lang="en-US" sz="2400" dirty="0"/>
              <a:t>( ) returns the </a:t>
            </a:r>
            <a:r>
              <a:rPr lang="en-US" sz="2400" dirty="0" smtClean="0"/>
              <a:t>character </a:t>
            </a:r>
            <a:r>
              <a:rPr lang="en-US" sz="2400" dirty="0"/>
              <a:t>at the specified location.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For example,</a:t>
            </a:r>
          </a:p>
          <a:p>
            <a:pPr lvl="2"/>
            <a:r>
              <a:rPr lang="en-US" sz="2400" dirty="0"/>
              <a:t>char </a:t>
            </a:r>
            <a:r>
              <a:rPr lang="en-US" sz="2400" dirty="0" err="1"/>
              <a:t>ch</a:t>
            </a:r>
            <a:r>
              <a:rPr lang="en-US" sz="2400" dirty="0"/>
              <a:t>;</a:t>
            </a:r>
          </a:p>
          <a:p>
            <a:pPr lvl="2"/>
            <a:r>
              <a:rPr lang="en-US" sz="2400" dirty="0" err="1"/>
              <a:t>ch</a:t>
            </a:r>
            <a:r>
              <a:rPr lang="en-US" sz="2400" dirty="0"/>
              <a:t> = "</a:t>
            </a:r>
            <a:r>
              <a:rPr lang="en-US" sz="2400" dirty="0" err="1"/>
              <a:t>abc</a:t>
            </a:r>
            <a:r>
              <a:rPr lang="en-US" sz="2400" dirty="0"/>
              <a:t>".</a:t>
            </a:r>
            <a:r>
              <a:rPr lang="en-US" sz="2400" dirty="0" err="1"/>
              <a:t>charAt</a:t>
            </a:r>
            <a:r>
              <a:rPr lang="en-US" sz="2400" dirty="0"/>
              <a:t>(1);</a:t>
            </a:r>
          </a:p>
          <a:p>
            <a:r>
              <a:rPr lang="en-US" sz="2400" dirty="0"/>
              <a:t>     assigns the value “b” to </a:t>
            </a:r>
            <a:r>
              <a:rPr lang="en-US" sz="2400" dirty="0" err="1"/>
              <a:t>ch.</a:t>
            </a:r>
            <a:endParaRPr lang="en-US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charAt</a:t>
            </a:r>
            <a:r>
              <a:rPr lang="en-IN" dirty="0" smtClean="0"/>
              <a:t>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1295400"/>
            <a:ext cx="88091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you need to extract more than one character at a time, you can use the </a:t>
            </a:r>
            <a:r>
              <a:rPr lang="en-US" sz="2400" dirty="0" err="1"/>
              <a:t>getChars</a:t>
            </a:r>
            <a:r>
              <a:rPr lang="en-US" sz="2400" dirty="0"/>
              <a:t>( ) method.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It has this general form: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	public </a:t>
            </a:r>
            <a:r>
              <a:rPr lang="en-US" sz="2000" dirty="0">
                <a:solidFill>
                  <a:srgbClr val="FF0000"/>
                </a:solidFill>
              </a:rPr>
              <a:t>void </a:t>
            </a:r>
            <a:r>
              <a:rPr lang="en-US" sz="2000" dirty="0" err="1">
                <a:solidFill>
                  <a:srgbClr val="FF0000"/>
                </a:solidFill>
              </a:rPr>
              <a:t>getChars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srcBegin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srcEnd</a:t>
            </a:r>
            <a:r>
              <a:rPr lang="en-US" sz="2000" dirty="0">
                <a:solidFill>
                  <a:srgbClr val="FF0000"/>
                </a:solidFill>
              </a:rPr>
              <a:t>, char[] </a:t>
            </a:r>
            <a:r>
              <a:rPr lang="en-US" sz="2000" dirty="0" err="1">
                <a:solidFill>
                  <a:srgbClr val="FF0000"/>
                </a:solidFill>
              </a:rPr>
              <a:t>dst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dstBegin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</a:p>
          <a:p>
            <a:pPr marL="714375" lvl="1" indent="-257175" algn="just">
              <a:buFont typeface="Arial" panose="020B0604020202020204" pitchFamily="34" charset="0"/>
              <a:buChar char="•"/>
            </a:pPr>
            <a:r>
              <a:rPr lang="en-IN" sz="2400" dirty="0" err="1"/>
              <a:t>srcBegin</a:t>
            </a:r>
            <a:r>
              <a:rPr lang="en-IN" sz="2400" dirty="0"/>
              <a:t> -- index of the first character in the string to </a:t>
            </a:r>
            <a:r>
              <a:rPr lang="en-IN" sz="2400" dirty="0" smtClean="0"/>
              <a:t>copy.</a:t>
            </a:r>
          </a:p>
          <a:p>
            <a:pPr marL="714375" lvl="1" indent="-257175" algn="just">
              <a:buFont typeface="Arial" panose="020B0604020202020204" pitchFamily="34" charset="0"/>
              <a:buChar char="•"/>
            </a:pPr>
            <a:r>
              <a:rPr lang="en-IN" sz="2400" dirty="0" err="1" smtClean="0"/>
              <a:t>srcEnd</a:t>
            </a:r>
            <a:r>
              <a:rPr lang="en-IN" sz="2400" dirty="0" smtClean="0"/>
              <a:t> </a:t>
            </a:r>
            <a:r>
              <a:rPr lang="en-IN" sz="2400" dirty="0"/>
              <a:t>-- index after the last character in the string to copy.</a:t>
            </a:r>
          </a:p>
          <a:p>
            <a:pPr marL="714375" lvl="1" indent="-257175" algn="just">
              <a:buFont typeface="Arial" panose="020B0604020202020204" pitchFamily="34" charset="0"/>
              <a:buChar char="•"/>
            </a:pPr>
            <a:r>
              <a:rPr lang="en-IN" sz="2400" dirty="0" err="1" smtClean="0"/>
              <a:t>dst</a:t>
            </a:r>
            <a:r>
              <a:rPr lang="en-IN" sz="2400" dirty="0" smtClean="0"/>
              <a:t> </a:t>
            </a:r>
            <a:r>
              <a:rPr lang="en-IN" sz="2400" dirty="0"/>
              <a:t>-- the destination array.</a:t>
            </a:r>
          </a:p>
          <a:p>
            <a:pPr marL="714375" lvl="1" indent="-257175" algn="just">
              <a:buFont typeface="Arial" panose="020B0604020202020204" pitchFamily="34" charset="0"/>
              <a:buChar char="•"/>
            </a:pPr>
            <a:r>
              <a:rPr lang="en-IN" sz="2400" dirty="0" err="1" smtClean="0"/>
              <a:t>dstBegin</a:t>
            </a:r>
            <a:r>
              <a:rPr lang="en-IN" sz="2400" dirty="0" smtClean="0"/>
              <a:t> </a:t>
            </a:r>
            <a:r>
              <a:rPr lang="en-IN" sz="2400" dirty="0"/>
              <a:t>-- the start offset in the destination array</a:t>
            </a:r>
            <a:r>
              <a:rPr lang="en-IN" sz="2400" dirty="0" smtClean="0"/>
              <a:t>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It does not return any value but throws </a:t>
            </a:r>
            <a:r>
              <a:rPr lang="en-IN" sz="2400" dirty="0" err="1"/>
              <a:t>IndexOutOfBoundsException</a:t>
            </a:r>
            <a:r>
              <a:rPr lang="en-IN" sz="2400" dirty="0"/>
              <a:t>.</a:t>
            </a:r>
            <a:endParaRPr lang="en-IN" sz="24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getChars</a:t>
            </a:r>
            <a:r>
              <a:rPr lang="en-IN" dirty="0" smtClean="0"/>
              <a:t>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getChars</a:t>
            </a:r>
            <a:r>
              <a:rPr lang="en-IN" dirty="0" smtClean="0"/>
              <a:t>( 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83" y="2001119"/>
            <a:ext cx="5717817" cy="33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1219200"/>
            <a:ext cx="8809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There is an alternative to </a:t>
            </a:r>
            <a:r>
              <a:rPr lang="en-US" sz="2400" b="1" dirty="0" err="1"/>
              <a:t>getChars</a:t>
            </a:r>
            <a:r>
              <a:rPr lang="en-US" sz="2400" b="1" dirty="0"/>
              <a:t>( ) </a:t>
            </a:r>
            <a:r>
              <a:rPr lang="en-US" sz="2400" dirty="0"/>
              <a:t>that stores the characters in an array of bytes. This method is called </a:t>
            </a:r>
            <a:r>
              <a:rPr lang="en-US" sz="2400" b="1" dirty="0" err="1"/>
              <a:t>getBytes</a:t>
            </a:r>
            <a:r>
              <a:rPr lang="en-US" sz="2400" b="1" dirty="0"/>
              <a:t>( )</a:t>
            </a:r>
            <a:r>
              <a:rPr lang="en-US" sz="2400" dirty="0"/>
              <a:t>, and it uses the default character-to-byte conversions provided by the platform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Here is its simplest form:</a:t>
            </a:r>
          </a:p>
          <a:p>
            <a:pPr algn="just"/>
            <a:r>
              <a:rPr lang="en-US" sz="2400" dirty="0"/>
              <a:t>	byte[ ] </a:t>
            </a:r>
            <a:r>
              <a:rPr lang="en-US" sz="2400" dirty="0" err="1"/>
              <a:t>getBytes</a:t>
            </a:r>
            <a:r>
              <a:rPr lang="en-US" sz="2400" dirty="0"/>
              <a:t>( 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Other forms of </a:t>
            </a:r>
            <a:r>
              <a:rPr lang="en-US" sz="2400" b="1" dirty="0" err="1"/>
              <a:t>getBytes</a:t>
            </a:r>
            <a:r>
              <a:rPr lang="en-US" sz="2400" b="1" dirty="0"/>
              <a:t>( ) </a:t>
            </a:r>
            <a:r>
              <a:rPr lang="en-US" sz="2400" dirty="0"/>
              <a:t>are also available. </a:t>
            </a:r>
            <a:r>
              <a:rPr lang="en-US" sz="2400" b="1" dirty="0" err="1"/>
              <a:t>getBytes</a:t>
            </a:r>
            <a:r>
              <a:rPr lang="en-US" sz="2400" b="1" dirty="0"/>
              <a:t>( ) </a:t>
            </a:r>
            <a:r>
              <a:rPr lang="en-US" sz="2400" dirty="0"/>
              <a:t>is most useful when you are exporting a </a:t>
            </a:r>
            <a:r>
              <a:rPr lang="en-US" sz="2400" b="1" dirty="0"/>
              <a:t>String </a:t>
            </a:r>
            <a:r>
              <a:rPr lang="en-US" sz="2400" dirty="0"/>
              <a:t>value into an environment that does not support 16-bit Unicode characters. For example, most Internet protocols and text file formats use 8-bit ASCII for all text interchange.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getBytes</a:t>
            </a:r>
            <a:r>
              <a:rPr lang="en-IN" dirty="0" smtClean="0"/>
              <a:t>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1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getBytes</a:t>
            </a:r>
            <a:r>
              <a:rPr lang="en-IN" dirty="0" smtClean="0"/>
              <a:t>( 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3" y="1600200"/>
            <a:ext cx="6019800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857750"/>
            <a:ext cx="2895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If you want to convert all the characters in a </a:t>
            </a:r>
            <a:r>
              <a:rPr lang="en-US" sz="2400" b="1" dirty="0"/>
              <a:t>String </a:t>
            </a:r>
            <a:r>
              <a:rPr lang="en-US" sz="2400" dirty="0"/>
              <a:t>object into a character array, the easiest way is to call </a:t>
            </a:r>
            <a:r>
              <a:rPr lang="en-US" sz="2400" b="1" dirty="0" err="1"/>
              <a:t>toCharArray</a:t>
            </a:r>
            <a:r>
              <a:rPr lang="en-US" sz="2400" b="1" dirty="0"/>
              <a:t>( )</a:t>
            </a:r>
            <a:r>
              <a:rPr lang="en-US" sz="2400" dirty="0"/>
              <a:t>. It returns an array of characters for the entire string. It has this general form:</a:t>
            </a:r>
          </a:p>
          <a:p>
            <a:pPr algn="just"/>
            <a:r>
              <a:rPr lang="en-US" sz="2400" dirty="0"/>
              <a:t>	char[ ] </a:t>
            </a:r>
            <a:r>
              <a:rPr lang="en-US" sz="2400" dirty="0" err="1"/>
              <a:t>toCharArray</a:t>
            </a:r>
            <a:r>
              <a:rPr lang="en-US" sz="2400" dirty="0"/>
              <a:t>( </a:t>
            </a:r>
            <a:r>
              <a:rPr lang="en-US" sz="2400" dirty="0" smtClean="0"/>
              <a:t>)</a:t>
            </a:r>
          </a:p>
          <a:p>
            <a:pPr algn="just"/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It returns a newly allocated character array, whose length is the length of this string and whose contents are initialized to contain the character sequence represented by this string</a:t>
            </a:r>
            <a:r>
              <a:rPr lang="en-IN" sz="2400" dirty="0" smtClean="0"/>
              <a:t>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function is provided as a convenience, since it is possible to use </a:t>
            </a:r>
            <a:r>
              <a:rPr lang="en-US" sz="2400" b="1" dirty="0" err="1"/>
              <a:t>getChars</a:t>
            </a:r>
            <a:r>
              <a:rPr lang="en-US" sz="2400" b="1" dirty="0"/>
              <a:t>( ) </a:t>
            </a:r>
            <a:r>
              <a:rPr lang="en-US" sz="2400" dirty="0"/>
              <a:t>to achieve the same result.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toCharArray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0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</a:rPr>
              <a:t>CONFIDENTIAL© Copyright 2008 Tech Mahindra Limited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0C443CC-17FE-43B4-B5C5-3B6446FB6469}" type="slidenum"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pPr/>
              <a:t>3</a:t>
            </a:fld>
            <a:endParaRPr lang="en-US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762000" y="3048000"/>
            <a:ext cx="4191000" cy="6858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i="1" dirty="0" smtClean="0"/>
              <a:t>String</a:t>
            </a:r>
            <a:r>
              <a:rPr lang="en-US" dirty="0" smtClean="0"/>
              <a:t> Class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Defines a data type used to store a sequence of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Strings are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String objects can’t be modified: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attempted to do so, Java creates a new object having the modified character sequence.</a:t>
            </a:r>
          </a:p>
          <a:p>
            <a:pPr lvl="1" eaLnBrk="1" hangingPunct="1">
              <a:lnSpc>
                <a:spcPct val="90000"/>
              </a:lnSpc>
            </a:pPr>
            <a:endParaRPr lang="en-US" sz="1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myName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= “Elliot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Koffman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”;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myName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= “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Koffman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, Elliot”;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374775" y="3952398"/>
            <a:ext cx="6394450" cy="1985963"/>
            <a:chOff x="388" y="2500"/>
            <a:chExt cx="4028" cy="1251"/>
          </a:xfrm>
        </p:grpSpPr>
        <p:grpSp>
          <p:nvGrpSpPr>
            <p:cNvPr id="74760" name="Group 23"/>
            <p:cNvGrpSpPr>
              <a:grpSpLocks/>
            </p:cNvGrpSpPr>
            <p:nvPr/>
          </p:nvGrpSpPr>
          <p:grpSpPr bwMode="auto">
            <a:xfrm>
              <a:off x="2624" y="2500"/>
              <a:ext cx="1792" cy="1251"/>
              <a:chOff x="2384" y="2427"/>
              <a:chExt cx="1792" cy="1251"/>
            </a:xfrm>
          </p:grpSpPr>
          <p:grpSp>
            <p:nvGrpSpPr>
              <p:cNvPr id="74767" name="Group 21"/>
              <p:cNvGrpSpPr>
                <a:grpSpLocks/>
              </p:cNvGrpSpPr>
              <p:nvPr/>
            </p:nvGrpSpPr>
            <p:grpSpPr bwMode="auto">
              <a:xfrm>
                <a:off x="2384" y="2427"/>
                <a:ext cx="1792" cy="517"/>
                <a:chOff x="2384" y="2427"/>
                <a:chExt cx="1792" cy="517"/>
              </a:xfrm>
            </p:grpSpPr>
            <p:sp>
              <p:nvSpPr>
                <p:cNvPr id="7477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84" y="2770"/>
                  <a:ext cx="1792" cy="174"/>
                </a:xfrm>
                <a:prstGeom prst="rect">
                  <a:avLst/>
                </a:prstGeom>
                <a:solidFill>
                  <a:srgbClr val="C0C0C0">
                    <a:alpha val="39999"/>
                  </a:srgb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lnSpc>
                      <a:spcPct val="50000"/>
                    </a:lnSpc>
                  </a:pPr>
                  <a:endParaRPr lang="en-US" sz="900" dirty="0">
                    <a:solidFill>
                      <a:schemeClr val="accent2"/>
                    </a:solidFill>
                  </a:endParaRP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1600" dirty="0">
                      <a:solidFill>
                        <a:srgbClr val="FF0000"/>
                      </a:solidFill>
                    </a:rPr>
                    <a:t>Value = “Elliot </a:t>
                  </a:r>
                  <a:r>
                    <a:rPr lang="en-US" sz="1600" dirty="0" err="1">
                      <a:solidFill>
                        <a:srgbClr val="FF0000"/>
                      </a:solidFill>
                    </a:rPr>
                    <a:t>Koffman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”</a:t>
                  </a:r>
                </a:p>
                <a:p>
                  <a:pPr>
                    <a:lnSpc>
                      <a:spcPct val="50000"/>
                    </a:lnSpc>
                  </a:pP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477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84" y="2427"/>
                  <a:ext cx="1792" cy="209"/>
                </a:xfrm>
                <a:prstGeom prst="rect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lnSpc>
                      <a:spcPct val="0"/>
                    </a:lnSpc>
                  </a:pPr>
                  <a:endParaRPr lang="en-US" sz="900" dirty="0">
                    <a:solidFill>
                      <a:schemeClr val="accent2"/>
                    </a:solidFill>
                  </a:endParaRPr>
                </a:p>
                <a:p>
                  <a:pPr algn="ctr"/>
                  <a:r>
                    <a:rPr lang="en-US" sz="1600" u="sng" dirty="0">
                      <a:solidFill>
                        <a:srgbClr val="FF0000"/>
                      </a:solidFill>
                    </a:rPr>
                    <a:t>String</a:t>
                  </a:r>
                </a:p>
                <a:p>
                  <a:pPr>
                    <a:lnSpc>
                      <a:spcPct val="50000"/>
                    </a:lnSpc>
                  </a:pP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4768" name="Group 22"/>
              <p:cNvGrpSpPr>
                <a:grpSpLocks/>
              </p:cNvGrpSpPr>
              <p:nvPr/>
            </p:nvGrpSpPr>
            <p:grpSpPr bwMode="auto">
              <a:xfrm>
                <a:off x="2384" y="3168"/>
                <a:ext cx="1792" cy="510"/>
                <a:chOff x="2384" y="3264"/>
                <a:chExt cx="1792" cy="510"/>
              </a:xfrm>
            </p:grpSpPr>
            <p:sp>
              <p:nvSpPr>
                <p:cNvPr id="747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84" y="3600"/>
                  <a:ext cx="1792" cy="174"/>
                </a:xfrm>
                <a:prstGeom prst="rect">
                  <a:avLst/>
                </a:prstGeom>
                <a:solidFill>
                  <a:srgbClr val="99CCFF">
                    <a:alpha val="39999"/>
                  </a:srgb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lnSpc>
                      <a:spcPct val="50000"/>
                    </a:lnSpc>
                  </a:pPr>
                  <a:endParaRPr lang="en-US" sz="900" dirty="0">
                    <a:solidFill>
                      <a:srgbClr val="FF0000"/>
                    </a:solidFill>
                  </a:endParaRP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1600" dirty="0" smtClean="0">
                      <a:solidFill>
                        <a:srgbClr val="FF0000"/>
                      </a:solidFill>
                    </a:rPr>
                    <a:t> Value 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= “Elliot </a:t>
                  </a:r>
                  <a:r>
                    <a:rPr lang="en-US" sz="1600" dirty="0" err="1">
                      <a:solidFill>
                        <a:srgbClr val="FF0000"/>
                      </a:solidFill>
                    </a:rPr>
                    <a:t>Koffman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”</a:t>
                  </a:r>
                </a:p>
                <a:p>
                  <a:pPr>
                    <a:lnSpc>
                      <a:spcPct val="50000"/>
                    </a:lnSpc>
                  </a:pPr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47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84" y="3264"/>
                  <a:ext cx="1792" cy="184"/>
                </a:xfrm>
                <a:prstGeom prst="rect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0033CC"/>
                    </a:buClr>
                    <a:buSzPct val="155000"/>
                    <a:buFont typeface="Symbol" panose="05050102010706020507" pitchFamily="18" charset="2"/>
                    <a:defRPr sz="15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lnSpc>
                      <a:spcPct val="50000"/>
                    </a:lnSpc>
                  </a:pPr>
                  <a:endParaRPr lang="en-US" sz="1000" dirty="0">
                    <a:solidFill>
                      <a:schemeClr val="accent2"/>
                    </a:solidFill>
                  </a:endParaRPr>
                </a:p>
                <a:p>
                  <a:pPr algn="ctr">
                    <a:lnSpc>
                      <a:spcPct val="50000"/>
                    </a:lnSpc>
                  </a:pPr>
                  <a:r>
                    <a:rPr lang="en-US" sz="1600" u="sng" dirty="0">
                      <a:solidFill>
                        <a:srgbClr val="FF0000"/>
                      </a:solidFill>
                    </a:rPr>
                    <a:t>String</a:t>
                  </a:r>
                </a:p>
                <a:p>
                  <a:pPr>
                    <a:lnSpc>
                      <a:spcPct val="50000"/>
                    </a:lnSpc>
                  </a:pPr>
                  <a:endParaRPr lang="en-US" sz="1200" dirty="0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74761" name="Group 18"/>
            <p:cNvGrpSpPr>
              <a:grpSpLocks/>
            </p:cNvGrpSpPr>
            <p:nvPr/>
          </p:nvGrpSpPr>
          <p:grpSpPr bwMode="auto">
            <a:xfrm>
              <a:off x="388" y="2571"/>
              <a:ext cx="1580" cy="192"/>
              <a:chOff x="244" y="2571"/>
              <a:chExt cx="1580" cy="192"/>
            </a:xfrm>
          </p:grpSpPr>
          <p:sp>
            <p:nvSpPr>
              <p:cNvPr id="74765" name="Rectangle 16"/>
              <p:cNvSpPr>
                <a:spLocks noChangeArrowheads="1"/>
              </p:cNvSpPr>
              <p:nvPr/>
            </p:nvSpPr>
            <p:spPr bwMode="auto">
              <a:xfrm>
                <a:off x="1056" y="2571"/>
                <a:ext cx="768" cy="192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766" name="Text Box 17"/>
              <p:cNvSpPr txBox="1">
                <a:spLocks noChangeArrowheads="1"/>
              </p:cNvSpPr>
              <p:nvPr/>
            </p:nvSpPr>
            <p:spPr bwMode="auto">
              <a:xfrm>
                <a:off x="244" y="2591"/>
                <a:ext cx="7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sz="1600" dirty="0" err="1">
                    <a:solidFill>
                      <a:srgbClr val="FF0000"/>
                    </a:solidFill>
                  </a:rPr>
                  <a:t>myName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=</a:t>
                </a:r>
                <a:r>
                  <a:rPr lang="en-US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p:grpSp>
        <p:grpSp>
          <p:nvGrpSpPr>
            <p:cNvPr id="74762" name="Group 24"/>
            <p:cNvGrpSpPr>
              <a:grpSpLocks/>
            </p:cNvGrpSpPr>
            <p:nvPr/>
          </p:nvGrpSpPr>
          <p:grpSpPr bwMode="auto">
            <a:xfrm>
              <a:off x="1824" y="2670"/>
              <a:ext cx="768" cy="786"/>
              <a:chOff x="1824" y="2670"/>
              <a:chExt cx="768" cy="786"/>
            </a:xfrm>
          </p:grpSpPr>
          <p:sp>
            <p:nvSpPr>
              <p:cNvPr id="74763" name="Line 19"/>
              <p:cNvSpPr>
                <a:spLocks noChangeShapeType="1"/>
              </p:cNvSpPr>
              <p:nvPr/>
            </p:nvSpPr>
            <p:spPr bwMode="auto">
              <a:xfrm>
                <a:off x="1824" y="267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IN"/>
              </a:p>
            </p:txBody>
          </p:sp>
          <p:sp>
            <p:nvSpPr>
              <p:cNvPr id="74764" name="Line 20"/>
              <p:cNvSpPr>
                <a:spLocks noChangeShapeType="1"/>
              </p:cNvSpPr>
              <p:nvPr/>
            </p:nvSpPr>
            <p:spPr bwMode="auto">
              <a:xfrm>
                <a:off x="1833" y="2688"/>
                <a:ext cx="759" cy="76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394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6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6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6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6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6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6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6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6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6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166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166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  <p:bldP spid="16691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toCharArray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3" y="1828800"/>
            <a:ext cx="6535057" cy="289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953000"/>
            <a:ext cx="473825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27577"/>
            <a:ext cx="88091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u="sng" dirty="0"/>
              <a:t>String Comparison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8"/>
            <a:ext cx="88091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To compare two strings for equality, use </a:t>
            </a:r>
            <a:r>
              <a:rPr lang="en-US" sz="2000" b="1" dirty="0"/>
              <a:t>equals( )</a:t>
            </a:r>
            <a:r>
              <a:rPr lang="en-US" sz="2000" dirty="0"/>
              <a:t>. It has this general form: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equals(Object </a:t>
            </a:r>
            <a:r>
              <a:rPr lang="en-US" sz="2000" i="1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Here, </a:t>
            </a:r>
            <a:r>
              <a:rPr lang="en-US" sz="2000" i="1" dirty="0" err="1"/>
              <a:t>str</a:t>
            </a:r>
            <a:r>
              <a:rPr lang="en-US" sz="2000" i="1" dirty="0"/>
              <a:t> </a:t>
            </a:r>
            <a:r>
              <a:rPr lang="en-US" sz="2000" dirty="0"/>
              <a:t>is the </a:t>
            </a:r>
            <a:r>
              <a:rPr lang="en-US" sz="2000" b="1" dirty="0"/>
              <a:t>String </a:t>
            </a:r>
            <a:r>
              <a:rPr lang="en-US" sz="2000" dirty="0"/>
              <a:t>object being compared with the invoking </a:t>
            </a:r>
            <a:r>
              <a:rPr lang="en-US" sz="2000" b="1" dirty="0"/>
              <a:t>String </a:t>
            </a:r>
            <a:r>
              <a:rPr lang="en-US" sz="2000" dirty="0"/>
              <a:t>object. It returns </a:t>
            </a:r>
            <a:r>
              <a:rPr lang="en-US" sz="2000" b="1" dirty="0"/>
              <a:t>true </a:t>
            </a:r>
            <a:r>
              <a:rPr lang="en-US" sz="2000" dirty="0"/>
              <a:t>if the strings contain the same characters in the same order, and </a:t>
            </a:r>
            <a:r>
              <a:rPr lang="en-US" sz="2000" b="1" dirty="0"/>
              <a:t>false </a:t>
            </a:r>
            <a:r>
              <a:rPr lang="en-US" sz="2000" dirty="0"/>
              <a:t>otherwise. The </a:t>
            </a:r>
            <a:r>
              <a:rPr lang="en-US" sz="2000" dirty="0">
                <a:solidFill>
                  <a:srgbClr val="FF0000"/>
                </a:solidFill>
              </a:rPr>
              <a:t>comparison is case-sensitive</a:t>
            </a:r>
            <a:r>
              <a:rPr lang="en-US" sz="2000" dirty="0"/>
              <a:t>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To perform a comparison that ignores case differences, call </a:t>
            </a:r>
            <a:r>
              <a:rPr lang="en-US" sz="2000" b="1" dirty="0" err="1"/>
              <a:t>equalsIgnoreCase</a:t>
            </a:r>
            <a:r>
              <a:rPr lang="en-US" sz="2000" b="1" dirty="0" smtClean="0"/>
              <a:t>( )</a:t>
            </a:r>
            <a:r>
              <a:rPr lang="en-US" sz="2000" dirty="0" smtClean="0"/>
              <a:t>. </a:t>
            </a:r>
            <a:r>
              <a:rPr lang="en-US" sz="2000" dirty="0"/>
              <a:t>When it compares two strings, it considers </a:t>
            </a:r>
            <a:r>
              <a:rPr lang="en-US" sz="2000" b="1" dirty="0"/>
              <a:t>A-Z </a:t>
            </a:r>
            <a:r>
              <a:rPr lang="en-US" sz="2000" dirty="0"/>
              <a:t>to be the same as </a:t>
            </a:r>
            <a:r>
              <a:rPr lang="en-US" sz="2000" b="1" dirty="0"/>
              <a:t>a-z</a:t>
            </a:r>
            <a:r>
              <a:rPr lang="en-US" sz="2000" dirty="0"/>
              <a:t>. It has this general form: 	</a:t>
            </a:r>
            <a:endParaRPr lang="en-US" sz="2000" dirty="0" smtClean="0"/>
          </a:p>
          <a:p>
            <a:pPr algn="just"/>
            <a:r>
              <a:rPr lang="en-US" sz="2000" dirty="0"/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equalsIgnoreCase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Here, </a:t>
            </a:r>
            <a:r>
              <a:rPr lang="en-US" sz="2000" i="1" dirty="0" err="1"/>
              <a:t>str</a:t>
            </a:r>
            <a:r>
              <a:rPr lang="en-US" sz="2000" i="1" dirty="0"/>
              <a:t> </a:t>
            </a:r>
            <a:r>
              <a:rPr lang="en-US" sz="2000" dirty="0"/>
              <a:t>is the </a:t>
            </a:r>
            <a:r>
              <a:rPr lang="en-US" sz="2000" b="1" dirty="0"/>
              <a:t>String </a:t>
            </a:r>
            <a:r>
              <a:rPr lang="en-US" sz="2000" dirty="0"/>
              <a:t>object being compared with the invoking </a:t>
            </a:r>
            <a:r>
              <a:rPr lang="en-US" sz="2000" b="1" dirty="0"/>
              <a:t>String </a:t>
            </a:r>
            <a:r>
              <a:rPr lang="en-US" sz="2000" dirty="0"/>
              <a:t>object. It, too, returns </a:t>
            </a:r>
            <a:r>
              <a:rPr lang="en-US" sz="2000" b="1" dirty="0"/>
              <a:t>true </a:t>
            </a:r>
            <a:r>
              <a:rPr lang="en-US" sz="2000" dirty="0"/>
              <a:t>if the strings contain the same characters in the same order, and </a:t>
            </a:r>
            <a:r>
              <a:rPr lang="en-US" sz="2000" b="1" dirty="0"/>
              <a:t>false </a:t>
            </a:r>
            <a:r>
              <a:rPr lang="en-US" sz="2000" dirty="0"/>
              <a:t>otherwise.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equals( ) and </a:t>
            </a:r>
            <a:r>
              <a:rPr lang="en-US" dirty="0" err="1"/>
              <a:t>equalsIgnoreCase</a:t>
            </a:r>
            <a:r>
              <a:rPr lang="en-US" dirty="0"/>
              <a:t>( 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equals( ) and </a:t>
            </a:r>
            <a:r>
              <a:rPr lang="en-US" dirty="0" err="1"/>
              <a:t>equalsIgnoreCase</a:t>
            </a:r>
            <a:r>
              <a:rPr lang="en-US" dirty="0"/>
              <a:t>( 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638800" cy="441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37850"/>
            <a:ext cx="3331029" cy="1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1295400"/>
            <a:ext cx="88091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 err="1"/>
              <a:t>regionMatches</a:t>
            </a:r>
            <a:r>
              <a:rPr lang="en-US" sz="2000" b="1" dirty="0"/>
              <a:t>( ) </a:t>
            </a:r>
            <a:r>
              <a:rPr lang="en-US" sz="2000" dirty="0"/>
              <a:t>method compares a specific region inside a string with another specific region in another string.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Here </a:t>
            </a:r>
            <a:r>
              <a:rPr lang="en-US" sz="2000" dirty="0"/>
              <a:t>are the general forms for these two methods: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regionMatches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startIndex</a:t>
            </a:r>
            <a:r>
              <a:rPr lang="en-US" sz="2000" dirty="0">
                <a:solidFill>
                  <a:srgbClr val="FF0000"/>
                </a:solidFill>
              </a:rPr>
              <a:t>, String </a:t>
            </a:r>
            <a:r>
              <a:rPr lang="en-US" sz="2000" i="1" dirty="0">
                <a:solidFill>
                  <a:srgbClr val="FF0000"/>
                </a:solidFill>
              </a:rPr>
              <a:t>str2</a:t>
            </a:r>
            <a:r>
              <a:rPr lang="en-US" sz="20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					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str2StartIndex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numChars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boolean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regionMatches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ignoreCase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startIndex</a:t>
            </a:r>
            <a:r>
              <a:rPr lang="en-US" sz="2000" dirty="0">
                <a:solidFill>
                  <a:srgbClr val="FF0000"/>
                </a:solidFill>
              </a:rPr>
              <a:t>, String </a:t>
            </a:r>
            <a:r>
              <a:rPr lang="en-US" sz="2000" i="1" dirty="0">
                <a:solidFill>
                  <a:srgbClr val="FF0000"/>
                </a:solidFill>
              </a:rPr>
              <a:t>str2,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		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str2StartIndex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numChars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For both versions, </a:t>
            </a:r>
            <a:r>
              <a:rPr lang="en-US" sz="2000" i="1" dirty="0" err="1"/>
              <a:t>startIndex</a:t>
            </a:r>
            <a:r>
              <a:rPr lang="en-US" sz="2000" i="1" dirty="0"/>
              <a:t> </a:t>
            </a:r>
            <a:r>
              <a:rPr lang="en-US" sz="2000" dirty="0"/>
              <a:t>specifies the index at which the region begins within the invoking </a:t>
            </a:r>
            <a:r>
              <a:rPr lang="en-US" sz="2000" b="1" dirty="0"/>
              <a:t>String </a:t>
            </a:r>
            <a:r>
              <a:rPr lang="en-US" sz="2000" dirty="0"/>
              <a:t>object. </a:t>
            </a:r>
            <a:endParaRPr lang="en-US" sz="2000" dirty="0" smtClean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/>
              <a:t>String </a:t>
            </a:r>
            <a:r>
              <a:rPr lang="en-US" sz="2000" dirty="0"/>
              <a:t>being compared is specified by </a:t>
            </a:r>
            <a:r>
              <a:rPr lang="en-US" sz="2000" i="1" dirty="0"/>
              <a:t>str2. </a:t>
            </a:r>
            <a:endParaRPr lang="en-US" sz="2000" i="1" dirty="0" smtClean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index at which the comparison will start within </a:t>
            </a:r>
            <a:r>
              <a:rPr lang="en-US" sz="2000" i="1" dirty="0"/>
              <a:t>str2 </a:t>
            </a:r>
            <a:r>
              <a:rPr lang="en-US" sz="2000" dirty="0"/>
              <a:t>is specified by </a:t>
            </a:r>
            <a:r>
              <a:rPr lang="en-US" sz="2000" i="1" dirty="0"/>
              <a:t>str2StartIndex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length of the substring being compared is passed in </a:t>
            </a:r>
            <a:r>
              <a:rPr lang="en-US" sz="2000" i="1" dirty="0" err="1"/>
              <a:t>numChars</a:t>
            </a:r>
            <a:r>
              <a:rPr lang="en-US" sz="2000" i="1" dirty="0"/>
              <a:t>. </a:t>
            </a:r>
            <a:endParaRPr lang="en-US" sz="2000" i="1" dirty="0" smtClean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the second version, if </a:t>
            </a:r>
            <a:r>
              <a:rPr lang="en-US" sz="2000" i="1" dirty="0" err="1"/>
              <a:t>ignoreCase</a:t>
            </a:r>
            <a:r>
              <a:rPr lang="en-US" sz="2000" i="1" dirty="0"/>
              <a:t> </a:t>
            </a:r>
            <a:r>
              <a:rPr lang="en-US" sz="2000" dirty="0"/>
              <a:t>is </a:t>
            </a:r>
            <a:r>
              <a:rPr lang="en-US" sz="2000" b="1" dirty="0"/>
              <a:t>true</a:t>
            </a:r>
            <a:r>
              <a:rPr lang="en-US" sz="2000" dirty="0"/>
              <a:t>, the case of the characters is ignored. Otherwise, case is significant.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regionMatches</a:t>
            </a:r>
            <a:r>
              <a:rPr lang="en-IN" dirty="0" smtClean="0"/>
              <a:t>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7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regionMatches</a:t>
            </a:r>
            <a:r>
              <a:rPr lang="en-IN" dirty="0" smtClean="0"/>
              <a:t>( 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 err="1"/>
              <a:t>startsWith</a:t>
            </a:r>
            <a:r>
              <a:rPr lang="en-US" sz="2000" b="1" dirty="0"/>
              <a:t>( ) </a:t>
            </a:r>
            <a:r>
              <a:rPr lang="en-US" sz="2000" dirty="0"/>
              <a:t>method determines whether a given </a:t>
            </a:r>
            <a:r>
              <a:rPr lang="en-US" sz="2000" b="1" dirty="0"/>
              <a:t>String </a:t>
            </a:r>
            <a:r>
              <a:rPr lang="en-US" sz="2000" dirty="0"/>
              <a:t>begins with a specified string.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Conversely, </a:t>
            </a:r>
            <a:r>
              <a:rPr lang="en-US" sz="2000" b="1" dirty="0" err="1"/>
              <a:t>endsWith</a:t>
            </a:r>
            <a:r>
              <a:rPr lang="en-US" sz="2000" b="1" dirty="0"/>
              <a:t>( ) </a:t>
            </a:r>
            <a:r>
              <a:rPr lang="en-US" sz="2000" dirty="0"/>
              <a:t>determines whether the </a:t>
            </a:r>
            <a:r>
              <a:rPr lang="en-US" sz="2000" b="1" dirty="0"/>
              <a:t>String </a:t>
            </a:r>
            <a:r>
              <a:rPr lang="en-US" sz="2000" dirty="0"/>
              <a:t>in question ends with a specified string.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They have the following general forms: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startsWith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endsWith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Here, </a:t>
            </a:r>
            <a:r>
              <a:rPr lang="en-US" sz="2000" i="1" dirty="0" err="1"/>
              <a:t>str</a:t>
            </a:r>
            <a:r>
              <a:rPr lang="en-US" sz="2000" i="1" dirty="0"/>
              <a:t> </a:t>
            </a:r>
            <a:r>
              <a:rPr lang="en-US" sz="2000" dirty="0"/>
              <a:t>is the </a:t>
            </a:r>
            <a:r>
              <a:rPr lang="en-US" sz="2000" b="1" dirty="0"/>
              <a:t>String </a:t>
            </a:r>
            <a:r>
              <a:rPr lang="en-US" sz="2000" dirty="0"/>
              <a:t>being tested. If the string matches, </a:t>
            </a:r>
            <a:r>
              <a:rPr lang="en-US" sz="2000" b="1" dirty="0"/>
              <a:t>true </a:t>
            </a:r>
            <a:r>
              <a:rPr lang="en-US" sz="2000" dirty="0"/>
              <a:t>is returned. Otherwise, </a:t>
            </a:r>
            <a:r>
              <a:rPr lang="en-US" sz="2000" b="1" dirty="0"/>
              <a:t>false </a:t>
            </a:r>
            <a:r>
              <a:rPr lang="en-US" sz="2000" dirty="0"/>
              <a:t>is returned.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For example,</a:t>
            </a:r>
          </a:p>
          <a:p>
            <a:pPr lvl="1" algn="just"/>
            <a:r>
              <a:rPr lang="en-US" sz="2000" dirty="0"/>
              <a:t>"</a:t>
            </a:r>
            <a:r>
              <a:rPr lang="en-US" sz="2000" dirty="0" err="1"/>
              <a:t>Foobar</a:t>
            </a:r>
            <a:r>
              <a:rPr lang="en-US" sz="2000" dirty="0"/>
              <a:t>".</a:t>
            </a:r>
            <a:r>
              <a:rPr lang="en-US" sz="2000" dirty="0" err="1"/>
              <a:t>endsWith</a:t>
            </a:r>
            <a:r>
              <a:rPr lang="en-US" sz="2000" dirty="0"/>
              <a:t>("bar")</a:t>
            </a:r>
          </a:p>
          <a:p>
            <a:pPr lvl="1" algn="just"/>
            <a:r>
              <a:rPr lang="en-US" sz="2000" dirty="0"/>
              <a:t>and</a:t>
            </a:r>
          </a:p>
          <a:p>
            <a:pPr lvl="1" algn="just"/>
            <a:r>
              <a:rPr lang="en-US" sz="2000" dirty="0"/>
              <a:t>"</a:t>
            </a:r>
            <a:r>
              <a:rPr lang="en-US" sz="2000" dirty="0" err="1"/>
              <a:t>Foobar</a:t>
            </a:r>
            <a:r>
              <a:rPr lang="en-US" sz="2000" dirty="0"/>
              <a:t>".</a:t>
            </a:r>
            <a:r>
              <a:rPr lang="en-US" sz="2000" dirty="0" err="1"/>
              <a:t>startsWith</a:t>
            </a:r>
            <a:r>
              <a:rPr lang="en-US" sz="2000" dirty="0"/>
              <a:t>("Foo")</a:t>
            </a:r>
          </a:p>
          <a:p>
            <a:pPr lvl="1" algn="just"/>
            <a:r>
              <a:rPr lang="en-US" sz="2000" dirty="0" smtClean="0"/>
              <a:t>are </a:t>
            </a:r>
            <a:r>
              <a:rPr lang="en-US" sz="2000" dirty="0"/>
              <a:t>both </a:t>
            </a:r>
            <a:r>
              <a:rPr lang="en-US" sz="2000" b="1" dirty="0"/>
              <a:t>true</a:t>
            </a:r>
            <a:r>
              <a:rPr lang="en-US" sz="2000" dirty="0"/>
              <a:t>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startsWith</a:t>
            </a:r>
            <a:r>
              <a:rPr lang="en-US" dirty="0"/>
              <a:t>( ) and </a:t>
            </a:r>
            <a:r>
              <a:rPr lang="en-US" dirty="0" err="1"/>
              <a:t>endsWith</a:t>
            </a:r>
            <a:r>
              <a:rPr lang="en-US" dirty="0"/>
              <a:t>( 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5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A second form of </a:t>
            </a:r>
            <a:r>
              <a:rPr lang="en-US" sz="2400" b="1" dirty="0" err="1"/>
              <a:t>startsWith</a:t>
            </a:r>
            <a:r>
              <a:rPr lang="en-US" sz="2400" b="1" dirty="0"/>
              <a:t>( )</a:t>
            </a:r>
            <a:r>
              <a:rPr lang="en-US" sz="2400" dirty="0"/>
              <a:t>, shown here, lets you specify a starting point:</a:t>
            </a:r>
          </a:p>
          <a:p>
            <a:pPr algn="just"/>
            <a:r>
              <a:rPr lang="en-US" sz="2400" dirty="0"/>
              <a:t>		</a:t>
            </a:r>
            <a:r>
              <a:rPr lang="en-US" sz="2400" dirty="0" err="1">
                <a:solidFill>
                  <a:srgbClr val="FF0000"/>
                </a:solidFill>
              </a:rPr>
              <a:t>boolean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startsWith</a:t>
            </a:r>
            <a:r>
              <a:rPr lang="en-US" sz="2400" dirty="0">
                <a:solidFill>
                  <a:srgbClr val="FF0000"/>
                </a:solidFill>
              </a:rPr>
              <a:t>(String </a:t>
            </a:r>
            <a:r>
              <a:rPr lang="en-US" sz="2400" i="1" dirty="0" err="1">
                <a:solidFill>
                  <a:srgbClr val="FF0000"/>
                </a:solidFill>
              </a:rPr>
              <a:t>str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startIndex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Here, </a:t>
            </a:r>
            <a:r>
              <a:rPr lang="en-US" sz="2400" i="1" dirty="0" err="1"/>
              <a:t>startIndex</a:t>
            </a:r>
            <a:r>
              <a:rPr lang="en-US" sz="2400" i="1" dirty="0"/>
              <a:t> </a:t>
            </a:r>
            <a:r>
              <a:rPr lang="en-US" sz="2400" dirty="0"/>
              <a:t>specifies the index into the invoking string at which point the search will begin.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For example,</a:t>
            </a:r>
          </a:p>
          <a:p>
            <a:pPr algn="just"/>
            <a:r>
              <a:rPr lang="en-US" sz="2400" dirty="0"/>
              <a:t>	"</a:t>
            </a:r>
            <a:r>
              <a:rPr lang="en-US" sz="2400" dirty="0" err="1"/>
              <a:t>Foobar</a:t>
            </a:r>
            <a:r>
              <a:rPr lang="en-US" sz="2400" dirty="0"/>
              <a:t>".</a:t>
            </a:r>
            <a:r>
              <a:rPr lang="en-US" sz="2400" dirty="0" err="1"/>
              <a:t>startsWith</a:t>
            </a:r>
            <a:r>
              <a:rPr lang="en-US" sz="2400" dirty="0"/>
              <a:t>("bar", 3)</a:t>
            </a:r>
          </a:p>
          <a:p>
            <a:pPr lvl="1" algn="just"/>
            <a:r>
              <a:rPr lang="en-US" sz="2400" dirty="0"/>
              <a:t>returns </a:t>
            </a:r>
            <a:r>
              <a:rPr lang="en-US" sz="2400" b="1" dirty="0"/>
              <a:t>true</a:t>
            </a:r>
            <a:r>
              <a:rPr lang="en-US" sz="2400" dirty="0"/>
              <a:t>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startsWith</a:t>
            </a:r>
            <a:r>
              <a:rPr lang="en-US" dirty="0"/>
              <a:t>( ) and </a:t>
            </a:r>
            <a:r>
              <a:rPr lang="en-US" dirty="0" err="1"/>
              <a:t>endsWith</a:t>
            </a:r>
            <a:r>
              <a:rPr lang="en-US" dirty="0"/>
              <a:t>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6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1295400"/>
            <a:ext cx="8809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important to understand that the </a:t>
            </a:r>
            <a:r>
              <a:rPr lang="en-US" sz="2400" b="1" dirty="0"/>
              <a:t>equals( ) </a:t>
            </a:r>
            <a:r>
              <a:rPr lang="en-US" sz="2400" dirty="0"/>
              <a:t>method and the </a:t>
            </a:r>
            <a:r>
              <a:rPr lang="en-US" sz="2400" b="1" dirty="0"/>
              <a:t>== </a:t>
            </a:r>
            <a:r>
              <a:rPr lang="en-US" sz="2400" dirty="0"/>
              <a:t>operator perform two different operations.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As just explained, the </a:t>
            </a:r>
            <a:r>
              <a:rPr lang="en-US" sz="2400" b="1" dirty="0"/>
              <a:t>equals( ) </a:t>
            </a:r>
            <a:r>
              <a:rPr lang="en-US" sz="2400" dirty="0"/>
              <a:t>method compares the characters inside a </a:t>
            </a:r>
            <a:r>
              <a:rPr lang="en-US" sz="2400" b="1" dirty="0"/>
              <a:t>String </a:t>
            </a:r>
            <a:r>
              <a:rPr lang="en-US" sz="2400" dirty="0"/>
              <a:t>object.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== </a:t>
            </a:r>
            <a:r>
              <a:rPr lang="en-US" sz="2400" dirty="0"/>
              <a:t>operator compares two object references to see whether they refer to the same instance.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The following program shows how two different </a:t>
            </a:r>
            <a:r>
              <a:rPr lang="en-US" sz="2400" b="1" dirty="0"/>
              <a:t>String </a:t>
            </a:r>
            <a:r>
              <a:rPr lang="en-US" sz="2400" dirty="0"/>
              <a:t>objects can contain the same characters, but references to these objects will not compare as equal: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Equals vs. ==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2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dirty="0" smtClean="0"/>
              <a:t>quals vs. ==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6248400" cy="205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5" y="4419600"/>
            <a:ext cx="2790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i="1" dirty="0" smtClean="0"/>
              <a:t>String</a:t>
            </a:r>
            <a:r>
              <a:rPr lang="en-IN" dirty="0" smtClean="0"/>
              <a:t> Class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String objects can be created by two ways:</a:t>
            </a:r>
          </a:p>
          <a:p>
            <a:pPr lvl="1"/>
            <a:r>
              <a:rPr lang="en-IN" dirty="0" smtClean="0"/>
              <a:t>Using String literal</a:t>
            </a:r>
          </a:p>
          <a:p>
            <a:pPr lvl="2"/>
            <a:r>
              <a:rPr lang="en-IN" dirty="0" smtClean="0"/>
              <a:t>String s1 = “test”</a:t>
            </a:r>
          </a:p>
          <a:p>
            <a:pPr lvl="1"/>
            <a:r>
              <a:rPr lang="en-IN" dirty="0" smtClean="0"/>
              <a:t>Using new operator</a:t>
            </a:r>
          </a:p>
          <a:p>
            <a:pPr lvl="2"/>
            <a:r>
              <a:rPr lang="en-IN" dirty="0" smtClean="0"/>
              <a:t>String s1 = new String(“test”); </a:t>
            </a:r>
          </a:p>
          <a:p>
            <a:pPr lvl="1"/>
            <a:r>
              <a:rPr lang="en-IN" dirty="0" smtClean="0"/>
              <a:t>Using another String object</a:t>
            </a:r>
          </a:p>
          <a:p>
            <a:pPr lvl="2"/>
            <a:r>
              <a:rPr lang="en-IN" dirty="0" smtClean="0"/>
              <a:t>String s2 = new String(s1);</a:t>
            </a:r>
          </a:p>
          <a:p>
            <a:r>
              <a:rPr lang="en-IN" dirty="0" smtClean="0"/>
              <a:t>Where is a String object stored in memory location?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829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Often, it is not enough to simply know whether two strings are identical. For sorting applications, you need to know which is </a:t>
            </a:r>
            <a:r>
              <a:rPr lang="en-US" sz="2000" i="1" dirty="0"/>
              <a:t>less than, equal to, </a:t>
            </a:r>
            <a:r>
              <a:rPr lang="en-US" sz="2000" dirty="0"/>
              <a:t>or </a:t>
            </a:r>
            <a:r>
              <a:rPr lang="en-US" sz="2000" i="1" dirty="0"/>
              <a:t>greater than </a:t>
            </a:r>
            <a:r>
              <a:rPr lang="en-US" sz="2000" dirty="0"/>
              <a:t>the next. A string is less than another if it comes before the other in dictionary order.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A string is greater than another if it comes after the other in dictionary order.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String </a:t>
            </a:r>
            <a:r>
              <a:rPr lang="en-US" sz="2000" dirty="0"/>
              <a:t>method </a:t>
            </a:r>
            <a:r>
              <a:rPr lang="en-US" sz="2000" b="1" dirty="0" err="1"/>
              <a:t>compareTo</a:t>
            </a:r>
            <a:r>
              <a:rPr lang="en-US" sz="2000" b="1" dirty="0"/>
              <a:t>( ) </a:t>
            </a:r>
            <a:r>
              <a:rPr lang="en-US" sz="2000" dirty="0"/>
              <a:t>serves this purpose. It has this general form:</a:t>
            </a:r>
          </a:p>
          <a:p>
            <a:pPr algn="just"/>
            <a:r>
              <a:rPr lang="en-US" sz="2000" dirty="0"/>
              <a:t>		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compareTo</a:t>
            </a:r>
            <a:r>
              <a:rPr lang="en-US" sz="2000" dirty="0">
                <a:solidFill>
                  <a:srgbClr val="FF0000"/>
                </a:solidFill>
              </a:rPr>
              <a:t>(String </a:t>
            </a:r>
            <a:r>
              <a:rPr lang="en-US" sz="2000" i="1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1" algn="just"/>
            <a:r>
              <a:rPr lang="en-US" sz="2000" dirty="0"/>
              <a:t>Here, </a:t>
            </a:r>
            <a:r>
              <a:rPr lang="en-US" sz="2000" i="1" dirty="0" err="1"/>
              <a:t>str</a:t>
            </a:r>
            <a:r>
              <a:rPr lang="en-US" sz="2000" i="1" dirty="0"/>
              <a:t> </a:t>
            </a:r>
            <a:r>
              <a:rPr lang="en-US" sz="2000" dirty="0"/>
              <a:t>is the </a:t>
            </a:r>
            <a:r>
              <a:rPr lang="en-US" sz="2000" b="1" dirty="0"/>
              <a:t>String </a:t>
            </a:r>
            <a:r>
              <a:rPr lang="en-US" sz="2000" dirty="0"/>
              <a:t>being compared with the invoking </a:t>
            </a:r>
            <a:r>
              <a:rPr lang="en-US" sz="2000" b="1" dirty="0"/>
              <a:t>String</a:t>
            </a:r>
            <a:r>
              <a:rPr lang="en-US" sz="2000" dirty="0"/>
              <a:t>. The result of the comparison is returned and is interpreted, as shown here: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30225" t="51103" r="9728" b="28493"/>
          <a:stretch/>
        </p:blipFill>
        <p:spPr>
          <a:xfrm>
            <a:off x="321866" y="4502462"/>
            <a:ext cx="8551784" cy="163381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compareTo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5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compareTo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4953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compareTo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5410200" cy="388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680029"/>
            <a:ext cx="1066800" cy="38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27577"/>
            <a:ext cx="88091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u="sng" dirty="0"/>
              <a:t>Searching Strings</a:t>
            </a:r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String </a:t>
            </a:r>
            <a:r>
              <a:rPr lang="en-US" sz="2400" dirty="0"/>
              <a:t>class provides two methods that allow you to search a string for a specified character or </a:t>
            </a:r>
            <a:r>
              <a:rPr lang="en-US" sz="2400" dirty="0" smtClean="0"/>
              <a:t>substring:</a:t>
            </a:r>
          </a:p>
          <a:p>
            <a:pPr marL="714375" lvl="1" indent="-257175" algn="just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indexOf</a:t>
            </a:r>
            <a:r>
              <a:rPr lang="en-US" sz="2400" b="1" dirty="0"/>
              <a:t>( ) </a:t>
            </a:r>
            <a:r>
              <a:rPr lang="en-US" sz="2400" dirty="0"/>
              <a:t>Searches for the first occurrence of a character or </a:t>
            </a:r>
            <a:r>
              <a:rPr lang="en-US" sz="2400" dirty="0" smtClean="0"/>
              <a:t>substring.</a:t>
            </a:r>
          </a:p>
          <a:p>
            <a:pPr marL="714375" lvl="1" indent="-257175" algn="just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lastIndexOf</a:t>
            </a:r>
            <a:r>
              <a:rPr lang="en-US" sz="2400" b="1" dirty="0"/>
              <a:t>( ) </a:t>
            </a:r>
            <a:r>
              <a:rPr lang="en-US" sz="2400" dirty="0"/>
              <a:t>Searches for the last occurrence of a character or substring.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dirty="0"/>
              <a:t>These two methods are overloaded in several different ways. In all cases, the methods return the index at which the character or substring was found, or –1 on failure.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6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l="30226" t="13419" r="9934" b="16544"/>
          <a:stretch/>
        </p:blipFill>
        <p:spPr>
          <a:xfrm>
            <a:off x="536083" y="1345226"/>
            <a:ext cx="6997632" cy="460466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9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Strings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029200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590800"/>
            <a:ext cx="2590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 smtClean="0"/>
              <a:t>You </a:t>
            </a:r>
            <a:r>
              <a:rPr lang="en-IN" sz="2400" dirty="0"/>
              <a:t>can extract a substring using </a:t>
            </a:r>
            <a:r>
              <a:rPr lang="en-IN" sz="2400" b="1" dirty="0"/>
              <a:t>substring( ).</a:t>
            </a:r>
            <a:r>
              <a:rPr lang="en-IN" sz="2400" dirty="0"/>
              <a:t> 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/>
              <a:t>It has two forms. The first is</a:t>
            </a:r>
          </a:p>
          <a:p>
            <a:pPr marL="134541" indent="-134541" algn="just"/>
            <a:r>
              <a:rPr lang="en-IN" sz="2400" dirty="0"/>
              <a:t>		</a:t>
            </a:r>
            <a:r>
              <a:rPr lang="en-IN" sz="2400" dirty="0">
                <a:solidFill>
                  <a:srgbClr val="FF0000"/>
                </a:solidFill>
              </a:rPr>
              <a:t>String substring(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i="1" dirty="0" err="1">
                <a:solidFill>
                  <a:srgbClr val="FF0000"/>
                </a:solidFill>
              </a:rPr>
              <a:t>startIndex</a:t>
            </a:r>
            <a:r>
              <a:rPr lang="en-IN" sz="2400" i="1" dirty="0">
                <a:solidFill>
                  <a:srgbClr val="FF0000"/>
                </a:solidFill>
              </a:rPr>
              <a:t>)</a:t>
            </a:r>
          </a:p>
          <a:p>
            <a:pPr marL="134541" indent="-134541" algn="just"/>
            <a:r>
              <a:rPr lang="en-IN" sz="2400" dirty="0"/>
              <a:t>	Here, </a:t>
            </a:r>
            <a:r>
              <a:rPr lang="en-IN" sz="2400" i="1" dirty="0" err="1"/>
              <a:t>startIndex</a:t>
            </a:r>
            <a:r>
              <a:rPr lang="en-IN" sz="2400" i="1" dirty="0"/>
              <a:t> specifies the index at which the substring will begin. 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i="1" dirty="0"/>
              <a:t>This form returns a copy </a:t>
            </a:r>
            <a:r>
              <a:rPr lang="en-IN" sz="2400" dirty="0"/>
              <a:t>of the substring that begins at </a:t>
            </a:r>
            <a:r>
              <a:rPr lang="en-IN" sz="2400" i="1" dirty="0" err="1"/>
              <a:t>startIndex</a:t>
            </a:r>
            <a:r>
              <a:rPr lang="en-IN" sz="2400" i="1" dirty="0"/>
              <a:t> and runs to the end of the invoking string.</a:t>
            </a:r>
          </a:p>
          <a:p>
            <a:pPr marL="134541" indent="-134541" algn="just">
              <a:buFont typeface="Arial" pitchFamily="34" charset="0"/>
              <a:buChar char="•"/>
            </a:pPr>
            <a:endParaRPr lang="en-IN" sz="2400" i="1" dirty="0"/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/>
              <a:t>The second form of </a:t>
            </a:r>
            <a:r>
              <a:rPr lang="en-IN" sz="2400" b="1" dirty="0"/>
              <a:t>substring( ) </a:t>
            </a:r>
            <a:r>
              <a:rPr lang="en-IN" sz="2400" dirty="0"/>
              <a:t>allows you to specify both the beginning and ending index of the substring:</a:t>
            </a:r>
          </a:p>
          <a:p>
            <a:pPr marL="134541" indent="-134541" algn="just"/>
            <a:r>
              <a:rPr lang="en-IN" sz="2400" dirty="0"/>
              <a:t>		</a:t>
            </a:r>
            <a:r>
              <a:rPr lang="en-IN" sz="2400" dirty="0">
                <a:solidFill>
                  <a:srgbClr val="FF0000"/>
                </a:solidFill>
              </a:rPr>
              <a:t>String substring(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i="1" dirty="0" err="1">
                <a:solidFill>
                  <a:srgbClr val="FF0000"/>
                </a:solidFill>
              </a:rPr>
              <a:t>startIndex</a:t>
            </a:r>
            <a:r>
              <a:rPr lang="en-IN" sz="2400" i="1" dirty="0">
                <a:solidFill>
                  <a:srgbClr val="FF0000"/>
                </a:solidFill>
              </a:rPr>
              <a:t>, </a:t>
            </a:r>
            <a:r>
              <a:rPr lang="en-IN" sz="2400" i="1" dirty="0" err="1">
                <a:solidFill>
                  <a:srgbClr val="FF0000"/>
                </a:solidFill>
              </a:rPr>
              <a:t>int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i="1" dirty="0" err="1">
                <a:solidFill>
                  <a:srgbClr val="FF0000"/>
                </a:solidFill>
              </a:rPr>
              <a:t>endIndex</a:t>
            </a:r>
            <a:r>
              <a:rPr lang="en-IN" sz="2400" i="1" dirty="0">
                <a:solidFill>
                  <a:srgbClr val="FF0000"/>
                </a:solidFill>
              </a:rPr>
              <a:t>)</a:t>
            </a:r>
          </a:p>
          <a:p>
            <a:pPr marL="134541" indent="-134541" algn="just"/>
            <a:r>
              <a:rPr lang="en-IN" sz="2400" dirty="0"/>
              <a:t>	Here, </a:t>
            </a:r>
            <a:r>
              <a:rPr lang="en-IN" sz="2400" i="1" dirty="0" err="1"/>
              <a:t>startIndex</a:t>
            </a:r>
            <a:r>
              <a:rPr lang="en-IN" sz="2400" i="1" dirty="0"/>
              <a:t> specifies the beginning index, and </a:t>
            </a:r>
            <a:r>
              <a:rPr lang="en-IN" sz="2400" i="1" dirty="0" err="1"/>
              <a:t>endIndex</a:t>
            </a:r>
            <a:r>
              <a:rPr lang="en-IN" sz="2400" i="1" dirty="0"/>
              <a:t> specifies the stopping point.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/>
              <a:t>The string returned contains all the characters from the beginning index, up to, but not including, the ending index.</a:t>
            </a: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substring()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9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ubstring()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5715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/>
              <a:t>You can concatenate two strings using </a:t>
            </a:r>
            <a:r>
              <a:rPr lang="en-IN" sz="2400" b="1" dirty="0" err="1"/>
              <a:t>concat</a:t>
            </a:r>
            <a:r>
              <a:rPr lang="en-IN" sz="2400" b="1" dirty="0"/>
              <a:t>( ), </a:t>
            </a:r>
            <a:r>
              <a:rPr lang="en-IN" sz="2400" dirty="0"/>
              <a:t>shown here</a:t>
            </a:r>
            <a:r>
              <a:rPr lang="en-IN" sz="2400" b="1" dirty="0"/>
              <a:t>:</a:t>
            </a:r>
          </a:p>
          <a:p>
            <a:pPr marL="134541" indent="-134541" algn="just"/>
            <a:r>
              <a:rPr lang="en-IN" sz="2400" dirty="0"/>
              <a:t>		</a:t>
            </a:r>
            <a:r>
              <a:rPr lang="en-IN" sz="2400" dirty="0">
                <a:solidFill>
                  <a:srgbClr val="FF0000"/>
                </a:solidFill>
              </a:rPr>
              <a:t>String </a:t>
            </a:r>
            <a:r>
              <a:rPr lang="en-IN" sz="2400" dirty="0" err="1">
                <a:solidFill>
                  <a:srgbClr val="FF0000"/>
                </a:solidFill>
              </a:rPr>
              <a:t>concat</a:t>
            </a:r>
            <a:r>
              <a:rPr lang="en-IN" sz="2400" dirty="0">
                <a:solidFill>
                  <a:srgbClr val="FF0000"/>
                </a:solidFill>
              </a:rPr>
              <a:t>(String </a:t>
            </a:r>
            <a:r>
              <a:rPr lang="en-IN" sz="2400" i="1" dirty="0" err="1">
                <a:solidFill>
                  <a:srgbClr val="FF0000"/>
                </a:solidFill>
              </a:rPr>
              <a:t>str</a:t>
            </a:r>
            <a:r>
              <a:rPr lang="en-IN" sz="2400" i="1" dirty="0">
                <a:solidFill>
                  <a:srgbClr val="FF0000"/>
                </a:solidFill>
              </a:rPr>
              <a:t>)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/>
              <a:t>This method creates a new object that contains the invoking string with the contents of </a:t>
            </a:r>
            <a:r>
              <a:rPr lang="en-IN" sz="2400" i="1" dirty="0" err="1"/>
              <a:t>str</a:t>
            </a:r>
            <a:r>
              <a:rPr lang="en-IN" sz="2400" i="1" dirty="0"/>
              <a:t> appended to the end. </a:t>
            </a:r>
            <a:r>
              <a:rPr lang="en-IN" sz="2400" b="1" i="1" dirty="0" err="1"/>
              <a:t>concat</a:t>
            </a:r>
            <a:r>
              <a:rPr lang="en-IN" sz="2400" b="1" i="1" dirty="0"/>
              <a:t>( ) </a:t>
            </a:r>
            <a:r>
              <a:rPr lang="en-IN" sz="2400" i="1" dirty="0"/>
              <a:t>performs the same function as +. 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i="1" dirty="0"/>
              <a:t>For example,</a:t>
            </a:r>
          </a:p>
          <a:p>
            <a:pPr marL="820341" lvl="2" indent="-134541" algn="just"/>
            <a:r>
              <a:rPr lang="en-IN" sz="2400" dirty="0">
                <a:solidFill>
                  <a:srgbClr val="FF0000"/>
                </a:solidFill>
              </a:rPr>
              <a:t>String s1 = "one";</a:t>
            </a:r>
          </a:p>
          <a:p>
            <a:pPr marL="820341" lvl="2" indent="-134541" algn="just"/>
            <a:r>
              <a:rPr lang="en-IN" sz="2400" dirty="0">
                <a:solidFill>
                  <a:srgbClr val="FF0000"/>
                </a:solidFill>
              </a:rPr>
              <a:t>String s2 = s1.concat("two");</a:t>
            </a:r>
          </a:p>
          <a:p>
            <a:pPr marL="134541" indent="-134541" algn="just"/>
            <a:r>
              <a:rPr lang="en-IN" sz="2400" dirty="0"/>
              <a:t>	puts the string “</a:t>
            </a:r>
            <a:r>
              <a:rPr lang="en-IN" sz="2400" dirty="0" err="1"/>
              <a:t>onetwo</a:t>
            </a:r>
            <a:r>
              <a:rPr lang="en-IN" sz="2400" dirty="0"/>
              <a:t>” into </a:t>
            </a:r>
            <a:r>
              <a:rPr lang="en-IN" sz="2400" b="1" dirty="0"/>
              <a:t>s2.</a:t>
            </a:r>
            <a:r>
              <a:rPr lang="en-IN" sz="2400" dirty="0"/>
              <a:t> It generates the same result as the following sequence:</a:t>
            </a:r>
          </a:p>
          <a:p>
            <a:pPr marL="820341" lvl="2" indent="-134541" algn="just"/>
            <a:r>
              <a:rPr lang="en-IN" sz="2400" dirty="0" smtClean="0">
                <a:solidFill>
                  <a:srgbClr val="FF0000"/>
                </a:solidFill>
              </a:rPr>
              <a:t>String </a:t>
            </a:r>
            <a:r>
              <a:rPr lang="en-IN" sz="2400" dirty="0">
                <a:solidFill>
                  <a:srgbClr val="FF0000"/>
                </a:solidFill>
              </a:rPr>
              <a:t>s1 = "one";</a:t>
            </a:r>
          </a:p>
          <a:p>
            <a:pPr marL="820341" lvl="2" indent="-134541" algn="just"/>
            <a:r>
              <a:rPr lang="en-IN" sz="2400" dirty="0">
                <a:solidFill>
                  <a:srgbClr val="FF0000"/>
                </a:solidFill>
              </a:rPr>
              <a:t>String s2 = s1 + "two";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</a:t>
            </a:r>
            <a:r>
              <a:rPr lang="en-IN" dirty="0" err="1" smtClean="0"/>
              <a:t>oncat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6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i="1" dirty="0" smtClean="0"/>
              <a:t>String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String </a:t>
            </a:r>
            <a:r>
              <a:rPr lang="en-IN" sz="2000" dirty="0"/>
              <a:t>pool (String </a:t>
            </a:r>
            <a:r>
              <a:rPr lang="en-IN" sz="2000" dirty="0" smtClean="0"/>
              <a:t>intern/constant </a:t>
            </a:r>
            <a:r>
              <a:rPr lang="en-IN" sz="2000" dirty="0"/>
              <a:t>pool) is a special storage area in Java heap. When a string is created and if the string already exists in the pool, the reference of the existing string will be returned, instead of creating a new object and returning its </a:t>
            </a:r>
            <a:r>
              <a:rPr lang="en-IN" sz="2000" dirty="0" smtClean="0"/>
              <a:t>reference to  the same instance.</a:t>
            </a:r>
            <a:endParaRPr lang="en-IN" sz="2000" dirty="0"/>
          </a:p>
          <a:p>
            <a:pPr algn="just"/>
            <a:r>
              <a:rPr lang="en-IN" sz="2000" dirty="0"/>
              <a:t>The following code will create only one string object in the heap</a:t>
            </a:r>
            <a:r>
              <a:rPr lang="en-IN" sz="2000" dirty="0" smtClean="0"/>
              <a:t>.</a:t>
            </a:r>
          </a:p>
          <a:p>
            <a:pPr lvl="1" algn="just"/>
            <a:r>
              <a:rPr lang="en-IN" sz="2000" dirty="0" smtClean="0"/>
              <a:t>1. String string1 = “</a:t>
            </a:r>
            <a:r>
              <a:rPr lang="en-IN" sz="2000" dirty="0" err="1" smtClean="0"/>
              <a:t>abcd</a:t>
            </a:r>
            <a:r>
              <a:rPr lang="en-IN" sz="2000" dirty="0" smtClean="0"/>
              <a:t>”</a:t>
            </a:r>
          </a:p>
          <a:p>
            <a:pPr lvl="1" algn="just"/>
            <a:r>
              <a:rPr lang="en-IN" sz="2000" dirty="0" smtClean="0"/>
              <a:t>2. String string2 = “</a:t>
            </a:r>
            <a:r>
              <a:rPr lang="en-IN" sz="2000" dirty="0" err="1" smtClean="0"/>
              <a:t>abcd</a:t>
            </a:r>
            <a:r>
              <a:rPr lang="en-IN" sz="2000" dirty="0" smtClean="0"/>
              <a:t>”</a:t>
            </a:r>
          </a:p>
          <a:p>
            <a:pPr algn="just"/>
            <a:r>
              <a:rPr lang="en-IN" sz="2000" dirty="0" smtClean="0"/>
              <a:t>Now String string2 called “</a:t>
            </a:r>
            <a:r>
              <a:rPr lang="en-IN" sz="2000" dirty="0" err="1" smtClean="0"/>
              <a:t>abcd</a:t>
            </a:r>
            <a:r>
              <a:rPr lang="en-IN" sz="2000" dirty="0" smtClean="0"/>
              <a:t>”.</a:t>
            </a:r>
            <a:r>
              <a:rPr lang="en-IN" sz="2000" dirty="0" err="1" smtClean="0"/>
              <a:t>toUpperCase</a:t>
            </a:r>
            <a:r>
              <a:rPr lang="en-IN" sz="2000" dirty="0" smtClean="0"/>
              <a:t>() which changes the same object into “ABCD”, so string1 will also be “ABCD” which is not desirable.</a:t>
            </a:r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</p:txBody>
      </p:sp>
      <p:sp>
        <p:nvSpPr>
          <p:cNvPr id="6" name="AutoShape 3" descr="http://www.programcreek.com/wp-content/uploads/2013/07/java-string-pool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419600"/>
            <a:ext cx="3733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000" dirty="0"/>
              <a:t>The </a:t>
            </a:r>
            <a:r>
              <a:rPr lang="en-IN" sz="2000" b="1" dirty="0"/>
              <a:t>replace( ) </a:t>
            </a:r>
            <a:r>
              <a:rPr lang="en-IN" sz="2000" dirty="0"/>
              <a:t>method has two forms. 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000" dirty="0"/>
              <a:t>The first replaces all occurrences of one character in the invoking string with another character. It has the following general form:</a:t>
            </a:r>
          </a:p>
          <a:p>
            <a:pPr marL="820341" lvl="2" indent="-134541" algn="just"/>
            <a:r>
              <a:rPr lang="en-IN" sz="2000" i="1" dirty="0">
                <a:solidFill>
                  <a:srgbClr val="FF0000"/>
                </a:solidFill>
              </a:rPr>
              <a:t>String replace(char original, char replacement)</a:t>
            </a:r>
          </a:p>
          <a:p>
            <a:pPr marL="134541" indent="-134541" algn="just"/>
            <a:r>
              <a:rPr lang="en-IN" sz="2000" dirty="0"/>
              <a:t>	Here, </a:t>
            </a:r>
            <a:r>
              <a:rPr lang="en-IN" sz="2000" i="1" dirty="0"/>
              <a:t>original specifies the character to be replaced by the character specified by replacement.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000" dirty="0"/>
              <a:t>The resulting string is returned. For example,</a:t>
            </a:r>
          </a:p>
          <a:p>
            <a:pPr marL="820341" lvl="2" indent="-134541" algn="just"/>
            <a:r>
              <a:rPr lang="en-IN" sz="2000" dirty="0">
                <a:solidFill>
                  <a:srgbClr val="FF0000"/>
                </a:solidFill>
              </a:rPr>
              <a:t>String s = "</a:t>
            </a:r>
            <a:r>
              <a:rPr lang="en-IN" sz="2000" dirty="0" err="1">
                <a:solidFill>
                  <a:srgbClr val="FF0000"/>
                </a:solidFill>
              </a:rPr>
              <a:t>Hello".replace</a:t>
            </a:r>
            <a:r>
              <a:rPr lang="en-IN" sz="2000" dirty="0">
                <a:solidFill>
                  <a:srgbClr val="FF0000"/>
                </a:solidFill>
              </a:rPr>
              <a:t>('l', 'w');</a:t>
            </a:r>
          </a:p>
          <a:p>
            <a:pPr marL="134541" indent="-134541" algn="just"/>
            <a:r>
              <a:rPr lang="en-IN" sz="2000" dirty="0"/>
              <a:t>	puts the string “</a:t>
            </a:r>
            <a:r>
              <a:rPr lang="en-IN" sz="2000" dirty="0" err="1"/>
              <a:t>Hewwo</a:t>
            </a:r>
            <a:r>
              <a:rPr lang="en-IN" sz="2000" dirty="0"/>
              <a:t>” into </a:t>
            </a:r>
            <a:r>
              <a:rPr lang="en-IN" sz="2000" b="1" dirty="0"/>
              <a:t>s.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/>
              <a:t>second form of </a:t>
            </a:r>
            <a:r>
              <a:rPr lang="en-IN" sz="2000" b="1" dirty="0"/>
              <a:t>replace( ) </a:t>
            </a:r>
            <a:r>
              <a:rPr lang="en-IN" sz="2000" dirty="0"/>
              <a:t>replaces one character sequence with another. It has this general form: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FF0000"/>
                </a:solidFill>
              </a:rPr>
              <a:t>String replace(</a:t>
            </a:r>
            <a:r>
              <a:rPr lang="en-IN" sz="2000" i="1" dirty="0" err="1">
                <a:solidFill>
                  <a:srgbClr val="FF0000"/>
                </a:solidFill>
              </a:rPr>
              <a:t>CharSequence</a:t>
            </a:r>
            <a:r>
              <a:rPr lang="en-IN" sz="2000" i="1" dirty="0">
                <a:solidFill>
                  <a:srgbClr val="FF0000"/>
                </a:solidFill>
              </a:rPr>
              <a:t> original, </a:t>
            </a:r>
            <a:r>
              <a:rPr lang="en-IN" sz="2000" i="1" dirty="0" err="1">
                <a:solidFill>
                  <a:srgbClr val="FF0000"/>
                </a:solidFill>
              </a:rPr>
              <a:t>CharSequence</a:t>
            </a:r>
            <a:r>
              <a:rPr lang="en-IN" sz="2000" i="1" dirty="0">
                <a:solidFill>
                  <a:srgbClr val="FF0000"/>
                </a:solidFill>
              </a:rPr>
              <a:t> replacement</a:t>
            </a:r>
            <a:r>
              <a:rPr lang="en-IN" sz="2000" i="1" dirty="0" smtClean="0">
                <a:solidFill>
                  <a:srgbClr val="FF0000"/>
                </a:solidFill>
              </a:rPr>
              <a:t>)</a:t>
            </a:r>
            <a:endParaRPr lang="en-IN" sz="2000" i="1" dirty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FF0000"/>
                </a:solidFill>
              </a:rPr>
              <a:t>public String </a:t>
            </a:r>
            <a:r>
              <a:rPr lang="en-IN" sz="2000" i="1" dirty="0" err="1">
                <a:solidFill>
                  <a:srgbClr val="FF0000"/>
                </a:solidFill>
              </a:rPr>
              <a:t>replaceAll</a:t>
            </a:r>
            <a:r>
              <a:rPr lang="en-IN" sz="2000" i="1" dirty="0">
                <a:solidFill>
                  <a:srgbClr val="FF0000"/>
                </a:solidFill>
              </a:rPr>
              <a:t>(String regex, String replacement)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FF0000"/>
                </a:solidFill>
              </a:rPr>
              <a:t>public String </a:t>
            </a:r>
            <a:r>
              <a:rPr lang="en-IN" sz="2000" i="1" dirty="0" err="1">
                <a:solidFill>
                  <a:srgbClr val="FF0000"/>
                </a:solidFill>
              </a:rPr>
              <a:t>replaceFirst</a:t>
            </a:r>
            <a:r>
              <a:rPr lang="en-IN" sz="2000" i="1" dirty="0">
                <a:solidFill>
                  <a:srgbClr val="FF0000"/>
                </a:solidFill>
              </a:rPr>
              <a:t>(String regex, String replacement)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eplace()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9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eplace()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5257800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720975"/>
            <a:ext cx="3724275" cy="12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 smtClean="0"/>
              <a:t> The </a:t>
            </a:r>
            <a:r>
              <a:rPr lang="en-IN" sz="2400" b="1" dirty="0"/>
              <a:t>trim</a:t>
            </a:r>
            <a:r>
              <a:rPr lang="en-IN" sz="2400" b="1" dirty="0" smtClean="0"/>
              <a:t>() </a:t>
            </a:r>
            <a:r>
              <a:rPr lang="en-IN" sz="2400" dirty="0"/>
              <a:t>method returns a copy of the invoking string from which any leading and trailing whitespace has been removed. 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 smtClean="0"/>
              <a:t> It </a:t>
            </a:r>
            <a:r>
              <a:rPr lang="en-IN" sz="2400" dirty="0"/>
              <a:t>has this general form:</a:t>
            </a:r>
          </a:p>
          <a:p>
            <a:pPr marL="134541" indent="-134541" algn="just"/>
            <a:r>
              <a:rPr lang="en-IN" sz="2400" dirty="0"/>
              <a:t>		</a:t>
            </a:r>
            <a:r>
              <a:rPr lang="en-IN" sz="2400" dirty="0">
                <a:solidFill>
                  <a:srgbClr val="FF0000"/>
                </a:solidFill>
              </a:rPr>
              <a:t>String trim( )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 smtClean="0"/>
              <a:t> Here </a:t>
            </a:r>
            <a:r>
              <a:rPr lang="en-IN" sz="2400" dirty="0"/>
              <a:t>is an example:</a:t>
            </a:r>
          </a:p>
          <a:p>
            <a:pPr marL="134541" indent="-134541" algn="just"/>
            <a:r>
              <a:rPr lang="en-IN" sz="2400" dirty="0"/>
              <a:t>		</a:t>
            </a:r>
            <a:r>
              <a:rPr lang="en-IN" sz="2400" dirty="0">
                <a:solidFill>
                  <a:srgbClr val="FF0000"/>
                </a:solidFill>
              </a:rPr>
              <a:t>String s = " Hello World ".trim();</a:t>
            </a:r>
          </a:p>
          <a:p>
            <a:pPr marL="134541" indent="-134541" algn="just"/>
            <a:r>
              <a:rPr lang="en-IN" sz="2400" dirty="0"/>
              <a:t>	This puts the string “Hello World” into </a:t>
            </a:r>
            <a:r>
              <a:rPr lang="en-IN" sz="2400" b="1" dirty="0"/>
              <a:t>s.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 smtClean="0"/>
              <a:t> The </a:t>
            </a:r>
            <a:r>
              <a:rPr lang="en-IN" sz="2400" b="1" dirty="0"/>
              <a:t>trim</a:t>
            </a:r>
            <a:r>
              <a:rPr lang="en-IN" sz="2400" b="1" dirty="0" smtClean="0"/>
              <a:t>() </a:t>
            </a:r>
            <a:r>
              <a:rPr lang="en-IN" sz="2400" dirty="0"/>
              <a:t>method is quite useful when you process user commands. 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 smtClean="0"/>
              <a:t> For </a:t>
            </a:r>
            <a:r>
              <a:rPr lang="en-IN" sz="2400" dirty="0"/>
              <a:t>example, the following program prompts the user for the name of a state and then displays that state’s capital. 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 smtClean="0"/>
              <a:t> It </a:t>
            </a:r>
            <a:r>
              <a:rPr lang="en-IN" sz="2400" dirty="0"/>
              <a:t>uses </a:t>
            </a:r>
            <a:r>
              <a:rPr lang="en-IN" sz="2400" b="1" dirty="0"/>
              <a:t>trim</a:t>
            </a:r>
            <a:r>
              <a:rPr lang="en-IN" sz="2400" b="1" dirty="0" smtClean="0"/>
              <a:t>() </a:t>
            </a:r>
            <a:r>
              <a:rPr lang="en-IN" sz="2400" dirty="0"/>
              <a:t>to remove any leading or trailing whitespace that may have inadvertently been entered by the user.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rim()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5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rim()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447800"/>
            <a:ext cx="5070475" cy="472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57400"/>
            <a:ext cx="2514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27577"/>
            <a:ext cx="88091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b="1" u="sng" dirty="0"/>
              <a:t>Changing the Case of Characters Within a String</a:t>
            </a:r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method </a:t>
            </a:r>
            <a:r>
              <a:rPr lang="en-IN" sz="2400" b="1" dirty="0" err="1"/>
              <a:t>toLowerCase</a:t>
            </a:r>
            <a:r>
              <a:rPr lang="en-IN" sz="2400" b="1" dirty="0"/>
              <a:t>( ) </a:t>
            </a:r>
            <a:r>
              <a:rPr lang="en-IN" sz="2400" dirty="0"/>
              <a:t>converts all the characters in a string from uppercase to lowercase.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b="1" dirty="0" err="1"/>
              <a:t>toUpperCase</a:t>
            </a:r>
            <a:r>
              <a:rPr lang="en-IN" sz="2400" b="1" dirty="0"/>
              <a:t>( )</a:t>
            </a:r>
            <a:r>
              <a:rPr lang="en-IN" sz="2400" dirty="0"/>
              <a:t> method converts all the characters in a string from lowercase to uppercase.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 err="1"/>
              <a:t>Nonalphabetical</a:t>
            </a:r>
            <a:r>
              <a:rPr lang="en-IN" sz="2400" dirty="0"/>
              <a:t> characters, such as digits, are unaffected.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Here are the general forms of these methods: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 </a:t>
            </a:r>
            <a:r>
              <a:rPr lang="en-IN" sz="2400" dirty="0" err="1">
                <a:solidFill>
                  <a:srgbClr val="FF0000"/>
                </a:solidFill>
              </a:rPr>
              <a:t>toLowerCase</a:t>
            </a:r>
            <a:r>
              <a:rPr lang="en-IN" sz="2400" dirty="0">
                <a:solidFill>
                  <a:srgbClr val="FF0000"/>
                </a:solidFill>
              </a:rPr>
              <a:t>( )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 </a:t>
            </a:r>
            <a:r>
              <a:rPr lang="en-IN" sz="2400" dirty="0" err="1">
                <a:solidFill>
                  <a:srgbClr val="FF0000"/>
                </a:solidFill>
              </a:rPr>
              <a:t>toUpperCase</a:t>
            </a:r>
            <a:r>
              <a:rPr lang="en-IN" sz="2400" dirty="0">
                <a:solidFill>
                  <a:srgbClr val="FF0000"/>
                </a:solidFill>
              </a:rPr>
              <a:t>( 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Both methods return a String object that contains the uppercase or lowercase equivalent of the invoking String.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Changing the Case of Characters Within a </a:t>
            </a:r>
            <a:r>
              <a:rPr lang="en-IN" dirty="0" smtClean="0"/>
              <a:t>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Changing the Case of Characters Within a </a:t>
            </a:r>
            <a:r>
              <a:rPr lang="en-IN" dirty="0" smtClean="0"/>
              <a:t>String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518160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180239"/>
            <a:ext cx="3124200" cy="9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27577"/>
            <a:ext cx="88091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b="1" u="sng" dirty="0"/>
              <a:t>StringBuffer</a:t>
            </a:r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0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As you know, </a:t>
            </a:r>
            <a:r>
              <a:rPr lang="en-IN" sz="2400" b="1" dirty="0"/>
              <a:t>String </a:t>
            </a:r>
            <a:r>
              <a:rPr lang="en-IN" sz="2400" dirty="0"/>
              <a:t>represents fixed-length, immutable character sequences.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In contrast, </a:t>
            </a:r>
            <a:r>
              <a:rPr lang="en-IN" sz="2400" b="1" dirty="0"/>
              <a:t>StringBuffer </a:t>
            </a:r>
            <a:r>
              <a:rPr lang="en-IN" sz="2400" dirty="0"/>
              <a:t>represents </a:t>
            </a:r>
            <a:r>
              <a:rPr lang="en-IN" sz="2400" b="1" i="1" dirty="0" err="1"/>
              <a:t>growable</a:t>
            </a:r>
            <a:r>
              <a:rPr lang="en-IN" sz="2400" b="1" i="1" dirty="0"/>
              <a:t> and writeable </a:t>
            </a:r>
            <a:r>
              <a:rPr lang="en-IN" sz="2400" dirty="0"/>
              <a:t>character sequences.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StringBuffer may have characters and substrings inserted in the middle or appended to the end.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StringBuffer will automatically grow to make room for such additions and often has more characters </a:t>
            </a:r>
            <a:r>
              <a:rPr lang="en-IN" sz="2400" dirty="0" err="1"/>
              <a:t>preallocated</a:t>
            </a:r>
            <a:r>
              <a:rPr lang="en-IN" sz="2400" dirty="0"/>
              <a:t> than are actually needed, to allow room for growth.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Java uses both classes heavily, but many programmers deal only with String and let Java manipulate </a:t>
            </a:r>
            <a:r>
              <a:rPr lang="en-IN" sz="2400" dirty="0" err="1"/>
              <a:t>StringBuffers</a:t>
            </a:r>
            <a:r>
              <a:rPr lang="en-IN" sz="2400" dirty="0"/>
              <a:t> behind the scenes by using the overloaded + operator.</a:t>
            </a: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StringBuffer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9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8"/>
            <a:ext cx="8809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2400" b="1" dirty="0" err="1"/>
              <a:t>StringBuffer</a:t>
            </a:r>
            <a:r>
              <a:rPr lang="en-US" sz="2400" b="1" dirty="0"/>
              <a:t> </a:t>
            </a:r>
            <a:r>
              <a:rPr lang="en-US" sz="2400" dirty="0"/>
              <a:t>defines these </a:t>
            </a:r>
            <a:r>
              <a:rPr lang="en-US" sz="2400" b="1" dirty="0"/>
              <a:t>four </a:t>
            </a:r>
            <a:r>
              <a:rPr lang="en-US" sz="2400" dirty="0"/>
              <a:t>constructors:</a:t>
            </a:r>
          </a:p>
          <a:p>
            <a:pPr marL="942975" lvl="2" indent="-257175" algn="just"/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 )</a:t>
            </a:r>
          </a:p>
          <a:p>
            <a:pPr marL="942975" lvl="2" indent="-257175" algn="just"/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size)</a:t>
            </a:r>
          </a:p>
          <a:p>
            <a:pPr marL="942975" lvl="2" indent="-257175" algn="just"/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(String </a:t>
            </a:r>
            <a:r>
              <a:rPr lang="en-US" sz="2400" dirty="0" err="1">
                <a:solidFill>
                  <a:srgbClr val="FF0000"/>
                </a:solidFill>
              </a:rPr>
              <a:t>str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942975" lvl="2" indent="-257175" algn="just"/>
            <a:r>
              <a:rPr lang="en-US" sz="2400" dirty="0" err="1">
                <a:solidFill>
                  <a:srgbClr val="FF0000"/>
                </a:solidFill>
              </a:rPr>
              <a:t>StringBuffer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CharSequence</a:t>
            </a:r>
            <a:r>
              <a:rPr lang="en-US" sz="2400" dirty="0">
                <a:solidFill>
                  <a:srgbClr val="FF0000"/>
                </a:solidFill>
              </a:rPr>
              <a:t> chars)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default constructor (the one with no parameters) reserves room for 16 characters without reallocation.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second version accepts an integer argument that explicitly sets the size of the buffer.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third version accepts a String argument that sets the initial contents of the StringBuffer object and reserves room for 16 more characters without reallocation.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StringBuffer Constructors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0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i="1" dirty="0" smtClean="0"/>
              <a:t>String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Each time you create a String literal, the JVM checks the string pool first. If the string literal already exists in the pool, a reference to the pool instance is returned. If string does not exist in the pool, a new string object is created, and is placed in the pool. String objects are stored in a special memory area known as </a:t>
            </a:r>
            <a:r>
              <a:rPr lang="en-IN" sz="2000" b="1" dirty="0"/>
              <a:t>string constant pool</a:t>
            </a:r>
            <a:r>
              <a:rPr lang="en-IN" sz="2000" dirty="0"/>
              <a:t> inside the heap memory.</a:t>
            </a:r>
          </a:p>
        </p:txBody>
      </p:sp>
      <p:sp>
        <p:nvSpPr>
          <p:cNvPr id="6" name="AutoShape 3" descr="http://www.programcreek.com/wp-content/uploads/2013/07/java-string-pool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Creating String in he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14310"/>
            <a:ext cx="5715000" cy="292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3000345"/>
            <a:ext cx="21483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String </a:t>
            </a:r>
            <a:r>
              <a:rPr lang="en-US" altLang="en-US" sz="2000" dirty="0" err="1"/>
              <a:t>str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“hello</a:t>
            </a:r>
            <a:r>
              <a:rPr lang="en-US" altLang="en-US" sz="2000" dirty="0"/>
              <a:t>"; </a:t>
            </a:r>
          </a:p>
        </p:txBody>
      </p:sp>
    </p:spTree>
    <p:extLst>
      <p:ext uri="{BB962C8B-B14F-4D97-AF65-F5344CB8AC3E}">
        <p14:creationId xmlns:p14="http://schemas.microsoft.com/office/powerpoint/2010/main" val="30926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1295400"/>
            <a:ext cx="8809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StringBuffer </a:t>
            </a:r>
            <a:r>
              <a:rPr lang="en-IN" sz="2400" dirty="0"/>
              <a:t>allocates room for 16 additional characters when no specific buffer length is requested, because reallocation is a costly process in terms of time.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Also, frequent reallocations can fragment memory.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By allocating room for a few extra characters, StringBuffer reduces the number of reallocations that take place.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fourth constructor creates an object that contains the character sequence contained in chars.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StringBuffer Constructors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3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and </a:t>
            </a:r>
            <a:r>
              <a:rPr lang="en-IN" dirty="0" err="1" smtClean="0"/>
              <a:t>StringBuffer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2205267"/>
              </p:ext>
            </p:extLst>
          </p:nvPr>
        </p:nvGraphicFramePr>
        <p:xfrm>
          <a:off x="477982" y="1600200"/>
          <a:ext cx="8229600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StringBuffer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String class is immutable.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 smtClean="0"/>
                        <a:t>StringBuffer</a:t>
                      </a:r>
                      <a:r>
                        <a:rPr lang="en-IN" dirty="0" smtClean="0"/>
                        <a:t> class is mutable.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String is slow and consumes more memory when you </a:t>
                      </a:r>
                      <a:r>
                        <a:rPr lang="en-IN" dirty="0" err="1" smtClean="0"/>
                        <a:t>concat</a:t>
                      </a:r>
                      <a:r>
                        <a:rPr lang="en-IN" dirty="0" smtClean="0"/>
                        <a:t> too many strings because every time it creates new instance.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 smtClean="0"/>
                        <a:t>StringBuffer</a:t>
                      </a:r>
                      <a:r>
                        <a:rPr lang="en-IN" dirty="0" smtClean="0"/>
                        <a:t> is fast and consumes less memory when you </a:t>
                      </a:r>
                      <a:r>
                        <a:rPr lang="en-IN" dirty="0" err="1" smtClean="0"/>
                        <a:t>concat</a:t>
                      </a:r>
                      <a:r>
                        <a:rPr lang="en-IN" dirty="0" smtClean="0"/>
                        <a:t> strings.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String class overrides the equals() method of Object class. So you can compare the contents of two strings by equals() method.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 smtClean="0"/>
                        <a:t>StringBuffer</a:t>
                      </a:r>
                      <a:r>
                        <a:rPr lang="en-IN" dirty="0" smtClean="0"/>
                        <a:t> class doesn't override the equals() method of Object class.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218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Performance Test of String and </a:t>
            </a:r>
            <a:r>
              <a:rPr lang="en-IN" dirty="0" err="1" smtClean="0"/>
              <a:t>StringBuffer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30350"/>
            <a:ext cx="60102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2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HashCode</a:t>
            </a:r>
            <a:r>
              <a:rPr lang="en-IN" dirty="0" smtClean="0"/>
              <a:t> Test of String and </a:t>
            </a:r>
            <a:r>
              <a:rPr lang="en-IN" dirty="0" err="1" smtClean="0"/>
              <a:t>StringBuffer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799"/>
            <a:ext cx="5638800" cy="2950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432970"/>
            <a:ext cx="3124200" cy="149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185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8"/>
            <a:ext cx="8809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current length of a StringBuffer can be found via the length( ) method, while the total allocated capacity can be found through the capacity( ) method.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They have the following general forms:</a:t>
            </a:r>
          </a:p>
          <a:p>
            <a:pPr marL="942975" lvl="2" indent="-257175" algn="just"/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length( )</a:t>
            </a:r>
          </a:p>
          <a:p>
            <a:pPr marL="942975" lvl="2" indent="-257175" algn="just"/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capacity( 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Here is an example next slide: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</a:t>
            </a:r>
            <a:r>
              <a:rPr lang="en-IN" dirty="0" smtClean="0"/>
              <a:t>ength() and capacity()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7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length( ) and capacity( </a:t>
            </a:r>
            <a:r>
              <a:rPr lang="en-US" dirty="0" smtClean="0"/>
              <a:t>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05000"/>
            <a:ext cx="60706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781550"/>
            <a:ext cx="2362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8"/>
            <a:ext cx="8809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If you want to </a:t>
            </a:r>
            <a:r>
              <a:rPr lang="en-IN" sz="2400" b="1" dirty="0" err="1"/>
              <a:t>preallocate</a:t>
            </a:r>
            <a:r>
              <a:rPr lang="en-IN" sz="2400" b="1" dirty="0"/>
              <a:t> </a:t>
            </a:r>
            <a:r>
              <a:rPr lang="en-IN" sz="2400" dirty="0"/>
              <a:t>room for a certain number of characters after a </a:t>
            </a:r>
            <a:r>
              <a:rPr lang="en-IN" sz="2400" b="1" dirty="0"/>
              <a:t>StringBuffer </a:t>
            </a:r>
            <a:r>
              <a:rPr lang="en-IN" sz="2400" dirty="0"/>
              <a:t>has</a:t>
            </a:r>
            <a:r>
              <a:rPr lang="en-US" sz="2400" dirty="0"/>
              <a:t> </a:t>
            </a:r>
            <a:r>
              <a:rPr lang="en-IN" sz="2400" dirty="0"/>
              <a:t>been constructed, you can use </a:t>
            </a:r>
            <a:r>
              <a:rPr lang="en-IN" sz="2400" dirty="0" err="1"/>
              <a:t>ensureCapacity</a:t>
            </a:r>
            <a:r>
              <a:rPr lang="en-IN" sz="2400" dirty="0"/>
              <a:t>( ) to set the size of the buffer.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This is useful if you know in advance that you will be appending a large number of small strings to a StringBuffer.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 err="1"/>
              <a:t>ensureCapacity</a:t>
            </a:r>
            <a:r>
              <a:rPr lang="en-IN" sz="2400" dirty="0"/>
              <a:t>( ) has this general form:</a:t>
            </a:r>
          </a:p>
          <a:p>
            <a:pPr marL="257175" indent="-257175" algn="just"/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	void </a:t>
            </a:r>
            <a:r>
              <a:rPr lang="en-IN" sz="2400" dirty="0" err="1">
                <a:solidFill>
                  <a:srgbClr val="FF0000"/>
                </a:solidFill>
              </a:rPr>
              <a:t>ensureCapacity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capacity)</a:t>
            </a:r>
          </a:p>
          <a:p>
            <a:pPr marL="257175" indent="-257175" algn="just"/>
            <a:r>
              <a:rPr lang="en-IN" sz="2400" dirty="0"/>
              <a:t>	Here, capacity specifies the size of the buffer.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ensureCapacity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4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425" y="1143000"/>
            <a:ext cx="88091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4541" indent="-134541">
              <a:buFont typeface="Arial" pitchFamily="34" charset="0"/>
              <a:buChar char="•"/>
            </a:pPr>
            <a:r>
              <a:rPr lang="en-IN" sz="2400" dirty="0" smtClean="0"/>
              <a:t>To </a:t>
            </a:r>
            <a:r>
              <a:rPr lang="en-IN" sz="2400" dirty="0"/>
              <a:t>set the length of the buffer within a </a:t>
            </a:r>
            <a:r>
              <a:rPr lang="en-IN" sz="2400" b="1" dirty="0"/>
              <a:t>StringBuffer object, use </a:t>
            </a:r>
            <a:r>
              <a:rPr lang="en-IN" sz="2400" b="1" dirty="0" err="1"/>
              <a:t>setLength</a:t>
            </a:r>
            <a:r>
              <a:rPr lang="en-IN" sz="2400" b="1" dirty="0"/>
              <a:t>( ).</a:t>
            </a:r>
          </a:p>
          <a:p>
            <a:pPr marL="134541" indent="-134541">
              <a:buFont typeface="Arial" pitchFamily="34" charset="0"/>
              <a:buChar char="•"/>
            </a:pPr>
            <a:r>
              <a:rPr lang="en-IN" sz="2400" dirty="0"/>
              <a:t>Its general form is shown here:</a:t>
            </a:r>
          </a:p>
          <a:p>
            <a:pPr marL="134541" indent="-134541"/>
            <a:r>
              <a:rPr lang="en-IN" sz="2400" dirty="0"/>
              <a:t>		</a:t>
            </a:r>
            <a:r>
              <a:rPr lang="en-IN" sz="2400" dirty="0">
                <a:solidFill>
                  <a:srgbClr val="FF0000"/>
                </a:solidFill>
              </a:rPr>
              <a:t>void </a:t>
            </a:r>
            <a:r>
              <a:rPr lang="en-IN" sz="2400" dirty="0" err="1">
                <a:solidFill>
                  <a:srgbClr val="FF0000"/>
                </a:solidFill>
              </a:rPr>
              <a:t>setLength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i="1" dirty="0" err="1">
                <a:solidFill>
                  <a:srgbClr val="FF0000"/>
                </a:solidFill>
              </a:rPr>
              <a:t>len</a:t>
            </a:r>
            <a:r>
              <a:rPr lang="en-IN" sz="2400" i="1" dirty="0">
                <a:solidFill>
                  <a:srgbClr val="FF0000"/>
                </a:solidFill>
              </a:rPr>
              <a:t>)</a:t>
            </a:r>
          </a:p>
          <a:p>
            <a:pPr marL="134541" indent="-134541"/>
            <a:r>
              <a:rPr lang="en-IN" sz="2400" dirty="0"/>
              <a:t>	Here, </a:t>
            </a:r>
            <a:r>
              <a:rPr lang="en-IN" sz="2400" i="1" dirty="0" err="1"/>
              <a:t>len</a:t>
            </a:r>
            <a:r>
              <a:rPr lang="en-IN" sz="2400" i="1" dirty="0"/>
              <a:t> specifies the length of the buffer. This value must be nonnegative.</a:t>
            </a:r>
          </a:p>
          <a:p>
            <a:pPr marL="134541" indent="-134541" algn="just">
              <a:buFont typeface="Arial" pitchFamily="34" charset="0"/>
              <a:buChar char="•"/>
            </a:pPr>
            <a:endParaRPr lang="en-IN" sz="2400" dirty="0"/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/>
              <a:t>When you increase the size of the buffer, null characters are added to the end of the existing buffer. 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/>
              <a:t>If you call </a:t>
            </a:r>
            <a:r>
              <a:rPr lang="en-IN" sz="2400" dirty="0" err="1"/>
              <a:t>setLength</a:t>
            </a:r>
            <a:r>
              <a:rPr lang="en-IN" sz="2400" dirty="0"/>
              <a:t>( ) with a value less than the current value returned by length( ), then the characters stored beyond the new length will be lost. </a:t>
            </a:r>
          </a:p>
          <a:p>
            <a:pPr marL="134541" indent="-134541" algn="just">
              <a:buFont typeface="Arial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 err="1"/>
              <a:t>setCharAtDemo</a:t>
            </a:r>
            <a:r>
              <a:rPr lang="en-IN" sz="2400" dirty="0"/>
              <a:t> sample program in the following section uses </a:t>
            </a:r>
            <a:r>
              <a:rPr lang="en-IN" sz="2400" dirty="0" err="1"/>
              <a:t>setLength</a:t>
            </a:r>
            <a:r>
              <a:rPr lang="en-IN" sz="2400" dirty="0"/>
              <a:t>( ) to shorten a StringBuffer.</a:t>
            </a:r>
          </a:p>
          <a:p>
            <a:pPr marL="134541" indent="-134541" algn="just">
              <a:buFont typeface="Arial" pitchFamily="34" charset="0"/>
              <a:buChar char="•"/>
            </a:pPr>
            <a:endParaRPr lang="en-IN" sz="2400" dirty="0"/>
          </a:p>
          <a:p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setLength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2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value of a single character can be obtained from a StringBuffer via the </a:t>
            </a:r>
            <a:r>
              <a:rPr lang="en-IN" sz="2400" dirty="0" err="1"/>
              <a:t>charAt</a:t>
            </a:r>
            <a:r>
              <a:rPr lang="en-IN" sz="2400" dirty="0"/>
              <a:t>( ) method.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You can set the value of a character within a StringBuffer using </a:t>
            </a:r>
            <a:r>
              <a:rPr lang="en-IN" sz="2400" dirty="0" err="1"/>
              <a:t>setCharAt</a:t>
            </a:r>
            <a:r>
              <a:rPr lang="en-IN" sz="2400" dirty="0"/>
              <a:t>( ).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Their general forms are shown here: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char </a:t>
            </a:r>
            <a:r>
              <a:rPr lang="en-IN" sz="2400" dirty="0" err="1">
                <a:solidFill>
                  <a:srgbClr val="FF0000"/>
                </a:solidFill>
              </a:rPr>
              <a:t>charAt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where)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void </a:t>
            </a:r>
            <a:r>
              <a:rPr lang="en-IN" sz="2400" dirty="0" err="1">
                <a:solidFill>
                  <a:srgbClr val="FF0000"/>
                </a:solidFill>
              </a:rPr>
              <a:t>setCharAt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where, char </a:t>
            </a:r>
            <a:r>
              <a:rPr lang="en-IN" sz="2400" dirty="0" err="1">
                <a:solidFill>
                  <a:srgbClr val="FF0000"/>
                </a:solidFill>
              </a:rPr>
              <a:t>ch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For </a:t>
            </a:r>
            <a:r>
              <a:rPr lang="en-IN" sz="2400" dirty="0" err="1"/>
              <a:t>charAt</a:t>
            </a:r>
            <a:r>
              <a:rPr lang="en-IN" sz="2400" dirty="0"/>
              <a:t>( ), where specifies the index of the character being obtained.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For </a:t>
            </a:r>
            <a:r>
              <a:rPr lang="en-IN" sz="2400" dirty="0" err="1"/>
              <a:t>setCharAt</a:t>
            </a:r>
            <a:r>
              <a:rPr lang="en-IN" sz="2400" dirty="0"/>
              <a:t>( ), where specifies the index of the character being set, and </a:t>
            </a:r>
            <a:r>
              <a:rPr lang="en-IN" sz="2400" dirty="0" err="1"/>
              <a:t>ch</a:t>
            </a:r>
            <a:r>
              <a:rPr lang="en-IN" sz="2400" dirty="0"/>
              <a:t> specifies the new value of that character.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For both methods, where must be nonnegative and must not specify a location beyond the end of the buffer.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charAt</a:t>
            </a:r>
            <a:r>
              <a:rPr lang="en-IN" dirty="0" smtClean="0"/>
              <a:t>() and </a:t>
            </a:r>
            <a:r>
              <a:rPr lang="en-IN" dirty="0" err="1" smtClean="0"/>
              <a:t>setCharAt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0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charAt</a:t>
            </a:r>
            <a:r>
              <a:rPr lang="en-IN" dirty="0" smtClean="0"/>
              <a:t>() and </a:t>
            </a:r>
            <a:r>
              <a:rPr lang="en-IN" dirty="0" err="1" smtClean="0"/>
              <a:t>setCharAt</a:t>
            </a:r>
            <a:r>
              <a:rPr lang="en-IN" dirty="0" smtClean="0"/>
              <a:t>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6096000" cy="312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457700"/>
            <a:ext cx="2590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i="1" dirty="0" smtClean="0"/>
              <a:t>String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IN" sz="2000" dirty="0"/>
          </a:p>
        </p:txBody>
      </p:sp>
      <p:sp>
        <p:nvSpPr>
          <p:cNvPr id="6" name="AutoShape 3" descr="http://www.programcreek.com/wp-content/uploads/2013/07/java-string-pool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920211"/>
            <a:ext cx="1839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String </a:t>
            </a:r>
            <a:r>
              <a:rPr lang="en-US" altLang="en-US" sz="2000" dirty="0" smtClean="0"/>
              <a:t>str2= </a:t>
            </a:r>
            <a:r>
              <a:rPr lang="en-US" altLang="en-US" sz="2000" dirty="0" err="1" smtClean="0"/>
              <a:t>str</a:t>
            </a:r>
            <a:r>
              <a:rPr lang="en-US" altLang="en-US" sz="2000" dirty="0" smtClean="0"/>
              <a:t>;</a:t>
            </a:r>
            <a:endParaRPr lang="en-US" altLang="en-US" sz="2000" dirty="0"/>
          </a:p>
        </p:txBody>
      </p:sp>
      <p:pic>
        <p:nvPicPr>
          <p:cNvPr id="2050" name="Picture 2" descr="Creating String in he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02" y="2396521"/>
            <a:ext cx="5861997" cy="336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To copy a  substring of a StringBuffer into an array, use the </a:t>
            </a:r>
            <a:r>
              <a:rPr lang="en-IN" sz="2400" dirty="0" err="1"/>
              <a:t>getChars</a:t>
            </a:r>
            <a:r>
              <a:rPr lang="en-IN" sz="2400" dirty="0"/>
              <a:t>( ) method.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It has this general form:</a:t>
            </a:r>
          </a:p>
          <a:p>
            <a:pPr marL="257175" indent="-257175" algn="just"/>
            <a:r>
              <a:rPr lang="en-IN" sz="2400" dirty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void </a:t>
            </a:r>
            <a:r>
              <a:rPr lang="en-IN" sz="2000" dirty="0" err="1">
                <a:solidFill>
                  <a:srgbClr val="FF0000"/>
                </a:solidFill>
              </a:rPr>
              <a:t>getChars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sourceStart</a:t>
            </a:r>
            <a:r>
              <a:rPr lang="en-IN" sz="2000" dirty="0">
                <a:solidFill>
                  <a:srgbClr val="FF0000"/>
                </a:solidFill>
              </a:rPr>
              <a:t>,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sourceEnd</a:t>
            </a:r>
            <a:r>
              <a:rPr lang="en-IN" sz="2000" dirty="0">
                <a:solidFill>
                  <a:srgbClr val="FF0000"/>
                </a:solidFill>
              </a:rPr>
              <a:t>, char target[ ],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targetStart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Here</a:t>
            </a:r>
            <a:r>
              <a:rPr lang="en-IN" sz="2400" dirty="0"/>
              <a:t>, </a:t>
            </a:r>
            <a:r>
              <a:rPr lang="en-IN" sz="2400" dirty="0" err="1"/>
              <a:t>sourceStart</a:t>
            </a:r>
            <a:r>
              <a:rPr lang="en-IN" sz="2400" dirty="0"/>
              <a:t> specifies the index of the beginning of the substring, and </a:t>
            </a:r>
            <a:r>
              <a:rPr lang="en-IN" sz="2400" dirty="0" err="1"/>
              <a:t>sourceEnd</a:t>
            </a:r>
            <a:r>
              <a:rPr lang="en-IN" sz="2400" dirty="0"/>
              <a:t> specifies an index that is one past the end of the desired substring. </a:t>
            </a:r>
            <a:endParaRPr lang="en-IN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This </a:t>
            </a:r>
            <a:r>
              <a:rPr lang="en-IN" sz="2400" dirty="0"/>
              <a:t>means that the substring contains the characters from </a:t>
            </a:r>
            <a:r>
              <a:rPr lang="en-IN" sz="2400" dirty="0" err="1"/>
              <a:t>sourceStart</a:t>
            </a:r>
            <a:r>
              <a:rPr lang="en-IN" sz="2400" dirty="0"/>
              <a:t> through sourceEnd–1. The array that will receive the characters is specified by target. The index within target at which the substring will be copied is passed in </a:t>
            </a:r>
            <a:r>
              <a:rPr lang="en-IN" sz="2400" dirty="0" err="1"/>
              <a:t>targetStart</a:t>
            </a:r>
            <a:r>
              <a:rPr lang="en-IN" sz="2400" dirty="0"/>
              <a:t>. </a:t>
            </a:r>
          </a:p>
          <a:p>
            <a:pPr marL="257175" indent="-257175" algn="just">
              <a:buFont typeface="Arial" pitchFamily="34" charset="0"/>
              <a:buChar char="•"/>
            </a:pPr>
            <a:r>
              <a:rPr lang="en-IN" sz="2400" dirty="0"/>
              <a:t>Care must be taken to assure that the target array is large enough to hold the number of characters in the specified substring.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getChars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9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52722"/>
            <a:ext cx="8809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append( ) method concatenates the string representation of any other type of data to the end of the invoking StringBuffer object. It has several overloaded versions.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Here are a few of its forms: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StringBuffer append(String </a:t>
            </a:r>
            <a:r>
              <a:rPr lang="en-IN" sz="2400" dirty="0" err="1">
                <a:solidFill>
                  <a:srgbClr val="FF0000"/>
                </a:solidFill>
              </a:rPr>
              <a:t>str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StringBuffer append(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num)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StringBuffer append(Object </a:t>
            </a:r>
            <a:r>
              <a:rPr lang="en-IN" sz="2400" dirty="0" err="1">
                <a:solidFill>
                  <a:srgbClr val="FF0000"/>
                </a:solidFill>
              </a:rPr>
              <a:t>obj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 err="1"/>
              <a:t>String.valueOf</a:t>
            </a:r>
            <a:r>
              <a:rPr lang="en-IN" sz="2400" dirty="0"/>
              <a:t>( ) is called for each parameter to obtain its string representation.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result is appended to the current StringBuffer object. The buffer itself is returned by each version of append( ).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ppend()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9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ppend()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28800"/>
            <a:ext cx="619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The append( ) method is most often called when the + operator is used on String objects.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Java automatically changes modifications to a String instance into similar operations on a StringBuffer instance.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Thus, a concatenation invokes append( ) on a StringBuffer object.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After the concatenation has been performed, the compiler inserts a call to </a:t>
            </a:r>
            <a:r>
              <a:rPr lang="en-IN" sz="2000" dirty="0" err="1"/>
              <a:t>toString</a:t>
            </a:r>
            <a:r>
              <a:rPr lang="en-IN" sz="2000" dirty="0"/>
              <a:t>( ) to turn the modifiable StringBuffer back into a constant String.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All of this may seem unreasonably complicated.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Why not just have one string class and have it behave more or less like StringBuffer?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The answer is performance. There are many optimizations that the Java run time can make knowing that String objects are immutable. </a:t>
            </a:r>
          </a:p>
          <a:p>
            <a:pPr marL="600075" lvl="1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Thankfully, Java hides most of the complexity of conversion between Strings and </a:t>
            </a:r>
            <a:r>
              <a:rPr lang="en-IN" sz="2000" dirty="0" err="1"/>
              <a:t>StringBuffers</a:t>
            </a:r>
            <a:r>
              <a:rPr lang="en-IN" sz="2000" dirty="0"/>
              <a:t>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Actually, many programmers will never feel the need to use StringBuffer directly and will be able to express most operations in terms of the + operator on String variables.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7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52722"/>
            <a:ext cx="880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insert( ) method inserts one string into another. It is overloaded to accept values of all the simple types, plus Strings, Objects, and </a:t>
            </a:r>
            <a:r>
              <a:rPr lang="en-IN" sz="2400" dirty="0" err="1"/>
              <a:t>CharSequences</a:t>
            </a:r>
            <a:r>
              <a:rPr lang="en-IN" sz="2400" dirty="0"/>
              <a:t>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Like append( ), it calls </a:t>
            </a:r>
            <a:r>
              <a:rPr lang="en-IN" sz="2400" dirty="0" err="1"/>
              <a:t>String.valueOf</a:t>
            </a:r>
            <a:r>
              <a:rPr lang="en-IN" sz="2400" dirty="0"/>
              <a:t>( ) to obtain the string representation of the value it is called with.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This string is then inserted into the invoking StringBuffer object.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These are a few of its forms: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StringBuffer insert(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index, String </a:t>
            </a:r>
            <a:r>
              <a:rPr lang="en-IN" sz="2400" dirty="0" err="1">
                <a:solidFill>
                  <a:srgbClr val="FF0000"/>
                </a:solidFill>
              </a:rPr>
              <a:t>str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StringBuffer insert(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index, char </a:t>
            </a:r>
            <a:r>
              <a:rPr lang="en-IN" sz="2400" dirty="0" err="1">
                <a:solidFill>
                  <a:srgbClr val="FF0000"/>
                </a:solidFill>
              </a:rPr>
              <a:t>ch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StringBuffer insert(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index, Object </a:t>
            </a:r>
            <a:r>
              <a:rPr lang="en-IN" sz="2400" dirty="0" err="1">
                <a:solidFill>
                  <a:srgbClr val="FF0000"/>
                </a:solidFill>
              </a:rPr>
              <a:t>obj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Here, index specifies the index at which point the string will be inserted into the invoking StringBuffer object.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nsert()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nsert()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5029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52721"/>
            <a:ext cx="8809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You can reverse the characters within a StringBuffer object using reverse( ), shown here:</a:t>
            </a:r>
          </a:p>
          <a:p>
            <a:pPr marL="257175" indent="-257175" algn="just"/>
            <a:r>
              <a:rPr lang="en-IN" sz="2000" dirty="0"/>
              <a:t>		</a:t>
            </a:r>
            <a:r>
              <a:rPr lang="en-IN" sz="2000" dirty="0">
                <a:solidFill>
                  <a:srgbClr val="FF0000"/>
                </a:solidFill>
              </a:rPr>
              <a:t>StringBuffer reverse( 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000" dirty="0"/>
              <a:t>This method returns the reversed object on which it was called.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everse()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5181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9"/>
            <a:ext cx="8809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You can delete characters within a StringBuffer by using the methods delete( ) and </a:t>
            </a:r>
            <a:r>
              <a:rPr lang="en-IN" sz="2400" dirty="0" err="1"/>
              <a:t>deleteCharAt</a:t>
            </a:r>
            <a:r>
              <a:rPr lang="en-IN" sz="2400" dirty="0"/>
              <a:t>( ).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These methods are shown here: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StringBuffer delete(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startIndex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endIndex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942975" lvl="2" indent="-257175" algn="just"/>
            <a:r>
              <a:rPr lang="en-IN" sz="2400" dirty="0">
                <a:solidFill>
                  <a:srgbClr val="FF0000"/>
                </a:solidFill>
              </a:rPr>
              <a:t>StringBuffer </a:t>
            </a:r>
            <a:r>
              <a:rPr lang="en-IN" sz="2400" dirty="0" err="1">
                <a:solidFill>
                  <a:srgbClr val="FF0000"/>
                </a:solidFill>
              </a:rPr>
              <a:t>deleteCharAt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loc)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delete( ) method deletes a sequence of characters from the invoking object.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Here, </a:t>
            </a:r>
            <a:r>
              <a:rPr lang="en-IN" sz="2400" dirty="0" err="1"/>
              <a:t>startIndex</a:t>
            </a:r>
            <a:r>
              <a:rPr lang="en-IN" sz="2400" dirty="0"/>
              <a:t> specifies the index of the first character to remove, and </a:t>
            </a:r>
            <a:r>
              <a:rPr lang="en-IN" sz="2400" dirty="0" err="1"/>
              <a:t>endIndex</a:t>
            </a:r>
            <a:r>
              <a:rPr lang="en-IN" sz="2400" dirty="0"/>
              <a:t> specifies an index one past the last character to remove.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Thus, the substring deleted runs from </a:t>
            </a:r>
            <a:r>
              <a:rPr lang="en-IN" sz="2400" dirty="0" err="1"/>
              <a:t>startIndex</a:t>
            </a:r>
            <a:r>
              <a:rPr lang="en-IN" sz="2400" dirty="0"/>
              <a:t> to endIndex–1.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resulting StringBuffer object is returned.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 err="1"/>
              <a:t>deleteCharAt</a:t>
            </a:r>
            <a:r>
              <a:rPr lang="en-IN" sz="2400" dirty="0"/>
              <a:t>( ) method deletes the character at the index specified by loc. It returns the resulting StringBuffer object.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</a:t>
            </a:r>
            <a:r>
              <a:rPr lang="en-IN" dirty="0" smtClean="0"/>
              <a:t>elete() and </a:t>
            </a:r>
            <a:r>
              <a:rPr lang="en-IN" dirty="0" err="1" smtClean="0"/>
              <a:t>deleteCharAt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8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delete() and </a:t>
            </a:r>
            <a:r>
              <a:rPr lang="en-IN" dirty="0" err="1"/>
              <a:t>deleteCharAt</a:t>
            </a:r>
            <a:r>
              <a:rPr lang="en-IN" dirty="0"/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524000"/>
            <a:ext cx="5800725" cy="350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029200"/>
            <a:ext cx="3200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183" y="1010518"/>
            <a:ext cx="8809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You can replace one set of characters with another set inside a StringBuffer object by calling replace( ).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Its signature is shown here:</a:t>
            </a:r>
          </a:p>
          <a:p>
            <a:pPr marL="257175" indent="-257175" algn="just"/>
            <a:r>
              <a:rPr lang="en-IN" sz="2400" dirty="0"/>
              <a:t>		</a:t>
            </a:r>
            <a:r>
              <a:rPr lang="en-IN" sz="2400" dirty="0">
                <a:solidFill>
                  <a:srgbClr val="FF0000"/>
                </a:solidFill>
              </a:rPr>
              <a:t>StringBuffer replace(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startIndex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endIndex</a:t>
            </a:r>
            <a:r>
              <a:rPr lang="en-IN" sz="2400" dirty="0">
                <a:solidFill>
                  <a:srgbClr val="FF0000"/>
                </a:solidFill>
              </a:rPr>
              <a:t>, String </a:t>
            </a:r>
            <a:r>
              <a:rPr lang="en-IN" sz="2400" dirty="0" err="1">
                <a:solidFill>
                  <a:srgbClr val="FF0000"/>
                </a:solidFill>
              </a:rPr>
              <a:t>str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substring being replaced is specified by the indexes </a:t>
            </a:r>
            <a:r>
              <a:rPr lang="en-IN" sz="2400" dirty="0" err="1"/>
              <a:t>startIndex</a:t>
            </a:r>
            <a:r>
              <a:rPr lang="en-IN" sz="2400" dirty="0"/>
              <a:t> and </a:t>
            </a:r>
            <a:r>
              <a:rPr lang="en-IN" sz="2400" dirty="0" err="1"/>
              <a:t>endIndex</a:t>
            </a:r>
            <a:r>
              <a:rPr lang="en-IN" sz="2400" dirty="0"/>
              <a:t>. Thus, the substring at </a:t>
            </a:r>
            <a:r>
              <a:rPr lang="en-IN" sz="2400" dirty="0" err="1"/>
              <a:t>startIndex</a:t>
            </a:r>
            <a:r>
              <a:rPr lang="en-IN" sz="2400" dirty="0"/>
              <a:t> through endIndex–1 is replaced.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replacement string is passed in str.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2400" dirty="0"/>
              <a:t>The resulting StringBuffer object is returned.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eplace()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4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i="1" dirty="0" smtClean="0"/>
              <a:t>String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IN" sz="2000" dirty="0"/>
          </a:p>
        </p:txBody>
      </p:sp>
      <p:sp>
        <p:nvSpPr>
          <p:cNvPr id="6" name="AutoShape 3" descr="http://www.programcreek.com/wp-content/uploads/2013/07/java-string-pool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920211"/>
            <a:ext cx="3116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</a:t>
            </a:r>
            <a:r>
              <a:rPr lang="en-US" altLang="en-US" sz="2000" dirty="0" smtClean="0"/>
              <a:t>tr2 = str2.concat(“world”);</a:t>
            </a:r>
            <a:endParaRPr lang="en-US" altLang="en-US" sz="2000" dirty="0"/>
          </a:p>
        </p:txBody>
      </p:sp>
      <p:pic>
        <p:nvPicPr>
          <p:cNvPr id="3074" name="Picture 2" descr="Creating String in he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48030"/>
            <a:ext cx="5791200" cy="37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dirty="0" smtClean="0"/>
              <a:t>eplace()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5181600" cy="2514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4572000"/>
            <a:ext cx="334803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i="1" dirty="0" smtClean="0"/>
              <a:t>String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6" name="AutoShape 3" descr="http://www.programcreek.com/wp-content/uploads/2013/07/java-string-pool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4419600" cy="53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10003</TotalTime>
  <Words>2959</Words>
  <Application>Microsoft Office PowerPoint</Application>
  <PresentationFormat>On-screen Show (4:3)</PresentationFormat>
  <Paragraphs>453</Paragraphs>
  <Slides>81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Bookman Old Style</vt:lpstr>
      <vt:lpstr>Calibri</vt:lpstr>
      <vt:lpstr>Courier New</vt:lpstr>
      <vt:lpstr>Gill Sans MT</vt:lpstr>
      <vt:lpstr>Verdana</vt:lpstr>
      <vt:lpstr>Wingdings</vt:lpstr>
      <vt:lpstr>Wingdings 3</vt:lpstr>
      <vt:lpstr>Origin</vt:lpstr>
      <vt:lpstr>String Handling</vt:lpstr>
      <vt:lpstr>Introduction</vt:lpstr>
      <vt:lpstr>Using String Class</vt:lpstr>
      <vt:lpstr>Using String Class </vt:lpstr>
      <vt:lpstr>Using String Class</vt:lpstr>
      <vt:lpstr>Using String Class</vt:lpstr>
      <vt:lpstr>Using String Class</vt:lpstr>
      <vt:lpstr>Using String Class</vt:lpstr>
      <vt:lpstr>Using String Class</vt:lpstr>
      <vt:lpstr>The String Constructors</vt:lpstr>
      <vt:lpstr>The String Constructors</vt:lpstr>
      <vt:lpstr>The String Constructors</vt:lpstr>
      <vt:lpstr>The String Constructors</vt:lpstr>
      <vt:lpstr>The String Constructors</vt:lpstr>
      <vt:lpstr>String Length</vt:lpstr>
      <vt:lpstr>PowerPoint Presentation</vt:lpstr>
      <vt:lpstr>String Literals</vt:lpstr>
      <vt:lpstr>String Concatenation</vt:lpstr>
      <vt:lpstr>String Concatenation with Other Data Types</vt:lpstr>
      <vt:lpstr>String Conversion and toString( )</vt:lpstr>
      <vt:lpstr>Data conversion using valueOf( )</vt:lpstr>
      <vt:lpstr>String Conversion and toString( )</vt:lpstr>
      <vt:lpstr>PowerPoint Presentation</vt:lpstr>
      <vt:lpstr>charAt( )</vt:lpstr>
      <vt:lpstr>getChars( )</vt:lpstr>
      <vt:lpstr>getChars( )</vt:lpstr>
      <vt:lpstr>getBytes( )</vt:lpstr>
      <vt:lpstr>getBytes( )</vt:lpstr>
      <vt:lpstr>toCharArray()</vt:lpstr>
      <vt:lpstr>toCharArray()</vt:lpstr>
      <vt:lpstr>PowerPoint Presentation</vt:lpstr>
      <vt:lpstr>equals( ) and equalsIgnoreCase( )</vt:lpstr>
      <vt:lpstr>equals( ) and equalsIgnoreCase( )</vt:lpstr>
      <vt:lpstr>regionMatches( )</vt:lpstr>
      <vt:lpstr>regionMatches( )</vt:lpstr>
      <vt:lpstr>startsWith( ) and endsWith( )</vt:lpstr>
      <vt:lpstr>startsWith( ) and endsWith( )</vt:lpstr>
      <vt:lpstr>Equals vs. ==</vt:lpstr>
      <vt:lpstr>equals vs. ==</vt:lpstr>
      <vt:lpstr>compareTo()</vt:lpstr>
      <vt:lpstr>compareTo()</vt:lpstr>
      <vt:lpstr>compareTo()</vt:lpstr>
      <vt:lpstr>PowerPoint Presentation</vt:lpstr>
      <vt:lpstr>Searching Strings</vt:lpstr>
      <vt:lpstr>Searching Strings</vt:lpstr>
      <vt:lpstr>Searching Strings</vt:lpstr>
      <vt:lpstr>substring()</vt:lpstr>
      <vt:lpstr>substring()</vt:lpstr>
      <vt:lpstr>concat()</vt:lpstr>
      <vt:lpstr>replace()</vt:lpstr>
      <vt:lpstr>replace()</vt:lpstr>
      <vt:lpstr>trim()</vt:lpstr>
      <vt:lpstr>trim()</vt:lpstr>
      <vt:lpstr>PowerPoint Presentation</vt:lpstr>
      <vt:lpstr>Changing the Case of Characters Within a String</vt:lpstr>
      <vt:lpstr>Changing the Case of Characters Within a String</vt:lpstr>
      <vt:lpstr>PowerPoint Presentation</vt:lpstr>
      <vt:lpstr>StringBuffer</vt:lpstr>
      <vt:lpstr>StringBuffer Constructors</vt:lpstr>
      <vt:lpstr>StringBuffer Constructors</vt:lpstr>
      <vt:lpstr>String and StringBuffer</vt:lpstr>
      <vt:lpstr>Performance Test of String and StringBuffer</vt:lpstr>
      <vt:lpstr>HashCode Test of String and StringBuffer</vt:lpstr>
      <vt:lpstr>length() and capacity()</vt:lpstr>
      <vt:lpstr>length( ) and capacity( )</vt:lpstr>
      <vt:lpstr>ensureCapacity()</vt:lpstr>
      <vt:lpstr>setLength()</vt:lpstr>
      <vt:lpstr>charAt() and setCharAt()</vt:lpstr>
      <vt:lpstr>charAt() and setCharAt()</vt:lpstr>
      <vt:lpstr>getChars()</vt:lpstr>
      <vt:lpstr>append()</vt:lpstr>
      <vt:lpstr>append()</vt:lpstr>
      <vt:lpstr>append()</vt:lpstr>
      <vt:lpstr>insert()</vt:lpstr>
      <vt:lpstr>insert()</vt:lpstr>
      <vt:lpstr>reverse()</vt:lpstr>
      <vt:lpstr>delete() and deleteCharAt()</vt:lpstr>
      <vt:lpstr>delete() and deleteCharAt()</vt:lpstr>
      <vt:lpstr>replace()</vt:lpstr>
      <vt:lpstr>replace()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Administrator</cp:lastModifiedBy>
  <cp:revision>481</cp:revision>
  <dcterms:created xsi:type="dcterms:W3CDTF">2006-08-16T00:00:00Z</dcterms:created>
  <dcterms:modified xsi:type="dcterms:W3CDTF">2018-11-12T01:39:25Z</dcterms:modified>
</cp:coreProperties>
</file>