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7" r:id="rId3"/>
    <p:sldId id="328" r:id="rId4"/>
    <p:sldId id="330" r:id="rId5"/>
    <p:sldId id="329" r:id="rId6"/>
    <p:sldId id="331" r:id="rId7"/>
    <p:sldId id="338" r:id="rId8"/>
    <p:sldId id="332" r:id="rId9"/>
    <p:sldId id="333" r:id="rId10"/>
    <p:sldId id="334" r:id="rId11"/>
    <p:sldId id="335" r:id="rId12"/>
    <p:sldId id="336" r:id="rId13"/>
    <p:sldId id="339" r:id="rId14"/>
    <p:sldId id="337" r:id="rId15"/>
    <p:sldId id="340" r:id="rId16"/>
    <p:sldId id="341" r:id="rId17"/>
    <p:sldId id="342" r:id="rId18"/>
    <p:sldId id="343" r:id="rId19"/>
    <p:sldId id="344" r:id="rId20"/>
    <p:sldId id="346" r:id="rId21"/>
    <p:sldId id="345" r:id="rId22"/>
    <p:sldId id="348" r:id="rId23"/>
    <p:sldId id="347" r:id="rId24"/>
    <p:sldId id="350" r:id="rId25"/>
    <p:sldId id="32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9228" autoAdjust="0"/>
  </p:normalViewPr>
  <p:slideViewPr>
    <p:cSldViewPr>
      <p:cViewPr varScale="1">
        <p:scale>
          <a:sx n="76" d="100"/>
          <a:sy n="76" d="100"/>
        </p:scale>
        <p:origin x="10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42D30-1073-4301-B71F-EF04F5A1C01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570C-1FBA-41B0-973A-4441264C0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9FA2-7F86-4663-8C85-623436B71C41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4759-7B2F-4FAD-A252-6E51ED801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4759-7B2F-4FAD-A252-6E51ED8014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E062BDA-3024-481E-B4EF-F8EAC8498E68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A8A5-6231-4A3A-A945-A5860FDC21C8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157D-6377-450F-A656-B53F3570B507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838B-39B8-4E76-B5D3-0DA33C62A1EA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59EE087-89A8-485A-A0A4-9BC00E7704B2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E80-6A58-42CF-AC89-30DD5321D770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F675-74CE-4630-9D36-92DEFC15D99B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A46F-D855-4768-9843-BC73936899E5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2E64-56D7-4A66-9DCF-DF1EF445444F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CBB-AB64-4AB3-B616-5ABBE771E91A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E61-0ACF-4467-A2D4-7E6691632684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02A015-189E-4176-92F9-BB75DA43F96D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The Applet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Applet Life Cycle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8887"/>
            <a:ext cx="3657600" cy="498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278205"/>
            <a:ext cx="2286000" cy="1769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25" y="3183205"/>
            <a:ext cx="4095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6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Applet Life Cycle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p</a:t>
            </a:r>
            <a:r>
              <a:rPr lang="en-IN" dirty="0" smtClean="0"/>
              <a:t>aint( )</a:t>
            </a:r>
          </a:p>
          <a:p>
            <a:pPr lvl="1" algn="just"/>
            <a:r>
              <a:rPr lang="en-IN" sz="2000" dirty="0" smtClean="0"/>
              <a:t>Called each time your output must be redrawn.</a:t>
            </a:r>
          </a:p>
          <a:p>
            <a:pPr lvl="2" algn="just"/>
            <a:r>
              <a:rPr lang="en-IN" dirty="0" smtClean="0"/>
              <a:t>In case like applet window may be minimized and restored.</a:t>
            </a:r>
          </a:p>
          <a:p>
            <a:pPr lvl="1" algn="just"/>
            <a:r>
              <a:rPr lang="en-IN" sz="2000" dirty="0" smtClean="0"/>
              <a:t>Also called when applet begins the execution.</a:t>
            </a:r>
          </a:p>
          <a:p>
            <a:pPr lvl="1" algn="just"/>
            <a:r>
              <a:rPr lang="en-IN" sz="2000" dirty="0"/>
              <a:t>p</a:t>
            </a:r>
            <a:r>
              <a:rPr lang="en-IN" sz="2000" dirty="0" smtClean="0"/>
              <a:t>aint( ) method has one parameter of type Graphics. This parameter will contain the graphics context, which describes the graphics environment in which the applet is running.</a:t>
            </a:r>
          </a:p>
          <a:p>
            <a:pPr lvl="1" algn="just"/>
            <a:r>
              <a:rPr lang="en-IN" sz="2000" dirty="0" smtClean="0"/>
              <a:t>This context is used whenever output of the applet is required.</a:t>
            </a:r>
          </a:p>
          <a:p>
            <a:pPr algn="just"/>
            <a:r>
              <a:rPr lang="en-IN" dirty="0"/>
              <a:t>u</a:t>
            </a:r>
            <a:r>
              <a:rPr lang="en-IN" dirty="0" smtClean="0"/>
              <a:t>pdate( )</a:t>
            </a:r>
          </a:p>
          <a:p>
            <a:pPr lvl="1" algn="just"/>
            <a:r>
              <a:rPr lang="en-IN" sz="2000" dirty="0" smtClean="0"/>
              <a:t>Called when your applet has requested that a portion of its window be redrawn.</a:t>
            </a:r>
          </a:p>
          <a:p>
            <a:pPr lvl="2" algn="just"/>
            <a:r>
              <a:rPr lang="en-IN" sz="1700" dirty="0" smtClean="0"/>
              <a:t>For example, redrawing the background over and over.</a:t>
            </a:r>
          </a:p>
          <a:p>
            <a:pPr lvl="1" algn="just"/>
            <a:r>
              <a:rPr lang="en-IN" sz="2000" dirty="0" smtClean="0"/>
              <a:t>The default version of update( ) simply calls paint( ).</a:t>
            </a:r>
          </a:p>
          <a:p>
            <a:pPr lvl="1" algn="just"/>
            <a:r>
              <a:rPr lang="en-IN" sz="2000" dirty="0"/>
              <a:t>u</a:t>
            </a:r>
            <a:r>
              <a:rPr lang="en-IN" sz="2000" dirty="0" smtClean="0"/>
              <a:t>pdate( ) is used when repainting is performed.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7519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Applet display methods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i="1" dirty="0" smtClean="0">
                <a:solidFill>
                  <a:srgbClr val="FF0000"/>
                </a:solidFill>
              </a:rPr>
              <a:t>void </a:t>
            </a:r>
            <a:r>
              <a:rPr lang="en-IN" sz="2000" i="1" dirty="0" err="1" smtClean="0">
                <a:solidFill>
                  <a:srgbClr val="FF0000"/>
                </a:solidFill>
              </a:rPr>
              <a:t>drawString</a:t>
            </a:r>
            <a:r>
              <a:rPr lang="en-IN" sz="2000" i="1" dirty="0" smtClean="0">
                <a:solidFill>
                  <a:srgbClr val="FF0000"/>
                </a:solidFill>
              </a:rPr>
              <a:t>(String message, </a:t>
            </a:r>
            <a:r>
              <a:rPr lang="en-IN" sz="2000" i="1" dirty="0" err="1" smtClean="0">
                <a:solidFill>
                  <a:srgbClr val="FF0000"/>
                </a:solidFill>
              </a:rPr>
              <a:t>int</a:t>
            </a:r>
            <a:r>
              <a:rPr lang="en-IN" sz="2000" i="1" dirty="0" smtClean="0">
                <a:solidFill>
                  <a:srgbClr val="FF0000"/>
                </a:solidFill>
              </a:rPr>
              <a:t> x, </a:t>
            </a:r>
            <a:r>
              <a:rPr lang="en-IN" sz="2000" i="1" dirty="0" err="1" smtClean="0">
                <a:solidFill>
                  <a:srgbClr val="FF0000"/>
                </a:solidFill>
              </a:rPr>
              <a:t>int</a:t>
            </a:r>
            <a:r>
              <a:rPr lang="en-IN" sz="2000" i="1" dirty="0" smtClean="0">
                <a:solidFill>
                  <a:srgbClr val="FF0000"/>
                </a:solidFill>
              </a:rPr>
              <a:t> y)</a:t>
            </a:r>
          </a:p>
          <a:p>
            <a:r>
              <a:rPr lang="en-IN" sz="2000" dirty="0" smtClean="0"/>
              <a:t>Here, message is the string to be output beginning at </a:t>
            </a:r>
            <a:r>
              <a:rPr lang="en-IN" sz="2000" dirty="0" err="1" smtClean="0"/>
              <a:t>x,y</a:t>
            </a:r>
            <a:r>
              <a:rPr lang="en-IN" sz="2000" dirty="0" smtClean="0"/>
              <a:t>.</a:t>
            </a:r>
          </a:p>
          <a:p>
            <a:pPr marL="0" indent="0" algn="ctr">
              <a:buNone/>
            </a:pPr>
            <a:r>
              <a:rPr lang="en-IN" sz="2000" i="1" dirty="0">
                <a:solidFill>
                  <a:srgbClr val="FF0000"/>
                </a:solidFill>
              </a:rPr>
              <a:t>v</a:t>
            </a:r>
            <a:r>
              <a:rPr lang="en-IN" sz="2000" i="1" dirty="0" smtClean="0">
                <a:solidFill>
                  <a:srgbClr val="FF0000"/>
                </a:solidFill>
              </a:rPr>
              <a:t>oid </a:t>
            </a:r>
            <a:r>
              <a:rPr lang="en-IN" sz="2000" i="1" dirty="0" err="1" smtClean="0">
                <a:solidFill>
                  <a:srgbClr val="FF0000"/>
                </a:solidFill>
              </a:rPr>
              <a:t>setBackground</a:t>
            </a:r>
            <a:r>
              <a:rPr lang="en-IN" sz="2000" i="1" dirty="0" smtClean="0">
                <a:solidFill>
                  <a:srgbClr val="FF0000"/>
                </a:solidFill>
              </a:rPr>
              <a:t>(</a:t>
            </a:r>
            <a:r>
              <a:rPr lang="en-IN" sz="2000" i="1" dirty="0" err="1" smtClean="0">
                <a:solidFill>
                  <a:srgbClr val="FF0000"/>
                </a:solidFill>
              </a:rPr>
              <a:t>Color</a:t>
            </a:r>
            <a:r>
              <a:rPr lang="en-IN" sz="2000" i="1" dirty="0" smtClean="0">
                <a:solidFill>
                  <a:srgbClr val="FF0000"/>
                </a:solidFill>
              </a:rPr>
              <a:t> </a:t>
            </a:r>
            <a:r>
              <a:rPr lang="en-IN" sz="2000" i="1" dirty="0" err="1" smtClean="0">
                <a:solidFill>
                  <a:srgbClr val="FF0000"/>
                </a:solidFill>
              </a:rPr>
              <a:t>newColor</a:t>
            </a:r>
            <a:r>
              <a:rPr lang="en-IN" sz="2000" i="1" dirty="0" smtClean="0">
                <a:solidFill>
                  <a:srgbClr val="FF0000"/>
                </a:solidFill>
              </a:rPr>
              <a:t>) – </a:t>
            </a:r>
            <a:r>
              <a:rPr lang="en-IN" sz="2000" dirty="0" smtClean="0"/>
              <a:t>sets the background </a:t>
            </a:r>
            <a:r>
              <a:rPr lang="en-IN" sz="2000" dirty="0" err="1" smtClean="0"/>
              <a:t>color</a:t>
            </a:r>
            <a:endParaRPr lang="en-IN" sz="2000" dirty="0" smtClean="0"/>
          </a:p>
          <a:p>
            <a:pPr marL="0" indent="0" algn="ctr">
              <a:buNone/>
            </a:pPr>
            <a:r>
              <a:rPr lang="en-IN" sz="2000" i="1" dirty="0">
                <a:solidFill>
                  <a:srgbClr val="FF0000"/>
                </a:solidFill>
              </a:rPr>
              <a:t>v</a:t>
            </a:r>
            <a:r>
              <a:rPr lang="en-IN" sz="2000" i="1" dirty="0" smtClean="0">
                <a:solidFill>
                  <a:srgbClr val="FF0000"/>
                </a:solidFill>
              </a:rPr>
              <a:t>oid </a:t>
            </a:r>
            <a:r>
              <a:rPr lang="en-IN" sz="2000" i="1" dirty="0" err="1" smtClean="0">
                <a:solidFill>
                  <a:srgbClr val="FF0000"/>
                </a:solidFill>
              </a:rPr>
              <a:t>setForeground</a:t>
            </a:r>
            <a:r>
              <a:rPr lang="en-IN" sz="2000" i="1" dirty="0" smtClean="0">
                <a:solidFill>
                  <a:srgbClr val="FF0000"/>
                </a:solidFill>
              </a:rPr>
              <a:t>(</a:t>
            </a:r>
            <a:r>
              <a:rPr lang="en-IN" sz="2000" i="1" dirty="0" err="1" smtClean="0">
                <a:solidFill>
                  <a:srgbClr val="FF0000"/>
                </a:solidFill>
              </a:rPr>
              <a:t>Color</a:t>
            </a:r>
            <a:r>
              <a:rPr lang="en-IN" sz="2000" i="1" dirty="0" smtClean="0">
                <a:solidFill>
                  <a:srgbClr val="FF0000"/>
                </a:solidFill>
              </a:rPr>
              <a:t> </a:t>
            </a:r>
            <a:r>
              <a:rPr lang="en-IN" sz="2000" i="1" dirty="0" err="1" smtClean="0">
                <a:solidFill>
                  <a:srgbClr val="FF0000"/>
                </a:solidFill>
              </a:rPr>
              <a:t>newColor</a:t>
            </a:r>
            <a:r>
              <a:rPr lang="en-IN" sz="2000" i="1" dirty="0" smtClean="0">
                <a:solidFill>
                  <a:srgbClr val="FF0000"/>
                </a:solidFill>
              </a:rPr>
              <a:t>) – </a:t>
            </a:r>
            <a:r>
              <a:rPr lang="en-IN" sz="2000" dirty="0" smtClean="0"/>
              <a:t>sets the </a:t>
            </a:r>
            <a:r>
              <a:rPr lang="en-IN" sz="2000" dirty="0" err="1" smtClean="0"/>
              <a:t>color</a:t>
            </a:r>
            <a:r>
              <a:rPr lang="en-IN" sz="2000" dirty="0" smtClean="0"/>
              <a:t> of the font</a:t>
            </a:r>
          </a:p>
          <a:p>
            <a:r>
              <a:rPr lang="en-IN" sz="2000" i="1" dirty="0" err="1" smtClean="0">
                <a:solidFill>
                  <a:srgbClr val="FF0000"/>
                </a:solidFill>
              </a:rPr>
              <a:t>Color</a:t>
            </a:r>
            <a:r>
              <a:rPr lang="en-IN" sz="2000" i="1" dirty="0" smtClean="0">
                <a:solidFill>
                  <a:srgbClr val="FF0000"/>
                </a:solidFill>
              </a:rPr>
              <a:t> </a:t>
            </a:r>
            <a:r>
              <a:rPr lang="en-IN" sz="2000" i="1" dirty="0" err="1" smtClean="0">
                <a:solidFill>
                  <a:srgbClr val="FF0000"/>
                </a:solidFill>
              </a:rPr>
              <a:t>getBackground</a:t>
            </a:r>
            <a:r>
              <a:rPr lang="en-IN" sz="2000" i="1" dirty="0" smtClean="0">
                <a:solidFill>
                  <a:srgbClr val="FF0000"/>
                </a:solidFill>
              </a:rPr>
              <a:t>( ) – </a:t>
            </a:r>
            <a:r>
              <a:rPr lang="en-IN" sz="2000" dirty="0" smtClean="0"/>
              <a:t>returns the background </a:t>
            </a:r>
            <a:r>
              <a:rPr lang="en-IN" sz="2000" dirty="0" err="1" smtClean="0"/>
              <a:t>color</a:t>
            </a:r>
            <a:endParaRPr lang="en-IN" sz="2000" dirty="0" smtClean="0"/>
          </a:p>
          <a:p>
            <a:r>
              <a:rPr lang="en-IN" sz="2000" i="1" dirty="0" err="1" smtClean="0">
                <a:solidFill>
                  <a:srgbClr val="FF0000"/>
                </a:solidFill>
              </a:rPr>
              <a:t>Color</a:t>
            </a:r>
            <a:r>
              <a:rPr lang="en-IN" sz="2000" i="1" dirty="0" smtClean="0">
                <a:solidFill>
                  <a:srgbClr val="FF0000"/>
                </a:solidFill>
              </a:rPr>
              <a:t> </a:t>
            </a:r>
            <a:r>
              <a:rPr lang="en-IN" sz="2000" i="1" dirty="0" err="1" smtClean="0">
                <a:solidFill>
                  <a:srgbClr val="FF0000"/>
                </a:solidFill>
              </a:rPr>
              <a:t>getForeground</a:t>
            </a:r>
            <a:r>
              <a:rPr lang="en-IN" sz="2000" i="1" dirty="0" smtClean="0">
                <a:solidFill>
                  <a:srgbClr val="FF0000"/>
                </a:solidFill>
              </a:rPr>
              <a:t>( ) – </a:t>
            </a:r>
            <a:r>
              <a:rPr lang="en-IN" sz="2000" dirty="0" smtClean="0"/>
              <a:t>returns the foreground </a:t>
            </a:r>
            <a:r>
              <a:rPr lang="en-IN" sz="2000" dirty="0" err="1" smtClean="0"/>
              <a:t>color</a:t>
            </a: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02865"/>
            <a:ext cx="3810000" cy="3255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803561"/>
            <a:ext cx="37623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epaint( 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How can the applet itself cause its window to be updated when its information changes?</a:t>
            </a:r>
          </a:p>
          <a:p>
            <a:pPr lvl="1" algn="just"/>
            <a:r>
              <a:rPr lang="en-IN" sz="2000" dirty="0" smtClean="0"/>
              <a:t>For example, if the applet is displaying a moving banner, what mechanism does the applet use to update the window each time the banner scrolls?</a:t>
            </a:r>
          </a:p>
          <a:p>
            <a:pPr lvl="1" algn="just"/>
            <a:r>
              <a:rPr lang="en-IN" sz="2000" dirty="0" smtClean="0"/>
              <a:t>Used when window is moved, or resized or unhidden.</a:t>
            </a:r>
          </a:p>
          <a:p>
            <a:pPr lvl="1" algn="just"/>
            <a:r>
              <a:rPr lang="en-IN" sz="2000" dirty="0" smtClean="0"/>
              <a:t>Calls repaint( ) – defined by AWT. It causes the AWT run-time system to execute a call to applet’s update( ), which instead calls paint( ).</a:t>
            </a:r>
          </a:p>
          <a:p>
            <a:pPr lvl="1" algn="just"/>
            <a:r>
              <a:rPr lang="en-IN" sz="2000" u="sng" dirty="0"/>
              <a:t>repaint() </a:t>
            </a:r>
            <a:r>
              <a:rPr lang="en-IN" sz="2000" u="sng" dirty="0" smtClean="0">
                <a:sym typeface="Wingdings" panose="05000000000000000000" pitchFamily="2" charset="2"/>
              </a:rPr>
              <a:t></a:t>
            </a:r>
            <a:r>
              <a:rPr lang="en-IN" sz="2000" u="sng" dirty="0" smtClean="0"/>
              <a:t> </a:t>
            </a:r>
            <a:r>
              <a:rPr lang="en-IN" sz="2000" u="sng" dirty="0"/>
              <a:t>update() </a:t>
            </a:r>
            <a:r>
              <a:rPr lang="en-IN" sz="2000" u="sng" dirty="0" smtClean="0">
                <a:sym typeface="Wingdings" panose="05000000000000000000" pitchFamily="2" charset="2"/>
              </a:rPr>
              <a:t> </a:t>
            </a:r>
            <a:r>
              <a:rPr lang="en-IN" sz="2000" u="sng" dirty="0" smtClean="0"/>
              <a:t>(</a:t>
            </a:r>
            <a:r>
              <a:rPr lang="en-IN" sz="2000" u="sng" dirty="0"/>
              <a:t>usually calls</a:t>
            </a:r>
            <a:r>
              <a:rPr lang="en-IN" sz="2000" u="sng" dirty="0" smtClean="0"/>
              <a:t>) </a:t>
            </a:r>
            <a:r>
              <a:rPr lang="en-IN" sz="2000" u="sng" dirty="0" smtClean="0">
                <a:sym typeface="Wingdings" panose="05000000000000000000" pitchFamily="2" charset="2"/>
              </a:rPr>
              <a:t></a:t>
            </a:r>
            <a:r>
              <a:rPr lang="en-IN" sz="2000" u="sng" dirty="0" smtClean="0"/>
              <a:t> </a:t>
            </a:r>
            <a:r>
              <a:rPr lang="en-IN" sz="2000" u="sng" dirty="0"/>
              <a:t>paint()</a:t>
            </a:r>
            <a:endParaRPr lang="en-IN" sz="2000" u="sng" dirty="0" smtClean="0"/>
          </a:p>
          <a:p>
            <a:pPr lvl="1" algn="just"/>
            <a:r>
              <a:rPr lang="en-IN" sz="2000" i="1" dirty="0">
                <a:solidFill>
                  <a:srgbClr val="FF0000"/>
                </a:solidFill>
              </a:rPr>
              <a:t>v</a:t>
            </a:r>
            <a:r>
              <a:rPr lang="en-IN" sz="2000" i="1" dirty="0" smtClean="0">
                <a:solidFill>
                  <a:srgbClr val="FF0000"/>
                </a:solidFill>
              </a:rPr>
              <a:t>oid repaint(</a:t>
            </a:r>
            <a:r>
              <a:rPr lang="en-IN" sz="2000" i="1" dirty="0" err="1" smtClean="0">
                <a:solidFill>
                  <a:srgbClr val="FF0000"/>
                </a:solidFill>
              </a:rPr>
              <a:t>int</a:t>
            </a:r>
            <a:r>
              <a:rPr lang="en-IN" sz="2000" i="1" dirty="0" smtClean="0">
                <a:solidFill>
                  <a:srgbClr val="FF0000"/>
                </a:solidFill>
              </a:rPr>
              <a:t> left, </a:t>
            </a:r>
            <a:r>
              <a:rPr lang="en-IN" sz="2000" i="1" dirty="0" err="1" smtClean="0">
                <a:solidFill>
                  <a:srgbClr val="FF0000"/>
                </a:solidFill>
              </a:rPr>
              <a:t>int</a:t>
            </a:r>
            <a:r>
              <a:rPr lang="en-IN" sz="2000" i="1" dirty="0" smtClean="0">
                <a:solidFill>
                  <a:srgbClr val="FF0000"/>
                </a:solidFill>
              </a:rPr>
              <a:t> top, </a:t>
            </a:r>
            <a:r>
              <a:rPr lang="en-IN" sz="2000" i="1" dirty="0" err="1" smtClean="0">
                <a:solidFill>
                  <a:srgbClr val="FF0000"/>
                </a:solidFill>
              </a:rPr>
              <a:t>int</a:t>
            </a:r>
            <a:r>
              <a:rPr lang="en-IN" sz="2000" i="1" dirty="0" smtClean="0">
                <a:solidFill>
                  <a:srgbClr val="FF0000"/>
                </a:solidFill>
              </a:rPr>
              <a:t> width, </a:t>
            </a:r>
            <a:r>
              <a:rPr lang="en-IN" sz="2000" i="1" dirty="0" err="1" smtClean="0">
                <a:solidFill>
                  <a:srgbClr val="FF0000"/>
                </a:solidFill>
              </a:rPr>
              <a:t>int</a:t>
            </a:r>
            <a:r>
              <a:rPr lang="en-IN" sz="2000" i="1" dirty="0" smtClean="0">
                <a:solidFill>
                  <a:srgbClr val="FF0000"/>
                </a:solidFill>
              </a:rPr>
              <a:t> height)</a:t>
            </a:r>
          </a:p>
          <a:p>
            <a:pPr lvl="1" algn="just"/>
            <a:r>
              <a:rPr lang="en-IN" sz="2000" i="1" dirty="0">
                <a:solidFill>
                  <a:srgbClr val="FF0000"/>
                </a:solidFill>
              </a:rPr>
              <a:t>v</a:t>
            </a:r>
            <a:r>
              <a:rPr lang="en-IN" sz="2000" i="1" dirty="0" smtClean="0">
                <a:solidFill>
                  <a:srgbClr val="FF0000"/>
                </a:solidFill>
              </a:rPr>
              <a:t>oid repaint(long </a:t>
            </a:r>
            <a:r>
              <a:rPr lang="en-IN" sz="2000" i="1" dirty="0" err="1" smtClean="0">
                <a:solidFill>
                  <a:srgbClr val="FF0000"/>
                </a:solidFill>
              </a:rPr>
              <a:t>maxDelay</a:t>
            </a:r>
            <a:r>
              <a:rPr lang="en-IN" sz="2000" i="1" dirty="0" smtClean="0">
                <a:solidFill>
                  <a:srgbClr val="FF0000"/>
                </a:solidFill>
              </a:rPr>
              <a:t>, </a:t>
            </a:r>
            <a:r>
              <a:rPr lang="en-IN" sz="2000" i="1" dirty="0" err="1" smtClean="0">
                <a:solidFill>
                  <a:srgbClr val="FF0000"/>
                </a:solidFill>
              </a:rPr>
              <a:t>int</a:t>
            </a:r>
            <a:r>
              <a:rPr lang="en-IN" sz="2000" i="1" dirty="0" smtClean="0">
                <a:solidFill>
                  <a:srgbClr val="FF0000"/>
                </a:solidFill>
              </a:rPr>
              <a:t> x, </a:t>
            </a:r>
            <a:r>
              <a:rPr lang="en-IN" sz="2000" i="1" dirty="0" err="1" smtClean="0">
                <a:solidFill>
                  <a:srgbClr val="FF0000"/>
                </a:solidFill>
              </a:rPr>
              <a:t>int</a:t>
            </a:r>
            <a:r>
              <a:rPr lang="en-IN" sz="2000" i="1" dirty="0" smtClean="0">
                <a:solidFill>
                  <a:srgbClr val="FF0000"/>
                </a:solidFill>
              </a:rPr>
              <a:t> y, </a:t>
            </a:r>
            <a:r>
              <a:rPr lang="en-IN" sz="2000" i="1" dirty="0" err="1" smtClean="0">
                <a:solidFill>
                  <a:srgbClr val="FF0000"/>
                </a:solidFill>
              </a:rPr>
              <a:t>int</a:t>
            </a:r>
            <a:r>
              <a:rPr lang="en-IN" sz="2000" i="1" dirty="0" smtClean="0">
                <a:solidFill>
                  <a:srgbClr val="FF0000"/>
                </a:solidFill>
              </a:rPr>
              <a:t> width, </a:t>
            </a:r>
            <a:r>
              <a:rPr lang="en-IN" sz="2000" i="1" dirty="0" err="1" smtClean="0">
                <a:solidFill>
                  <a:srgbClr val="FF0000"/>
                </a:solidFill>
              </a:rPr>
              <a:t>int</a:t>
            </a:r>
            <a:r>
              <a:rPr lang="en-IN" sz="2000" i="1" dirty="0" smtClean="0">
                <a:solidFill>
                  <a:srgbClr val="FF0000"/>
                </a:solidFill>
              </a:rPr>
              <a:t> height)</a:t>
            </a:r>
          </a:p>
          <a:p>
            <a:pPr lvl="1"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1528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epaint( 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48" y="1186651"/>
            <a:ext cx="5727880" cy="556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1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the Status Window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Good place to show the user feedback about what is occurring in the applet or report some errors.</a:t>
            </a:r>
          </a:p>
          <a:p>
            <a:pPr algn="just"/>
            <a:r>
              <a:rPr lang="en-IN" sz="2000" dirty="0" smtClean="0"/>
              <a:t>Makes an excellent debugging aid, because it gives you an easy way to output information about your applet.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487680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615" y="2633165"/>
            <a:ext cx="2590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2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Applet Tag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219200"/>
            <a:ext cx="8029575" cy="136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38400"/>
            <a:ext cx="8001000" cy="42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1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Parameters to Applets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To retrieve a parameter, use the </a:t>
            </a:r>
            <a:r>
              <a:rPr lang="en-IN" i="1" u="sng" dirty="0" err="1" smtClean="0"/>
              <a:t>getParameter</a:t>
            </a:r>
            <a:r>
              <a:rPr lang="en-IN" i="1" u="sng" dirty="0" smtClean="0"/>
              <a:t>( )</a:t>
            </a:r>
            <a:r>
              <a:rPr lang="en-IN" i="1" dirty="0" smtClean="0"/>
              <a:t> </a:t>
            </a:r>
            <a:r>
              <a:rPr lang="en-IN" dirty="0" smtClean="0"/>
              <a:t>method.</a:t>
            </a:r>
          </a:p>
          <a:p>
            <a:pPr algn="just"/>
            <a:r>
              <a:rPr lang="en-IN" dirty="0" smtClean="0"/>
              <a:t>It returns the value of the specified parameter in the form of a </a:t>
            </a:r>
            <a:r>
              <a:rPr lang="en-IN" i="1" u="sng" dirty="0" smtClean="0"/>
              <a:t>String</a:t>
            </a:r>
            <a:r>
              <a:rPr lang="en-IN" dirty="0" smtClean="0"/>
              <a:t> object.</a:t>
            </a:r>
          </a:p>
          <a:p>
            <a:pPr algn="just"/>
            <a:r>
              <a:rPr lang="en-IN" dirty="0" smtClean="0"/>
              <a:t>Thus, for numeric and </a:t>
            </a:r>
            <a:r>
              <a:rPr lang="en-IN" dirty="0" err="1" smtClean="0"/>
              <a:t>boolean</a:t>
            </a:r>
            <a:r>
              <a:rPr lang="en-IN" dirty="0" smtClean="0"/>
              <a:t> values, conversion between string representations and internal formats is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92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Parameters to Applets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4600"/>
            <a:ext cx="3667125" cy="501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1447800"/>
            <a:ext cx="4105275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12" y="3276600"/>
            <a:ext cx="3619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11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getDocumentBase</a:t>
            </a:r>
            <a:r>
              <a:rPr lang="en-IN" dirty="0" smtClean="0"/>
              <a:t>( ) and </a:t>
            </a:r>
            <a:r>
              <a:rPr lang="en-IN" dirty="0" err="1" smtClean="0"/>
              <a:t>getCodeBase</a:t>
            </a:r>
            <a:r>
              <a:rPr lang="en-IN" dirty="0" smtClean="0"/>
              <a:t>( 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Used to explicitly load media and text.</a:t>
            </a:r>
          </a:p>
          <a:p>
            <a:pPr algn="just"/>
            <a:r>
              <a:rPr lang="en-IN" sz="2000" dirty="0" smtClean="0"/>
              <a:t>Allows the applet to load data from the directory holding the HTML file that started the applet (document base).</a:t>
            </a:r>
          </a:p>
          <a:p>
            <a:pPr algn="just"/>
            <a:r>
              <a:rPr lang="en-IN" sz="2000" dirty="0" smtClean="0"/>
              <a:t>The directory from which the applet’s class file was loaded (code base).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743200"/>
            <a:ext cx="4949952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224780"/>
            <a:ext cx="46863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5ECF41-693F-434F-B81E-AE98539B274F}" type="slidenum">
              <a:rPr lang="en-US"/>
              <a:pPr/>
              <a:t>2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Applets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Java program that runs inside a browser</a:t>
            </a:r>
          </a:p>
          <a:p>
            <a:pPr lvl="1" algn="just"/>
            <a:r>
              <a:rPr lang="en-US" sz="2000" dirty="0" smtClean="0"/>
              <a:t>We </a:t>
            </a:r>
            <a:r>
              <a:rPr lang="en-US" sz="2000" dirty="0"/>
              <a:t>embed applet in an HTML page using the </a:t>
            </a:r>
            <a:r>
              <a:rPr lang="en-US" sz="2000" dirty="0">
                <a:solidFill>
                  <a:srgbClr val="FF0000"/>
                </a:solidFill>
              </a:rPr>
              <a:t>&lt;APPLET&gt; </a:t>
            </a:r>
            <a:r>
              <a:rPr lang="en-US" sz="2000" dirty="0"/>
              <a:t>tag</a:t>
            </a:r>
          </a:p>
          <a:p>
            <a:pPr lvl="1" algn="just"/>
            <a:r>
              <a:rPr lang="en-US" sz="2000" dirty="0"/>
              <a:t>Introduces interactivity in static web pages</a:t>
            </a:r>
          </a:p>
          <a:p>
            <a:pPr lvl="1" algn="just"/>
            <a:r>
              <a:rPr lang="en-US" sz="2000" dirty="0"/>
              <a:t>Applets run inside a browser (executed at client side) &amp; save server roundtrip, thereby reducing </a:t>
            </a:r>
            <a:r>
              <a:rPr lang="en-US" sz="2000" dirty="0" smtClean="0"/>
              <a:t>traffic</a:t>
            </a:r>
          </a:p>
          <a:p>
            <a:pPr algn="just"/>
            <a:r>
              <a:rPr lang="en-IN" sz="2000" dirty="0"/>
              <a:t>Applets do not begin execution at main( ).</a:t>
            </a:r>
          </a:p>
          <a:p>
            <a:pPr lvl="1" algn="just"/>
            <a:r>
              <a:rPr lang="en-IN" sz="1700" dirty="0"/>
              <a:t>An applet begins execution when the name of its class is passed to an applet viewer or to a network browser</a:t>
            </a:r>
            <a:r>
              <a:rPr lang="en-IN" sz="1700" dirty="0" smtClean="0"/>
              <a:t>.</a:t>
            </a:r>
          </a:p>
          <a:p>
            <a:pPr algn="just"/>
            <a:r>
              <a:rPr lang="en-IN" sz="2000" dirty="0"/>
              <a:t>When a user views an HTML page that contains an applet, the code for the applet is downloaded to the user's machine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A JVM is required to view an applet. The JVM can be either a plug-in of the Web browser or a separate runtime environment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The JVM on the user's machine creates an instance of the applet class and invokes various methods during the applet's lifetime.</a:t>
            </a:r>
          </a:p>
          <a:p>
            <a:pPr lvl="1" algn="just"/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8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getDocumentBase</a:t>
            </a:r>
            <a:r>
              <a:rPr lang="en-IN" dirty="0" smtClean="0"/>
              <a:t>( ) and </a:t>
            </a:r>
            <a:r>
              <a:rPr lang="en-IN" dirty="0" err="1" smtClean="0"/>
              <a:t>getCodeBase</a:t>
            </a:r>
            <a:r>
              <a:rPr lang="en-IN" dirty="0" smtClean="0"/>
              <a:t>( 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563880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19" y="2286000"/>
            <a:ext cx="2762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9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AppletContext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sz="2000" dirty="0" err="1" smtClean="0"/>
              <a:t>AppletContext</a:t>
            </a:r>
            <a:endParaRPr lang="en-IN" sz="2000" dirty="0" smtClean="0"/>
          </a:p>
          <a:p>
            <a:pPr lvl="1" algn="just"/>
            <a:r>
              <a:rPr lang="en-IN" sz="2000" dirty="0" smtClean="0"/>
              <a:t>This interface corresponds to an applet’s environment: the document containing the applet and other applets in the same document.</a:t>
            </a:r>
          </a:p>
          <a:p>
            <a:pPr lvl="1" algn="just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9" y="2284730"/>
            <a:ext cx="83724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26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showDocument</a:t>
            </a:r>
            <a:r>
              <a:rPr lang="en-IN" dirty="0" smtClean="0"/>
              <a:t>( 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v</a:t>
            </a:r>
            <a:r>
              <a:rPr lang="en-IN" sz="2000" dirty="0" smtClean="0">
                <a:solidFill>
                  <a:srgbClr val="FF0000"/>
                </a:solidFill>
              </a:rPr>
              <a:t>oid </a:t>
            </a:r>
            <a:r>
              <a:rPr lang="en-IN" sz="2000" dirty="0" err="1" smtClean="0">
                <a:solidFill>
                  <a:srgbClr val="FF0000"/>
                </a:solidFill>
              </a:rPr>
              <a:t>showDocument</a:t>
            </a:r>
            <a:r>
              <a:rPr lang="en-IN" sz="2000" dirty="0" smtClean="0">
                <a:solidFill>
                  <a:srgbClr val="FF0000"/>
                </a:solidFill>
              </a:rPr>
              <a:t>(URL </a:t>
            </a:r>
            <a:r>
              <a:rPr lang="en-IN" sz="2000" dirty="0" err="1" smtClean="0">
                <a:solidFill>
                  <a:srgbClr val="FF0000"/>
                </a:solidFill>
              </a:rPr>
              <a:t>url</a:t>
            </a:r>
            <a:r>
              <a:rPr lang="en-IN" sz="20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IN" sz="2000" dirty="0"/>
              <a:t>Requests that the browser or applet viewer show the Web page indicated by the </a:t>
            </a:r>
            <a:r>
              <a:rPr lang="en-IN" sz="2000" dirty="0" err="1"/>
              <a:t>url</a:t>
            </a:r>
            <a:r>
              <a:rPr lang="en-IN" sz="2000" dirty="0"/>
              <a:t> argument. </a:t>
            </a:r>
            <a:endParaRPr lang="en-IN" sz="2000" dirty="0" smtClean="0"/>
          </a:p>
          <a:p>
            <a:pPr lvl="1"/>
            <a:r>
              <a:rPr lang="en-IN" sz="2000" dirty="0" smtClean="0"/>
              <a:t>The </a:t>
            </a:r>
            <a:r>
              <a:rPr lang="en-IN" sz="2000" dirty="0"/>
              <a:t>browser or applet viewer determines which window or frame to display the Web page</a:t>
            </a:r>
            <a:r>
              <a:rPr lang="en-IN" sz="2000" dirty="0" smtClean="0"/>
              <a:t>.</a:t>
            </a:r>
          </a:p>
          <a:p>
            <a:pPr lvl="1"/>
            <a:r>
              <a:rPr lang="en-IN" sz="2000" dirty="0" smtClean="0"/>
              <a:t>This </a:t>
            </a:r>
            <a:r>
              <a:rPr lang="en-IN" sz="2000" dirty="0"/>
              <a:t>method may be ignored by applet contexts that are not browsers</a:t>
            </a:r>
            <a:r>
              <a:rPr lang="en-IN" sz="2000" dirty="0" smtClean="0"/>
              <a:t>.</a:t>
            </a:r>
          </a:p>
          <a:p>
            <a:r>
              <a:rPr lang="en-IN" sz="2000" dirty="0">
                <a:solidFill>
                  <a:srgbClr val="FF0000"/>
                </a:solidFill>
              </a:rPr>
              <a:t>v</a:t>
            </a:r>
            <a:r>
              <a:rPr lang="en-IN" sz="2000" dirty="0" smtClean="0">
                <a:solidFill>
                  <a:srgbClr val="FF0000"/>
                </a:solidFill>
              </a:rPr>
              <a:t>oid </a:t>
            </a:r>
            <a:r>
              <a:rPr lang="en-IN" sz="2000" dirty="0" err="1" smtClean="0">
                <a:solidFill>
                  <a:srgbClr val="FF0000"/>
                </a:solidFill>
              </a:rPr>
              <a:t>showDocument</a:t>
            </a:r>
            <a:r>
              <a:rPr lang="en-IN" sz="2000" dirty="0" smtClean="0">
                <a:solidFill>
                  <a:srgbClr val="FF0000"/>
                </a:solidFill>
              </a:rPr>
              <a:t>(URL </a:t>
            </a:r>
            <a:r>
              <a:rPr lang="en-IN" sz="2000" dirty="0" err="1" smtClean="0">
                <a:solidFill>
                  <a:srgbClr val="FF0000"/>
                </a:solidFill>
              </a:rPr>
              <a:t>url</a:t>
            </a:r>
            <a:r>
              <a:rPr lang="en-IN" sz="2000" dirty="0" smtClean="0">
                <a:solidFill>
                  <a:srgbClr val="FF0000"/>
                </a:solidFill>
              </a:rPr>
              <a:t>, String target)</a:t>
            </a:r>
          </a:p>
          <a:p>
            <a:pPr lvl="1"/>
            <a:r>
              <a:rPr lang="en-IN" sz="1700" dirty="0"/>
              <a:t>The target argument indicates in which HTML frame the document is to be displayed. </a:t>
            </a:r>
            <a:endParaRPr lang="en-IN" sz="1700" dirty="0" smtClean="0"/>
          </a:p>
          <a:p>
            <a:pPr lvl="1"/>
            <a:r>
              <a:rPr lang="en-IN" sz="1700" dirty="0" smtClean="0"/>
              <a:t>Target arguments are such as “_self”, “_parent”, “_top”, “_blank”, name.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18492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AppletContext</a:t>
            </a:r>
            <a:r>
              <a:rPr lang="en-IN" dirty="0" smtClean="0"/>
              <a:t> and </a:t>
            </a:r>
            <a:r>
              <a:rPr lang="en-IN" dirty="0" err="1" smtClean="0"/>
              <a:t>showDocument</a:t>
            </a:r>
            <a:r>
              <a:rPr lang="en-IN" dirty="0" smtClean="0"/>
              <a:t>( 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6934200" cy="396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66" y="3959860"/>
            <a:ext cx="3581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2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AudioClip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The </a:t>
            </a:r>
            <a:r>
              <a:rPr lang="en-IN" sz="2000" b="1" dirty="0" err="1"/>
              <a:t>AudioClip</a:t>
            </a:r>
            <a:r>
              <a:rPr lang="en-IN" sz="2000" b="1" dirty="0"/>
              <a:t> </a:t>
            </a:r>
            <a:r>
              <a:rPr lang="en-IN" sz="2000" dirty="0"/>
              <a:t>interface defines these methods: </a:t>
            </a:r>
            <a:r>
              <a:rPr lang="en-IN" sz="2000" b="1" dirty="0"/>
              <a:t>play( ) </a:t>
            </a:r>
            <a:r>
              <a:rPr lang="en-IN" sz="2000" dirty="0"/>
              <a:t>(play a clip from </a:t>
            </a:r>
            <a:r>
              <a:rPr lang="en-IN" sz="2000" dirty="0" smtClean="0"/>
              <a:t>the beginning</a:t>
            </a:r>
            <a:r>
              <a:rPr lang="en-IN" sz="2000" dirty="0"/>
              <a:t>), </a:t>
            </a:r>
            <a:r>
              <a:rPr lang="en-IN" sz="2000" b="1" dirty="0"/>
              <a:t>stop( ) </a:t>
            </a:r>
            <a:r>
              <a:rPr lang="en-IN" sz="2000" dirty="0"/>
              <a:t>(stop playing the clip), and </a:t>
            </a:r>
            <a:r>
              <a:rPr lang="en-IN" sz="2000" b="1" dirty="0"/>
              <a:t>loop( ) </a:t>
            </a:r>
            <a:r>
              <a:rPr lang="en-IN" sz="2000" dirty="0"/>
              <a:t>(play the loop continuously).</a:t>
            </a:r>
          </a:p>
          <a:p>
            <a:pPr algn="just"/>
            <a:r>
              <a:rPr lang="en-IN" sz="2000" dirty="0"/>
              <a:t>After you have loaded an audio clip using </a:t>
            </a:r>
            <a:r>
              <a:rPr lang="en-IN" sz="2000" b="1" dirty="0" err="1"/>
              <a:t>getAudioClip</a:t>
            </a:r>
            <a:r>
              <a:rPr lang="en-IN" sz="2000" b="1" dirty="0"/>
              <a:t>( )</a:t>
            </a:r>
            <a:r>
              <a:rPr lang="en-IN" sz="2000" dirty="0"/>
              <a:t>, you can use these </a:t>
            </a:r>
            <a:r>
              <a:rPr lang="en-IN" sz="2000" dirty="0" smtClean="0"/>
              <a:t>methods to </a:t>
            </a:r>
            <a:r>
              <a:rPr lang="en-IN" sz="2000" dirty="0"/>
              <a:t>play it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Refer to the program </a:t>
            </a:r>
            <a:r>
              <a:rPr lang="en-IN" sz="2000" i="1" u="sng" dirty="0" smtClean="0">
                <a:solidFill>
                  <a:srgbClr val="FF0000"/>
                </a:solidFill>
              </a:rPr>
              <a:t>LoadAudioAndPlay.java</a:t>
            </a:r>
            <a:endParaRPr lang="en-IN" sz="2000" i="1" u="sng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667688"/>
            <a:ext cx="47815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92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5D013-47FE-429C-A5D2-29D74FC1A24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Applets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There are two ways you can run an applet:</a:t>
            </a:r>
          </a:p>
          <a:p>
            <a:pPr lvl="1" algn="just"/>
            <a:r>
              <a:rPr lang="en-IN" sz="2000" dirty="0" smtClean="0"/>
              <a:t>Executing the applet within a Java-compatible browser.</a:t>
            </a:r>
          </a:p>
          <a:p>
            <a:pPr lvl="2" algn="just"/>
            <a:r>
              <a:rPr lang="en-IN" dirty="0" smtClean="0"/>
              <a:t>Write the code in a .java file, write the html code in a .html file and open the file .html in a browser, .class files should be in same folder.</a:t>
            </a:r>
          </a:p>
          <a:p>
            <a:pPr lvl="2" algn="just"/>
            <a:r>
              <a:rPr lang="en-IN" dirty="0"/>
              <a:t>When the browser finds the class file, it loads it over the network, if necessary, onto the computer the browser is running on. </a:t>
            </a:r>
            <a:endParaRPr lang="en-IN" dirty="0" smtClean="0"/>
          </a:p>
          <a:p>
            <a:pPr lvl="2" algn="just"/>
            <a:r>
              <a:rPr lang="en-IN" dirty="0" smtClean="0"/>
              <a:t>The </a:t>
            </a:r>
            <a:r>
              <a:rPr lang="en-IN" dirty="0"/>
              <a:t>browser then creates an instance of the class. </a:t>
            </a:r>
            <a:endParaRPr lang="en-IN" dirty="0" smtClean="0"/>
          </a:p>
          <a:p>
            <a:pPr lvl="2" algn="just"/>
            <a:r>
              <a:rPr lang="en-IN" dirty="0" smtClean="0"/>
              <a:t>If </a:t>
            </a:r>
            <a:r>
              <a:rPr lang="en-IN" dirty="0"/>
              <a:t>you include an applet twice in one page, the browser loads the class file once and creates two instances of the class.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2514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appletviewer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i="1" dirty="0">
                <a:solidFill>
                  <a:srgbClr val="FF0000"/>
                </a:solidFill>
              </a:rPr>
              <a:t>Appletviewer</a:t>
            </a:r>
            <a:r>
              <a:rPr lang="en-US" sz="2000" dirty="0"/>
              <a:t> is a test utility available in JDK for testing applets if we do not have a java-enabled browser</a:t>
            </a:r>
          </a:p>
          <a:p>
            <a:r>
              <a:rPr lang="en-US" sz="2000" dirty="0" smtClean="0"/>
              <a:t>&lt;</a:t>
            </a:r>
            <a:r>
              <a:rPr lang="en-US" sz="2000" dirty="0"/>
              <a:t>applet&gt; tag has attributes like:</a:t>
            </a:r>
          </a:p>
          <a:p>
            <a:pPr lvl="1"/>
            <a:r>
              <a:rPr lang="en-US" sz="2000" dirty="0"/>
              <a:t>Code   : Represents the .class file of the Applet</a:t>
            </a:r>
          </a:p>
          <a:p>
            <a:pPr lvl="1"/>
            <a:r>
              <a:rPr lang="en-US" sz="2000" dirty="0"/>
              <a:t>Height : Represents the height of the Applet</a:t>
            </a:r>
          </a:p>
          <a:p>
            <a:pPr lvl="1"/>
            <a:r>
              <a:rPr lang="en-US" sz="2000" dirty="0"/>
              <a:t>Width  : Represents the width of the </a:t>
            </a:r>
            <a:r>
              <a:rPr lang="en-US" sz="2000" dirty="0" smtClean="0"/>
              <a:t>Applet</a:t>
            </a:r>
          </a:p>
          <a:p>
            <a:pPr algn="just"/>
            <a:r>
              <a:rPr lang="en-IN" sz="2000" dirty="0"/>
              <a:t>Using an applet viewer, such as the standard SDK tool, appletviewer.  An applet viewer executes your applet in a window.</a:t>
            </a:r>
          </a:p>
          <a:p>
            <a:pPr lvl="1" algn="just"/>
            <a:r>
              <a:rPr lang="en-IN" sz="2000" dirty="0"/>
              <a:t>appletviewer test.html after compiling the program.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274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appletviewer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39850"/>
            <a:ext cx="83534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7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Applet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Provides methods to load and display images, and methods that load and play the audio clips.</a:t>
            </a:r>
          </a:p>
          <a:p>
            <a:pPr algn="just"/>
            <a:r>
              <a:rPr lang="en-IN" sz="2000" dirty="0" smtClean="0"/>
              <a:t>Applet extends the AWT class Panel.</a:t>
            </a:r>
          </a:p>
          <a:p>
            <a:pPr algn="just"/>
            <a:r>
              <a:rPr lang="en-IN" sz="2000" dirty="0" smtClean="0"/>
              <a:t>In turn, Panel extends Container, which extends Component.</a:t>
            </a:r>
          </a:p>
          <a:p>
            <a:pPr algn="just"/>
            <a:r>
              <a:rPr lang="en-IN" sz="2000" dirty="0" smtClean="0"/>
              <a:t>These classes provide support for the Java’s window-based, graphical interface.</a:t>
            </a:r>
          </a:p>
          <a:p>
            <a:pPr algn="just"/>
            <a:r>
              <a:rPr lang="en-IN" sz="2000" dirty="0" smtClean="0"/>
              <a:t>Applet Architecture</a:t>
            </a:r>
          </a:p>
          <a:p>
            <a:pPr lvl="1" algn="just"/>
            <a:r>
              <a:rPr lang="en-IN" sz="2000" dirty="0"/>
              <a:t>Event- driven : waits for an event to occur.  AWT notifies an applet about an event by calling an event handler that has been provided by the applet.</a:t>
            </a:r>
          </a:p>
          <a:p>
            <a:pPr lvl="1" algn="just"/>
            <a:r>
              <a:rPr lang="en-IN" sz="2000" dirty="0"/>
              <a:t>The applet takes an appropriate action and then quickly returns the control to the AWT.</a:t>
            </a:r>
          </a:p>
          <a:p>
            <a:pPr lvl="1" algn="just"/>
            <a:endParaRPr lang="en-IN" sz="1700" dirty="0" smtClean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175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Applet Architecture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4750"/>
            <a:ext cx="7239000" cy="50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3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Applet Life Cycle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 err="1">
                <a:solidFill>
                  <a:srgbClr val="FF0000"/>
                </a:solidFill>
              </a:rPr>
              <a:t>init</a:t>
            </a:r>
            <a:r>
              <a:rPr lang="en-IN" b="0" dirty="0">
                <a:solidFill>
                  <a:srgbClr val="FF0000"/>
                </a:solidFill>
              </a:rPr>
              <a:t>( ), start( ), stop( ) and destroy( </a:t>
            </a:r>
            <a:r>
              <a:rPr lang="en-IN" b="0" dirty="0" smtClean="0">
                <a:solidFill>
                  <a:srgbClr val="FF0000"/>
                </a:solidFill>
              </a:rPr>
              <a:t>)</a:t>
            </a:r>
            <a:endParaRPr lang="en-IN" b="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8200" y="1285875"/>
            <a:ext cx="4038600" cy="4886325"/>
          </a:xfrm>
        </p:spPr>
        <p:txBody>
          <a:bodyPr/>
          <a:lstStyle/>
          <a:p>
            <a:r>
              <a:rPr lang="en-IN" dirty="0" err="1"/>
              <a:t>i</a:t>
            </a:r>
            <a:r>
              <a:rPr lang="en-IN" dirty="0" err="1" smtClean="0"/>
              <a:t>nit</a:t>
            </a:r>
            <a:r>
              <a:rPr lang="en-IN" dirty="0" smtClean="0"/>
              <a:t>( )</a:t>
            </a:r>
          </a:p>
          <a:p>
            <a:pPr lvl="1" algn="just"/>
            <a:r>
              <a:rPr lang="en-US" altLang="ko-KR" sz="2000" dirty="0">
                <a:ea typeface="굴림" panose="020B0600000101010101" pitchFamily="34" charset="-127"/>
              </a:rPr>
              <a:t>Called exactly once in an applet’s life.</a:t>
            </a:r>
          </a:p>
          <a:p>
            <a:pPr lvl="1" algn="just"/>
            <a:r>
              <a:rPr lang="en-US" altLang="ko-KR" sz="2000" dirty="0">
                <a:ea typeface="굴림" panose="020B0600000101010101" pitchFamily="34" charset="-127"/>
              </a:rPr>
              <a:t>Called when applet is first loaded, which is after object creation, e.g., when the browser visits the web page for the first time.</a:t>
            </a:r>
          </a:p>
          <a:p>
            <a:pPr lvl="1" algn="just"/>
            <a:r>
              <a:rPr lang="en-US" altLang="ko-KR" sz="2000" dirty="0">
                <a:ea typeface="굴림" panose="020B0600000101010101" pitchFamily="34" charset="-127"/>
              </a:rPr>
              <a:t>Used to read applet parameters, start downloading any other images or media files, etc.</a:t>
            </a:r>
          </a:p>
          <a:p>
            <a:pPr lvl="1"/>
            <a:endParaRPr lang="en-IN" dirty="0"/>
          </a:p>
        </p:txBody>
      </p:sp>
      <p:pic>
        <p:nvPicPr>
          <p:cNvPr id="1026" name="Picture 2" descr="http://blog.oureducation.in/wp-content/uploads/2013/10/applet_LifeCycle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2286000"/>
            <a:ext cx="3881438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84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Applet Life Cycle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start( )</a:t>
            </a:r>
          </a:p>
          <a:p>
            <a:pPr lvl="1" algn="just"/>
            <a:r>
              <a:rPr lang="en-US" altLang="ko-KR" sz="2000" dirty="0">
                <a:ea typeface="굴림" panose="020B0600000101010101" pitchFamily="34" charset="-127"/>
              </a:rPr>
              <a:t>Called at least once.</a:t>
            </a:r>
          </a:p>
          <a:p>
            <a:pPr lvl="1" algn="just"/>
            <a:r>
              <a:rPr lang="en-US" altLang="ko-KR" sz="2000" dirty="0">
                <a:ea typeface="굴림" panose="020B0600000101010101" pitchFamily="34" charset="-127"/>
              </a:rPr>
              <a:t>Called when an applet is started or restarted, i.e., whenever the browser visits the web page.</a:t>
            </a:r>
          </a:p>
          <a:p>
            <a:pPr algn="just"/>
            <a:r>
              <a:rPr lang="en-IN" dirty="0"/>
              <a:t>s</a:t>
            </a:r>
            <a:r>
              <a:rPr lang="en-IN" dirty="0" smtClean="0"/>
              <a:t>top( )</a:t>
            </a:r>
          </a:p>
          <a:p>
            <a:pPr lvl="1" algn="just"/>
            <a:r>
              <a:rPr lang="en-US" altLang="ko-KR" sz="2000" dirty="0">
                <a:ea typeface="굴림" panose="020B0600000101010101" pitchFamily="34" charset="-127"/>
              </a:rPr>
              <a:t>Called at least once.</a:t>
            </a:r>
          </a:p>
          <a:p>
            <a:pPr lvl="1" algn="just"/>
            <a:r>
              <a:rPr lang="en-US" altLang="ko-KR" sz="2000" dirty="0">
                <a:ea typeface="굴림" panose="020B0600000101010101" pitchFamily="34" charset="-127"/>
              </a:rPr>
              <a:t>Called when the browser leaves the web page.</a:t>
            </a:r>
          </a:p>
          <a:p>
            <a:pPr algn="just"/>
            <a:r>
              <a:rPr lang="en-IN" dirty="0"/>
              <a:t>d</a:t>
            </a:r>
            <a:r>
              <a:rPr lang="en-IN" dirty="0" smtClean="0"/>
              <a:t>estroy( )</a:t>
            </a:r>
          </a:p>
          <a:p>
            <a:pPr lvl="1" algn="just"/>
            <a:r>
              <a:rPr lang="en-US" altLang="ko-KR" sz="2000" dirty="0">
                <a:ea typeface="굴림" panose="020B0600000101010101" pitchFamily="34" charset="-127"/>
              </a:rPr>
              <a:t>Called exactly once.</a:t>
            </a:r>
          </a:p>
          <a:p>
            <a:pPr lvl="1" algn="just"/>
            <a:r>
              <a:rPr lang="en-US" altLang="ko-KR" sz="2000" dirty="0">
                <a:ea typeface="굴림" panose="020B0600000101010101" pitchFamily="34" charset="-127"/>
              </a:rPr>
              <a:t>Called when the browser unloads the applet.</a:t>
            </a:r>
          </a:p>
          <a:p>
            <a:pPr lvl="1" algn="just"/>
            <a:r>
              <a:rPr lang="en-US" altLang="ko-KR" sz="2000" dirty="0">
                <a:ea typeface="굴림" panose="020B0600000101010101" pitchFamily="34" charset="-127"/>
              </a:rPr>
              <a:t>Used to perform any final clean-up.</a:t>
            </a:r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8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9096</TotalTime>
  <Words>1306</Words>
  <Application>Microsoft Office PowerPoint</Application>
  <PresentationFormat>On-screen Show (4:3)</PresentationFormat>
  <Paragraphs>140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굴림</vt:lpstr>
      <vt:lpstr>新細明體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The Applet Class</vt:lpstr>
      <vt:lpstr>Introduction to Applets</vt:lpstr>
      <vt:lpstr>Introduction to Applets</vt:lpstr>
      <vt:lpstr>Using appletviewer</vt:lpstr>
      <vt:lpstr>Using appletviewer</vt:lpstr>
      <vt:lpstr>The Applet Class</vt:lpstr>
      <vt:lpstr>Applet Architecture</vt:lpstr>
      <vt:lpstr>Applet Life Cycle</vt:lpstr>
      <vt:lpstr>Applet Life Cycle</vt:lpstr>
      <vt:lpstr>Applet Life Cycle</vt:lpstr>
      <vt:lpstr>Applet Life Cycle</vt:lpstr>
      <vt:lpstr>Applet display methods</vt:lpstr>
      <vt:lpstr>repaint( )</vt:lpstr>
      <vt:lpstr>repaint( )</vt:lpstr>
      <vt:lpstr>Using the Status Window</vt:lpstr>
      <vt:lpstr>HTML Applet Tag</vt:lpstr>
      <vt:lpstr>Passing Parameters to Applets</vt:lpstr>
      <vt:lpstr>Passing Parameters to Applets</vt:lpstr>
      <vt:lpstr>getDocumentBase( ) and getCodeBase( )</vt:lpstr>
      <vt:lpstr>getDocumentBase( ) and getCodeBase( )</vt:lpstr>
      <vt:lpstr>AppletContext</vt:lpstr>
      <vt:lpstr>showDocument( )</vt:lpstr>
      <vt:lpstr>AppletContext and showDocument( )</vt:lpstr>
      <vt:lpstr>AudioClip Interface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ANUJA</dc:creator>
  <cp:lastModifiedBy>Administrator</cp:lastModifiedBy>
  <cp:revision>525</cp:revision>
  <dcterms:created xsi:type="dcterms:W3CDTF">2006-08-16T00:00:00Z</dcterms:created>
  <dcterms:modified xsi:type="dcterms:W3CDTF">2018-11-12T01:39:34Z</dcterms:modified>
</cp:coreProperties>
</file>