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56" r:id="rId2"/>
    <p:sldId id="330" r:id="rId3"/>
    <p:sldId id="331" r:id="rId4"/>
    <p:sldId id="334" r:id="rId5"/>
    <p:sldId id="327" r:id="rId6"/>
    <p:sldId id="328" r:id="rId7"/>
    <p:sldId id="329" r:id="rId8"/>
    <p:sldId id="332" r:id="rId9"/>
    <p:sldId id="333" r:id="rId10"/>
    <p:sldId id="335" r:id="rId11"/>
    <p:sldId id="336" r:id="rId12"/>
    <p:sldId id="337" r:id="rId13"/>
    <p:sldId id="344" r:id="rId14"/>
    <p:sldId id="338" r:id="rId15"/>
    <p:sldId id="339" r:id="rId16"/>
    <p:sldId id="341" r:id="rId17"/>
    <p:sldId id="342" r:id="rId18"/>
    <p:sldId id="343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8" r:id="rId32"/>
    <p:sldId id="357" r:id="rId33"/>
    <p:sldId id="361" r:id="rId34"/>
    <p:sldId id="359" r:id="rId35"/>
    <p:sldId id="360" r:id="rId36"/>
    <p:sldId id="362" r:id="rId37"/>
    <p:sldId id="363" r:id="rId38"/>
    <p:sldId id="364" r:id="rId39"/>
    <p:sldId id="32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89228" autoAdjust="0"/>
  </p:normalViewPr>
  <p:slideViewPr>
    <p:cSldViewPr>
      <p:cViewPr varScale="1">
        <p:scale>
          <a:sx n="76" d="100"/>
          <a:sy n="76" d="100"/>
        </p:scale>
        <p:origin x="105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42D30-1073-4301-B71F-EF04F5A1C019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0570C-1FBA-41B0-973A-4441264C0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3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D9FA2-7F86-4663-8C85-623436B71C41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64759-7B2F-4FAD-A252-6E51ED8014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314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64759-7B2F-4FAD-A252-6E51ED80146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4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E062BDA-3024-481E-B4EF-F8EAC8498E68}" type="datetime1">
              <a:rPr lang="zh-TW" altLang="en-US" smtClean="0"/>
              <a:t>2018/11/12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A8A5-6231-4A3A-A945-A5860FDC21C8}" type="datetime1">
              <a:rPr lang="zh-TW" altLang="en-US" smtClean="0"/>
              <a:t>2018/11/12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157D-6377-450F-A656-B53F3570B507}" type="datetime1">
              <a:rPr lang="zh-TW" altLang="en-US" smtClean="0"/>
              <a:t>2018/11/12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838B-39B8-4E76-B5D3-0DA33C62A1EA}" type="datetime1">
              <a:rPr lang="zh-TW" altLang="en-US" smtClean="0"/>
              <a:t>2018/11/12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59EE087-89A8-485A-A0A4-9BC00E7704B2}" type="datetime1">
              <a:rPr lang="zh-TW" altLang="en-US" smtClean="0"/>
              <a:t>2018/11/12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FE80-6A58-42CF-AC89-30DD5321D770}" type="datetime1">
              <a:rPr lang="zh-TW" altLang="en-US" smtClean="0"/>
              <a:t>2018/11/12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F675-74CE-4630-9D36-92DEFC15D99B}" type="datetime1">
              <a:rPr lang="zh-TW" altLang="en-US" smtClean="0"/>
              <a:t>2018/11/12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A46F-D855-4768-9843-BC73936899E5}" type="datetime1">
              <a:rPr lang="zh-TW" altLang="en-US" smtClean="0"/>
              <a:t>2018/11/12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2E64-56D7-4A66-9DCF-DF1EF445444F}" type="datetime1">
              <a:rPr lang="zh-TW" altLang="en-US" smtClean="0"/>
              <a:t>2018/11/12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BCBB-AB64-4AB3-B616-5ABBE771E91A}" type="datetime1">
              <a:rPr lang="zh-TW" altLang="en-US" smtClean="0"/>
              <a:t>2018/11/12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6E61-0ACF-4467-A2D4-7E6691632684}" type="datetime1">
              <a:rPr lang="zh-TW" altLang="en-US" smtClean="0"/>
              <a:t>2018/11/12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A02A015-189E-4176-92F9-BB75DA43F96D}" type="datetime1">
              <a:rPr lang="zh-TW" altLang="en-US" smtClean="0"/>
              <a:t>2018/11/12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/>
              <a:t>Event Handling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 Listeners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/>
              <a:t>A </a:t>
            </a:r>
            <a:r>
              <a:rPr lang="en-IN" sz="2000" i="1" dirty="0"/>
              <a:t>listener </a:t>
            </a:r>
            <a:r>
              <a:rPr lang="en-IN" sz="2000" dirty="0"/>
              <a:t>is an object that is notified when an event occurs. </a:t>
            </a:r>
            <a:endParaRPr lang="en-IN" sz="2000" dirty="0" smtClean="0"/>
          </a:p>
          <a:p>
            <a:pPr marL="0" indent="0" algn="just">
              <a:buNone/>
            </a:pPr>
            <a:endParaRPr lang="en-IN" sz="2000" dirty="0" smtClean="0"/>
          </a:p>
          <a:p>
            <a:pPr algn="just"/>
            <a:r>
              <a:rPr lang="en-IN" sz="2000" dirty="0" smtClean="0"/>
              <a:t>It </a:t>
            </a:r>
            <a:r>
              <a:rPr lang="en-IN" sz="2000" dirty="0"/>
              <a:t>has two major requirements.</a:t>
            </a:r>
          </a:p>
          <a:p>
            <a:pPr lvl="1" algn="just"/>
            <a:r>
              <a:rPr lang="en-IN" sz="2000" dirty="0"/>
              <a:t>First, it must have been registered with one or more sources to receive </a:t>
            </a:r>
            <a:r>
              <a:rPr lang="en-IN" sz="2000" dirty="0" smtClean="0"/>
              <a:t>notifications about </a:t>
            </a:r>
            <a:r>
              <a:rPr lang="en-IN" sz="2000" dirty="0"/>
              <a:t>specific types of events. </a:t>
            </a:r>
            <a:endParaRPr lang="en-IN" sz="2000" dirty="0" smtClean="0"/>
          </a:p>
          <a:p>
            <a:pPr lvl="1" algn="just"/>
            <a:r>
              <a:rPr lang="en-IN" sz="2000" dirty="0" smtClean="0"/>
              <a:t>Second</a:t>
            </a:r>
            <a:r>
              <a:rPr lang="en-IN" sz="2000" dirty="0"/>
              <a:t>, it must implement methods to receive </a:t>
            </a:r>
            <a:r>
              <a:rPr lang="en-IN" sz="2000" dirty="0" smtClean="0"/>
              <a:t>and process </a:t>
            </a:r>
            <a:r>
              <a:rPr lang="en-IN" sz="2000" dirty="0"/>
              <a:t>these notifications.</a:t>
            </a:r>
          </a:p>
          <a:p>
            <a:pPr algn="just"/>
            <a:r>
              <a:rPr lang="en-IN" sz="2000" dirty="0"/>
              <a:t>The methods that receive and process events are defined in a set of interfaces found </a:t>
            </a:r>
            <a:r>
              <a:rPr lang="en-IN" sz="2000" dirty="0" smtClean="0"/>
              <a:t>in </a:t>
            </a:r>
            <a:r>
              <a:rPr lang="en-IN" sz="2000" u="sng" dirty="0" err="1" smtClean="0"/>
              <a:t>java.awt.event</a:t>
            </a:r>
            <a:r>
              <a:rPr lang="en-IN" sz="2000" u="sng" dirty="0"/>
              <a:t>.</a:t>
            </a:r>
            <a:r>
              <a:rPr lang="en-IN" sz="2000" dirty="0"/>
              <a:t> </a:t>
            </a:r>
            <a:endParaRPr lang="en-IN" sz="2000" dirty="0" smtClean="0"/>
          </a:p>
          <a:p>
            <a:pPr lvl="1" algn="just"/>
            <a:r>
              <a:rPr lang="en-IN" sz="2000" dirty="0" smtClean="0"/>
              <a:t>For </a:t>
            </a:r>
            <a:r>
              <a:rPr lang="en-IN" sz="2000" dirty="0"/>
              <a:t>example, the </a:t>
            </a:r>
            <a:r>
              <a:rPr lang="en-IN" sz="2000" i="1" u="sng" dirty="0" err="1"/>
              <a:t>MouseMotionListener</a:t>
            </a:r>
            <a:r>
              <a:rPr lang="en-IN" sz="2000" b="1" dirty="0"/>
              <a:t> </a:t>
            </a:r>
            <a:r>
              <a:rPr lang="en-IN" sz="2000" dirty="0"/>
              <a:t>interface defines two methods </a:t>
            </a:r>
            <a:r>
              <a:rPr lang="en-IN" sz="2000" dirty="0" smtClean="0"/>
              <a:t>to receive </a:t>
            </a:r>
            <a:r>
              <a:rPr lang="en-IN" sz="2000" dirty="0"/>
              <a:t>notifications when the mouse is dragged or moved. </a:t>
            </a:r>
            <a:endParaRPr lang="en-IN" sz="2000" dirty="0" smtClean="0"/>
          </a:p>
          <a:p>
            <a:pPr algn="just"/>
            <a:r>
              <a:rPr lang="en-IN" sz="2000" dirty="0"/>
              <a:t>When an event occurs, all registered listeners are notified and receive a copy of the </a:t>
            </a:r>
            <a:r>
              <a:rPr lang="en-IN" sz="2000" dirty="0" smtClean="0"/>
              <a:t>event object</a:t>
            </a:r>
            <a:r>
              <a:rPr lang="en-IN" sz="2000" dirty="0"/>
              <a:t>. This is known as </a:t>
            </a:r>
            <a:r>
              <a:rPr lang="en-IN" sz="2000" i="1" dirty="0">
                <a:solidFill>
                  <a:srgbClr val="FF0000"/>
                </a:solidFill>
              </a:rPr>
              <a:t>multicasting</a:t>
            </a:r>
            <a:r>
              <a:rPr lang="en-IN" sz="2000" i="1" dirty="0"/>
              <a:t> </a:t>
            </a:r>
            <a:r>
              <a:rPr lang="en-IN" sz="2000" dirty="0"/>
              <a:t>the event.</a:t>
            </a:r>
            <a:endParaRPr lang="en-IN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95400" y="1676400"/>
            <a:ext cx="29718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public </a:t>
            </a:r>
            <a:r>
              <a:rPr lang="en-IN" dirty="0" smtClean="0">
                <a:solidFill>
                  <a:srgbClr val="FF0000"/>
                </a:solidFill>
              </a:rPr>
              <a:t>interface </a:t>
            </a:r>
            <a:r>
              <a:rPr lang="en-IN" dirty="0" err="1" smtClean="0">
                <a:solidFill>
                  <a:srgbClr val="FF0000"/>
                </a:solidFill>
              </a:rPr>
              <a:t>EventListener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0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 Classes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u="sng" dirty="0" err="1" smtClean="0">
                <a:solidFill>
                  <a:srgbClr val="FF0000"/>
                </a:solidFill>
              </a:rPr>
              <a:t>EventObject</a:t>
            </a:r>
            <a:r>
              <a:rPr lang="en-IN" sz="2000" dirty="0" smtClean="0"/>
              <a:t> – superclass of all events, present in </a:t>
            </a:r>
            <a:r>
              <a:rPr lang="en-IN" sz="2000" dirty="0" err="1" smtClean="0"/>
              <a:t>java.util</a:t>
            </a:r>
            <a:endParaRPr lang="en-IN" sz="2000" dirty="0" smtClean="0"/>
          </a:p>
          <a:p>
            <a:pPr lvl="1"/>
            <a:r>
              <a:rPr lang="en-IN" sz="1700" u="sng" dirty="0" smtClean="0"/>
              <a:t>Constructor: </a:t>
            </a:r>
            <a:r>
              <a:rPr lang="en-IN" sz="1700" dirty="0" err="1" smtClean="0"/>
              <a:t>EventObject</a:t>
            </a:r>
            <a:r>
              <a:rPr lang="en-IN" sz="1700" dirty="0" smtClean="0"/>
              <a:t> (Object </a:t>
            </a:r>
            <a:r>
              <a:rPr lang="en-IN" sz="1700" dirty="0" err="1" smtClean="0"/>
              <a:t>src</a:t>
            </a:r>
            <a:r>
              <a:rPr lang="en-IN" sz="1700" dirty="0" smtClean="0"/>
              <a:t>) where </a:t>
            </a:r>
            <a:r>
              <a:rPr lang="en-IN" sz="1700" dirty="0" err="1" smtClean="0"/>
              <a:t>src</a:t>
            </a:r>
            <a:r>
              <a:rPr lang="en-IN" sz="1700" dirty="0" smtClean="0"/>
              <a:t> is the object that generates the event.</a:t>
            </a:r>
          </a:p>
          <a:p>
            <a:pPr lvl="1"/>
            <a:r>
              <a:rPr lang="en-IN" sz="1700" u="sng" dirty="0" smtClean="0"/>
              <a:t>Two methods: </a:t>
            </a:r>
            <a:r>
              <a:rPr lang="en-IN" sz="1700" i="1" dirty="0" smtClean="0"/>
              <a:t>Object getSource( ) </a:t>
            </a:r>
            <a:r>
              <a:rPr lang="en-IN" sz="1700" dirty="0" smtClean="0"/>
              <a:t>which returns the source of the event and </a:t>
            </a:r>
            <a:r>
              <a:rPr lang="en-IN" sz="1700" i="1" dirty="0" smtClean="0"/>
              <a:t>String toString( ) </a:t>
            </a:r>
            <a:r>
              <a:rPr lang="en-IN" sz="1700" dirty="0" smtClean="0"/>
              <a:t>that returns the string equivalent of the event.</a:t>
            </a:r>
          </a:p>
          <a:p>
            <a:r>
              <a:rPr lang="en-IN" sz="2000" dirty="0" smtClean="0"/>
              <a:t>Class declaration</a:t>
            </a:r>
          </a:p>
          <a:p>
            <a:endParaRPr lang="en-IN" sz="2000" dirty="0"/>
          </a:p>
          <a:p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3200400"/>
            <a:ext cx="62103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i="1" dirty="0">
                <a:solidFill>
                  <a:srgbClr val="FF0000"/>
                </a:solidFill>
              </a:rPr>
              <a:t>public class </a:t>
            </a:r>
            <a:r>
              <a:rPr lang="en-IN" i="1" dirty="0" err="1" smtClean="0">
                <a:solidFill>
                  <a:srgbClr val="FF0000"/>
                </a:solidFill>
              </a:rPr>
              <a:t>EventObject</a:t>
            </a:r>
            <a:r>
              <a:rPr lang="en-IN" i="1" dirty="0" smtClean="0">
                <a:solidFill>
                  <a:srgbClr val="FF0000"/>
                </a:solidFill>
              </a:rPr>
              <a:t> extends Object implements </a:t>
            </a:r>
            <a:r>
              <a:rPr lang="en-IN" i="1" dirty="0">
                <a:solidFill>
                  <a:srgbClr val="FF0000"/>
                </a:solidFill>
              </a:rPr>
              <a:t>Serializable</a:t>
            </a:r>
          </a:p>
        </p:txBody>
      </p:sp>
    </p:spTree>
    <p:extLst>
      <p:ext uri="{BB962C8B-B14F-4D97-AF65-F5344CB8AC3E}">
        <p14:creationId xmlns:p14="http://schemas.microsoft.com/office/powerpoint/2010/main" val="414442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 Classes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44098"/>
            <a:ext cx="754380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 Classes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76030"/>
            <a:ext cx="72199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438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ActionEvent</a:t>
            </a:r>
            <a:r>
              <a:rPr lang="en-IN" dirty="0" smtClean="0"/>
              <a:t> Class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 smtClean="0"/>
              <a:t>Generated when a button is pressed, a list-item is double clicked, or a menu item is selected.</a:t>
            </a:r>
          </a:p>
          <a:p>
            <a:pPr algn="just"/>
            <a:r>
              <a:rPr lang="en-IN" sz="2000" dirty="0" smtClean="0"/>
              <a:t>Class declaration</a:t>
            </a:r>
          </a:p>
          <a:p>
            <a:pPr algn="just"/>
            <a:r>
              <a:rPr lang="en-IN" sz="2000" dirty="0" smtClean="0"/>
              <a:t>Constructors:</a:t>
            </a:r>
          </a:p>
          <a:p>
            <a:pPr lvl="1" algn="just"/>
            <a:endParaRPr lang="en-IN" sz="1700" dirty="0" smtClean="0"/>
          </a:p>
          <a:p>
            <a:pPr lvl="1" algn="just"/>
            <a:endParaRPr lang="en-IN" sz="1700" dirty="0" smtClean="0"/>
          </a:p>
          <a:p>
            <a:pPr algn="just"/>
            <a:endParaRPr lang="en-IN" sz="2000" dirty="0" smtClean="0"/>
          </a:p>
          <a:p>
            <a:pPr lvl="1" algn="just"/>
            <a:r>
              <a:rPr lang="en-IN" sz="1700" dirty="0" err="1" smtClean="0">
                <a:solidFill>
                  <a:srgbClr val="FF0000"/>
                </a:solidFill>
              </a:rPr>
              <a:t>src</a:t>
            </a:r>
            <a:r>
              <a:rPr lang="en-IN" sz="1700" dirty="0" smtClean="0"/>
              <a:t> is a reference to the object that generated this event. </a:t>
            </a:r>
          </a:p>
          <a:p>
            <a:pPr lvl="1" algn="just"/>
            <a:r>
              <a:rPr lang="en-IN" sz="1700" dirty="0" smtClean="0"/>
              <a:t>The type of the event is specified by </a:t>
            </a:r>
            <a:r>
              <a:rPr lang="en-IN" sz="1700" dirty="0" smtClean="0">
                <a:solidFill>
                  <a:srgbClr val="FF0000"/>
                </a:solidFill>
              </a:rPr>
              <a:t>type</a:t>
            </a:r>
            <a:r>
              <a:rPr lang="en-IN" sz="1700" dirty="0" smtClean="0"/>
              <a:t>, and its command string is </a:t>
            </a:r>
            <a:r>
              <a:rPr lang="en-IN" sz="1700" dirty="0" smtClean="0">
                <a:solidFill>
                  <a:srgbClr val="FF0000"/>
                </a:solidFill>
              </a:rPr>
              <a:t>cmd</a:t>
            </a:r>
            <a:r>
              <a:rPr lang="en-IN" sz="1700" dirty="0" smtClean="0"/>
              <a:t>. </a:t>
            </a:r>
          </a:p>
          <a:p>
            <a:pPr lvl="1" algn="just"/>
            <a:r>
              <a:rPr lang="en-IN" sz="1700" dirty="0" smtClean="0"/>
              <a:t>The argument </a:t>
            </a:r>
            <a:r>
              <a:rPr lang="en-IN" sz="1700" dirty="0" smtClean="0">
                <a:solidFill>
                  <a:srgbClr val="FF0000"/>
                </a:solidFill>
              </a:rPr>
              <a:t>modifiers</a:t>
            </a:r>
            <a:r>
              <a:rPr lang="en-IN" sz="1700" dirty="0" smtClean="0"/>
              <a:t> indicates which modifier keys (ALT, CTRL and/or SHIFT) were pressed. </a:t>
            </a:r>
          </a:p>
          <a:p>
            <a:pPr lvl="1" algn="just"/>
            <a:r>
              <a:rPr lang="en-IN" sz="1700" dirty="0" smtClean="0"/>
              <a:t>The </a:t>
            </a:r>
            <a:r>
              <a:rPr lang="en-IN" sz="1700" dirty="0" smtClean="0">
                <a:solidFill>
                  <a:srgbClr val="FF0000"/>
                </a:solidFill>
              </a:rPr>
              <a:t>when</a:t>
            </a:r>
            <a:r>
              <a:rPr lang="en-IN" sz="1700" dirty="0" smtClean="0"/>
              <a:t> parameter specifies when the event occurred.</a:t>
            </a:r>
          </a:p>
          <a:p>
            <a:pPr lvl="1" algn="just"/>
            <a:endParaRPr lang="en-IN" sz="1700" dirty="0" smtClean="0"/>
          </a:p>
          <a:p>
            <a:pPr algn="just"/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743200" y="1905000"/>
            <a:ext cx="39624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i="1" dirty="0">
                <a:solidFill>
                  <a:srgbClr val="FF0000"/>
                </a:solidFill>
              </a:rPr>
              <a:t>public class </a:t>
            </a:r>
            <a:r>
              <a:rPr lang="en-IN" i="1" dirty="0" err="1" smtClean="0">
                <a:solidFill>
                  <a:srgbClr val="FF0000"/>
                </a:solidFill>
              </a:rPr>
              <a:t>ActionEvent</a:t>
            </a:r>
            <a:r>
              <a:rPr lang="en-IN" i="1" dirty="0" smtClean="0">
                <a:solidFill>
                  <a:srgbClr val="FF0000"/>
                </a:solidFill>
              </a:rPr>
              <a:t> extends </a:t>
            </a:r>
            <a:r>
              <a:rPr lang="en-IN" i="1" dirty="0" err="1" smtClean="0">
                <a:solidFill>
                  <a:srgbClr val="FF0000"/>
                </a:solidFill>
              </a:rPr>
              <a:t>AWTEvent</a:t>
            </a:r>
            <a:endParaRPr lang="en-IN" i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9700" y="2764750"/>
            <a:ext cx="6629400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rgbClr val="FF0000"/>
                </a:solidFill>
              </a:rPr>
              <a:t>ActionEvent</a:t>
            </a:r>
            <a:r>
              <a:rPr lang="en-IN" dirty="0">
                <a:solidFill>
                  <a:srgbClr val="FF0000"/>
                </a:solidFill>
              </a:rPr>
              <a:t>(Object </a:t>
            </a:r>
            <a:r>
              <a:rPr lang="en-IN" i="1" dirty="0" err="1">
                <a:solidFill>
                  <a:srgbClr val="FF0000"/>
                </a:solidFill>
              </a:rPr>
              <a:t>src</a:t>
            </a:r>
            <a:r>
              <a:rPr lang="en-IN" dirty="0">
                <a:solidFill>
                  <a:srgbClr val="FF0000"/>
                </a:solidFill>
              </a:rPr>
              <a:t>, 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i="1" dirty="0">
                <a:solidFill>
                  <a:srgbClr val="FF0000"/>
                </a:solidFill>
              </a:rPr>
              <a:t>type</a:t>
            </a:r>
            <a:r>
              <a:rPr lang="en-IN" dirty="0">
                <a:solidFill>
                  <a:srgbClr val="FF0000"/>
                </a:solidFill>
              </a:rPr>
              <a:t>, String </a:t>
            </a:r>
            <a:r>
              <a:rPr lang="en-IN" i="1" dirty="0" err="1">
                <a:solidFill>
                  <a:srgbClr val="FF0000"/>
                </a:solidFill>
              </a:rPr>
              <a:t>cmd</a:t>
            </a:r>
            <a:r>
              <a:rPr lang="en-IN" dirty="0">
                <a:solidFill>
                  <a:srgbClr val="FF0000"/>
                </a:solidFill>
              </a:rPr>
              <a:t>)</a:t>
            </a:r>
          </a:p>
          <a:p>
            <a:r>
              <a:rPr lang="en-IN" dirty="0" err="1">
                <a:solidFill>
                  <a:srgbClr val="FF0000"/>
                </a:solidFill>
              </a:rPr>
              <a:t>ActionEvent</a:t>
            </a:r>
            <a:r>
              <a:rPr lang="en-IN" dirty="0">
                <a:solidFill>
                  <a:srgbClr val="FF0000"/>
                </a:solidFill>
              </a:rPr>
              <a:t>(Object </a:t>
            </a:r>
            <a:r>
              <a:rPr lang="en-IN" i="1" dirty="0" err="1">
                <a:solidFill>
                  <a:srgbClr val="FF0000"/>
                </a:solidFill>
              </a:rPr>
              <a:t>src</a:t>
            </a:r>
            <a:r>
              <a:rPr lang="en-IN" dirty="0">
                <a:solidFill>
                  <a:srgbClr val="FF0000"/>
                </a:solidFill>
              </a:rPr>
              <a:t>, 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i="1" dirty="0">
                <a:solidFill>
                  <a:srgbClr val="FF0000"/>
                </a:solidFill>
              </a:rPr>
              <a:t>type</a:t>
            </a:r>
            <a:r>
              <a:rPr lang="en-IN" dirty="0">
                <a:solidFill>
                  <a:srgbClr val="FF0000"/>
                </a:solidFill>
              </a:rPr>
              <a:t>, String </a:t>
            </a:r>
            <a:r>
              <a:rPr lang="en-IN" i="1" dirty="0" err="1">
                <a:solidFill>
                  <a:srgbClr val="FF0000"/>
                </a:solidFill>
              </a:rPr>
              <a:t>cmd</a:t>
            </a:r>
            <a:r>
              <a:rPr lang="en-IN" dirty="0">
                <a:solidFill>
                  <a:srgbClr val="FF0000"/>
                </a:solidFill>
              </a:rPr>
              <a:t>, 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i="1" dirty="0">
                <a:solidFill>
                  <a:srgbClr val="FF0000"/>
                </a:solidFill>
              </a:rPr>
              <a:t>modifiers</a:t>
            </a:r>
            <a:r>
              <a:rPr lang="en-IN" dirty="0">
                <a:solidFill>
                  <a:srgbClr val="FF0000"/>
                </a:solidFill>
              </a:rPr>
              <a:t>)</a:t>
            </a:r>
          </a:p>
          <a:p>
            <a:r>
              <a:rPr lang="en-IN" dirty="0" err="1">
                <a:solidFill>
                  <a:srgbClr val="FF0000"/>
                </a:solidFill>
              </a:rPr>
              <a:t>ActionEvent</a:t>
            </a:r>
            <a:r>
              <a:rPr lang="en-IN" dirty="0">
                <a:solidFill>
                  <a:srgbClr val="FF0000"/>
                </a:solidFill>
              </a:rPr>
              <a:t>(Object </a:t>
            </a:r>
            <a:r>
              <a:rPr lang="en-IN" i="1" dirty="0" err="1">
                <a:solidFill>
                  <a:srgbClr val="FF0000"/>
                </a:solidFill>
              </a:rPr>
              <a:t>src</a:t>
            </a:r>
            <a:r>
              <a:rPr lang="en-IN" dirty="0">
                <a:solidFill>
                  <a:srgbClr val="FF0000"/>
                </a:solidFill>
              </a:rPr>
              <a:t>, 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i="1" dirty="0">
                <a:solidFill>
                  <a:srgbClr val="FF0000"/>
                </a:solidFill>
              </a:rPr>
              <a:t>type, </a:t>
            </a:r>
            <a:r>
              <a:rPr lang="en-IN" dirty="0">
                <a:solidFill>
                  <a:srgbClr val="FF0000"/>
                </a:solidFill>
              </a:rPr>
              <a:t>String </a:t>
            </a:r>
            <a:r>
              <a:rPr lang="en-IN" i="1" dirty="0" err="1">
                <a:solidFill>
                  <a:srgbClr val="FF0000"/>
                </a:solidFill>
              </a:rPr>
              <a:t>cmd</a:t>
            </a:r>
            <a:r>
              <a:rPr lang="en-IN" i="1" dirty="0">
                <a:solidFill>
                  <a:srgbClr val="FF0000"/>
                </a:solidFill>
              </a:rPr>
              <a:t>, </a:t>
            </a:r>
            <a:r>
              <a:rPr lang="en-IN" dirty="0">
                <a:solidFill>
                  <a:srgbClr val="FF0000"/>
                </a:solidFill>
              </a:rPr>
              <a:t>long </a:t>
            </a:r>
            <a:r>
              <a:rPr lang="en-IN" i="1" dirty="0">
                <a:solidFill>
                  <a:srgbClr val="FF0000"/>
                </a:solidFill>
              </a:rPr>
              <a:t>when</a:t>
            </a:r>
            <a:r>
              <a:rPr lang="en-IN" dirty="0">
                <a:solidFill>
                  <a:srgbClr val="FF0000"/>
                </a:solidFill>
              </a:rPr>
              <a:t>, 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i="1" dirty="0">
                <a:solidFill>
                  <a:srgbClr val="FF0000"/>
                </a:solidFill>
              </a:rPr>
              <a:t>modifiers</a:t>
            </a:r>
            <a:r>
              <a:rPr lang="en-IN" dirty="0">
                <a:solidFill>
                  <a:srgbClr val="FF0000"/>
                </a:solidFill>
              </a:rPr>
              <a:t>)</a:t>
            </a:r>
            <a:endParaRPr lang="en-IN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43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ActionEvent</a:t>
            </a:r>
            <a:r>
              <a:rPr lang="en-IN" dirty="0" smtClean="0"/>
              <a:t> Class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2000" dirty="0" smtClean="0"/>
              <a:t>Methods:</a:t>
            </a:r>
          </a:p>
          <a:p>
            <a:pPr lvl="1" algn="just"/>
            <a:r>
              <a:rPr lang="en-IN" sz="1700" dirty="0" smtClean="0"/>
              <a:t>Obtain the </a:t>
            </a:r>
            <a:r>
              <a:rPr lang="en-IN" sz="1700" dirty="0"/>
              <a:t>command name for the invoking </a:t>
            </a:r>
            <a:r>
              <a:rPr lang="en-IN" sz="1700" b="1" dirty="0" err="1"/>
              <a:t>ActionEvent</a:t>
            </a:r>
            <a:r>
              <a:rPr lang="en-IN" sz="1700" b="1" dirty="0"/>
              <a:t> </a:t>
            </a:r>
            <a:r>
              <a:rPr lang="en-IN" sz="1700" dirty="0"/>
              <a:t>object by </a:t>
            </a:r>
            <a:r>
              <a:rPr lang="en-IN" sz="1700" dirty="0" smtClean="0"/>
              <a:t>using the </a:t>
            </a:r>
            <a:r>
              <a:rPr lang="en-IN" sz="1700" b="1" dirty="0" err="1"/>
              <a:t>getActionCommand</a:t>
            </a:r>
            <a:r>
              <a:rPr lang="en-IN" sz="1700" b="1" dirty="0"/>
              <a:t>( ) </a:t>
            </a:r>
            <a:r>
              <a:rPr lang="en-IN" sz="1700" dirty="0"/>
              <a:t>method</a:t>
            </a:r>
            <a:endParaRPr lang="en-IN" sz="1700" dirty="0" smtClean="0"/>
          </a:p>
          <a:p>
            <a:pPr lvl="1" algn="just"/>
            <a:endParaRPr lang="en-IN" sz="2000" dirty="0" smtClean="0"/>
          </a:p>
          <a:p>
            <a:pPr lvl="1" algn="just"/>
            <a:r>
              <a:rPr lang="en-IN" sz="1700" dirty="0"/>
              <a:t>For example, when a button is pressed, an action event is generated that has a command name equal to the label on that button</a:t>
            </a:r>
            <a:r>
              <a:rPr lang="en-IN" sz="1700" dirty="0" smtClean="0"/>
              <a:t>.</a:t>
            </a:r>
          </a:p>
          <a:p>
            <a:pPr lvl="1" algn="just"/>
            <a:endParaRPr lang="en-IN" sz="1700" dirty="0"/>
          </a:p>
          <a:p>
            <a:pPr lvl="1" algn="just"/>
            <a:endParaRPr lang="en-IN" sz="1700" dirty="0" smtClean="0"/>
          </a:p>
          <a:p>
            <a:pPr lvl="1" algn="just"/>
            <a:r>
              <a:rPr lang="en-IN" sz="1700" dirty="0"/>
              <a:t>The </a:t>
            </a:r>
            <a:r>
              <a:rPr lang="en-IN" sz="1700" b="1" dirty="0" err="1"/>
              <a:t>getModifiers</a:t>
            </a:r>
            <a:r>
              <a:rPr lang="en-IN" sz="1700" b="1" dirty="0"/>
              <a:t>( )</a:t>
            </a:r>
            <a:r>
              <a:rPr lang="en-IN" sz="1700" dirty="0"/>
              <a:t> method returns a value that indicates which modifier keys (ALT, CTRL, META, and/or SHIFT) were pressed when </a:t>
            </a:r>
            <a:r>
              <a:rPr lang="en-IN" sz="1700" dirty="0" smtClean="0"/>
              <a:t>the </a:t>
            </a:r>
            <a:r>
              <a:rPr lang="en-IN" sz="1700" dirty="0"/>
              <a:t>event was generated</a:t>
            </a:r>
            <a:r>
              <a:rPr lang="en-IN" sz="1700" dirty="0" smtClean="0"/>
              <a:t>.</a:t>
            </a:r>
            <a:endParaRPr lang="en-IN" sz="1700" dirty="0"/>
          </a:p>
          <a:p>
            <a:pPr lvl="1" algn="just"/>
            <a:endParaRPr lang="en-IN" sz="1700" dirty="0" smtClean="0"/>
          </a:p>
          <a:p>
            <a:pPr lvl="1" algn="just"/>
            <a:endParaRPr lang="en-IN" sz="1700" dirty="0"/>
          </a:p>
          <a:p>
            <a:pPr lvl="1" algn="just"/>
            <a:r>
              <a:rPr lang="en-IN" sz="1700" dirty="0" smtClean="0"/>
              <a:t>Returns the time at which the event took place. This is called the event’s timestamp.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82475" y="2209800"/>
            <a:ext cx="26670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i="1" dirty="0" smtClean="0">
                <a:solidFill>
                  <a:srgbClr val="FF0000"/>
                </a:solidFill>
              </a:rPr>
              <a:t>String </a:t>
            </a:r>
            <a:r>
              <a:rPr lang="en-IN" i="1" dirty="0" err="1" smtClean="0">
                <a:solidFill>
                  <a:srgbClr val="FF0000"/>
                </a:solidFill>
              </a:rPr>
              <a:t>getActionCommand</a:t>
            </a:r>
            <a:r>
              <a:rPr lang="en-IN" i="1" dirty="0" smtClean="0">
                <a:solidFill>
                  <a:srgbClr val="FF0000"/>
                </a:solidFill>
              </a:rPr>
              <a:t>( )</a:t>
            </a:r>
            <a:endParaRPr lang="en-IN" i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3848" y="3233803"/>
            <a:ext cx="182575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i="1" dirty="0" err="1">
                <a:solidFill>
                  <a:srgbClr val="FF0000"/>
                </a:solidFill>
              </a:rPr>
              <a:t>i</a:t>
            </a:r>
            <a:r>
              <a:rPr lang="en-IN" i="1" dirty="0" err="1" smtClean="0">
                <a:solidFill>
                  <a:srgbClr val="FF0000"/>
                </a:solidFill>
              </a:rPr>
              <a:t>nt</a:t>
            </a:r>
            <a:r>
              <a:rPr lang="en-IN" i="1" dirty="0" smtClean="0">
                <a:solidFill>
                  <a:srgbClr val="FF0000"/>
                </a:solidFill>
              </a:rPr>
              <a:t> </a:t>
            </a:r>
            <a:r>
              <a:rPr lang="en-IN" i="1" dirty="0" err="1" smtClean="0">
                <a:solidFill>
                  <a:srgbClr val="FF0000"/>
                </a:solidFill>
              </a:rPr>
              <a:t>getModifiers</a:t>
            </a:r>
            <a:r>
              <a:rPr lang="en-IN" i="1" dirty="0" smtClean="0">
                <a:solidFill>
                  <a:srgbClr val="FF0000"/>
                </a:solidFill>
              </a:rPr>
              <a:t>( )</a:t>
            </a:r>
            <a:endParaRPr lang="en-IN" i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3848" y="4510715"/>
            <a:ext cx="167335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i="1" dirty="0" smtClean="0">
                <a:solidFill>
                  <a:srgbClr val="FF0000"/>
                </a:solidFill>
              </a:rPr>
              <a:t>long </a:t>
            </a:r>
            <a:r>
              <a:rPr lang="en-IN" i="1" dirty="0" err="1" smtClean="0">
                <a:solidFill>
                  <a:srgbClr val="FF0000"/>
                </a:solidFill>
              </a:rPr>
              <a:t>getWhen</a:t>
            </a:r>
            <a:r>
              <a:rPr lang="en-IN" i="1" dirty="0" smtClean="0">
                <a:solidFill>
                  <a:srgbClr val="FF0000"/>
                </a:solidFill>
              </a:rPr>
              <a:t>( )</a:t>
            </a:r>
            <a:endParaRPr lang="en-IN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82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AdjustmentEvent</a:t>
            </a:r>
            <a:r>
              <a:rPr lang="en-IN" dirty="0" smtClean="0"/>
              <a:t> Class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 smtClean="0"/>
              <a:t>Generated by a scrollbar.</a:t>
            </a:r>
          </a:p>
          <a:p>
            <a:pPr algn="just"/>
            <a:r>
              <a:rPr lang="en-IN" sz="2000" dirty="0" smtClean="0"/>
              <a:t>Class declaration</a:t>
            </a:r>
          </a:p>
          <a:p>
            <a:pPr algn="just"/>
            <a:r>
              <a:rPr lang="en-IN" sz="2000" dirty="0" smtClean="0"/>
              <a:t>Fields:</a:t>
            </a:r>
          </a:p>
          <a:p>
            <a:pPr lvl="1" algn="just"/>
            <a:r>
              <a:rPr lang="en-IN" sz="1700" dirty="0"/>
              <a:t>s</a:t>
            </a:r>
            <a:r>
              <a:rPr lang="en-IN" sz="1700" dirty="0" smtClean="0"/>
              <a:t>tatic </a:t>
            </a:r>
            <a:r>
              <a:rPr lang="en-IN" sz="1700" dirty="0" err="1" smtClean="0"/>
              <a:t>int</a:t>
            </a:r>
            <a:r>
              <a:rPr lang="en-IN" sz="1700" dirty="0" smtClean="0"/>
              <a:t> UNIT_DECREMENT: The button at the end of the scrollbar was clicked to decrease its value.</a:t>
            </a:r>
          </a:p>
          <a:p>
            <a:pPr lvl="1" algn="just"/>
            <a:r>
              <a:rPr lang="en-IN" sz="1700" dirty="0"/>
              <a:t>s</a:t>
            </a:r>
            <a:r>
              <a:rPr lang="en-IN" sz="1700" dirty="0" smtClean="0"/>
              <a:t>tatic </a:t>
            </a:r>
            <a:r>
              <a:rPr lang="en-IN" sz="1700" dirty="0" err="1" smtClean="0"/>
              <a:t>int</a:t>
            </a:r>
            <a:r>
              <a:rPr lang="en-IN" sz="1700" dirty="0" smtClean="0"/>
              <a:t> UNIT_INCREMENT: The button at the end of the scrollbar was clicked to increment its value.</a:t>
            </a:r>
            <a:endParaRPr lang="en-IN" sz="2000" dirty="0" smtClean="0"/>
          </a:p>
          <a:p>
            <a:pPr lvl="1" algn="just"/>
            <a:r>
              <a:rPr lang="en-IN" sz="1700" dirty="0"/>
              <a:t>static </a:t>
            </a:r>
            <a:r>
              <a:rPr lang="en-IN" sz="1700" dirty="0" err="1"/>
              <a:t>int</a:t>
            </a:r>
            <a:r>
              <a:rPr lang="en-IN" sz="1700" dirty="0"/>
              <a:t> </a:t>
            </a:r>
            <a:r>
              <a:rPr lang="en-IN" sz="1700" dirty="0" smtClean="0"/>
              <a:t>BLOCK_DECREMENT</a:t>
            </a:r>
            <a:r>
              <a:rPr lang="en-IN" sz="1700" dirty="0"/>
              <a:t>: The </a:t>
            </a:r>
            <a:r>
              <a:rPr lang="en-IN" sz="1700" dirty="0" smtClean="0"/>
              <a:t>user clicked inside the scrollbar to </a:t>
            </a:r>
            <a:r>
              <a:rPr lang="en-IN" sz="1700" dirty="0"/>
              <a:t>decrease its value.</a:t>
            </a:r>
          </a:p>
          <a:p>
            <a:pPr lvl="1" algn="just"/>
            <a:r>
              <a:rPr lang="en-IN" sz="1700" dirty="0"/>
              <a:t>static </a:t>
            </a:r>
            <a:r>
              <a:rPr lang="en-IN" sz="1700" dirty="0" err="1"/>
              <a:t>int</a:t>
            </a:r>
            <a:r>
              <a:rPr lang="en-IN" sz="1700" dirty="0"/>
              <a:t> </a:t>
            </a:r>
            <a:r>
              <a:rPr lang="en-IN" sz="1700" dirty="0" smtClean="0"/>
              <a:t>BLOCK_INCREMENT</a:t>
            </a:r>
            <a:r>
              <a:rPr lang="en-IN" sz="1700" dirty="0"/>
              <a:t>: The user clicked inside the scrollbar to </a:t>
            </a:r>
            <a:r>
              <a:rPr lang="en-IN" sz="1700" dirty="0" smtClean="0"/>
              <a:t>increase </a:t>
            </a:r>
            <a:r>
              <a:rPr lang="en-IN" sz="1700" dirty="0"/>
              <a:t>its value</a:t>
            </a:r>
            <a:r>
              <a:rPr lang="en-IN" sz="1700" dirty="0" smtClean="0"/>
              <a:t>.</a:t>
            </a:r>
          </a:p>
          <a:p>
            <a:pPr lvl="1" algn="just"/>
            <a:r>
              <a:rPr lang="en-IN" sz="1700" dirty="0" smtClean="0"/>
              <a:t>static </a:t>
            </a:r>
            <a:r>
              <a:rPr lang="en-IN" sz="1700" dirty="0" err="1" smtClean="0"/>
              <a:t>int</a:t>
            </a:r>
            <a:r>
              <a:rPr lang="en-IN" sz="1700" dirty="0" smtClean="0"/>
              <a:t> TRACK: The slider was dragged.</a:t>
            </a:r>
          </a:p>
          <a:p>
            <a:pPr lvl="1" algn="just"/>
            <a:r>
              <a:rPr lang="en-IN" sz="1700" dirty="0"/>
              <a:t>static </a:t>
            </a:r>
            <a:r>
              <a:rPr lang="en-IN" sz="1700" dirty="0" err="1"/>
              <a:t>int</a:t>
            </a:r>
            <a:r>
              <a:rPr lang="en-IN" sz="1700" dirty="0"/>
              <a:t> </a:t>
            </a:r>
            <a:r>
              <a:rPr lang="en-IN" sz="1700" dirty="0" smtClean="0"/>
              <a:t>ADJUSTMENT_VALUE_CHANGED: Indicates that a change has occurred.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0" y="1600200"/>
            <a:ext cx="45720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i="1" dirty="0">
                <a:solidFill>
                  <a:srgbClr val="FF0000"/>
                </a:solidFill>
              </a:rPr>
              <a:t>public class </a:t>
            </a:r>
            <a:r>
              <a:rPr lang="en-IN" i="1" dirty="0" err="1" smtClean="0">
                <a:solidFill>
                  <a:srgbClr val="FF0000"/>
                </a:solidFill>
              </a:rPr>
              <a:t>AdjustmentEvent</a:t>
            </a:r>
            <a:r>
              <a:rPr lang="en-IN" i="1" dirty="0" smtClean="0">
                <a:solidFill>
                  <a:srgbClr val="FF0000"/>
                </a:solidFill>
              </a:rPr>
              <a:t> extends </a:t>
            </a:r>
            <a:r>
              <a:rPr lang="en-IN" i="1" dirty="0" err="1" smtClean="0">
                <a:solidFill>
                  <a:srgbClr val="FF0000"/>
                </a:solidFill>
              </a:rPr>
              <a:t>AWTEvent</a:t>
            </a:r>
            <a:endParaRPr lang="en-IN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4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AdjustmentEvent</a:t>
            </a:r>
            <a:r>
              <a:rPr lang="en-IN" dirty="0" smtClean="0"/>
              <a:t> Class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2000" dirty="0"/>
              <a:t>Constructors:</a:t>
            </a:r>
          </a:p>
          <a:p>
            <a:pPr lvl="1" algn="just"/>
            <a:endParaRPr lang="en-IN" sz="1700" dirty="0"/>
          </a:p>
          <a:p>
            <a:pPr lvl="1" algn="just"/>
            <a:r>
              <a:rPr lang="en-IN" sz="1700" dirty="0" err="1">
                <a:solidFill>
                  <a:srgbClr val="FF0000"/>
                </a:solidFill>
              </a:rPr>
              <a:t>src</a:t>
            </a:r>
            <a:r>
              <a:rPr lang="en-IN" sz="1700" dirty="0"/>
              <a:t> is a reference to the object that generated this event. </a:t>
            </a:r>
          </a:p>
          <a:p>
            <a:pPr lvl="1" algn="just"/>
            <a:r>
              <a:rPr lang="en-IN" sz="1700" dirty="0">
                <a:solidFill>
                  <a:srgbClr val="FF0000"/>
                </a:solidFill>
              </a:rPr>
              <a:t>id</a:t>
            </a:r>
            <a:r>
              <a:rPr lang="en-IN" sz="1700" dirty="0"/>
              <a:t> equals ADJUSTMENT_VALUE_CHANGED.</a:t>
            </a:r>
          </a:p>
          <a:p>
            <a:pPr algn="just"/>
            <a:r>
              <a:rPr lang="en-IN" sz="2000" dirty="0" smtClean="0"/>
              <a:t>Methods:</a:t>
            </a:r>
          </a:p>
          <a:p>
            <a:pPr lvl="1" algn="just"/>
            <a:r>
              <a:rPr lang="en-IN" sz="1700" dirty="0" err="1" smtClean="0"/>
              <a:t>getAdjustible</a:t>
            </a:r>
            <a:r>
              <a:rPr lang="en-IN" sz="1700" dirty="0" smtClean="0"/>
              <a:t>( ) returns the object that generated the event.</a:t>
            </a:r>
          </a:p>
          <a:p>
            <a:pPr lvl="1" algn="just"/>
            <a:endParaRPr lang="en-IN" sz="2000" dirty="0" smtClean="0"/>
          </a:p>
          <a:p>
            <a:pPr lvl="1" algn="just"/>
            <a:r>
              <a:rPr lang="en-IN" sz="1700" dirty="0" smtClean="0"/>
              <a:t>The type of the adjustment event may be obtained by the </a:t>
            </a:r>
            <a:r>
              <a:rPr lang="en-IN" sz="1700" dirty="0" err="1" smtClean="0"/>
              <a:t>getAdjustmentType</a:t>
            </a:r>
            <a:r>
              <a:rPr lang="en-IN" sz="1700" dirty="0" smtClean="0"/>
              <a:t>( ) method. It returns one of the constants that is defined by </a:t>
            </a:r>
            <a:r>
              <a:rPr lang="en-IN" sz="1700" dirty="0" err="1" smtClean="0"/>
              <a:t>AdjustmentEvent</a:t>
            </a:r>
            <a:r>
              <a:rPr lang="en-IN" sz="1700" dirty="0" smtClean="0"/>
              <a:t>.</a:t>
            </a:r>
            <a:endParaRPr lang="en-IN" sz="1700" dirty="0"/>
          </a:p>
          <a:p>
            <a:pPr lvl="1" algn="just"/>
            <a:endParaRPr lang="en-IN" sz="1700" dirty="0" smtClean="0"/>
          </a:p>
          <a:p>
            <a:pPr lvl="1" algn="just"/>
            <a:endParaRPr lang="en-IN" sz="1700" dirty="0"/>
          </a:p>
        </p:txBody>
      </p:sp>
      <p:sp>
        <p:nvSpPr>
          <p:cNvPr id="5" name="TextBox 4"/>
          <p:cNvSpPr txBox="1"/>
          <p:nvPr/>
        </p:nvSpPr>
        <p:spPr>
          <a:xfrm>
            <a:off x="2729938" y="3318748"/>
            <a:ext cx="2980125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i="1" dirty="0">
                <a:solidFill>
                  <a:srgbClr val="FF0000"/>
                </a:solidFill>
              </a:rPr>
              <a:t>Adjustable </a:t>
            </a:r>
            <a:r>
              <a:rPr lang="en-IN" i="1" dirty="0" err="1">
                <a:solidFill>
                  <a:srgbClr val="FF0000"/>
                </a:solidFill>
              </a:rPr>
              <a:t>getAdjustable</a:t>
            </a:r>
            <a:r>
              <a:rPr lang="en-IN" i="1" dirty="0">
                <a:solidFill>
                  <a:srgbClr val="FF0000"/>
                </a:solidFill>
              </a:rPr>
              <a:t>(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86501" y="4343400"/>
            <a:ext cx="26670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i="1" dirty="0" err="1">
                <a:solidFill>
                  <a:srgbClr val="FF0000"/>
                </a:solidFill>
              </a:rPr>
              <a:t>int</a:t>
            </a:r>
            <a:r>
              <a:rPr lang="en-IN" i="1" dirty="0">
                <a:solidFill>
                  <a:srgbClr val="FF0000"/>
                </a:solidFill>
              </a:rPr>
              <a:t> </a:t>
            </a:r>
            <a:r>
              <a:rPr lang="en-IN" i="1" dirty="0" err="1">
                <a:solidFill>
                  <a:srgbClr val="FF0000"/>
                </a:solidFill>
              </a:rPr>
              <a:t>getAdjustmentType</a:t>
            </a:r>
            <a:r>
              <a:rPr lang="en-IN" i="1" dirty="0">
                <a:solidFill>
                  <a:srgbClr val="FF0000"/>
                </a:solidFill>
              </a:rPr>
              <a:t>( 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38700" y="1613654"/>
            <a:ext cx="55626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rgbClr val="FF0000"/>
                </a:solidFill>
              </a:rPr>
              <a:t>AdjustmentEvent</a:t>
            </a:r>
            <a:r>
              <a:rPr lang="en-IN" dirty="0">
                <a:solidFill>
                  <a:srgbClr val="FF0000"/>
                </a:solidFill>
              </a:rPr>
              <a:t>(Adjustable </a:t>
            </a:r>
            <a:r>
              <a:rPr lang="en-IN" i="1" dirty="0" err="1">
                <a:solidFill>
                  <a:srgbClr val="FF0000"/>
                </a:solidFill>
              </a:rPr>
              <a:t>src</a:t>
            </a:r>
            <a:r>
              <a:rPr lang="en-IN" dirty="0">
                <a:solidFill>
                  <a:srgbClr val="FF0000"/>
                </a:solidFill>
              </a:rPr>
              <a:t>, 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i="1" dirty="0">
                <a:solidFill>
                  <a:srgbClr val="FF0000"/>
                </a:solidFill>
              </a:rPr>
              <a:t>id</a:t>
            </a:r>
            <a:r>
              <a:rPr lang="en-IN" dirty="0">
                <a:solidFill>
                  <a:srgbClr val="FF0000"/>
                </a:solidFill>
              </a:rPr>
              <a:t>, 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i="1" dirty="0">
                <a:solidFill>
                  <a:srgbClr val="FF0000"/>
                </a:solidFill>
              </a:rPr>
              <a:t>type</a:t>
            </a:r>
            <a:r>
              <a:rPr lang="en-IN" dirty="0">
                <a:solidFill>
                  <a:srgbClr val="FF0000"/>
                </a:solidFill>
              </a:rPr>
              <a:t>, 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i="1" dirty="0">
                <a:solidFill>
                  <a:srgbClr val="FF0000"/>
                </a:solidFill>
              </a:rPr>
              <a:t>data</a:t>
            </a:r>
            <a:r>
              <a:rPr lang="en-IN" dirty="0">
                <a:solidFill>
                  <a:srgbClr val="FF0000"/>
                </a:solidFill>
              </a:rPr>
              <a:t>)</a:t>
            </a:r>
            <a:endParaRPr lang="en-IN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50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ComponentEvent</a:t>
            </a:r>
            <a:r>
              <a:rPr lang="en-IN" dirty="0" smtClean="0"/>
              <a:t> Class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 smtClean="0"/>
              <a:t>Generated when the size, position or visibility of a component is changed.</a:t>
            </a:r>
          </a:p>
          <a:p>
            <a:pPr algn="just"/>
            <a:r>
              <a:rPr lang="en-IN" sz="2000" dirty="0" smtClean="0"/>
              <a:t>Class declaration</a:t>
            </a:r>
          </a:p>
          <a:p>
            <a:pPr algn="just"/>
            <a:r>
              <a:rPr lang="en-IN" sz="2000" dirty="0" smtClean="0"/>
              <a:t>Fields:</a:t>
            </a:r>
          </a:p>
          <a:p>
            <a:pPr lvl="1" algn="just"/>
            <a:r>
              <a:rPr lang="en-IN" sz="1700" dirty="0"/>
              <a:t>s</a:t>
            </a:r>
            <a:r>
              <a:rPr lang="en-IN" sz="1700" dirty="0" smtClean="0"/>
              <a:t>tatic </a:t>
            </a:r>
            <a:r>
              <a:rPr lang="en-IN" sz="1700" dirty="0" err="1" smtClean="0"/>
              <a:t>int</a:t>
            </a:r>
            <a:r>
              <a:rPr lang="en-IN" sz="1700" dirty="0" smtClean="0"/>
              <a:t> COMPONENT_HIDDEN: The component was hidden.</a:t>
            </a:r>
          </a:p>
          <a:p>
            <a:pPr lvl="1" algn="just"/>
            <a:r>
              <a:rPr lang="en-IN" sz="1700" dirty="0"/>
              <a:t>static </a:t>
            </a:r>
            <a:r>
              <a:rPr lang="en-IN" sz="1700" dirty="0" err="1"/>
              <a:t>int</a:t>
            </a:r>
            <a:r>
              <a:rPr lang="en-IN" sz="1700" dirty="0"/>
              <a:t> </a:t>
            </a:r>
            <a:r>
              <a:rPr lang="en-IN" sz="1700" dirty="0" smtClean="0"/>
              <a:t>COMPONENT_MOVED: </a:t>
            </a:r>
            <a:r>
              <a:rPr lang="en-IN" sz="1700" dirty="0"/>
              <a:t>The component was </a:t>
            </a:r>
            <a:r>
              <a:rPr lang="en-IN" sz="1700" dirty="0" smtClean="0"/>
              <a:t>moved.</a:t>
            </a:r>
            <a:endParaRPr lang="en-IN" sz="1700" dirty="0"/>
          </a:p>
          <a:p>
            <a:pPr lvl="1" algn="just"/>
            <a:r>
              <a:rPr lang="en-IN" sz="1700" dirty="0"/>
              <a:t>static </a:t>
            </a:r>
            <a:r>
              <a:rPr lang="en-IN" sz="1700" dirty="0" err="1"/>
              <a:t>int</a:t>
            </a:r>
            <a:r>
              <a:rPr lang="en-IN" sz="1700" dirty="0"/>
              <a:t> </a:t>
            </a:r>
            <a:r>
              <a:rPr lang="en-IN" sz="1700" dirty="0" smtClean="0"/>
              <a:t>COMPONENT_RESIZED: </a:t>
            </a:r>
            <a:r>
              <a:rPr lang="en-IN" sz="1700" dirty="0"/>
              <a:t>The component was </a:t>
            </a:r>
            <a:r>
              <a:rPr lang="en-IN" sz="1700" dirty="0" smtClean="0"/>
              <a:t>resized.</a:t>
            </a:r>
            <a:endParaRPr lang="en-IN" sz="1700" dirty="0"/>
          </a:p>
          <a:p>
            <a:pPr lvl="1" algn="just"/>
            <a:r>
              <a:rPr lang="en-IN" sz="1700" dirty="0"/>
              <a:t>static </a:t>
            </a:r>
            <a:r>
              <a:rPr lang="en-IN" sz="1700" dirty="0" err="1"/>
              <a:t>int</a:t>
            </a:r>
            <a:r>
              <a:rPr lang="en-IN" sz="1700" dirty="0"/>
              <a:t> </a:t>
            </a:r>
            <a:r>
              <a:rPr lang="en-IN" sz="1700" dirty="0" smtClean="0"/>
              <a:t>COMPONENT_SHOWN: </a:t>
            </a:r>
            <a:r>
              <a:rPr lang="en-IN" sz="1700" dirty="0"/>
              <a:t>The component was </a:t>
            </a:r>
            <a:r>
              <a:rPr lang="en-IN" sz="1700" dirty="0" smtClean="0"/>
              <a:t>visible.</a:t>
            </a:r>
          </a:p>
          <a:p>
            <a:pPr algn="just"/>
            <a:r>
              <a:rPr lang="en-IN" sz="2000" dirty="0"/>
              <a:t>Constructors:</a:t>
            </a:r>
          </a:p>
          <a:p>
            <a:pPr lvl="1" algn="just"/>
            <a:endParaRPr lang="en-IN" sz="1700" dirty="0"/>
          </a:p>
          <a:p>
            <a:pPr lvl="1" algn="just"/>
            <a:r>
              <a:rPr lang="en-IN" sz="1700" dirty="0" err="1">
                <a:solidFill>
                  <a:srgbClr val="FF0000"/>
                </a:solidFill>
              </a:rPr>
              <a:t>src</a:t>
            </a:r>
            <a:r>
              <a:rPr lang="en-IN" sz="1700" dirty="0"/>
              <a:t> is a reference to the object that generated this event. </a:t>
            </a:r>
          </a:p>
          <a:p>
            <a:pPr lvl="1" algn="just"/>
            <a:r>
              <a:rPr lang="en-IN" sz="1700" dirty="0"/>
              <a:t>Type of the event is specified by </a:t>
            </a:r>
            <a:r>
              <a:rPr lang="en-IN" sz="1700" dirty="0" smtClean="0">
                <a:solidFill>
                  <a:srgbClr val="FF0000"/>
                </a:solidFill>
              </a:rPr>
              <a:t>type.</a:t>
            </a:r>
          </a:p>
          <a:p>
            <a:pPr algn="just"/>
            <a:r>
              <a:rPr lang="en-IN" sz="2000" dirty="0"/>
              <a:t>Methods:</a:t>
            </a:r>
          </a:p>
          <a:p>
            <a:pPr lvl="1" algn="just"/>
            <a:r>
              <a:rPr lang="en-IN" sz="1700" dirty="0" err="1" smtClean="0"/>
              <a:t>getComponent</a:t>
            </a:r>
            <a:r>
              <a:rPr lang="en-IN" sz="1700" dirty="0" smtClean="0"/>
              <a:t>( </a:t>
            </a:r>
            <a:r>
              <a:rPr lang="en-IN" sz="1700" dirty="0"/>
              <a:t>) returns the </a:t>
            </a:r>
            <a:r>
              <a:rPr lang="en-IN" sz="1700" dirty="0" smtClean="0"/>
              <a:t>component </a:t>
            </a:r>
            <a:r>
              <a:rPr lang="en-IN" sz="1700" dirty="0"/>
              <a:t>that generated the event.</a:t>
            </a:r>
          </a:p>
          <a:p>
            <a:pPr lvl="1" algn="just"/>
            <a:endParaRPr lang="en-IN" sz="2000" dirty="0"/>
          </a:p>
          <a:p>
            <a:pPr algn="just"/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743200" y="1600200"/>
            <a:ext cx="45720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i="1" dirty="0">
                <a:solidFill>
                  <a:srgbClr val="FF0000"/>
                </a:solidFill>
              </a:rPr>
              <a:t>public class </a:t>
            </a:r>
            <a:r>
              <a:rPr lang="en-IN" i="1" dirty="0" err="1" smtClean="0">
                <a:solidFill>
                  <a:srgbClr val="FF0000"/>
                </a:solidFill>
              </a:rPr>
              <a:t>ComponentEvent</a:t>
            </a:r>
            <a:r>
              <a:rPr lang="en-IN" i="1" dirty="0" smtClean="0">
                <a:solidFill>
                  <a:srgbClr val="FF0000"/>
                </a:solidFill>
              </a:rPr>
              <a:t> extends </a:t>
            </a:r>
            <a:r>
              <a:rPr lang="en-IN" i="1" dirty="0" err="1" smtClean="0">
                <a:solidFill>
                  <a:srgbClr val="FF0000"/>
                </a:solidFill>
              </a:rPr>
              <a:t>AWTEvent</a:t>
            </a:r>
            <a:endParaRPr lang="en-IN" i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8700" y="4050268"/>
            <a:ext cx="42001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err="1" smtClean="0">
                <a:solidFill>
                  <a:srgbClr val="FF0000"/>
                </a:solidFill>
              </a:rPr>
              <a:t>ComponentEvent</a:t>
            </a:r>
            <a:r>
              <a:rPr lang="en-IN" dirty="0" smtClean="0">
                <a:solidFill>
                  <a:srgbClr val="FF0000"/>
                </a:solidFill>
              </a:rPr>
              <a:t>(Component</a:t>
            </a:r>
            <a:r>
              <a:rPr lang="en-IN" i="1" dirty="0" smtClean="0">
                <a:solidFill>
                  <a:srgbClr val="FF0000"/>
                </a:solidFill>
              </a:rPr>
              <a:t> </a:t>
            </a:r>
            <a:r>
              <a:rPr lang="en-IN" i="1" dirty="0" err="1">
                <a:solidFill>
                  <a:srgbClr val="FF0000"/>
                </a:solidFill>
              </a:rPr>
              <a:t>src</a:t>
            </a:r>
            <a:r>
              <a:rPr lang="en-IN" i="1" dirty="0">
                <a:solidFill>
                  <a:srgbClr val="FF0000"/>
                </a:solidFill>
              </a:rPr>
              <a:t>, </a:t>
            </a:r>
            <a:r>
              <a:rPr lang="en-IN" dirty="0" err="1" smtClean="0">
                <a:solidFill>
                  <a:srgbClr val="FF0000"/>
                </a:solidFill>
              </a:rPr>
              <a:t>int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i="1" dirty="0" smtClean="0">
                <a:solidFill>
                  <a:srgbClr val="FF0000"/>
                </a:solidFill>
              </a:rPr>
              <a:t>type)</a:t>
            </a:r>
            <a:endParaRPr lang="en-IN" i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0" y="5802868"/>
            <a:ext cx="28956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i="1" dirty="0" smtClean="0">
                <a:solidFill>
                  <a:srgbClr val="FF0000"/>
                </a:solidFill>
              </a:rPr>
              <a:t>Component </a:t>
            </a:r>
            <a:r>
              <a:rPr lang="en-IN" i="1" dirty="0" err="1" smtClean="0">
                <a:solidFill>
                  <a:srgbClr val="FF0000"/>
                </a:solidFill>
              </a:rPr>
              <a:t>getComponent</a:t>
            </a:r>
            <a:r>
              <a:rPr lang="en-IN" i="1" dirty="0" smtClean="0">
                <a:solidFill>
                  <a:srgbClr val="FF0000"/>
                </a:solidFill>
              </a:rPr>
              <a:t>( )</a:t>
            </a:r>
            <a:endParaRPr lang="en-IN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38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ContainerEvent</a:t>
            </a:r>
            <a:r>
              <a:rPr lang="en-IN" dirty="0" smtClean="0"/>
              <a:t> Class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sz="2000" dirty="0" smtClean="0"/>
              <a:t>Generated when a component is added to or removed from a container.</a:t>
            </a:r>
          </a:p>
          <a:p>
            <a:pPr algn="just"/>
            <a:r>
              <a:rPr lang="en-IN" sz="2000" dirty="0" smtClean="0"/>
              <a:t>Class declaration</a:t>
            </a:r>
          </a:p>
          <a:p>
            <a:pPr algn="just"/>
            <a:r>
              <a:rPr lang="en-IN" sz="2000" dirty="0" smtClean="0"/>
              <a:t>Fields:</a:t>
            </a:r>
          </a:p>
          <a:p>
            <a:pPr lvl="1" algn="just"/>
            <a:r>
              <a:rPr lang="en-IN" sz="1700" dirty="0"/>
              <a:t>s</a:t>
            </a:r>
            <a:r>
              <a:rPr lang="en-IN" sz="1700" dirty="0" smtClean="0"/>
              <a:t>tatic </a:t>
            </a:r>
            <a:r>
              <a:rPr lang="en-IN" sz="1700" dirty="0" err="1" smtClean="0"/>
              <a:t>int</a:t>
            </a:r>
            <a:r>
              <a:rPr lang="en-IN" sz="1700" dirty="0" smtClean="0"/>
              <a:t> COMPONENT_ADDED: The component was added.</a:t>
            </a:r>
          </a:p>
          <a:p>
            <a:pPr lvl="1" algn="just"/>
            <a:r>
              <a:rPr lang="en-IN" sz="1700" dirty="0"/>
              <a:t>static </a:t>
            </a:r>
            <a:r>
              <a:rPr lang="en-IN" sz="1700" dirty="0" err="1"/>
              <a:t>int</a:t>
            </a:r>
            <a:r>
              <a:rPr lang="en-IN" sz="1700" dirty="0"/>
              <a:t> </a:t>
            </a:r>
            <a:r>
              <a:rPr lang="en-IN" sz="1700" dirty="0" smtClean="0"/>
              <a:t>COMPONENT_REMOVED: </a:t>
            </a:r>
            <a:r>
              <a:rPr lang="en-IN" sz="1700" dirty="0"/>
              <a:t>The component was </a:t>
            </a:r>
            <a:r>
              <a:rPr lang="en-IN" sz="1700" dirty="0" smtClean="0"/>
              <a:t>removed.</a:t>
            </a:r>
            <a:endParaRPr lang="en-IN" sz="1700" dirty="0"/>
          </a:p>
          <a:p>
            <a:pPr algn="just"/>
            <a:r>
              <a:rPr lang="en-IN" sz="2000" dirty="0" smtClean="0"/>
              <a:t>Constructors</a:t>
            </a:r>
            <a:r>
              <a:rPr lang="en-IN" sz="2000" dirty="0"/>
              <a:t>:</a:t>
            </a:r>
          </a:p>
          <a:p>
            <a:pPr lvl="1" algn="just"/>
            <a:endParaRPr lang="en-IN" sz="1700" dirty="0"/>
          </a:p>
          <a:p>
            <a:pPr lvl="1" algn="just"/>
            <a:r>
              <a:rPr lang="en-IN" sz="1700" dirty="0" err="1">
                <a:solidFill>
                  <a:srgbClr val="FF0000"/>
                </a:solidFill>
              </a:rPr>
              <a:t>src</a:t>
            </a:r>
            <a:r>
              <a:rPr lang="en-IN" sz="1700" dirty="0"/>
              <a:t> is a reference to the object that generated this event. </a:t>
            </a:r>
          </a:p>
          <a:p>
            <a:pPr lvl="1" algn="just"/>
            <a:r>
              <a:rPr lang="en-IN" sz="1700" dirty="0"/>
              <a:t>Type of the event is specified by </a:t>
            </a:r>
            <a:r>
              <a:rPr lang="en-IN" sz="1700" dirty="0" smtClean="0">
                <a:solidFill>
                  <a:srgbClr val="FF0000"/>
                </a:solidFill>
              </a:rPr>
              <a:t>type.</a:t>
            </a:r>
          </a:p>
          <a:p>
            <a:pPr lvl="1" algn="just"/>
            <a:r>
              <a:rPr lang="en-IN" sz="1700" dirty="0"/>
              <a:t>The component that has been added to or removed from the container is </a:t>
            </a:r>
            <a:r>
              <a:rPr lang="en-IN" sz="1700" dirty="0" smtClean="0">
                <a:solidFill>
                  <a:srgbClr val="FF0000"/>
                </a:solidFill>
              </a:rPr>
              <a:t>comp.</a:t>
            </a:r>
          </a:p>
          <a:p>
            <a:pPr algn="just"/>
            <a:r>
              <a:rPr lang="en-IN" sz="2000" dirty="0"/>
              <a:t>Methods:</a:t>
            </a:r>
          </a:p>
          <a:p>
            <a:pPr lvl="1" algn="just"/>
            <a:r>
              <a:rPr lang="en-IN" sz="1700" dirty="0" err="1" smtClean="0"/>
              <a:t>getContainer</a:t>
            </a:r>
            <a:r>
              <a:rPr lang="en-IN" sz="1700" dirty="0" smtClean="0"/>
              <a:t>( </a:t>
            </a:r>
            <a:r>
              <a:rPr lang="en-IN" sz="1700" dirty="0"/>
              <a:t>) returns the </a:t>
            </a:r>
            <a:r>
              <a:rPr lang="en-IN" sz="1700" dirty="0" smtClean="0"/>
              <a:t>container </a:t>
            </a:r>
            <a:r>
              <a:rPr lang="en-IN" sz="1700" dirty="0"/>
              <a:t>that generated the event</a:t>
            </a:r>
            <a:r>
              <a:rPr lang="en-IN" sz="1700" dirty="0" smtClean="0"/>
              <a:t>.</a:t>
            </a:r>
          </a:p>
          <a:p>
            <a:pPr lvl="1" algn="just"/>
            <a:endParaRPr lang="en-IN" sz="1700" dirty="0" smtClean="0"/>
          </a:p>
          <a:p>
            <a:pPr lvl="1" algn="just"/>
            <a:r>
              <a:rPr lang="en-IN" sz="1700" dirty="0" err="1" smtClean="0"/>
              <a:t>getChild</a:t>
            </a:r>
            <a:r>
              <a:rPr lang="en-IN" sz="1700" dirty="0" smtClean="0"/>
              <a:t>( ) returns a reference to the component that was added or removed from the container.</a:t>
            </a:r>
            <a:endParaRPr lang="en-IN" sz="1700" dirty="0"/>
          </a:p>
          <a:p>
            <a:pPr lvl="1" algn="just"/>
            <a:endParaRPr lang="en-IN" sz="2000" dirty="0"/>
          </a:p>
          <a:p>
            <a:pPr algn="just"/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743200" y="1600200"/>
            <a:ext cx="45720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i="1" dirty="0">
                <a:solidFill>
                  <a:srgbClr val="FF0000"/>
                </a:solidFill>
              </a:rPr>
              <a:t>public class </a:t>
            </a:r>
            <a:r>
              <a:rPr lang="en-IN" i="1" dirty="0" err="1" smtClean="0">
                <a:solidFill>
                  <a:srgbClr val="FF0000"/>
                </a:solidFill>
              </a:rPr>
              <a:t>ContainerEvent</a:t>
            </a:r>
            <a:r>
              <a:rPr lang="en-IN" i="1" dirty="0" smtClean="0">
                <a:solidFill>
                  <a:srgbClr val="FF0000"/>
                </a:solidFill>
              </a:rPr>
              <a:t> extends </a:t>
            </a:r>
            <a:r>
              <a:rPr lang="en-IN" i="1" dirty="0" err="1" smtClean="0">
                <a:solidFill>
                  <a:srgbClr val="FF0000"/>
                </a:solidFill>
              </a:rPr>
              <a:t>AWTEvent</a:t>
            </a:r>
            <a:endParaRPr lang="en-IN" i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7000" y="3124200"/>
            <a:ext cx="59436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err="1" smtClean="0">
                <a:solidFill>
                  <a:srgbClr val="FF0000"/>
                </a:solidFill>
              </a:rPr>
              <a:t>ContainerEvent</a:t>
            </a:r>
            <a:r>
              <a:rPr lang="en-IN" dirty="0" smtClean="0">
                <a:solidFill>
                  <a:srgbClr val="FF0000"/>
                </a:solidFill>
              </a:rPr>
              <a:t>(Component</a:t>
            </a:r>
            <a:r>
              <a:rPr lang="en-IN" i="1" dirty="0" smtClean="0">
                <a:solidFill>
                  <a:srgbClr val="FF0000"/>
                </a:solidFill>
              </a:rPr>
              <a:t> </a:t>
            </a:r>
            <a:r>
              <a:rPr lang="en-IN" i="1" dirty="0" err="1">
                <a:solidFill>
                  <a:srgbClr val="FF0000"/>
                </a:solidFill>
              </a:rPr>
              <a:t>src</a:t>
            </a:r>
            <a:r>
              <a:rPr lang="en-IN" i="1" dirty="0">
                <a:solidFill>
                  <a:srgbClr val="FF0000"/>
                </a:solidFill>
              </a:rPr>
              <a:t>, </a:t>
            </a:r>
            <a:r>
              <a:rPr lang="en-IN" dirty="0" err="1" smtClean="0">
                <a:solidFill>
                  <a:srgbClr val="FF0000"/>
                </a:solidFill>
              </a:rPr>
              <a:t>int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i="1" dirty="0" smtClean="0">
                <a:solidFill>
                  <a:srgbClr val="FF0000"/>
                </a:solidFill>
              </a:rPr>
              <a:t>type, </a:t>
            </a:r>
            <a:r>
              <a:rPr lang="en-IN" dirty="0" smtClean="0">
                <a:solidFill>
                  <a:srgbClr val="FF0000"/>
                </a:solidFill>
              </a:rPr>
              <a:t>Component</a:t>
            </a:r>
            <a:r>
              <a:rPr lang="en-IN" i="1" dirty="0" smtClean="0">
                <a:solidFill>
                  <a:srgbClr val="FF0000"/>
                </a:solidFill>
              </a:rPr>
              <a:t> comp)</a:t>
            </a:r>
            <a:endParaRPr lang="en-IN" i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7000" y="5040868"/>
            <a:ext cx="24384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i="1" dirty="0" smtClean="0">
                <a:solidFill>
                  <a:srgbClr val="FF0000"/>
                </a:solidFill>
              </a:rPr>
              <a:t>Container </a:t>
            </a:r>
            <a:r>
              <a:rPr lang="en-IN" i="1" dirty="0" err="1" smtClean="0">
                <a:solidFill>
                  <a:srgbClr val="FF0000"/>
                </a:solidFill>
              </a:rPr>
              <a:t>getContainer</a:t>
            </a:r>
            <a:r>
              <a:rPr lang="en-IN" i="1" dirty="0" smtClean="0">
                <a:solidFill>
                  <a:srgbClr val="FF0000"/>
                </a:solidFill>
              </a:rPr>
              <a:t>( )</a:t>
            </a:r>
            <a:endParaRPr lang="en-IN" i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7000" y="5802868"/>
            <a:ext cx="22860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i="1" dirty="0" smtClean="0">
                <a:solidFill>
                  <a:srgbClr val="FF0000"/>
                </a:solidFill>
              </a:rPr>
              <a:t>Component </a:t>
            </a:r>
            <a:r>
              <a:rPr lang="en-IN" i="1" dirty="0" err="1" smtClean="0">
                <a:solidFill>
                  <a:srgbClr val="FF0000"/>
                </a:solidFill>
              </a:rPr>
              <a:t>getChild</a:t>
            </a:r>
            <a:r>
              <a:rPr lang="en-IN" i="1" dirty="0" smtClean="0">
                <a:solidFill>
                  <a:srgbClr val="FF0000"/>
                </a:solidFill>
              </a:rPr>
              <a:t>( )</a:t>
            </a:r>
            <a:endParaRPr lang="en-IN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19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Graphical User Interface (GUI)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/>
              <a:t>Graphical User Interface (GUI) offers user interaction via some graphical components. </a:t>
            </a:r>
            <a:endParaRPr lang="en-IN" sz="2000" dirty="0" smtClean="0"/>
          </a:p>
          <a:p>
            <a:pPr algn="just"/>
            <a:r>
              <a:rPr lang="en-IN" sz="2000" dirty="0" smtClean="0"/>
              <a:t>For </a:t>
            </a:r>
            <a:r>
              <a:rPr lang="en-IN" sz="2000" dirty="0"/>
              <a:t>example our underlying Operating System also offers GUI via window</a:t>
            </a:r>
            <a:r>
              <a:rPr lang="en-IN" sz="2000" dirty="0" smtClean="0"/>
              <a:t>, frame, Panel</a:t>
            </a:r>
            <a:r>
              <a:rPr lang="en-IN" sz="2000" dirty="0"/>
              <a:t>, Button, </a:t>
            </a:r>
            <a:r>
              <a:rPr lang="en-IN" sz="2000" dirty="0" err="1"/>
              <a:t>Textfield</a:t>
            </a:r>
            <a:r>
              <a:rPr lang="en-IN" sz="2000" dirty="0"/>
              <a:t>, </a:t>
            </a:r>
            <a:r>
              <a:rPr lang="en-IN" sz="2000" dirty="0" err="1"/>
              <a:t>TextArea</a:t>
            </a:r>
            <a:r>
              <a:rPr lang="en-IN" sz="2000" dirty="0"/>
              <a:t>, </a:t>
            </a:r>
            <a:r>
              <a:rPr lang="en-IN" sz="2000" dirty="0" err="1"/>
              <a:t>Listbox</a:t>
            </a:r>
            <a:r>
              <a:rPr lang="en-IN" sz="2000" dirty="0"/>
              <a:t>, </a:t>
            </a:r>
            <a:r>
              <a:rPr lang="en-IN" sz="2000" dirty="0" err="1"/>
              <a:t>Combobox</a:t>
            </a:r>
            <a:r>
              <a:rPr lang="en-IN" sz="2000" dirty="0"/>
              <a:t>, Label, Checkbox etc. </a:t>
            </a:r>
            <a:endParaRPr lang="en-IN" sz="2000" dirty="0" smtClean="0"/>
          </a:p>
          <a:p>
            <a:pPr algn="just"/>
            <a:r>
              <a:rPr lang="en-IN" sz="2000" dirty="0" smtClean="0"/>
              <a:t>These </a:t>
            </a:r>
            <a:r>
              <a:rPr lang="en-IN" sz="2000" dirty="0"/>
              <a:t>all are known as components. Using these components we can create an interactive user interface for an application</a:t>
            </a:r>
            <a:r>
              <a:rPr lang="en-IN" sz="2000" dirty="0" smtClean="0"/>
              <a:t>.</a:t>
            </a:r>
          </a:p>
          <a:p>
            <a:pPr algn="just"/>
            <a:r>
              <a:rPr lang="en-IN" sz="2000" dirty="0"/>
              <a:t>GUI provides result to end user in response to raised events</a:t>
            </a:r>
            <a:r>
              <a:rPr lang="en-IN" sz="2000" dirty="0" smtClean="0"/>
              <a:t>.</a:t>
            </a:r>
          </a:p>
          <a:p>
            <a:pPr algn="just"/>
            <a:r>
              <a:rPr lang="en-IN" sz="2000" dirty="0" smtClean="0"/>
              <a:t>GUI </a:t>
            </a:r>
            <a:r>
              <a:rPr lang="en-IN" sz="2000" dirty="0"/>
              <a:t>is entirely based events. </a:t>
            </a:r>
            <a:endParaRPr lang="en-IN" sz="2000" dirty="0" smtClean="0"/>
          </a:p>
          <a:p>
            <a:pPr algn="just"/>
            <a:r>
              <a:rPr lang="en-IN" sz="2000" dirty="0" smtClean="0"/>
              <a:t>For </a:t>
            </a:r>
            <a:r>
              <a:rPr lang="en-IN" sz="2000" dirty="0"/>
              <a:t>example clicking over a button, closing a window, opening a window, typing something in a </a:t>
            </a:r>
            <a:r>
              <a:rPr lang="en-IN" sz="2000" dirty="0" smtClean="0"/>
              <a:t>text area </a:t>
            </a:r>
            <a:r>
              <a:rPr lang="en-IN" sz="2000" dirty="0"/>
              <a:t>etc. </a:t>
            </a:r>
            <a:endParaRPr lang="en-IN" sz="2000" dirty="0" smtClean="0"/>
          </a:p>
          <a:p>
            <a:pPr algn="just"/>
            <a:r>
              <a:rPr lang="en-IN" sz="2000" dirty="0" smtClean="0"/>
              <a:t>These </a:t>
            </a:r>
            <a:r>
              <a:rPr lang="en-IN" sz="2000" dirty="0"/>
              <a:t>activities are known as events</a:t>
            </a:r>
            <a:r>
              <a:rPr lang="en-IN" sz="2000" dirty="0" smtClean="0"/>
              <a:t>. GUI </a:t>
            </a:r>
            <a:r>
              <a:rPr lang="en-IN" sz="2000" dirty="0"/>
              <a:t>makes it easier for the end user to use an application. It also makes them interesting. </a:t>
            </a:r>
          </a:p>
        </p:txBody>
      </p:sp>
    </p:spTree>
    <p:extLst>
      <p:ext uri="{BB962C8B-B14F-4D97-AF65-F5344CB8AC3E}">
        <p14:creationId xmlns:p14="http://schemas.microsoft.com/office/powerpoint/2010/main" val="410994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FocusEvent</a:t>
            </a:r>
            <a:r>
              <a:rPr lang="en-IN" dirty="0" smtClean="0"/>
              <a:t> Class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sz="2000" dirty="0" smtClean="0"/>
              <a:t>Generated when a component gains or looses input focus</a:t>
            </a:r>
          </a:p>
          <a:p>
            <a:pPr algn="just"/>
            <a:r>
              <a:rPr lang="en-IN" sz="2000" dirty="0" smtClean="0"/>
              <a:t>Class declaration</a:t>
            </a:r>
          </a:p>
          <a:p>
            <a:pPr algn="just"/>
            <a:r>
              <a:rPr lang="en-IN" sz="2000" dirty="0" smtClean="0"/>
              <a:t>Fields:</a:t>
            </a:r>
          </a:p>
          <a:p>
            <a:pPr lvl="1" algn="just"/>
            <a:r>
              <a:rPr lang="en-IN" sz="1700" dirty="0" smtClean="0"/>
              <a:t>static </a:t>
            </a:r>
            <a:r>
              <a:rPr lang="en-IN" sz="1700" dirty="0" err="1" smtClean="0"/>
              <a:t>int</a:t>
            </a:r>
            <a:r>
              <a:rPr lang="en-IN" sz="1700" dirty="0" smtClean="0"/>
              <a:t> FOCUS_GAINED</a:t>
            </a:r>
          </a:p>
          <a:p>
            <a:pPr lvl="1" algn="just"/>
            <a:r>
              <a:rPr lang="en-IN" sz="1700" dirty="0" smtClean="0"/>
              <a:t>static </a:t>
            </a:r>
            <a:r>
              <a:rPr lang="en-IN" sz="1700" dirty="0" err="1" smtClean="0"/>
              <a:t>int</a:t>
            </a:r>
            <a:r>
              <a:rPr lang="en-IN" sz="1700" dirty="0" smtClean="0"/>
              <a:t> FOCUS_LOST</a:t>
            </a:r>
          </a:p>
          <a:p>
            <a:pPr algn="just"/>
            <a:r>
              <a:rPr lang="en-IN" sz="2000" dirty="0" smtClean="0"/>
              <a:t>Constructors:</a:t>
            </a:r>
          </a:p>
          <a:p>
            <a:pPr lvl="1" algn="just"/>
            <a:endParaRPr lang="en-IN" sz="1700" dirty="0" smtClean="0"/>
          </a:p>
          <a:p>
            <a:pPr lvl="1" algn="just"/>
            <a:endParaRPr lang="en-IN" sz="1700" dirty="0" smtClean="0"/>
          </a:p>
          <a:p>
            <a:pPr algn="just"/>
            <a:endParaRPr lang="en-IN" sz="2000" dirty="0" smtClean="0"/>
          </a:p>
          <a:p>
            <a:pPr lvl="1" algn="just"/>
            <a:r>
              <a:rPr lang="en-IN" sz="1700" dirty="0" err="1" smtClean="0">
                <a:solidFill>
                  <a:srgbClr val="FF0000"/>
                </a:solidFill>
              </a:rPr>
              <a:t>src</a:t>
            </a:r>
            <a:r>
              <a:rPr lang="en-IN" sz="1700" dirty="0" smtClean="0"/>
              <a:t> is a reference to the object that generated this event. </a:t>
            </a:r>
          </a:p>
          <a:p>
            <a:pPr lvl="1" algn="just"/>
            <a:r>
              <a:rPr lang="en-IN" sz="1700" dirty="0" smtClean="0"/>
              <a:t>The type of the event is specified by </a:t>
            </a:r>
            <a:r>
              <a:rPr lang="en-IN" sz="1700" dirty="0" smtClean="0">
                <a:solidFill>
                  <a:srgbClr val="FF0000"/>
                </a:solidFill>
              </a:rPr>
              <a:t>type</a:t>
            </a:r>
            <a:r>
              <a:rPr lang="en-IN" sz="1700" dirty="0"/>
              <a:t>.</a:t>
            </a:r>
            <a:endParaRPr lang="en-IN" sz="1700" dirty="0" smtClean="0"/>
          </a:p>
          <a:p>
            <a:pPr lvl="1" algn="just"/>
            <a:r>
              <a:rPr lang="en-IN" sz="1700" dirty="0" smtClean="0"/>
              <a:t>The argument </a:t>
            </a:r>
            <a:r>
              <a:rPr lang="en-IN" sz="1700" dirty="0" err="1" smtClean="0">
                <a:solidFill>
                  <a:srgbClr val="FF0000"/>
                </a:solidFill>
              </a:rPr>
              <a:t>temporaryFlag</a:t>
            </a:r>
            <a:r>
              <a:rPr lang="en-IN" sz="1700" dirty="0" smtClean="0"/>
              <a:t> is set to true if the focus event is temporary. Otherwise, it is set to false. </a:t>
            </a:r>
          </a:p>
          <a:p>
            <a:pPr lvl="1" algn="just"/>
            <a:r>
              <a:rPr lang="en-IN" sz="1700" dirty="0" smtClean="0"/>
              <a:t>The </a:t>
            </a:r>
            <a:r>
              <a:rPr lang="en-IN" sz="1700" dirty="0" smtClean="0">
                <a:solidFill>
                  <a:srgbClr val="FF0000"/>
                </a:solidFill>
              </a:rPr>
              <a:t>other</a:t>
            </a:r>
            <a:r>
              <a:rPr lang="en-IN" sz="1700" dirty="0" smtClean="0"/>
              <a:t> component involved in the focus change, called the opposite component, is passed in other.</a:t>
            </a:r>
          </a:p>
          <a:p>
            <a:pPr lvl="1" algn="just"/>
            <a:endParaRPr lang="en-IN" sz="1700" dirty="0" smtClean="0"/>
          </a:p>
          <a:p>
            <a:pPr algn="just"/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743200" y="1622643"/>
            <a:ext cx="39624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i="1" dirty="0">
                <a:solidFill>
                  <a:srgbClr val="FF0000"/>
                </a:solidFill>
              </a:rPr>
              <a:t>public class </a:t>
            </a:r>
            <a:r>
              <a:rPr lang="en-IN" i="1" dirty="0" err="1" smtClean="0">
                <a:solidFill>
                  <a:srgbClr val="FF0000"/>
                </a:solidFill>
              </a:rPr>
              <a:t>FocusEvent</a:t>
            </a:r>
            <a:r>
              <a:rPr lang="en-IN" i="1" dirty="0" smtClean="0">
                <a:solidFill>
                  <a:srgbClr val="FF0000"/>
                </a:solidFill>
              </a:rPr>
              <a:t> extends </a:t>
            </a:r>
            <a:r>
              <a:rPr lang="en-IN" i="1" dirty="0" err="1" smtClean="0">
                <a:solidFill>
                  <a:srgbClr val="FF0000"/>
                </a:solidFill>
              </a:rPr>
              <a:t>AWTEvent</a:t>
            </a:r>
            <a:endParaRPr lang="en-IN" i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3226415"/>
            <a:ext cx="7543800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rgbClr val="FF0000"/>
                </a:solidFill>
              </a:rPr>
              <a:t>FocusEvent</a:t>
            </a:r>
            <a:r>
              <a:rPr lang="en-IN" dirty="0">
                <a:solidFill>
                  <a:srgbClr val="FF0000"/>
                </a:solidFill>
              </a:rPr>
              <a:t>(Component </a:t>
            </a:r>
            <a:r>
              <a:rPr lang="en-IN" i="1" dirty="0" err="1">
                <a:solidFill>
                  <a:srgbClr val="FF0000"/>
                </a:solidFill>
              </a:rPr>
              <a:t>src</a:t>
            </a:r>
            <a:r>
              <a:rPr lang="en-IN" dirty="0">
                <a:solidFill>
                  <a:srgbClr val="FF0000"/>
                </a:solidFill>
              </a:rPr>
              <a:t>, 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i="1" dirty="0">
                <a:solidFill>
                  <a:srgbClr val="FF0000"/>
                </a:solidFill>
              </a:rPr>
              <a:t>type</a:t>
            </a:r>
            <a:r>
              <a:rPr lang="en-IN" dirty="0">
                <a:solidFill>
                  <a:srgbClr val="FF0000"/>
                </a:solidFill>
              </a:rPr>
              <a:t>)</a:t>
            </a:r>
          </a:p>
          <a:p>
            <a:r>
              <a:rPr lang="en-IN" dirty="0" err="1">
                <a:solidFill>
                  <a:srgbClr val="FF0000"/>
                </a:solidFill>
              </a:rPr>
              <a:t>FocusEvent</a:t>
            </a:r>
            <a:r>
              <a:rPr lang="en-IN" dirty="0">
                <a:solidFill>
                  <a:srgbClr val="FF0000"/>
                </a:solidFill>
              </a:rPr>
              <a:t>(Component </a:t>
            </a:r>
            <a:r>
              <a:rPr lang="en-IN" i="1" dirty="0" err="1">
                <a:solidFill>
                  <a:srgbClr val="FF0000"/>
                </a:solidFill>
              </a:rPr>
              <a:t>src</a:t>
            </a:r>
            <a:r>
              <a:rPr lang="en-IN" dirty="0">
                <a:solidFill>
                  <a:srgbClr val="FF0000"/>
                </a:solidFill>
              </a:rPr>
              <a:t>, 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i="1" dirty="0">
                <a:solidFill>
                  <a:srgbClr val="FF0000"/>
                </a:solidFill>
              </a:rPr>
              <a:t>type</a:t>
            </a:r>
            <a:r>
              <a:rPr lang="en-IN" dirty="0">
                <a:solidFill>
                  <a:srgbClr val="FF0000"/>
                </a:solidFill>
              </a:rPr>
              <a:t>, </a:t>
            </a:r>
            <a:r>
              <a:rPr lang="en-IN" dirty="0" err="1">
                <a:solidFill>
                  <a:srgbClr val="FF0000"/>
                </a:solidFill>
              </a:rPr>
              <a:t>boolean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i="1" dirty="0" err="1">
                <a:solidFill>
                  <a:srgbClr val="FF0000"/>
                </a:solidFill>
              </a:rPr>
              <a:t>temporaryFlag</a:t>
            </a:r>
            <a:r>
              <a:rPr lang="en-IN" dirty="0">
                <a:solidFill>
                  <a:srgbClr val="FF0000"/>
                </a:solidFill>
              </a:rPr>
              <a:t>)</a:t>
            </a:r>
          </a:p>
          <a:p>
            <a:r>
              <a:rPr lang="en-IN" dirty="0">
                <a:solidFill>
                  <a:srgbClr val="FF0000"/>
                </a:solidFill>
              </a:rPr>
              <a:t>Focus Event(Component </a:t>
            </a:r>
            <a:r>
              <a:rPr lang="en-IN" i="1" dirty="0" err="1">
                <a:solidFill>
                  <a:srgbClr val="FF0000"/>
                </a:solidFill>
              </a:rPr>
              <a:t>src</a:t>
            </a:r>
            <a:r>
              <a:rPr lang="en-IN" dirty="0">
                <a:solidFill>
                  <a:srgbClr val="FF0000"/>
                </a:solidFill>
              </a:rPr>
              <a:t>, 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i="1" dirty="0">
                <a:solidFill>
                  <a:srgbClr val="FF0000"/>
                </a:solidFill>
              </a:rPr>
              <a:t>type</a:t>
            </a:r>
            <a:r>
              <a:rPr lang="en-IN" dirty="0">
                <a:solidFill>
                  <a:srgbClr val="FF0000"/>
                </a:solidFill>
              </a:rPr>
              <a:t>, </a:t>
            </a:r>
            <a:r>
              <a:rPr lang="en-IN" dirty="0" err="1">
                <a:solidFill>
                  <a:srgbClr val="FF0000"/>
                </a:solidFill>
              </a:rPr>
              <a:t>boolean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i="1" dirty="0" err="1">
                <a:solidFill>
                  <a:srgbClr val="FF0000"/>
                </a:solidFill>
              </a:rPr>
              <a:t>temporaryFlag</a:t>
            </a:r>
            <a:r>
              <a:rPr lang="en-IN" dirty="0">
                <a:solidFill>
                  <a:srgbClr val="FF0000"/>
                </a:solidFill>
              </a:rPr>
              <a:t>, Component </a:t>
            </a:r>
            <a:r>
              <a:rPr lang="en-IN" i="1" dirty="0">
                <a:solidFill>
                  <a:srgbClr val="FF0000"/>
                </a:solidFill>
              </a:rPr>
              <a:t>other</a:t>
            </a:r>
            <a:r>
              <a:rPr lang="en-IN" dirty="0">
                <a:solidFill>
                  <a:srgbClr val="FF0000"/>
                </a:solidFill>
              </a:rPr>
              <a:t>)</a:t>
            </a:r>
            <a:endParaRPr lang="en-IN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49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FocusEvent</a:t>
            </a:r>
            <a:r>
              <a:rPr lang="en-IN" dirty="0" smtClean="0"/>
              <a:t> Class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2000" dirty="0" smtClean="0"/>
              <a:t>Methods:</a:t>
            </a:r>
          </a:p>
          <a:p>
            <a:pPr lvl="1" algn="just"/>
            <a:r>
              <a:rPr lang="en-IN" sz="1700" dirty="0" smtClean="0"/>
              <a:t>Determine the other component by called </a:t>
            </a:r>
            <a:r>
              <a:rPr lang="en-IN" sz="1700" b="1" dirty="0" err="1" smtClean="0"/>
              <a:t>getOppositeComponent</a:t>
            </a:r>
            <a:r>
              <a:rPr lang="en-IN" sz="1700" b="1" dirty="0" smtClean="0"/>
              <a:t>( </a:t>
            </a:r>
            <a:r>
              <a:rPr lang="en-IN" sz="1700" b="1" dirty="0"/>
              <a:t>) </a:t>
            </a:r>
            <a:r>
              <a:rPr lang="en-IN" sz="1700" dirty="0"/>
              <a:t>method</a:t>
            </a:r>
            <a:endParaRPr lang="en-IN" sz="1700" dirty="0" smtClean="0"/>
          </a:p>
          <a:p>
            <a:pPr lvl="1" algn="just"/>
            <a:endParaRPr lang="en-IN" sz="2000" dirty="0" smtClean="0"/>
          </a:p>
          <a:p>
            <a:pPr lvl="1" algn="just"/>
            <a:endParaRPr lang="en-IN" sz="1700" dirty="0" smtClean="0"/>
          </a:p>
          <a:p>
            <a:pPr lvl="1" algn="just"/>
            <a:r>
              <a:rPr lang="en-IN" sz="1700" dirty="0" err="1" smtClean="0"/>
              <a:t>isTemporary</a:t>
            </a:r>
            <a:r>
              <a:rPr lang="en-IN" sz="1700" dirty="0" smtClean="0"/>
              <a:t>( ) method indicates if this focus change is temporary. Returns true if the change is temporary. Otherwise, it returns false.</a:t>
            </a:r>
            <a:endParaRPr lang="en-IN" sz="1700" dirty="0"/>
          </a:p>
          <a:p>
            <a:pPr lvl="1" algn="just"/>
            <a:endParaRPr lang="en-IN" sz="1700" dirty="0" smtClean="0"/>
          </a:p>
          <a:p>
            <a:pPr lvl="1" algn="just"/>
            <a:endParaRPr lang="en-IN" sz="1700" dirty="0"/>
          </a:p>
        </p:txBody>
      </p:sp>
      <p:sp>
        <p:nvSpPr>
          <p:cNvPr id="5" name="TextBox 4"/>
          <p:cNvSpPr txBox="1"/>
          <p:nvPr/>
        </p:nvSpPr>
        <p:spPr>
          <a:xfrm>
            <a:off x="2598397" y="2069068"/>
            <a:ext cx="3742125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i="1" dirty="0" smtClean="0">
                <a:solidFill>
                  <a:srgbClr val="FF0000"/>
                </a:solidFill>
              </a:rPr>
              <a:t>Component  </a:t>
            </a:r>
            <a:r>
              <a:rPr lang="en-IN" i="1" dirty="0" err="1" smtClean="0">
                <a:solidFill>
                  <a:srgbClr val="FF0000"/>
                </a:solidFill>
              </a:rPr>
              <a:t>getOppositeComponent</a:t>
            </a:r>
            <a:r>
              <a:rPr lang="en-IN" i="1" dirty="0" smtClean="0">
                <a:solidFill>
                  <a:srgbClr val="FF0000"/>
                </a:solidFill>
              </a:rPr>
              <a:t>( )</a:t>
            </a:r>
            <a:endParaRPr lang="en-IN" i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5600" y="3503414"/>
            <a:ext cx="228295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i="1" dirty="0" err="1">
                <a:solidFill>
                  <a:srgbClr val="FF0000"/>
                </a:solidFill>
              </a:rPr>
              <a:t>b</a:t>
            </a:r>
            <a:r>
              <a:rPr lang="en-IN" i="1" dirty="0" err="1" smtClean="0">
                <a:solidFill>
                  <a:srgbClr val="FF0000"/>
                </a:solidFill>
              </a:rPr>
              <a:t>oolean</a:t>
            </a:r>
            <a:r>
              <a:rPr lang="en-IN" i="1" dirty="0" smtClean="0">
                <a:solidFill>
                  <a:srgbClr val="FF0000"/>
                </a:solidFill>
              </a:rPr>
              <a:t> </a:t>
            </a:r>
            <a:r>
              <a:rPr lang="en-IN" i="1" dirty="0" err="1" smtClean="0">
                <a:solidFill>
                  <a:srgbClr val="FF0000"/>
                </a:solidFill>
              </a:rPr>
              <a:t>isTemporary</a:t>
            </a:r>
            <a:r>
              <a:rPr lang="en-IN" i="1" dirty="0" smtClean="0">
                <a:solidFill>
                  <a:srgbClr val="FF0000"/>
                </a:solidFill>
              </a:rPr>
              <a:t>( )</a:t>
            </a:r>
            <a:endParaRPr lang="en-IN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56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ItemEvent</a:t>
            </a:r>
            <a:r>
              <a:rPr lang="en-IN" dirty="0" smtClean="0"/>
              <a:t> Class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 smtClean="0"/>
              <a:t>Generated when a checkbox or a list item is clicked or when a checkable menu item is selected or deselected.</a:t>
            </a:r>
          </a:p>
          <a:p>
            <a:pPr algn="just"/>
            <a:r>
              <a:rPr lang="en-IN" sz="2000" dirty="0" smtClean="0"/>
              <a:t>Class declaration</a:t>
            </a:r>
          </a:p>
          <a:p>
            <a:pPr algn="just"/>
            <a:r>
              <a:rPr lang="en-IN" sz="2000" dirty="0" smtClean="0"/>
              <a:t>Fields:</a:t>
            </a:r>
          </a:p>
          <a:p>
            <a:pPr lvl="1" algn="just"/>
            <a:r>
              <a:rPr lang="en-IN" sz="1700" dirty="0" smtClean="0"/>
              <a:t>static </a:t>
            </a:r>
            <a:r>
              <a:rPr lang="en-IN" sz="1700" dirty="0" err="1" smtClean="0"/>
              <a:t>int</a:t>
            </a:r>
            <a:r>
              <a:rPr lang="en-IN" sz="1700" dirty="0" smtClean="0"/>
              <a:t> DESELECTED : The user deselected an item.</a:t>
            </a:r>
          </a:p>
          <a:p>
            <a:pPr lvl="1" algn="just"/>
            <a:r>
              <a:rPr lang="en-IN" sz="1700" dirty="0" smtClean="0"/>
              <a:t>static </a:t>
            </a:r>
            <a:r>
              <a:rPr lang="en-IN" sz="1700" dirty="0" err="1" smtClean="0"/>
              <a:t>int</a:t>
            </a:r>
            <a:r>
              <a:rPr lang="en-IN" sz="1700" dirty="0" smtClean="0"/>
              <a:t> SELECTED : The user selected an item.</a:t>
            </a:r>
          </a:p>
          <a:p>
            <a:pPr lvl="1" algn="just"/>
            <a:r>
              <a:rPr lang="en-IN" sz="1700" dirty="0" smtClean="0"/>
              <a:t>static </a:t>
            </a:r>
            <a:r>
              <a:rPr lang="en-IN" sz="1700" dirty="0" err="1" smtClean="0"/>
              <a:t>int</a:t>
            </a:r>
            <a:r>
              <a:rPr lang="en-IN" sz="1700" dirty="0" smtClean="0"/>
              <a:t> ITEM_STATE_CHANGED: Signifies a change of state.</a:t>
            </a:r>
          </a:p>
          <a:p>
            <a:pPr algn="just"/>
            <a:r>
              <a:rPr lang="en-IN" sz="2000" dirty="0" smtClean="0"/>
              <a:t>Constructors:</a:t>
            </a:r>
          </a:p>
          <a:p>
            <a:pPr lvl="1" algn="just"/>
            <a:endParaRPr lang="en-IN" sz="1700" dirty="0" smtClean="0"/>
          </a:p>
          <a:p>
            <a:pPr lvl="1" algn="just"/>
            <a:endParaRPr lang="en-IN" sz="1700" dirty="0" smtClean="0"/>
          </a:p>
          <a:p>
            <a:pPr lvl="1" algn="just"/>
            <a:r>
              <a:rPr lang="en-IN" sz="1700" dirty="0" err="1" smtClean="0">
                <a:solidFill>
                  <a:srgbClr val="FF0000"/>
                </a:solidFill>
              </a:rPr>
              <a:t>src</a:t>
            </a:r>
            <a:r>
              <a:rPr lang="en-IN" sz="1700" dirty="0" smtClean="0"/>
              <a:t> is a reference to the object that generated this event. </a:t>
            </a:r>
          </a:p>
          <a:p>
            <a:pPr lvl="1" algn="just"/>
            <a:r>
              <a:rPr lang="en-IN" sz="1700" dirty="0" smtClean="0"/>
              <a:t>The type of the event is specified by </a:t>
            </a:r>
            <a:r>
              <a:rPr lang="en-IN" sz="1700" dirty="0" smtClean="0">
                <a:solidFill>
                  <a:srgbClr val="FF0000"/>
                </a:solidFill>
              </a:rPr>
              <a:t>type</a:t>
            </a:r>
            <a:r>
              <a:rPr lang="en-IN" sz="1700" dirty="0"/>
              <a:t>.</a:t>
            </a:r>
            <a:endParaRPr lang="en-IN" sz="1700" dirty="0" smtClean="0"/>
          </a:p>
          <a:p>
            <a:pPr lvl="1" algn="just"/>
            <a:r>
              <a:rPr lang="en-IN" sz="1700" dirty="0" smtClean="0"/>
              <a:t>The specific item that generated the item event is passed in </a:t>
            </a:r>
            <a:r>
              <a:rPr lang="en-IN" sz="1700" dirty="0" smtClean="0">
                <a:solidFill>
                  <a:srgbClr val="FF0000"/>
                </a:solidFill>
              </a:rPr>
              <a:t>entry.</a:t>
            </a:r>
          </a:p>
          <a:p>
            <a:pPr lvl="1" algn="just"/>
            <a:r>
              <a:rPr lang="en-IN" sz="1700" dirty="0" smtClean="0"/>
              <a:t>The current state of that item is in </a:t>
            </a:r>
            <a:r>
              <a:rPr lang="en-IN" sz="1700" dirty="0" smtClean="0">
                <a:solidFill>
                  <a:srgbClr val="FF0000"/>
                </a:solidFill>
              </a:rPr>
              <a:t>state.</a:t>
            </a:r>
          </a:p>
          <a:p>
            <a:pPr lvl="1" algn="just"/>
            <a:endParaRPr lang="en-IN" sz="1700" dirty="0" smtClean="0"/>
          </a:p>
          <a:p>
            <a:pPr algn="just"/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819400" y="1899822"/>
            <a:ext cx="39624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i="1" dirty="0">
                <a:solidFill>
                  <a:srgbClr val="FF0000"/>
                </a:solidFill>
              </a:rPr>
              <a:t>public class </a:t>
            </a:r>
            <a:r>
              <a:rPr lang="en-IN" i="1" dirty="0" err="1" smtClean="0">
                <a:solidFill>
                  <a:srgbClr val="FF0000"/>
                </a:solidFill>
              </a:rPr>
              <a:t>ItemEvent</a:t>
            </a:r>
            <a:r>
              <a:rPr lang="en-IN" i="1" dirty="0" smtClean="0">
                <a:solidFill>
                  <a:srgbClr val="FF0000"/>
                </a:solidFill>
              </a:rPr>
              <a:t> extends </a:t>
            </a:r>
            <a:r>
              <a:rPr lang="en-IN" i="1" dirty="0" err="1" smtClean="0">
                <a:solidFill>
                  <a:srgbClr val="FF0000"/>
                </a:solidFill>
              </a:rPr>
              <a:t>AWTEvent</a:t>
            </a:r>
            <a:endParaRPr lang="en-IN" i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4028391"/>
            <a:ext cx="57531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rgbClr val="FF0000"/>
                </a:solidFill>
              </a:rPr>
              <a:t>ItemEvent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ItemSelectable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i="1" dirty="0" err="1">
                <a:solidFill>
                  <a:srgbClr val="FF0000"/>
                </a:solidFill>
              </a:rPr>
              <a:t>src</a:t>
            </a:r>
            <a:r>
              <a:rPr lang="en-IN" dirty="0">
                <a:solidFill>
                  <a:srgbClr val="FF0000"/>
                </a:solidFill>
              </a:rPr>
              <a:t>, 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i="1" dirty="0">
                <a:solidFill>
                  <a:srgbClr val="FF0000"/>
                </a:solidFill>
              </a:rPr>
              <a:t>type</a:t>
            </a:r>
            <a:r>
              <a:rPr lang="en-IN" dirty="0">
                <a:solidFill>
                  <a:srgbClr val="FF0000"/>
                </a:solidFill>
              </a:rPr>
              <a:t>, Object </a:t>
            </a:r>
            <a:r>
              <a:rPr lang="en-IN" i="1" dirty="0">
                <a:solidFill>
                  <a:srgbClr val="FF0000"/>
                </a:solidFill>
              </a:rPr>
              <a:t>entry</a:t>
            </a:r>
            <a:r>
              <a:rPr lang="en-IN" dirty="0">
                <a:solidFill>
                  <a:srgbClr val="FF0000"/>
                </a:solidFill>
              </a:rPr>
              <a:t>, 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i="1" dirty="0">
                <a:solidFill>
                  <a:srgbClr val="FF0000"/>
                </a:solidFill>
              </a:rPr>
              <a:t>state</a:t>
            </a:r>
            <a:r>
              <a:rPr lang="en-IN" dirty="0">
                <a:solidFill>
                  <a:srgbClr val="FF0000"/>
                </a:solidFill>
              </a:rPr>
              <a:t>)</a:t>
            </a:r>
            <a:endParaRPr lang="en-IN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39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ItemEvent</a:t>
            </a:r>
            <a:r>
              <a:rPr lang="en-IN" dirty="0" smtClean="0"/>
              <a:t> Class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2000" dirty="0" smtClean="0"/>
              <a:t>Methods:</a:t>
            </a:r>
          </a:p>
          <a:p>
            <a:pPr lvl="1" algn="just"/>
            <a:r>
              <a:rPr lang="en-IN" sz="1700" dirty="0" err="1" smtClean="0"/>
              <a:t>getItem</a:t>
            </a:r>
            <a:r>
              <a:rPr lang="en-IN" sz="1700" dirty="0" smtClean="0"/>
              <a:t>( ) method can be used to obtain a reference to the item that generated an event.</a:t>
            </a:r>
          </a:p>
          <a:p>
            <a:pPr lvl="1" algn="just"/>
            <a:endParaRPr lang="en-IN" sz="2000" dirty="0" smtClean="0"/>
          </a:p>
          <a:p>
            <a:pPr lvl="1" algn="just"/>
            <a:endParaRPr lang="en-IN" sz="1700" dirty="0" smtClean="0"/>
          </a:p>
          <a:p>
            <a:pPr lvl="1" algn="just"/>
            <a:r>
              <a:rPr lang="en-IN" sz="1700" dirty="0" err="1" smtClean="0"/>
              <a:t>getItemSelectable</a:t>
            </a:r>
            <a:r>
              <a:rPr lang="en-IN" sz="1700" dirty="0" smtClean="0"/>
              <a:t>( ) method can be used to obtain a reference to the </a:t>
            </a:r>
            <a:r>
              <a:rPr lang="en-IN" sz="1700" dirty="0" err="1" smtClean="0"/>
              <a:t>ItemSelectable</a:t>
            </a:r>
            <a:r>
              <a:rPr lang="en-IN" sz="1700" dirty="0" smtClean="0"/>
              <a:t> object that generated the event. List and choice are examples.</a:t>
            </a:r>
          </a:p>
          <a:p>
            <a:pPr lvl="1" algn="just"/>
            <a:endParaRPr lang="en-IN" sz="1700" dirty="0"/>
          </a:p>
          <a:p>
            <a:pPr lvl="1" algn="just"/>
            <a:endParaRPr lang="en-IN" sz="1700" dirty="0" smtClean="0"/>
          </a:p>
          <a:p>
            <a:pPr lvl="1" algn="just"/>
            <a:r>
              <a:rPr lang="en-IN" sz="1700" dirty="0" smtClean="0"/>
              <a:t>The </a:t>
            </a:r>
            <a:r>
              <a:rPr lang="en-IN" sz="1700" dirty="0" err="1" smtClean="0"/>
              <a:t>getStateChange</a:t>
            </a:r>
            <a:r>
              <a:rPr lang="en-IN" sz="1700" dirty="0" smtClean="0"/>
              <a:t>( ) method returns the state change (i.e., SELECTED or DESELECTED) for the event.</a:t>
            </a:r>
            <a:endParaRPr lang="en-IN" sz="1700" dirty="0"/>
          </a:p>
          <a:p>
            <a:pPr lvl="1" algn="just"/>
            <a:endParaRPr lang="en-IN" sz="1700" dirty="0" smtClean="0"/>
          </a:p>
          <a:p>
            <a:pPr lvl="1" algn="just"/>
            <a:endParaRPr lang="en-IN" sz="1700" dirty="0"/>
          </a:p>
        </p:txBody>
      </p:sp>
      <p:sp>
        <p:nvSpPr>
          <p:cNvPr id="5" name="TextBox 4"/>
          <p:cNvSpPr txBox="1"/>
          <p:nvPr/>
        </p:nvSpPr>
        <p:spPr>
          <a:xfrm>
            <a:off x="2895600" y="2082522"/>
            <a:ext cx="166880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i="1" dirty="0" smtClean="0">
                <a:solidFill>
                  <a:srgbClr val="FF0000"/>
                </a:solidFill>
              </a:rPr>
              <a:t>Object </a:t>
            </a:r>
            <a:r>
              <a:rPr lang="en-IN" i="1" dirty="0" err="1" smtClean="0">
                <a:solidFill>
                  <a:srgbClr val="FF0000"/>
                </a:solidFill>
              </a:rPr>
              <a:t>getItem</a:t>
            </a:r>
            <a:r>
              <a:rPr lang="en-IN" i="1" dirty="0" smtClean="0">
                <a:solidFill>
                  <a:srgbClr val="FF0000"/>
                </a:solidFill>
              </a:rPr>
              <a:t>( )</a:t>
            </a:r>
            <a:endParaRPr lang="en-IN" i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5600" y="3503414"/>
            <a:ext cx="34290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i="1" dirty="0" err="1" smtClean="0">
                <a:solidFill>
                  <a:srgbClr val="FF0000"/>
                </a:solidFill>
              </a:rPr>
              <a:t>ItemSelectable</a:t>
            </a:r>
            <a:r>
              <a:rPr lang="en-IN" i="1" dirty="0" smtClean="0">
                <a:solidFill>
                  <a:srgbClr val="FF0000"/>
                </a:solidFill>
              </a:rPr>
              <a:t> </a:t>
            </a:r>
            <a:r>
              <a:rPr lang="en-IN" i="1" dirty="0" err="1" smtClean="0">
                <a:solidFill>
                  <a:srgbClr val="FF0000"/>
                </a:solidFill>
              </a:rPr>
              <a:t>getItemSelectable</a:t>
            </a:r>
            <a:r>
              <a:rPr lang="en-IN" i="1" dirty="0" smtClean="0">
                <a:solidFill>
                  <a:srgbClr val="FF0000"/>
                </a:solidFill>
              </a:rPr>
              <a:t>( )</a:t>
            </a:r>
            <a:endParaRPr lang="en-IN" i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2431" y="4830187"/>
            <a:ext cx="20574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i="1" dirty="0" err="1" smtClean="0">
                <a:solidFill>
                  <a:srgbClr val="FF0000"/>
                </a:solidFill>
              </a:rPr>
              <a:t>int</a:t>
            </a:r>
            <a:r>
              <a:rPr lang="en-IN" i="1" dirty="0" smtClean="0">
                <a:solidFill>
                  <a:srgbClr val="FF0000"/>
                </a:solidFill>
              </a:rPr>
              <a:t> </a:t>
            </a:r>
            <a:r>
              <a:rPr lang="en-IN" i="1" dirty="0" err="1" smtClean="0">
                <a:solidFill>
                  <a:srgbClr val="FF0000"/>
                </a:solidFill>
              </a:rPr>
              <a:t>getStateChange</a:t>
            </a:r>
            <a:r>
              <a:rPr lang="en-IN" i="1" dirty="0" smtClean="0">
                <a:solidFill>
                  <a:srgbClr val="FF0000"/>
                </a:solidFill>
              </a:rPr>
              <a:t>( )</a:t>
            </a:r>
            <a:endParaRPr lang="en-IN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62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KeyEvent</a:t>
            </a:r>
            <a:r>
              <a:rPr lang="en-IN" dirty="0" smtClean="0"/>
              <a:t> Class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sz="2000" dirty="0" smtClean="0"/>
              <a:t>Generated when keyboard input occurs.</a:t>
            </a:r>
          </a:p>
          <a:p>
            <a:pPr algn="just"/>
            <a:r>
              <a:rPr lang="en-IN" sz="2000" dirty="0" smtClean="0"/>
              <a:t>Class declaration</a:t>
            </a:r>
          </a:p>
          <a:p>
            <a:pPr algn="just"/>
            <a:r>
              <a:rPr lang="en-IN" sz="2000" dirty="0" smtClean="0"/>
              <a:t>Fields:</a:t>
            </a:r>
          </a:p>
          <a:p>
            <a:pPr lvl="1" algn="just"/>
            <a:r>
              <a:rPr lang="en-IN" sz="1700" dirty="0" smtClean="0"/>
              <a:t>static </a:t>
            </a:r>
            <a:r>
              <a:rPr lang="en-IN" sz="1700" dirty="0" err="1" smtClean="0"/>
              <a:t>int</a:t>
            </a:r>
            <a:r>
              <a:rPr lang="en-IN" sz="1700" dirty="0" smtClean="0"/>
              <a:t> KEY_PRESSED</a:t>
            </a:r>
          </a:p>
          <a:p>
            <a:pPr lvl="1" algn="just"/>
            <a:r>
              <a:rPr lang="en-IN" sz="1700" dirty="0" smtClean="0"/>
              <a:t>static </a:t>
            </a:r>
            <a:r>
              <a:rPr lang="en-IN" sz="1700" dirty="0" err="1" smtClean="0"/>
              <a:t>int</a:t>
            </a:r>
            <a:r>
              <a:rPr lang="en-IN" sz="1700" dirty="0" smtClean="0"/>
              <a:t> KEY_RELEASED </a:t>
            </a:r>
          </a:p>
          <a:p>
            <a:pPr lvl="1" algn="just"/>
            <a:r>
              <a:rPr lang="en-IN" sz="1700" dirty="0" smtClean="0"/>
              <a:t>static </a:t>
            </a:r>
            <a:r>
              <a:rPr lang="en-IN" sz="1700" dirty="0" err="1" smtClean="0"/>
              <a:t>int</a:t>
            </a:r>
            <a:r>
              <a:rPr lang="en-IN" sz="1700" dirty="0" smtClean="0"/>
              <a:t> KEY_TYPED (pressing the SHIFT key does not generate a character)</a:t>
            </a:r>
          </a:p>
          <a:p>
            <a:pPr lvl="1" algn="just"/>
            <a:r>
              <a:rPr lang="en-IN" sz="1700" dirty="0" smtClean="0"/>
              <a:t>Static </a:t>
            </a:r>
            <a:r>
              <a:rPr lang="en-IN" sz="1700" dirty="0" err="1" smtClean="0"/>
              <a:t>int</a:t>
            </a:r>
            <a:r>
              <a:rPr lang="en-IN" sz="1700" dirty="0" smtClean="0"/>
              <a:t> VK_0 </a:t>
            </a:r>
            <a:r>
              <a:rPr lang="en-IN" sz="1700" dirty="0" err="1" smtClean="0"/>
              <a:t>throught</a:t>
            </a:r>
            <a:r>
              <a:rPr lang="en-IN" sz="1700" dirty="0" smtClean="0"/>
              <a:t> VK_9, VK_A through VK_Z define the ASCII equivalents of the numbers and letters. Here, VK means Virtual Key Codes.</a:t>
            </a:r>
          </a:p>
          <a:p>
            <a:pPr algn="just"/>
            <a:r>
              <a:rPr lang="en-IN" sz="2000" dirty="0" smtClean="0"/>
              <a:t>Constructors:</a:t>
            </a:r>
          </a:p>
          <a:p>
            <a:pPr lvl="1" algn="just"/>
            <a:endParaRPr lang="en-IN" sz="1700" dirty="0" smtClean="0"/>
          </a:p>
          <a:p>
            <a:pPr lvl="1" algn="just"/>
            <a:endParaRPr lang="en-IN" sz="1700" dirty="0" smtClean="0"/>
          </a:p>
          <a:p>
            <a:pPr lvl="1" algn="just"/>
            <a:r>
              <a:rPr lang="en-IN" sz="1600" dirty="0" err="1" smtClean="0">
                <a:solidFill>
                  <a:srgbClr val="FF0000"/>
                </a:solidFill>
              </a:rPr>
              <a:t>src</a:t>
            </a:r>
            <a:r>
              <a:rPr lang="en-IN" sz="1600" dirty="0" smtClean="0"/>
              <a:t> is a reference to the object that generated this event. </a:t>
            </a:r>
          </a:p>
          <a:p>
            <a:pPr lvl="1" algn="just"/>
            <a:r>
              <a:rPr lang="en-IN" sz="1600" dirty="0" smtClean="0"/>
              <a:t>The type of the event is specified by </a:t>
            </a:r>
            <a:r>
              <a:rPr lang="en-IN" sz="1600" dirty="0" smtClean="0">
                <a:solidFill>
                  <a:srgbClr val="FF0000"/>
                </a:solidFill>
              </a:rPr>
              <a:t>type</a:t>
            </a:r>
            <a:r>
              <a:rPr lang="en-IN" sz="1600" dirty="0"/>
              <a:t>.</a:t>
            </a:r>
            <a:endParaRPr lang="en-IN" sz="1600" dirty="0" smtClean="0"/>
          </a:p>
          <a:p>
            <a:pPr lvl="1" algn="just"/>
            <a:r>
              <a:rPr lang="en-IN" sz="1600" dirty="0" smtClean="0"/>
              <a:t>The system time when the key was pressed is passed in </a:t>
            </a:r>
            <a:r>
              <a:rPr lang="en-IN" sz="1600" dirty="0" smtClean="0">
                <a:solidFill>
                  <a:srgbClr val="FF0000"/>
                </a:solidFill>
              </a:rPr>
              <a:t>when</a:t>
            </a:r>
            <a:r>
              <a:rPr lang="en-IN" sz="1600" dirty="0" smtClean="0"/>
              <a:t>.</a:t>
            </a:r>
          </a:p>
          <a:p>
            <a:pPr lvl="1" algn="just"/>
            <a:r>
              <a:rPr lang="en-IN" sz="1600" dirty="0" smtClean="0"/>
              <a:t>The </a:t>
            </a:r>
            <a:r>
              <a:rPr lang="en-IN" sz="1600" dirty="0" smtClean="0">
                <a:solidFill>
                  <a:srgbClr val="FF0000"/>
                </a:solidFill>
              </a:rPr>
              <a:t>modifiers</a:t>
            </a:r>
            <a:r>
              <a:rPr lang="en-IN" sz="1600" dirty="0" smtClean="0"/>
              <a:t> </a:t>
            </a:r>
            <a:r>
              <a:rPr lang="en-IN" sz="1600" dirty="0"/>
              <a:t>argument indicates which modifiers were pressed when this key event occurred.</a:t>
            </a:r>
          </a:p>
          <a:p>
            <a:pPr lvl="1" algn="just"/>
            <a:r>
              <a:rPr lang="en-IN" sz="1600" dirty="0"/>
              <a:t>The virtual key code, such as VK_UP, </a:t>
            </a:r>
            <a:r>
              <a:rPr lang="en-IN" sz="1600" dirty="0" smtClean="0"/>
              <a:t> VK_A</a:t>
            </a:r>
            <a:r>
              <a:rPr lang="en-IN" sz="1600" dirty="0"/>
              <a:t>, and so forth, is passed in </a:t>
            </a:r>
            <a:r>
              <a:rPr lang="en-IN" sz="1600" dirty="0">
                <a:solidFill>
                  <a:srgbClr val="FF0000"/>
                </a:solidFill>
              </a:rPr>
              <a:t>code</a:t>
            </a:r>
            <a:r>
              <a:rPr lang="en-IN" sz="1600" dirty="0"/>
              <a:t>. </a:t>
            </a:r>
            <a:endParaRPr lang="en-IN" sz="1600" dirty="0" smtClean="0"/>
          </a:p>
          <a:p>
            <a:pPr lvl="1" algn="just"/>
            <a:r>
              <a:rPr lang="en-IN" sz="1600" dirty="0" smtClean="0"/>
              <a:t>The character equivalent </a:t>
            </a:r>
            <a:r>
              <a:rPr lang="en-IN" sz="1600" dirty="0"/>
              <a:t>(if one exists) is passed in </a:t>
            </a:r>
            <a:r>
              <a:rPr lang="en-IN" sz="1600" dirty="0" err="1">
                <a:solidFill>
                  <a:srgbClr val="FF0000"/>
                </a:solidFill>
              </a:rPr>
              <a:t>ch</a:t>
            </a:r>
            <a:r>
              <a:rPr lang="en-IN" sz="1600" dirty="0" err="1"/>
              <a:t>.</a:t>
            </a:r>
            <a:r>
              <a:rPr lang="en-IN" sz="1600" dirty="0"/>
              <a:t> If no valid character exists, then </a:t>
            </a:r>
            <a:r>
              <a:rPr lang="en-IN" sz="1600" dirty="0" err="1">
                <a:solidFill>
                  <a:srgbClr val="FF0000"/>
                </a:solidFill>
              </a:rPr>
              <a:t>ch</a:t>
            </a:r>
            <a:r>
              <a:rPr lang="en-IN" sz="1600" dirty="0"/>
              <a:t> </a:t>
            </a:r>
            <a:r>
              <a:rPr lang="en-IN" sz="1600" dirty="0" smtClean="0"/>
              <a:t>contains CHAR_UNDEFINED</a:t>
            </a:r>
            <a:r>
              <a:rPr lang="en-IN" sz="1600" dirty="0"/>
              <a:t>. For KEY_TYPED events, code will contain VK_UNDEFINED.</a:t>
            </a:r>
          </a:p>
          <a:p>
            <a:pPr lvl="1" algn="just"/>
            <a:endParaRPr lang="en-IN" sz="1600" dirty="0" smtClean="0">
              <a:solidFill>
                <a:srgbClr val="FF0000"/>
              </a:solidFill>
            </a:endParaRPr>
          </a:p>
          <a:p>
            <a:pPr lvl="1" algn="just"/>
            <a:endParaRPr lang="en-IN" sz="1600" dirty="0" smtClean="0"/>
          </a:p>
          <a:p>
            <a:pPr algn="just"/>
            <a:endParaRPr lang="en-IN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624972" y="1535668"/>
            <a:ext cx="39624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i="1" dirty="0">
                <a:solidFill>
                  <a:srgbClr val="FF0000"/>
                </a:solidFill>
              </a:rPr>
              <a:t>public class </a:t>
            </a:r>
            <a:r>
              <a:rPr lang="en-IN" i="1" dirty="0" err="1" smtClean="0">
                <a:solidFill>
                  <a:srgbClr val="FF0000"/>
                </a:solidFill>
              </a:rPr>
              <a:t>KeyEvent</a:t>
            </a:r>
            <a:r>
              <a:rPr lang="en-IN" i="1" dirty="0" smtClean="0">
                <a:solidFill>
                  <a:srgbClr val="FF0000"/>
                </a:solidFill>
              </a:rPr>
              <a:t> extends </a:t>
            </a:r>
            <a:r>
              <a:rPr lang="en-IN" i="1" dirty="0" err="1" smtClean="0">
                <a:solidFill>
                  <a:srgbClr val="FF0000"/>
                </a:solidFill>
              </a:rPr>
              <a:t>AWTEvent</a:t>
            </a:r>
            <a:endParaRPr lang="en-IN" i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3911025"/>
            <a:ext cx="6388093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600" dirty="0" err="1">
                <a:solidFill>
                  <a:srgbClr val="FF0000"/>
                </a:solidFill>
              </a:rPr>
              <a:t>KeyEvent</a:t>
            </a:r>
            <a:r>
              <a:rPr lang="en-IN" sz="1600" dirty="0">
                <a:solidFill>
                  <a:srgbClr val="FF0000"/>
                </a:solidFill>
              </a:rPr>
              <a:t>(Component </a:t>
            </a:r>
            <a:r>
              <a:rPr lang="en-IN" sz="1600" i="1" dirty="0" err="1">
                <a:solidFill>
                  <a:srgbClr val="FF0000"/>
                </a:solidFill>
              </a:rPr>
              <a:t>src</a:t>
            </a:r>
            <a:r>
              <a:rPr lang="en-IN" sz="1600" dirty="0">
                <a:solidFill>
                  <a:srgbClr val="FF0000"/>
                </a:solidFill>
              </a:rPr>
              <a:t>, </a:t>
            </a:r>
            <a:r>
              <a:rPr lang="en-IN" sz="1600" dirty="0" err="1">
                <a:solidFill>
                  <a:srgbClr val="FF0000"/>
                </a:solidFill>
              </a:rPr>
              <a:t>int</a:t>
            </a:r>
            <a:r>
              <a:rPr lang="en-IN" sz="1600" dirty="0">
                <a:solidFill>
                  <a:srgbClr val="FF0000"/>
                </a:solidFill>
              </a:rPr>
              <a:t> </a:t>
            </a:r>
            <a:r>
              <a:rPr lang="en-IN" sz="1600" i="1" dirty="0">
                <a:solidFill>
                  <a:srgbClr val="FF0000"/>
                </a:solidFill>
              </a:rPr>
              <a:t>type</a:t>
            </a:r>
            <a:r>
              <a:rPr lang="en-IN" sz="1600" dirty="0">
                <a:solidFill>
                  <a:srgbClr val="FF0000"/>
                </a:solidFill>
              </a:rPr>
              <a:t>, long </a:t>
            </a:r>
            <a:r>
              <a:rPr lang="en-IN" sz="1600" i="1" dirty="0">
                <a:solidFill>
                  <a:srgbClr val="FF0000"/>
                </a:solidFill>
              </a:rPr>
              <a:t>when</a:t>
            </a:r>
            <a:r>
              <a:rPr lang="en-IN" sz="1600" dirty="0">
                <a:solidFill>
                  <a:srgbClr val="FF0000"/>
                </a:solidFill>
              </a:rPr>
              <a:t>, </a:t>
            </a:r>
            <a:r>
              <a:rPr lang="en-IN" sz="1600" dirty="0" err="1">
                <a:solidFill>
                  <a:srgbClr val="FF0000"/>
                </a:solidFill>
              </a:rPr>
              <a:t>int</a:t>
            </a:r>
            <a:r>
              <a:rPr lang="en-IN" sz="1600" dirty="0">
                <a:solidFill>
                  <a:srgbClr val="FF0000"/>
                </a:solidFill>
              </a:rPr>
              <a:t> </a:t>
            </a:r>
            <a:r>
              <a:rPr lang="en-IN" sz="1600" i="1" dirty="0">
                <a:solidFill>
                  <a:srgbClr val="FF0000"/>
                </a:solidFill>
              </a:rPr>
              <a:t>modifiers</a:t>
            </a:r>
            <a:r>
              <a:rPr lang="en-IN" sz="1600" dirty="0">
                <a:solidFill>
                  <a:srgbClr val="FF0000"/>
                </a:solidFill>
              </a:rPr>
              <a:t>, </a:t>
            </a:r>
            <a:r>
              <a:rPr lang="en-IN" sz="1600" dirty="0" err="1">
                <a:solidFill>
                  <a:srgbClr val="FF0000"/>
                </a:solidFill>
              </a:rPr>
              <a:t>int</a:t>
            </a:r>
            <a:r>
              <a:rPr lang="en-IN" sz="1600" dirty="0">
                <a:solidFill>
                  <a:srgbClr val="FF0000"/>
                </a:solidFill>
              </a:rPr>
              <a:t> </a:t>
            </a:r>
            <a:r>
              <a:rPr lang="en-IN" sz="1600" i="1" dirty="0">
                <a:solidFill>
                  <a:srgbClr val="FF0000"/>
                </a:solidFill>
              </a:rPr>
              <a:t>code</a:t>
            </a:r>
            <a:r>
              <a:rPr lang="en-IN" sz="1600" dirty="0">
                <a:solidFill>
                  <a:srgbClr val="FF0000"/>
                </a:solidFill>
              </a:rPr>
              <a:t>)</a:t>
            </a:r>
          </a:p>
          <a:p>
            <a:r>
              <a:rPr lang="en-IN" sz="1600" dirty="0" err="1">
                <a:solidFill>
                  <a:srgbClr val="FF0000"/>
                </a:solidFill>
              </a:rPr>
              <a:t>KeyEvent</a:t>
            </a:r>
            <a:r>
              <a:rPr lang="en-IN" sz="1600" dirty="0">
                <a:solidFill>
                  <a:srgbClr val="FF0000"/>
                </a:solidFill>
              </a:rPr>
              <a:t>(Component </a:t>
            </a:r>
            <a:r>
              <a:rPr lang="en-IN" sz="1600" i="1" dirty="0" err="1">
                <a:solidFill>
                  <a:srgbClr val="FF0000"/>
                </a:solidFill>
              </a:rPr>
              <a:t>src</a:t>
            </a:r>
            <a:r>
              <a:rPr lang="en-IN" sz="1600" dirty="0">
                <a:solidFill>
                  <a:srgbClr val="FF0000"/>
                </a:solidFill>
              </a:rPr>
              <a:t>, </a:t>
            </a:r>
            <a:r>
              <a:rPr lang="en-IN" sz="1600" dirty="0" err="1">
                <a:solidFill>
                  <a:srgbClr val="FF0000"/>
                </a:solidFill>
              </a:rPr>
              <a:t>int</a:t>
            </a:r>
            <a:r>
              <a:rPr lang="en-IN" sz="1600" dirty="0">
                <a:solidFill>
                  <a:srgbClr val="FF0000"/>
                </a:solidFill>
              </a:rPr>
              <a:t> </a:t>
            </a:r>
            <a:r>
              <a:rPr lang="en-IN" sz="1600" i="1" dirty="0">
                <a:solidFill>
                  <a:srgbClr val="FF0000"/>
                </a:solidFill>
              </a:rPr>
              <a:t>type</a:t>
            </a:r>
            <a:r>
              <a:rPr lang="en-IN" sz="1600" dirty="0">
                <a:solidFill>
                  <a:srgbClr val="FF0000"/>
                </a:solidFill>
              </a:rPr>
              <a:t>, long </a:t>
            </a:r>
            <a:r>
              <a:rPr lang="en-IN" sz="1600" i="1" dirty="0">
                <a:solidFill>
                  <a:srgbClr val="FF0000"/>
                </a:solidFill>
              </a:rPr>
              <a:t>when</a:t>
            </a:r>
            <a:r>
              <a:rPr lang="en-IN" sz="1600" dirty="0">
                <a:solidFill>
                  <a:srgbClr val="FF0000"/>
                </a:solidFill>
              </a:rPr>
              <a:t>, </a:t>
            </a:r>
            <a:r>
              <a:rPr lang="en-IN" sz="1600" dirty="0" err="1">
                <a:solidFill>
                  <a:srgbClr val="FF0000"/>
                </a:solidFill>
              </a:rPr>
              <a:t>int</a:t>
            </a:r>
            <a:r>
              <a:rPr lang="en-IN" sz="1600" dirty="0">
                <a:solidFill>
                  <a:srgbClr val="FF0000"/>
                </a:solidFill>
              </a:rPr>
              <a:t> </a:t>
            </a:r>
            <a:r>
              <a:rPr lang="en-IN" sz="1600" i="1" dirty="0">
                <a:solidFill>
                  <a:srgbClr val="FF0000"/>
                </a:solidFill>
              </a:rPr>
              <a:t>modifiers</a:t>
            </a:r>
            <a:r>
              <a:rPr lang="en-IN" sz="1600" dirty="0">
                <a:solidFill>
                  <a:srgbClr val="FF0000"/>
                </a:solidFill>
              </a:rPr>
              <a:t>, </a:t>
            </a:r>
            <a:r>
              <a:rPr lang="en-IN" sz="1600" dirty="0" err="1">
                <a:solidFill>
                  <a:srgbClr val="FF0000"/>
                </a:solidFill>
              </a:rPr>
              <a:t>int</a:t>
            </a:r>
            <a:r>
              <a:rPr lang="en-IN" sz="1600" dirty="0">
                <a:solidFill>
                  <a:srgbClr val="FF0000"/>
                </a:solidFill>
              </a:rPr>
              <a:t> </a:t>
            </a:r>
            <a:r>
              <a:rPr lang="en-IN" sz="1600" i="1" dirty="0">
                <a:solidFill>
                  <a:srgbClr val="FF0000"/>
                </a:solidFill>
              </a:rPr>
              <a:t>code</a:t>
            </a:r>
            <a:r>
              <a:rPr lang="en-IN" sz="1600" dirty="0">
                <a:solidFill>
                  <a:srgbClr val="FF0000"/>
                </a:solidFill>
              </a:rPr>
              <a:t>, char </a:t>
            </a:r>
            <a:r>
              <a:rPr lang="en-IN" sz="1600" i="1" dirty="0" err="1">
                <a:solidFill>
                  <a:srgbClr val="FF0000"/>
                </a:solidFill>
              </a:rPr>
              <a:t>ch</a:t>
            </a:r>
            <a:r>
              <a:rPr lang="en-IN" sz="1600" dirty="0">
                <a:solidFill>
                  <a:srgbClr val="FF0000"/>
                </a:solidFill>
              </a:rPr>
              <a:t>)</a:t>
            </a:r>
            <a:endParaRPr lang="en-IN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79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KeyEvent</a:t>
            </a:r>
            <a:r>
              <a:rPr lang="en-IN" dirty="0" smtClean="0"/>
              <a:t> Class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2000" dirty="0" smtClean="0"/>
              <a:t>Methods:</a:t>
            </a:r>
          </a:p>
          <a:p>
            <a:pPr lvl="1" algn="just"/>
            <a:r>
              <a:rPr lang="en-IN" sz="1700" dirty="0" err="1" smtClean="0"/>
              <a:t>getKeyChar</a:t>
            </a:r>
            <a:r>
              <a:rPr lang="en-IN" sz="1700" dirty="0" smtClean="0"/>
              <a:t>( ) method returns the character that was entered.</a:t>
            </a:r>
          </a:p>
          <a:p>
            <a:pPr lvl="1" algn="just"/>
            <a:endParaRPr lang="en-IN" sz="2000" dirty="0" smtClean="0"/>
          </a:p>
          <a:p>
            <a:pPr lvl="1" algn="just"/>
            <a:endParaRPr lang="en-IN" sz="1700" dirty="0" smtClean="0"/>
          </a:p>
          <a:p>
            <a:pPr lvl="1" algn="just"/>
            <a:r>
              <a:rPr lang="en-IN" sz="1700" dirty="0" err="1" smtClean="0"/>
              <a:t>getKeyCode</a:t>
            </a:r>
            <a:r>
              <a:rPr lang="en-IN" sz="1700" dirty="0" smtClean="0"/>
              <a:t>( </a:t>
            </a:r>
            <a:r>
              <a:rPr lang="en-IN" sz="1700" dirty="0"/>
              <a:t>) method returns the </a:t>
            </a:r>
            <a:r>
              <a:rPr lang="en-IN" sz="1700" dirty="0" smtClean="0"/>
              <a:t>key code</a:t>
            </a:r>
            <a:endParaRPr lang="en-IN" sz="1700" dirty="0"/>
          </a:p>
          <a:p>
            <a:pPr lvl="1" algn="just"/>
            <a:endParaRPr lang="en-IN" sz="1700" dirty="0" smtClean="0"/>
          </a:p>
          <a:p>
            <a:pPr lvl="1" algn="just"/>
            <a:endParaRPr lang="en-IN" sz="1700" dirty="0"/>
          </a:p>
        </p:txBody>
      </p:sp>
      <p:sp>
        <p:nvSpPr>
          <p:cNvPr id="5" name="TextBox 4"/>
          <p:cNvSpPr txBox="1"/>
          <p:nvPr/>
        </p:nvSpPr>
        <p:spPr>
          <a:xfrm>
            <a:off x="2895600" y="2082522"/>
            <a:ext cx="19050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i="1" dirty="0" smtClean="0">
                <a:solidFill>
                  <a:srgbClr val="FF0000"/>
                </a:solidFill>
              </a:rPr>
              <a:t>char </a:t>
            </a:r>
            <a:r>
              <a:rPr lang="en-IN" i="1" dirty="0" err="1" smtClean="0">
                <a:solidFill>
                  <a:srgbClr val="FF0000"/>
                </a:solidFill>
              </a:rPr>
              <a:t>getKeyChar</a:t>
            </a:r>
            <a:r>
              <a:rPr lang="en-IN" i="1" dirty="0" smtClean="0">
                <a:solidFill>
                  <a:srgbClr val="FF0000"/>
                </a:solidFill>
              </a:rPr>
              <a:t>( )</a:t>
            </a:r>
            <a:endParaRPr lang="en-IN" i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22431" y="2983468"/>
            <a:ext cx="1878169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i="1" dirty="0" err="1" smtClean="0">
                <a:solidFill>
                  <a:srgbClr val="FF0000"/>
                </a:solidFill>
              </a:rPr>
              <a:t>int</a:t>
            </a:r>
            <a:r>
              <a:rPr lang="en-IN" i="1" dirty="0" smtClean="0">
                <a:solidFill>
                  <a:srgbClr val="FF0000"/>
                </a:solidFill>
              </a:rPr>
              <a:t> </a:t>
            </a:r>
            <a:r>
              <a:rPr lang="en-IN" i="1" dirty="0" err="1" smtClean="0">
                <a:solidFill>
                  <a:srgbClr val="FF0000"/>
                </a:solidFill>
              </a:rPr>
              <a:t>getKeyCode</a:t>
            </a:r>
            <a:r>
              <a:rPr lang="en-IN" i="1" dirty="0" smtClean="0">
                <a:solidFill>
                  <a:srgbClr val="FF0000"/>
                </a:solidFill>
              </a:rPr>
              <a:t>( )</a:t>
            </a:r>
            <a:endParaRPr lang="en-IN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7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MouseEvent</a:t>
            </a:r>
            <a:r>
              <a:rPr lang="en-IN" dirty="0" smtClean="0"/>
              <a:t> Class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000" dirty="0" smtClean="0"/>
              <a:t>Generated when mouse input occurs.</a:t>
            </a:r>
          </a:p>
          <a:p>
            <a:pPr algn="just"/>
            <a:r>
              <a:rPr lang="en-IN" sz="2000" dirty="0" smtClean="0"/>
              <a:t>Class declaration</a:t>
            </a:r>
          </a:p>
          <a:p>
            <a:pPr algn="just"/>
            <a:r>
              <a:rPr lang="en-IN" sz="2000" dirty="0" smtClean="0"/>
              <a:t>Fields:</a:t>
            </a:r>
          </a:p>
          <a:p>
            <a:pPr lvl="1" algn="just"/>
            <a:r>
              <a:rPr lang="en-IN" sz="1700" dirty="0" smtClean="0"/>
              <a:t>MOUSE_CLICKED, MOUSE_DRAGGED, MOUSE_ENTERED, MOUSE_EXITED, MOUSE_MOVED, MOUSE_PRESSED, MOUSE_RELEASED, MOUSE_WHEEL</a:t>
            </a:r>
          </a:p>
          <a:p>
            <a:pPr algn="just"/>
            <a:r>
              <a:rPr lang="en-IN" sz="2000" dirty="0" smtClean="0"/>
              <a:t>Constructors:</a:t>
            </a:r>
          </a:p>
          <a:p>
            <a:pPr lvl="1" algn="just"/>
            <a:endParaRPr lang="en-IN" sz="1700" dirty="0" smtClean="0"/>
          </a:p>
          <a:p>
            <a:pPr lvl="1" algn="just"/>
            <a:endParaRPr lang="en-IN" sz="1700" dirty="0" smtClean="0"/>
          </a:p>
          <a:p>
            <a:pPr lvl="1" algn="just"/>
            <a:r>
              <a:rPr lang="en-IN" sz="1600" dirty="0" err="1" smtClean="0">
                <a:solidFill>
                  <a:srgbClr val="FF0000"/>
                </a:solidFill>
              </a:rPr>
              <a:t>src</a:t>
            </a:r>
            <a:r>
              <a:rPr lang="en-IN" sz="1600" dirty="0" smtClean="0"/>
              <a:t> is a reference to the object that generated this event. </a:t>
            </a:r>
          </a:p>
          <a:p>
            <a:pPr lvl="1" algn="just"/>
            <a:r>
              <a:rPr lang="en-IN" sz="1600" dirty="0" smtClean="0"/>
              <a:t>The type of the event is specified by </a:t>
            </a:r>
            <a:r>
              <a:rPr lang="en-IN" sz="1600" dirty="0" smtClean="0">
                <a:solidFill>
                  <a:srgbClr val="FF0000"/>
                </a:solidFill>
              </a:rPr>
              <a:t>type</a:t>
            </a:r>
            <a:r>
              <a:rPr lang="en-IN" sz="1600" dirty="0"/>
              <a:t>.</a:t>
            </a:r>
            <a:endParaRPr lang="en-IN" sz="1600" dirty="0" smtClean="0"/>
          </a:p>
          <a:p>
            <a:pPr lvl="1" algn="just"/>
            <a:r>
              <a:rPr lang="en-IN" sz="1600" dirty="0" smtClean="0"/>
              <a:t>The system time when the mouse event occurred is passed in </a:t>
            </a:r>
            <a:r>
              <a:rPr lang="en-IN" sz="1600" dirty="0" smtClean="0">
                <a:solidFill>
                  <a:srgbClr val="FF0000"/>
                </a:solidFill>
              </a:rPr>
              <a:t>when</a:t>
            </a:r>
            <a:r>
              <a:rPr lang="en-IN" sz="1600" dirty="0" smtClean="0"/>
              <a:t>.</a:t>
            </a:r>
          </a:p>
          <a:p>
            <a:pPr lvl="1" algn="just"/>
            <a:r>
              <a:rPr lang="en-IN" sz="1600" dirty="0" smtClean="0"/>
              <a:t>The </a:t>
            </a:r>
            <a:r>
              <a:rPr lang="en-IN" sz="1600" dirty="0" smtClean="0">
                <a:solidFill>
                  <a:srgbClr val="FF0000"/>
                </a:solidFill>
              </a:rPr>
              <a:t>modifiers</a:t>
            </a:r>
            <a:r>
              <a:rPr lang="en-IN" sz="1600" dirty="0" smtClean="0"/>
              <a:t> </a:t>
            </a:r>
            <a:r>
              <a:rPr lang="en-IN" sz="1600" dirty="0"/>
              <a:t>argument indicates which modifiers were pressed when this </a:t>
            </a:r>
            <a:r>
              <a:rPr lang="en-IN" sz="1600" dirty="0" smtClean="0"/>
              <a:t>mouse event </a:t>
            </a:r>
            <a:r>
              <a:rPr lang="en-IN" sz="1600" dirty="0"/>
              <a:t>occurred.</a:t>
            </a:r>
          </a:p>
          <a:p>
            <a:pPr lvl="1" algn="just"/>
            <a:r>
              <a:rPr lang="en-IN" sz="1600" dirty="0"/>
              <a:t>The </a:t>
            </a:r>
            <a:r>
              <a:rPr lang="en-IN" sz="1600" dirty="0" smtClean="0"/>
              <a:t>coordinates of the mouse are passed in </a:t>
            </a:r>
            <a:r>
              <a:rPr lang="en-IN" sz="1600" dirty="0" smtClean="0">
                <a:solidFill>
                  <a:srgbClr val="FF0000"/>
                </a:solidFill>
              </a:rPr>
              <a:t>x</a:t>
            </a:r>
            <a:r>
              <a:rPr lang="en-IN" sz="1600" dirty="0" smtClean="0"/>
              <a:t> and </a:t>
            </a:r>
            <a:r>
              <a:rPr lang="en-IN" sz="1600" dirty="0" smtClean="0">
                <a:solidFill>
                  <a:srgbClr val="FF0000"/>
                </a:solidFill>
              </a:rPr>
              <a:t>y</a:t>
            </a:r>
            <a:r>
              <a:rPr lang="en-IN" sz="1600" dirty="0" smtClean="0"/>
              <a:t>.</a:t>
            </a:r>
          </a:p>
          <a:p>
            <a:pPr lvl="1" algn="just"/>
            <a:r>
              <a:rPr lang="en-IN" sz="1600" dirty="0" smtClean="0"/>
              <a:t>The click counts are passed in </a:t>
            </a:r>
            <a:r>
              <a:rPr lang="en-IN" sz="1600" dirty="0" smtClean="0">
                <a:solidFill>
                  <a:srgbClr val="FF0000"/>
                </a:solidFill>
              </a:rPr>
              <a:t>clicks</a:t>
            </a:r>
            <a:r>
              <a:rPr lang="en-IN" sz="1600" dirty="0" smtClean="0"/>
              <a:t>.</a:t>
            </a:r>
          </a:p>
          <a:p>
            <a:pPr lvl="1" algn="just"/>
            <a:r>
              <a:rPr lang="en-IN" sz="1600" dirty="0" smtClean="0"/>
              <a:t>The </a:t>
            </a:r>
            <a:r>
              <a:rPr lang="en-IN" sz="1600" dirty="0" err="1" smtClean="0">
                <a:solidFill>
                  <a:srgbClr val="FF0000"/>
                </a:solidFill>
              </a:rPr>
              <a:t>triggersPopup</a:t>
            </a:r>
            <a:r>
              <a:rPr lang="en-IN" sz="1600" dirty="0" smtClean="0"/>
              <a:t> flag indicates if this event causes a pop-up menu to appear.</a:t>
            </a:r>
            <a:endParaRPr lang="en-IN" sz="1600" dirty="0"/>
          </a:p>
          <a:p>
            <a:pPr lvl="1" algn="just"/>
            <a:endParaRPr lang="en-IN" sz="1600" dirty="0" smtClean="0">
              <a:solidFill>
                <a:srgbClr val="FF0000"/>
              </a:solidFill>
            </a:endParaRPr>
          </a:p>
          <a:p>
            <a:pPr lvl="1" algn="just"/>
            <a:endParaRPr lang="en-IN" sz="1600" dirty="0" smtClean="0"/>
          </a:p>
          <a:p>
            <a:pPr algn="just"/>
            <a:endParaRPr lang="en-IN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743200" y="1524000"/>
            <a:ext cx="39624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i="1" dirty="0">
                <a:solidFill>
                  <a:srgbClr val="FF0000"/>
                </a:solidFill>
              </a:rPr>
              <a:t>public class </a:t>
            </a:r>
            <a:r>
              <a:rPr lang="en-IN" i="1" dirty="0" err="1" smtClean="0">
                <a:solidFill>
                  <a:srgbClr val="FF0000"/>
                </a:solidFill>
              </a:rPr>
              <a:t>MouseEvent</a:t>
            </a:r>
            <a:r>
              <a:rPr lang="en-IN" i="1" dirty="0" smtClean="0">
                <a:solidFill>
                  <a:srgbClr val="FF0000"/>
                </a:solidFill>
              </a:rPr>
              <a:t> extends </a:t>
            </a:r>
            <a:r>
              <a:rPr lang="en-IN" i="1" dirty="0" err="1" smtClean="0">
                <a:solidFill>
                  <a:srgbClr val="FF0000"/>
                </a:solidFill>
              </a:rPr>
              <a:t>AWTEvent</a:t>
            </a:r>
            <a:endParaRPr lang="en-IN" i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6572" y="3279944"/>
            <a:ext cx="8839200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600" dirty="0" err="1">
                <a:solidFill>
                  <a:srgbClr val="FF0000"/>
                </a:solidFill>
              </a:rPr>
              <a:t>MouseEvent</a:t>
            </a:r>
            <a:r>
              <a:rPr lang="en-IN" sz="1600" dirty="0">
                <a:solidFill>
                  <a:srgbClr val="FF0000"/>
                </a:solidFill>
              </a:rPr>
              <a:t>(Component </a:t>
            </a:r>
            <a:r>
              <a:rPr lang="en-IN" sz="1600" i="1" dirty="0" err="1">
                <a:solidFill>
                  <a:srgbClr val="FF0000"/>
                </a:solidFill>
              </a:rPr>
              <a:t>src</a:t>
            </a:r>
            <a:r>
              <a:rPr lang="en-IN" sz="1600" dirty="0">
                <a:solidFill>
                  <a:srgbClr val="FF0000"/>
                </a:solidFill>
              </a:rPr>
              <a:t>, </a:t>
            </a:r>
            <a:r>
              <a:rPr lang="en-IN" sz="1600" dirty="0" err="1">
                <a:solidFill>
                  <a:srgbClr val="FF0000"/>
                </a:solidFill>
              </a:rPr>
              <a:t>int</a:t>
            </a:r>
            <a:r>
              <a:rPr lang="en-IN" sz="1600" dirty="0">
                <a:solidFill>
                  <a:srgbClr val="FF0000"/>
                </a:solidFill>
              </a:rPr>
              <a:t> </a:t>
            </a:r>
            <a:r>
              <a:rPr lang="en-IN" sz="1600" i="1" dirty="0">
                <a:solidFill>
                  <a:srgbClr val="FF0000"/>
                </a:solidFill>
              </a:rPr>
              <a:t>type</a:t>
            </a:r>
            <a:r>
              <a:rPr lang="en-IN" sz="1600" dirty="0">
                <a:solidFill>
                  <a:srgbClr val="FF0000"/>
                </a:solidFill>
              </a:rPr>
              <a:t>, long </a:t>
            </a:r>
            <a:r>
              <a:rPr lang="en-IN" sz="1600" i="1" dirty="0">
                <a:solidFill>
                  <a:srgbClr val="FF0000"/>
                </a:solidFill>
              </a:rPr>
              <a:t>when</a:t>
            </a:r>
            <a:r>
              <a:rPr lang="en-IN" sz="1600" dirty="0">
                <a:solidFill>
                  <a:srgbClr val="FF0000"/>
                </a:solidFill>
              </a:rPr>
              <a:t>, </a:t>
            </a:r>
            <a:r>
              <a:rPr lang="en-IN" sz="1600" dirty="0" err="1">
                <a:solidFill>
                  <a:srgbClr val="FF0000"/>
                </a:solidFill>
              </a:rPr>
              <a:t>int</a:t>
            </a:r>
            <a:r>
              <a:rPr lang="en-IN" sz="1600" dirty="0">
                <a:solidFill>
                  <a:srgbClr val="FF0000"/>
                </a:solidFill>
              </a:rPr>
              <a:t> </a:t>
            </a:r>
            <a:r>
              <a:rPr lang="en-IN" sz="1600" i="1" dirty="0">
                <a:solidFill>
                  <a:srgbClr val="FF0000"/>
                </a:solidFill>
              </a:rPr>
              <a:t>modifiers</a:t>
            </a:r>
            <a:r>
              <a:rPr lang="en-IN" sz="1600" dirty="0" smtClean="0">
                <a:solidFill>
                  <a:srgbClr val="FF0000"/>
                </a:solidFill>
              </a:rPr>
              <a:t>, </a:t>
            </a:r>
            <a:r>
              <a:rPr lang="en-IN" sz="1600" dirty="0" err="1" smtClean="0">
                <a:solidFill>
                  <a:srgbClr val="FF0000"/>
                </a:solidFill>
              </a:rPr>
              <a:t>int</a:t>
            </a:r>
            <a:r>
              <a:rPr lang="en-IN" sz="1600" dirty="0" smtClean="0">
                <a:solidFill>
                  <a:srgbClr val="FF0000"/>
                </a:solidFill>
              </a:rPr>
              <a:t> </a:t>
            </a:r>
            <a:r>
              <a:rPr lang="en-IN" sz="1600" i="1" dirty="0">
                <a:solidFill>
                  <a:srgbClr val="FF0000"/>
                </a:solidFill>
              </a:rPr>
              <a:t>x</a:t>
            </a:r>
            <a:r>
              <a:rPr lang="en-IN" sz="1600" dirty="0">
                <a:solidFill>
                  <a:srgbClr val="FF0000"/>
                </a:solidFill>
              </a:rPr>
              <a:t>, </a:t>
            </a:r>
            <a:r>
              <a:rPr lang="en-IN" sz="1600" dirty="0" err="1">
                <a:solidFill>
                  <a:srgbClr val="FF0000"/>
                </a:solidFill>
              </a:rPr>
              <a:t>int</a:t>
            </a:r>
            <a:r>
              <a:rPr lang="en-IN" sz="1600" dirty="0">
                <a:solidFill>
                  <a:srgbClr val="FF0000"/>
                </a:solidFill>
              </a:rPr>
              <a:t> </a:t>
            </a:r>
            <a:r>
              <a:rPr lang="en-IN" sz="1600" i="1" dirty="0">
                <a:solidFill>
                  <a:srgbClr val="FF0000"/>
                </a:solidFill>
              </a:rPr>
              <a:t>y</a:t>
            </a:r>
            <a:r>
              <a:rPr lang="en-IN" sz="1600" dirty="0">
                <a:solidFill>
                  <a:srgbClr val="FF0000"/>
                </a:solidFill>
              </a:rPr>
              <a:t>, </a:t>
            </a:r>
            <a:r>
              <a:rPr lang="en-IN" sz="1600" dirty="0" err="1">
                <a:solidFill>
                  <a:srgbClr val="FF0000"/>
                </a:solidFill>
              </a:rPr>
              <a:t>int</a:t>
            </a:r>
            <a:r>
              <a:rPr lang="en-IN" sz="1600" dirty="0">
                <a:solidFill>
                  <a:srgbClr val="FF0000"/>
                </a:solidFill>
              </a:rPr>
              <a:t> </a:t>
            </a:r>
            <a:r>
              <a:rPr lang="en-IN" sz="1600" i="1" dirty="0">
                <a:solidFill>
                  <a:srgbClr val="FF0000"/>
                </a:solidFill>
              </a:rPr>
              <a:t>clicks</a:t>
            </a:r>
            <a:r>
              <a:rPr lang="en-IN" sz="1600" dirty="0">
                <a:solidFill>
                  <a:srgbClr val="FF0000"/>
                </a:solidFill>
              </a:rPr>
              <a:t>, </a:t>
            </a:r>
            <a:r>
              <a:rPr lang="en-IN" sz="1600" dirty="0" err="1">
                <a:solidFill>
                  <a:srgbClr val="FF0000"/>
                </a:solidFill>
              </a:rPr>
              <a:t>boolean</a:t>
            </a:r>
            <a:r>
              <a:rPr lang="en-IN" sz="1600" dirty="0">
                <a:solidFill>
                  <a:srgbClr val="FF0000"/>
                </a:solidFill>
              </a:rPr>
              <a:t> </a:t>
            </a:r>
            <a:r>
              <a:rPr lang="en-IN" sz="1600" i="1" dirty="0" err="1">
                <a:solidFill>
                  <a:srgbClr val="FF0000"/>
                </a:solidFill>
              </a:rPr>
              <a:t>triggersPopup</a:t>
            </a:r>
            <a:r>
              <a:rPr lang="en-IN" sz="1600" dirty="0">
                <a:solidFill>
                  <a:srgbClr val="FF0000"/>
                </a:solidFill>
              </a:rPr>
              <a:t>)</a:t>
            </a:r>
            <a:endParaRPr lang="en-IN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1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MouseEvent</a:t>
            </a:r>
            <a:r>
              <a:rPr lang="en-IN" dirty="0" smtClean="0"/>
              <a:t> Class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2000" dirty="0" smtClean="0"/>
              <a:t>Methods:</a:t>
            </a:r>
          </a:p>
          <a:p>
            <a:pPr lvl="1" algn="just"/>
            <a:r>
              <a:rPr lang="en-IN" sz="1700" dirty="0" smtClean="0"/>
              <a:t>Returns the X and Y coordinated.</a:t>
            </a:r>
          </a:p>
          <a:p>
            <a:pPr lvl="1" algn="just"/>
            <a:endParaRPr lang="en-IN" sz="2000" dirty="0" smtClean="0"/>
          </a:p>
          <a:p>
            <a:pPr lvl="1" algn="just"/>
            <a:r>
              <a:rPr lang="en-IN" sz="1700" dirty="0" err="1" smtClean="0"/>
              <a:t>getPoint</a:t>
            </a:r>
            <a:r>
              <a:rPr lang="en-IN" sz="1700" dirty="0" smtClean="0"/>
              <a:t>( </a:t>
            </a:r>
            <a:r>
              <a:rPr lang="en-IN" sz="1700" dirty="0"/>
              <a:t>) method </a:t>
            </a:r>
            <a:r>
              <a:rPr lang="en-IN" sz="1700" dirty="0" smtClean="0"/>
              <a:t>obtains the coordinates of the mouse.</a:t>
            </a:r>
          </a:p>
          <a:p>
            <a:pPr lvl="1" algn="just"/>
            <a:endParaRPr lang="en-IN" sz="1700" dirty="0"/>
          </a:p>
          <a:p>
            <a:pPr lvl="1" algn="just"/>
            <a:r>
              <a:rPr lang="en-IN" sz="1700" dirty="0" err="1" smtClean="0"/>
              <a:t>translatePoint</a:t>
            </a:r>
            <a:r>
              <a:rPr lang="en-IN" sz="1700" dirty="0" smtClean="0"/>
              <a:t>( ) method changes the location of the event.</a:t>
            </a:r>
          </a:p>
          <a:p>
            <a:pPr lvl="1" algn="just"/>
            <a:endParaRPr lang="en-IN" sz="1700" dirty="0" smtClean="0"/>
          </a:p>
          <a:p>
            <a:pPr lvl="1" algn="just"/>
            <a:endParaRPr lang="en-IN" sz="1700" dirty="0"/>
          </a:p>
          <a:p>
            <a:pPr lvl="1" algn="just"/>
            <a:r>
              <a:rPr lang="en-IN" sz="1700" dirty="0" err="1" smtClean="0"/>
              <a:t>getClickCount</a:t>
            </a:r>
            <a:r>
              <a:rPr lang="en-IN" sz="1700" dirty="0" smtClean="0"/>
              <a:t>( ) method obtains the number of mouse clicks for this event.</a:t>
            </a:r>
          </a:p>
          <a:p>
            <a:pPr lvl="1" algn="just"/>
            <a:endParaRPr lang="en-IN" sz="1700" dirty="0"/>
          </a:p>
          <a:p>
            <a:pPr lvl="1" algn="just"/>
            <a:endParaRPr lang="en-IN" sz="1700" dirty="0" smtClean="0"/>
          </a:p>
          <a:p>
            <a:pPr lvl="1" algn="just"/>
            <a:r>
              <a:rPr lang="en-IN" sz="1700" dirty="0" err="1" smtClean="0"/>
              <a:t>isPopupTrigger</a:t>
            </a:r>
            <a:r>
              <a:rPr lang="en-IN" sz="1700" dirty="0" smtClean="0"/>
              <a:t>( ) method tests if this event causes a pop-up menu to appear.</a:t>
            </a:r>
            <a:endParaRPr lang="en-IN" sz="1700" dirty="0"/>
          </a:p>
          <a:p>
            <a:pPr lvl="1" algn="just"/>
            <a:endParaRPr lang="en-IN" sz="1700" dirty="0" smtClean="0"/>
          </a:p>
          <a:p>
            <a:pPr lvl="1" algn="just"/>
            <a:endParaRPr lang="en-IN" sz="1700" dirty="0"/>
          </a:p>
        </p:txBody>
      </p:sp>
      <p:sp>
        <p:nvSpPr>
          <p:cNvPr id="5" name="TextBox 4"/>
          <p:cNvSpPr txBox="1"/>
          <p:nvPr/>
        </p:nvSpPr>
        <p:spPr>
          <a:xfrm>
            <a:off x="4191000" y="1545970"/>
            <a:ext cx="1524000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i="1" dirty="0" err="1" smtClean="0">
                <a:solidFill>
                  <a:srgbClr val="FF0000"/>
                </a:solidFill>
              </a:rPr>
              <a:t>int</a:t>
            </a:r>
            <a:r>
              <a:rPr lang="en-IN" i="1" dirty="0" smtClean="0">
                <a:solidFill>
                  <a:srgbClr val="FF0000"/>
                </a:solidFill>
              </a:rPr>
              <a:t> </a:t>
            </a:r>
            <a:r>
              <a:rPr lang="en-IN" i="1" dirty="0" err="1" smtClean="0">
                <a:solidFill>
                  <a:srgbClr val="FF0000"/>
                </a:solidFill>
              </a:rPr>
              <a:t>getX</a:t>
            </a:r>
            <a:r>
              <a:rPr lang="en-IN" i="1" dirty="0" smtClean="0">
                <a:solidFill>
                  <a:srgbClr val="FF0000"/>
                </a:solidFill>
              </a:rPr>
              <a:t>( )</a:t>
            </a:r>
          </a:p>
          <a:p>
            <a:r>
              <a:rPr lang="en-IN" i="1" dirty="0" err="1">
                <a:solidFill>
                  <a:srgbClr val="FF0000"/>
                </a:solidFill>
              </a:rPr>
              <a:t>i</a:t>
            </a:r>
            <a:r>
              <a:rPr lang="en-IN" i="1" dirty="0" err="1" smtClean="0">
                <a:solidFill>
                  <a:srgbClr val="FF0000"/>
                </a:solidFill>
              </a:rPr>
              <a:t>nt</a:t>
            </a:r>
            <a:r>
              <a:rPr lang="en-IN" i="1" dirty="0" smtClean="0">
                <a:solidFill>
                  <a:srgbClr val="FF0000"/>
                </a:solidFill>
              </a:rPr>
              <a:t> </a:t>
            </a:r>
            <a:r>
              <a:rPr lang="en-IN" i="1" dirty="0" err="1" smtClean="0">
                <a:solidFill>
                  <a:srgbClr val="FF0000"/>
                </a:solidFill>
              </a:rPr>
              <a:t>getY</a:t>
            </a:r>
            <a:r>
              <a:rPr lang="en-IN" i="1" dirty="0" smtClean="0">
                <a:solidFill>
                  <a:srgbClr val="FF0000"/>
                </a:solidFill>
              </a:rPr>
              <a:t>( )</a:t>
            </a:r>
            <a:endParaRPr lang="en-IN" i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51915" y="2590800"/>
            <a:ext cx="1878169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i="1" dirty="0" smtClean="0">
                <a:solidFill>
                  <a:srgbClr val="FF0000"/>
                </a:solidFill>
              </a:rPr>
              <a:t>Point </a:t>
            </a:r>
            <a:r>
              <a:rPr lang="en-IN" i="1" dirty="0" err="1" smtClean="0">
                <a:solidFill>
                  <a:srgbClr val="FF0000"/>
                </a:solidFill>
              </a:rPr>
              <a:t>getPoint</a:t>
            </a:r>
            <a:r>
              <a:rPr lang="en-IN" i="1" dirty="0" smtClean="0">
                <a:solidFill>
                  <a:srgbClr val="FF0000"/>
                </a:solidFill>
              </a:rPr>
              <a:t>( )</a:t>
            </a:r>
            <a:endParaRPr lang="en-IN" i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0" y="3421383"/>
            <a:ext cx="2844085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i="1" dirty="0">
                <a:solidFill>
                  <a:srgbClr val="FF0000"/>
                </a:solidFill>
              </a:rPr>
              <a:t>v</a:t>
            </a:r>
            <a:r>
              <a:rPr lang="en-IN" i="1" dirty="0" smtClean="0">
                <a:solidFill>
                  <a:srgbClr val="FF0000"/>
                </a:solidFill>
              </a:rPr>
              <a:t>oid </a:t>
            </a:r>
            <a:r>
              <a:rPr lang="en-IN" i="1" dirty="0" err="1" smtClean="0">
                <a:solidFill>
                  <a:srgbClr val="FF0000"/>
                </a:solidFill>
              </a:rPr>
              <a:t>translatePoint</a:t>
            </a:r>
            <a:r>
              <a:rPr lang="en-IN" i="1" dirty="0" smtClean="0">
                <a:solidFill>
                  <a:srgbClr val="FF0000"/>
                </a:solidFill>
              </a:rPr>
              <a:t>(</a:t>
            </a:r>
            <a:r>
              <a:rPr lang="en-IN" i="1" dirty="0" err="1" smtClean="0">
                <a:solidFill>
                  <a:srgbClr val="FF0000"/>
                </a:solidFill>
              </a:rPr>
              <a:t>int</a:t>
            </a:r>
            <a:r>
              <a:rPr lang="en-IN" i="1" dirty="0" smtClean="0">
                <a:solidFill>
                  <a:srgbClr val="FF0000"/>
                </a:solidFill>
              </a:rPr>
              <a:t> x, </a:t>
            </a:r>
            <a:r>
              <a:rPr lang="en-IN" i="1" dirty="0" err="1" smtClean="0">
                <a:solidFill>
                  <a:srgbClr val="FF0000"/>
                </a:solidFill>
              </a:rPr>
              <a:t>int</a:t>
            </a:r>
            <a:r>
              <a:rPr lang="en-IN" i="1" dirty="0" smtClean="0">
                <a:solidFill>
                  <a:srgbClr val="FF0000"/>
                </a:solidFill>
              </a:rPr>
              <a:t> y)</a:t>
            </a:r>
            <a:endParaRPr lang="en-IN" i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16687" y="5339342"/>
            <a:ext cx="236971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i="1" dirty="0" err="1">
                <a:solidFill>
                  <a:srgbClr val="FF0000"/>
                </a:solidFill>
              </a:rPr>
              <a:t>b</a:t>
            </a:r>
            <a:r>
              <a:rPr lang="en-IN" i="1" dirty="0" err="1" smtClean="0">
                <a:solidFill>
                  <a:srgbClr val="FF0000"/>
                </a:solidFill>
              </a:rPr>
              <a:t>oolean</a:t>
            </a:r>
            <a:r>
              <a:rPr lang="en-IN" i="1" dirty="0" smtClean="0">
                <a:solidFill>
                  <a:srgbClr val="FF0000"/>
                </a:solidFill>
              </a:rPr>
              <a:t> </a:t>
            </a:r>
            <a:r>
              <a:rPr lang="en-IN" i="1" dirty="0" err="1" smtClean="0">
                <a:solidFill>
                  <a:srgbClr val="FF0000"/>
                </a:solidFill>
              </a:rPr>
              <a:t>isPopupTrigger</a:t>
            </a:r>
            <a:r>
              <a:rPr lang="en-IN" i="1" dirty="0" smtClean="0">
                <a:solidFill>
                  <a:srgbClr val="FF0000"/>
                </a:solidFill>
              </a:rPr>
              <a:t>( )</a:t>
            </a:r>
            <a:endParaRPr lang="en-IN" i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01663" y="4421151"/>
            <a:ext cx="202842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i="1" dirty="0" err="1">
                <a:solidFill>
                  <a:srgbClr val="FF0000"/>
                </a:solidFill>
              </a:rPr>
              <a:t>i</a:t>
            </a:r>
            <a:r>
              <a:rPr lang="en-IN" i="1" dirty="0" err="1" smtClean="0">
                <a:solidFill>
                  <a:srgbClr val="FF0000"/>
                </a:solidFill>
              </a:rPr>
              <a:t>nt</a:t>
            </a:r>
            <a:r>
              <a:rPr lang="en-IN" i="1" dirty="0" smtClean="0">
                <a:solidFill>
                  <a:srgbClr val="FF0000"/>
                </a:solidFill>
              </a:rPr>
              <a:t> </a:t>
            </a:r>
            <a:r>
              <a:rPr lang="en-IN" i="1" dirty="0" err="1" smtClean="0">
                <a:solidFill>
                  <a:srgbClr val="FF0000"/>
                </a:solidFill>
              </a:rPr>
              <a:t>getClickCount</a:t>
            </a:r>
            <a:r>
              <a:rPr lang="en-IN" i="1" dirty="0" smtClean="0">
                <a:solidFill>
                  <a:srgbClr val="FF0000"/>
                </a:solidFill>
              </a:rPr>
              <a:t>( )</a:t>
            </a:r>
            <a:endParaRPr lang="en-IN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4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TextEvent</a:t>
            </a:r>
            <a:r>
              <a:rPr lang="en-IN" dirty="0" smtClean="0"/>
              <a:t> Class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/>
          </a:bodyPr>
          <a:lstStyle/>
          <a:p>
            <a:pPr algn="just"/>
            <a:r>
              <a:rPr lang="en-IN" sz="2000" dirty="0" smtClean="0"/>
              <a:t>Generated by text fields and text areas when characters are entered by user programs.</a:t>
            </a:r>
          </a:p>
          <a:p>
            <a:pPr algn="just"/>
            <a:r>
              <a:rPr lang="en-IN" sz="2000" dirty="0" smtClean="0"/>
              <a:t>Class declaration</a:t>
            </a:r>
          </a:p>
          <a:p>
            <a:pPr algn="just"/>
            <a:r>
              <a:rPr lang="en-IN" sz="2000" dirty="0" smtClean="0"/>
              <a:t>Fields:</a:t>
            </a:r>
          </a:p>
          <a:p>
            <a:pPr lvl="1" algn="just"/>
            <a:r>
              <a:rPr lang="en-IN" sz="1700" dirty="0" smtClean="0"/>
              <a:t>TEXT_VALUE_CHANGED</a:t>
            </a:r>
          </a:p>
          <a:p>
            <a:pPr algn="just"/>
            <a:r>
              <a:rPr lang="en-IN" sz="2000" dirty="0" smtClean="0"/>
              <a:t>Constructors:</a:t>
            </a:r>
          </a:p>
          <a:p>
            <a:pPr lvl="1" algn="just"/>
            <a:endParaRPr lang="en-IN" sz="1700" dirty="0" smtClean="0"/>
          </a:p>
          <a:p>
            <a:pPr lvl="1" algn="just"/>
            <a:r>
              <a:rPr lang="en-IN" sz="1600" dirty="0" err="1" smtClean="0">
                <a:solidFill>
                  <a:srgbClr val="FF0000"/>
                </a:solidFill>
              </a:rPr>
              <a:t>src</a:t>
            </a:r>
            <a:r>
              <a:rPr lang="en-IN" sz="1600" dirty="0" smtClean="0"/>
              <a:t> is a reference to the object that generated this event. </a:t>
            </a:r>
          </a:p>
          <a:p>
            <a:pPr lvl="1" algn="just"/>
            <a:r>
              <a:rPr lang="en-IN" sz="1600" dirty="0" smtClean="0"/>
              <a:t>The type of the event is specified by </a:t>
            </a:r>
            <a:r>
              <a:rPr lang="en-IN" sz="1600" dirty="0" smtClean="0">
                <a:solidFill>
                  <a:srgbClr val="FF0000"/>
                </a:solidFill>
              </a:rPr>
              <a:t>type</a:t>
            </a:r>
            <a:r>
              <a:rPr lang="en-IN" sz="1600" dirty="0"/>
              <a:t>.</a:t>
            </a:r>
            <a:endParaRPr lang="en-IN" sz="1600" dirty="0" smtClean="0"/>
          </a:p>
          <a:p>
            <a:pPr algn="just"/>
            <a:endParaRPr lang="en-IN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743200" y="1842140"/>
            <a:ext cx="39624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i="1" dirty="0">
                <a:solidFill>
                  <a:srgbClr val="FF0000"/>
                </a:solidFill>
              </a:rPr>
              <a:t>public class </a:t>
            </a:r>
            <a:r>
              <a:rPr lang="en-IN" i="1" dirty="0" err="1" smtClean="0">
                <a:solidFill>
                  <a:srgbClr val="FF0000"/>
                </a:solidFill>
              </a:rPr>
              <a:t>TextEvent</a:t>
            </a:r>
            <a:r>
              <a:rPr lang="en-IN" i="1" dirty="0" smtClean="0">
                <a:solidFill>
                  <a:srgbClr val="FF0000"/>
                </a:solidFill>
              </a:rPr>
              <a:t> extends </a:t>
            </a:r>
            <a:r>
              <a:rPr lang="en-IN" i="1" dirty="0" err="1" smtClean="0">
                <a:solidFill>
                  <a:srgbClr val="FF0000"/>
                </a:solidFill>
              </a:rPr>
              <a:t>AWTEvent</a:t>
            </a:r>
            <a:endParaRPr lang="en-IN" i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2200" y="3279944"/>
            <a:ext cx="34290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rgbClr val="FF0000"/>
                </a:solidFill>
              </a:rPr>
              <a:t>TextEvent</a:t>
            </a:r>
            <a:r>
              <a:rPr lang="en-IN" dirty="0">
                <a:solidFill>
                  <a:srgbClr val="FF0000"/>
                </a:solidFill>
              </a:rPr>
              <a:t>(Object </a:t>
            </a:r>
            <a:r>
              <a:rPr lang="en-IN" i="1" dirty="0" err="1">
                <a:solidFill>
                  <a:srgbClr val="FF0000"/>
                </a:solidFill>
              </a:rPr>
              <a:t>src</a:t>
            </a:r>
            <a:r>
              <a:rPr lang="en-IN" dirty="0">
                <a:solidFill>
                  <a:srgbClr val="FF0000"/>
                </a:solidFill>
              </a:rPr>
              <a:t>, 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i="1" dirty="0">
                <a:solidFill>
                  <a:srgbClr val="FF0000"/>
                </a:solidFill>
              </a:rPr>
              <a:t>type</a:t>
            </a:r>
            <a:r>
              <a:rPr lang="en-IN" dirty="0">
                <a:solidFill>
                  <a:srgbClr val="FF0000"/>
                </a:solidFill>
              </a:rPr>
              <a:t>)</a:t>
            </a:r>
            <a:endParaRPr lang="en-IN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83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WindowEvent Class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/>
          </a:bodyPr>
          <a:lstStyle/>
          <a:p>
            <a:pPr algn="just"/>
            <a:r>
              <a:rPr lang="en-IN" sz="2000" dirty="0" smtClean="0"/>
              <a:t>Generated by change in the state of a window.</a:t>
            </a:r>
          </a:p>
          <a:p>
            <a:pPr algn="just"/>
            <a:r>
              <a:rPr lang="en-IN" sz="2000" dirty="0" smtClean="0"/>
              <a:t>Class declaration</a:t>
            </a:r>
          </a:p>
          <a:p>
            <a:pPr algn="just"/>
            <a:r>
              <a:rPr lang="en-IN" sz="2000" dirty="0" smtClean="0"/>
              <a:t>Fields:</a:t>
            </a:r>
          </a:p>
          <a:p>
            <a:pPr lvl="1" algn="just"/>
            <a:r>
              <a:rPr lang="en-IN" sz="1700" dirty="0"/>
              <a:t>WINDOW_ACTIVATED, </a:t>
            </a:r>
            <a:r>
              <a:rPr lang="en-IN" sz="1700" dirty="0" smtClean="0"/>
              <a:t>WINDOW_CLOSED, WINDOW_CLOSING, WINDOW_DEACTIVATED,WINDOW_DEICONIFIED, WINDOW_OPENED</a:t>
            </a:r>
            <a:r>
              <a:rPr lang="en-IN" sz="1700" dirty="0"/>
              <a:t>, </a:t>
            </a:r>
            <a:r>
              <a:rPr lang="en-IN" sz="1700" dirty="0" smtClean="0"/>
              <a:t>WINDOW_GAINED_FOCUS, WINDOW_ICONIFIED, WINDOW_LOST_FOCUS, WINOW_STATE_CHANGED</a:t>
            </a:r>
          </a:p>
          <a:p>
            <a:pPr algn="just"/>
            <a:r>
              <a:rPr lang="en-IN" sz="2000" dirty="0" smtClean="0"/>
              <a:t>Constructors:</a:t>
            </a:r>
          </a:p>
          <a:p>
            <a:pPr lvl="1" algn="just"/>
            <a:endParaRPr lang="en-IN" sz="1700" dirty="0" smtClean="0"/>
          </a:p>
          <a:p>
            <a:pPr lvl="1" algn="just"/>
            <a:endParaRPr lang="en-IN" sz="1600" dirty="0" smtClean="0">
              <a:solidFill>
                <a:srgbClr val="FF0000"/>
              </a:solidFill>
            </a:endParaRPr>
          </a:p>
          <a:p>
            <a:pPr lvl="1" algn="just"/>
            <a:endParaRPr lang="en-IN" sz="1600" dirty="0">
              <a:solidFill>
                <a:srgbClr val="FF0000"/>
              </a:solidFill>
            </a:endParaRPr>
          </a:p>
          <a:p>
            <a:pPr lvl="1" algn="just"/>
            <a:endParaRPr lang="en-IN" sz="1600" dirty="0" smtClean="0">
              <a:solidFill>
                <a:srgbClr val="FF0000"/>
              </a:solidFill>
            </a:endParaRPr>
          </a:p>
          <a:p>
            <a:pPr lvl="1" algn="just"/>
            <a:r>
              <a:rPr lang="en-IN" sz="1600" dirty="0" err="1" smtClean="0">
                <a:solidFill>
                  <a:srgbClr val="FF0000"/>
                </a:solidFill>
              </a:rPr>
              <a:t>src</a:t>
            </a:r>
            <a:r>
              <a:rPr lang="en-IN" sz="1600" dirty="0" smtClean="0"/>
              <a:t> is a reference to the object that generated this event. </a:t>
            </a:r>
          </a:p>
          <a:p>
            <a:pPr lvl="1" algn="just"/>
            <a:r>
              <a:rPr lang="en-IN" sz="1600" dirty="0" smtClean="0"/>
              <a:t>The type of the event is specified by </a:t>
            </a:r>
            <a:r>
              <a:rPr lang="en-IN" sz="1600" dirty="0" smtClean="0">
                <a:solidFill>
                  <a:srgbClr val="FF0000"/>
                </a:solidFill>
              </a:rPr>
              <a:t>type</a:t>
            </a:r>
            <a:r>
              <a:rPr lang="en-IN" sz="1600" dirty="0" smtClean="0"/>
              <a:t>.</a:t>
            </a:r>
          </a:p>
          <a:p>
            <a:pPr lvl="1" algn="just"/>
            <a:r>
              <a:rPr lang="en-IN" sz="1600" dirty="0">
                <a:solidFill>
                  <a:srgbClr val="FF0000"/>
                </a:solidFill>
              </a:rPr>
              <a:t>o</a:t>
            </a:r>
            <a:r>
              <a:rPr lang="en-IN" sz="1600" dirty="0" smtClean="0">
                <a:solidFill>
                  <a:srgbClr val="FF0000"/>
                </a:solidFill>
              </a:rPr>
              <a:t>ther </a:t>
            </a:r>
            <a:r>
              <a:rPr lang="en-IN" sz="1600" dirty="0" smtClean="0"/>
              <a:t>specifies the opposite window when a focus event occurs.</a:t>
            </a:r>
          </a:p>
          <a:p>
            <a:pPr lvl="1" algn="just"/>
            <a:r>
              <a:rPr lang="en-IN" sz="1600" dirty="0" err="1" smtClean="0">
                <a:solidFill>
                  <a:srgbClr val="FF0000"/>
                </a:solidFill>
              </a:rPr>
              <a:t>fromState</a:t>
            </a:r>
            <a:r>
              <a:rPr lang="en-IN" sz="1600" dirty="0" smtClean="0"/>
              <a:t> is the prior state of the window and </a:t>
            </a:r>
            <a:r>
              <a:rPr lang="en-IN" sz="1600" dirty="0" err="1" smtClean="0">
                <a:solidFill>
                  <a:srgbClr val="FF0000"/>
                </a:solidFill>
              </a:rPr>
              <a:t>toState</a:t>
            </a:r>
            <a:r>
              <a:rPr lang="en-IN" sz="1600" dirty="0"/>
              <a:t> </a:t>
            </a:r>
            <a:r>
              <a:rPr lang="en-IN" sz="1600" dirty="0" smtClean="0"/>
              <a:t>is the new state of the window.</a:t>
            </a:r>
          </a:p>
          <a:p>
            <a:pPr algn="just"/>
            <a:endParaRPr lang="en-IN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743200" y="1621909"/>
            <a:ext cx="44958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i="1" dirty="0">
                <a:solidFill>
                  <a:srgbClr val="FF0000"/>
                </a:solidFill>
              </a:rPr>
              <a:t>public class </a:t>
            </a:r>
            <a:r>
              <a:rPr lang="en-IN" i="1" dirty="0" smtClean="0">
                <a:solidFill>
                  <a:srgbClr val="FF0000"/>
                </a:solidFill>
              </a:rPr>
              <a:t>WindowEvent extends </a:t>
            </a:r>
            <a:r>
              <a:rPr lang="en-IN" i="1" dirty="0" err="1" smtClean="0">
                <a:solidFill>
                  <a:srgbClr val="FF0000"/>
                </a:solidFill>
              </a:rPr>
              <a:t>AWTEvent</a:t>
            </a:r>
            <a:endParaRPr lang="en-IN" i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3828871"/>
            <a:ext cx="7391400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rgbClr val="FF0000"/>
                </a:solidFill>
              </a:rPr>
              <a:t>WindowEvent</a:t>
            </a:r>
            <a:r>
              <a:rPr lang="en-IN" dirty="0">
                <a:solidFill>
                  <a:srgbClr val="FF0000"/>
                </a:solidFill>
              </a:rPr>
              <a:t>(Window </a:t>
            </a:r>
            <a:r>
              <a:rPr lang="en-IN" i="1" dirty="0" err="1">
                <a:solidFill>
                  <a:srgbClr val="FF0000"/>
                </a:solidFill>
              </a:rPr>
              <a:t>src</a:t>
            </a:r>
            <a:r>
              <a:rPr lang="en-IN" dirty="0">
                <a:solidFill>
                  <a:srgbClr val="FF0000"/>
                </a:solidFill>
              </a:rPr>
              <a:t>, 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i="1" dirty="0">
                <a:solidFill>
                  <a:srgbClr val="FF0000"/>
                </a:solidFill>
              </a:rPr>
              <a:t>type</a:t>
            </a:r>
            <a:r>
              <a:rPr lang="en-IN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IN" dirty="0" err="1">
                <a:solidFill>
                  <a:srgbClr val="FF0000"/>
                </a:solidFill>
              </a:rPr>
              <a:t>WindowEvent</a:t>
            </a:r>
            <a:r>
              <a:rPr lang="en-IN" dirty="0">
                <a:solidFill>
                  <a:srgbClr val="FF0000"/>
                </a:solidFill>
              </a:rPr>
              <a:t>(Window </a:t>
            </a:r>
            <a:r>
              <a:rPr lang="en-IN" i="1" dirty="0" err="1">
                <a:solidFill>
                  <a:srgbClr val="FF0000"/>
                </a:solidFill>
              </a:rPr>
              <a:t>src</a:t>
            </a:r>
            <a:r>
              <a:rPr lang="en-IN" dirty="0">
                <a:solidFill>
                  <a:srgbClr val="FF0000"/>
                </a:solidFill>
              </a:rPr>
              <a:t>, 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i="1" dirty="0">
                <a:solidFill>
                  <a:srgbClr val="FF0000"/>
                </a:solidFill>
              </a:rPr>
              <a:t>type</a:t>
            </a:r>
            <a:r>
              <a:rPr lang="en-IN" dirty="0">
                <a:solidFill>
                  <a:srgbClr val="FF0000"/>
                </a:solidFill>
              </a:rPr>
              <a:t>, Window </a:t>
            </a:r>
            <a:r>
              <a:rPr lang="en-IN" i="1" dirty="0">
                <a:solidFill>
                  <a:srgbClr val="FF0000"/>
                </a:solidFill>
              </a:rPr>
              <a:t>other</a:t>
            </a:r>
            <a:r>
              <a:rPr lang="en-IN" dirty="0">
                <a:solidFill>
                  <a:srgbClr val="FF0000"/>
                </a:solidFill>
              </a:rPr>
              <a:t>)</a:t>
            </a:r>
          </a:p>
          <a:p>
            <a:r>
              <a:rPr lang="en-IN" dirty="0" err="1">
                <a:solidFill>
                  <a:srgbClr val="FF0000"/>
                </a:solidFill>
              </a:rPr>
              <a:t>WindowEvent</a:t>
            </a:r>
            <a:r>
              <a:rPr lang="en-IN" dirty="0">
                <a:solidFill>
                  <a:srgbClr val="FF0000"/>
                </a:solidFill>
              </a:rPr>
              <a:t>(Window </a:t>
            </a:r>
            <a:r>
              <a:rPr lang="en-IN" i="1" dirty="0" err="1">
                <a:solidFill>
                  <a:srgbClr val="FF0000"/>
                </a:solidFill>
              </a:rPr>
              <a:t>src</a:t>
            </a:r>
            <a:r>
              <a:rPr lang="en-IN" dirty="0">
                <a:solidFill>
                  <a:srgbClr val="FF0000"/>
                </a:solidFill>
              </a:rPr>
              <a:t>, 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i="1" dirty="0">
                <a:solidFill>
                  <a:srgbClr val="FF0000"/>
                </a:solidFill>
              </a:rPr>
              <a:t>type</a:t>
            </a:r>
            <a:r>
              <a:rPr lang="en-IN" dirty="0">
                <a:solidFill>
                  <a:srgbClr val="FF0000"/>
                </a:solidFill>
              </a:rPr>
              <a:t>, 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i="1" dirty="0" err="1">
                <a:solidFill>
                  <a:srgbClr val="FF0000"/>
                </a:solidFill>
              </a:rPr>
              <a:t>fromState</a:t>
            </a:r>
            <a:r>
              <a:rPr lang="en-IN" dirty="0">
                <a:solidFill>
                  <a:srgbClr val="FF0000"/>
                </a:solidFill>
              </a:rPr>
              <a:t>, 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i="1" dirty="0" err="1">
                <a:solidFill>
                  <a:srgbClr val="FF0000"/>
                </a:solidFill>
              </a:rPr>
              <a:t>toState</a:t>
            </a:r>
            <a:r>
              <a:rPr lang="en-IN" dirty="0">
                <a:solidFill>
                  <a:srgbClr val="FF0000"/>
                </a:solidFill>
              </a:rPr>
              <a:t>)</a:t>
            </a:r>
          </a:p>
          <a:p>
            <a:r>
              <a:rPr lang="en-IN" dirty="0" err="1">
                <a:solidFill>
                  <a:srgbClr val="FF0000"/>
                </a:solidFill>
              </a:rPr>
              <a:t>WindowEvent</a:t>
            </a:r>
            <a:r>
              <a:rPr lang="en-IN" dirty="0">
                <a:solidFill>
                  <a:srgbClr val="FF0000"/>
                </a:solidFill>
              </a:rPr>
              <a:t>(Window </a:t>
            </a:r>
            <a:r>
              <a:rPr lang="en-IN" i="1" dirty="0" err="1">
                <a:solidFill>
                  <a:srgbClr val="FF0000"/>
                </a:solidFill>
              </a:rPr>
              <a:t>src</a:t>
            </a:r>
            <a:r>
              <a:rPr lang="en-IN" dirty="0">
                <a:solidFill>
                  <a:srgbClr val="FF0000"/>
                </a:solidFill>
              </a:rPr>
              <a:t>, 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i="1" dirty="0">
                <a:solidFill>
                  <a:srgbClr val="FF0000"/>
                </a:solidFill>
              </a:rPr>
              <a:t>type</a:t>
            </a:r>
            <a:r>
              <a:rPr lang="en-IN" dirty="0">
                <a:solidFill>
                  <a:srgbClr val="FF0000"/>
                </a:solidFill>
              </a:rPr>
              <a:t>, Window </a:t>
            </a:r>
            <a:r>
              <a:rPr lang="en-IN" i="1" dirty="0">
                <a:solidFill>
                  <a:srgbClr val="FF0000"/>
                </a:solidFill>
              </a:rPr>
              <a:t>other</a:t>
            </a:r>
            <a:r>
              <a:rPr lang="en-IN" dirty="0">
                <a:solidFill>
                  <a:srgbClr val="FF0000"/>
                </a:solidFill>
              </a:rPr>
              <a:t>, 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i="1" dirty="0" err="1">
                <a:solidFill>
                  <a:srgbClr val="FF0000"/>
                </a:solidFill>
              </a:rPr>
              <a:t>fromState</a:t>
            </a:r>
            <a:r>
              <a:rPr lang="en-IN" dirty="0">
                <a:solidFill>
                  <a:srgbClr val="FF0000"/>
                </a:solidFill>
              </a:rPr>
              <a:t>, 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i="1" dirty="0" err="1">
                <a:solidFill>
                  <a:srgbClr val="FF0000"/>
                </a:solidFill>
              </a:rPr>
              <a:t>toState</a:t>
            </a:r>
            <a:r>
              <a:rPr lang="en-IN" dirty="0">
                <a:solidFill>
                  <a:srgbClr val="FF0000"/>
                </a:solidFill>
              </a:rPr>
              <a:t>)</a:t>
            </a:r>
            <a:endParaRPr lang="en-IN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42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Graphical User Interface (GUI)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 smtClean="0"/>
              <a:t>Examples of GUI Based Applications:</a:t>
            </a:r>
          </a:p>
          <a:p>
            <a:pPr lvl="1"/>
            <a:r>
              <a:rPr lang="en-IN" sz="2000" dirty="0" smtClean="0"/>
              <a:t>Automated Teller Machine (ATM)</a:t>
            </a:r>
          </a:p>
          <a:p>
            <a:pPr lvl="1"/>
            <a:r>
              <a:rPr lang="en-IN" sz="2000" dirty="0" smtClean="0"/>
              <a:t>Airline Ticketing System</a:t>
            </a:r>
          </a:p>
          <a:p>
            <a:pPr lvl="1"/>
            <a:r>
              <a:rPr lang="en-IN" sz="2000" dirty="0" smtClean="0"/>
              <a:t>Information Kiosks at railway stations</a:t>
            </a:r>
          </a:p>
          <a:p>
            <a:pPr lvl="1"/>
            <a:r>
              <a:rPr lang="en-IN" sz="2000" dirty="0" smtClean="0"/>
              <a:t>Mobile Applications</a:t>
            </a:r>
          </a:p>
          <a:p>
            <a:pPr lvl="1"/>
            <a:r>
              <a:rPr lang="en-IN" sz="2000" dirty="0" smtClean="0"/>
              <a:t>Navigation Systems</a:t>
            </a:r>
          </a:p>
          <a:p>
            <a:pPr lvl="1" algn="just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0892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WindowEvent Class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2000" dirty="0" smtClean="0"/>
              <a:t>Methods:</a:t>
            </a:r>
          </a:p>
          <a:p>
            <a:pPr lvl="1" algn="just"/>
            <a:r>
              <a:rPr lang="en-IN" sz="1700" dirty="0" smtClean="0"/>
              <a:t>Returns the Window object that generated the event.</a:t>
            </a:r>
          </a:p>
          <a:p>
            <a:pPr lvl="1" algn="just"/>
            <a:endParaRPr lang="en-IN" sz="2000" dirty="0" smtClean="0"/>
          </a:p>
          <a:p>
            <a:pPr lvl="1" algn="just"/>
            <a:endParaRPr lang="en-IN" sz="1700" dirty="0" smtClean="0"/>
          </a:p>
          <a:p>
            <a:pPr lvl="1" algn="just"/>
            <a:r>
              <a:rPr lang="en-IN" sz="1700" dirty="0"/>
              <a:t>R</a:t>
            </a:r>
            <a:r>
              <a:rPr lang="en-IN" sz="1700" dirty="0" smtClean="0"/>
              <a:t>eturn </a:t>
            </a:r>
            <a:r>
              <a:rPr lang="en-IN" sz="1700" dirty="0"/>
              <a:t>the opposite window (when a focus event has occurred), the previous window state, and the current window state.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3848" y="1956790"/>
            <a:ext cx="3377485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i="1" dirty="0" smtClean="0">
                <a:solidFill>
                  <a:srgbClr val="FF0000"/>
                </a:solidFill>
              </a:rPr>
              <a:t>Window </a:t>
            </a:r>
            <a:r>
              <a:rPr lang="en-IN" i="1" dirty="0" err="1" smtClean="0">
                <a:solidFill>
                  <a:srgbClr val="FF0000"/>
                </a:solidFill>
              </a:rPr>
              <a:t>getWindow</a:t>
            </a:r>
            <a:r>
              <a:rPr lang="en-IN" i="1" dirty="0" smtClean="0">
                <a:solidFill>
                  <a:srgbClr val="FF0000"/>
                </a:solidFill>
              </a:rPr>
              <a:t>( )</a:t>
            </a:r>
            <a:endParaRPr lang="en-IN" i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3848" y="3318211"/>
            <a:ext cx="337748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i="1" dirty="0">
                <a:solidFill>
                  <a:srgbClr val="FF0000"/>
                </a:solidFill>
              </a:rPr>
              <a:t>Window </a:t>
            </a:r>
            <a:r>
              <a:rPr lang="en-IN" i="1" dirty="0" err="1">
                <a:solidFill>
                  <a:srgbClr val="FF0000"/>
                </a:solidFill>
              </a:rPr>
              <a:t>getOppositeWindow</a:t>
            </a:r>
            <a:r>
              <a:rPr lang="en-IN" i="1" dirty="0">
                <a:solidFill>
                  <a:srgbClr val="FF0000"/>
                </a:solidFill>
              </a:rPr>
              <a:t>()</a:t>
            </a:r>
          </a:p>
          <a:p>
            <a:r>
              <a:rPr lang="en-IN" i="1" dirty="0" err="1">
                <a:solidFill>
                  <a:srgbClr val="FF0000"/>
                </a:solidFill>
              </a:rPr>
              <a:t>int</a:t>
            </a:r>
            <a:r>
              <a:rPr lang="en-IN" i="1" dirty="0">
                <a:solidFill>
                  <a:srgbClr val="FF0000"/>
                </a:solidFill>
              </a:rPr>
              <a:t> </a:t>
            </a:r>
            <a:r>
              <a:rPr lang="en-IN" i="1" dirty="0" err="1">
                <a:solidFill>
                  <a:srgbClr val="FF0000"/>
                </a:solidFill>
              </a:rPr>
              <a:t>getOldState</a:t>
            </a:r>
            <a:r>
              <a:rPr lang="en-IN" i="1" dirty="0">
                <a:solidFill>
                  <a:srgbClr val="FF0000"/>
                </a:solidFill>
              </a:rPr>
              <a:t>()</a:t>
            </a:r>
          </a:p>
          <a:p>
            <a:r>
              <a:rPr lang="en-IN" i="1" dirty="0" err="1">
                <a:solidFill>
                  <a:srgbClr val="FF0000"/>
                </a:solidFill>
              </a:rPr>
              <a:t>int</a:t>
            </a:r>
            <a:r>
              <a:rPr lang="en-IN" i="1" dirty="0">
                <a:solidFill>
                  <a:srgbClr val="FF0000"/>
                </a:solidFill>
              </a:rPr>
              <a:t> </a:t>
            </a:r>
            <a:r>
              <a:rPr lang="en-IN" i="1" dirty="0" err="1">
                <a:solidFill>
                  <a:srgbClr val="FF0000"/>
                </a:solidFill>
              </a:rPr>
              <a:t>getNewState</a:t>
            </a:r>
            <a:r>
              <a:rPr lang="en-IN" i="1" dirty="0">
                <a:solidFill>
                  <a:srgbClr val="FF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463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AWT Components and Events They Generate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481273"/>
              </p:ext>
            </p:extLst>
          </p:nvPr>
        </p:nvGraphicFramePr>
        <p:xfrm>
          <a:off x="450760" y="1378033"/>
          <a:ext cx="8540840" cy="4870371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1835240"/>
                <a:gridCol w="1727339"/>
                <a:gridCol w="4978261"/>
              </a:tblGrid>
              <a:tr h="25839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Button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 err="1">
                          <a:effectLst/>
                        </a:rPr>
                        <a:t>ActionEvent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User clicked the button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839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Checkbox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ItemEvent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User selected or deselected an item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114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CheckboxMenuItem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ItemEvent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User selected or deselected an item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839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Choice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ItemEvent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User selected or deselected an item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839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Component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ComponentEvent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Component moved, resized, hidden, or shown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839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FocusEvent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Component gained or loast focus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839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>
                          <a:effectLst/>
                        </a:rPr>
                        <a:t>KeyEvent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User pressed or released a key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024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>
                          <a:effectLst/>
                        </a:rPr>
                        <a:t>MouseEvent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User pressed or released a mouse button, mouse entered or exited a component, or user moved or dragged mouse.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839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Container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ContainerEvent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Component added to or removed from Container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839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List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ActionEvent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User double-clicked on a List item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839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ItemEvent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User selected or deselected an item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839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MenuItem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ActionEvent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User selected a menu item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839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ScrollBar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AdjustmentEvent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User moved the scrollbar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839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TextComponent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TextEvent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User changed the text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839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TextField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ActionEvent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User pressed Enter (finished editing text)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990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Window</a:t>
                      </a:r>
                      <a:endParaRPr lang="en-IN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WindowEvent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Window opened, closed, </a:t>
                      </a:r>
                      <a:r>
                        <a:rPr lang="en-IN" sz="1400" dirty="0" err="1">
                          <a:effectLst/>
                        </a:rPr>
                        <a:t>iconified</a:t>
                      </a:r>
                      <a:r>
                        <a:rPr lang="en-IN" sz="1400" dirty="0">
                          <a:effectLst/>
                        </a:rPr>
                        <a:t>, </a:t>
                      </a:r>
                      <a:r>
                        <a:rPr lang="en-IN" sz="1400" dirty="0" err="1">
                          <a:effectLst/>
                        </a:rPr>
                        <a:t>deiconified</a:t>
                      </a:r>
                      <a:r>
                        <a:rPr lang="en-IN" sz="1400" dirty="0">
                          <a:effectLst/>
                        </a:rPr>
                        <a:t>, or close requested</a:t>
                      </a:r>
                      <a:endParaRPr lang="en-IN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16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 Listener Interfaces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661211"/>
              </p:ext>
            </p:extLst>
          </p:nvPr>
        </p:nvGraphicFramePr>
        <p:xfrm>
          <a:off x="152400" y="1371599"/>
          <a:ext cx="8686800" cy="4784777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2413000"/>
                <a:gridCol w="6273800"/>
              </a:tblGrid>
              <a:tr h="35532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Interface       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Description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905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>
                          <a:effectLst/>
                        </a:rPr>
                        <a:t>ActionListener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Defines the </a:t>
                      </a:r>
                      <a:r>
                        <a:rPr lang="en-IN" sz="1600" dirty="0" err="1">
                          <a:effectLst/>
                        </a:rPr>
                        <a:t>actionPerformed</a:t>
                      </a:r>
                      <a:r>
                        <a:rPr lang="en-IN" sz="1600" dirty="0">
                          <a:effectLst/>
                        </a:rPr>
                        <a:t>() </a:t>
                      </a:r>
                      <a:r>
                        <a:rPr lang="en-IN" sz="1600" dirty="0" smtClean="0">
                          <a:effectLst/>
                        </a:rPr>
                        <a:t>method to </a:t>
                      </a:r>
                      <a:r>
                        <a:rPr lang="en-IN" sz="1600" dirty="0">
                          <a:effectLst/>
                        </a:rPr>
                        <a:t>receive and process action events.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2882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MouseListener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Defines five methods to receive </a:t>
                      </a:r>
                      <a:r>
                        <a:rPr lang="en-IN" sz="1600" dirty="0" smtClean="0">
                          <a:effectLst/>
                        </a:rPr>
                        <a:t>mouse events</a:t>
                      </a:r>
                      <a:r>
                        <a:rPr lang="en-IN" sz="1600" dirty="0">
                          <a:effectLst/>
                        </a:rPr>
                        <a:t>, such as when a mouse </a:t>
                      </a:r>
                      <a:r>
                        <a:rPr lang="en-IN" sz="1600" dirty="0" smtClean="0">
                          <a:effectLst/>
                        </a:rPr>
                        <a:t>is clicked</a:t>
                      </a:r>
                      <a:r>
                        <a:rPr lang="en-IN" sz="1600" dirty="0">
                          <a:effectLst/>
                        </a:rPr>
                        <a:t>, pressed, released, enters, </a:t>
                      </a:r>
                      <a:r>
                        <a:rPr lang="en-IN" sz="1600" dirty="0" smtClean="0">
                          <a:effectLst/>
                        </a:rPr>
                        <a:t>or exits </a:t>
                      </a:r>
                      <a:r>
                        <a:rPr lang="en-IN" sz="1600" dirty="0">
                          <a:effectLst/>
                        </a:rPr>
                        <a:t>a component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2882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MouseMotionListener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Defines two methods to </a:t>
                      </a:r>
                      <a:r>
                        <a:rPr lang="en-IN" sz="1600" dirty="0" smtClean="0">
                          <a:effectLst/>
                        </a:rPr>
                        <a:t>receive events</a:t>
                      </a:r>
                      <a:r>
                        <a:rPr lang="en-IN" sz="1600" dirty="0">
                          <a:effectLst/>
                        </a:rPr>
                        <a:t>, such as when a mouse </a:t>
                      </a:r>
                      <a:r>
                        <a:rPr lang="en-IN" sz="1600" dirty="0" smtClean="0">
                          <a:effectLst/>
                        </a:rPr>
                        <a:t>is dragged </a:t>
                      </a:r>
                      <a:r>
                        <a:rPr lang="en-IN" sz="1600" dirty="0">
                          <a:effectLst/>
                        </a:rPr>
                        <a:t>or moved</a:t>
                      </a:r>
                      <a:r>
                        <a:rPr lang="en-IN" sz="1600" dirty="0" smtClean="0">
                          <a:effectLst/>
                        </a:rPr>
                        <a:t>. 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97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AdjustmentListner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Defines the </a:t>
                      </a:r>
                      <a:r>
                        <a:rPr lang="en-IN" sz="1600" dirty="0" err="1">
                          <a:effectLst/>
                        </a:rPr>
                        <a:t>adjustmentValueChanged</a:t>
                      </a:r>
                      <a:r>
                        <a:rPr lang="en-IN" sz="1600" dirty="0" smtClean="0">
                          <a:effectLst/>
                        </a:rPr>
                        <a:t>() method </a:t>
                      </a:r>
                      <a:r>
                        <a:rPr lang="en-IN" sz="1600" dirty="0">
                          <a:effectLst/>
                        </a:rPr>
                        <a:t>to receive and </a:t>
                      </a:r>
                      <a:r>
                        <a:rPr lang="en-IN" sz="1600" dirty="0" err="1" smtClean="0">
                          <a:effectLst/>
                        </a:rPr>
                        <a:t>processthe</a:t>
                      </a: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adjustment events.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2882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TextListener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Defines the </a:t>
                      </a:r>
                      <a:r>
                        <a:rPr lang="en-IN" sz="1600" dirty="0" err="1">
                          <a:effectLst/>
                        </a:rPr>
                        <a:t>textValueChanged</a:t>
                      </a:r>
                      <a:r>
                        <a:rPr lang="en-IN" sz="1600" dirty="0" smtClean="0">
                          <a:effectLst/>
                        </a:rPr>
                        <a:t>() method </a:t>
                      </a:r>
                      <a:r>
                        <a:rPr lang="en-IN" sz="1600" dirty="0">
                          <a:effectLst/>
                        </a:rPr>
                        <a:t>to receive and process </a:t>
                      </a:r>
                      <a:r>
                        <a:rPr lang="en-IN" sz="1600" dirty="0" smtClean="0">
                          <a:effectLst/>
                        </a:rPr>
                        <a:t>an event </a:t>
                      </a:r>
                      <a:r>
                        <a:rPr lang="en-IN" sz="1600" dirty="0">
                          <a:effectLst/>
                        </a:rPr>
                        <a:t>when the text value changes.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532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WindowListener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Defines seven window methods </a:t>
                      </a:r>
                      <a:r>
                        <a:rPr lang="en-IN" sz="1600" dirty="0" smtClean="0">
                          <a:effectLst/>
                        </a:rPr>
                        <a:t>to receive </a:t>
                      </a:r>
                      <a:r>
                        <a:rPr lang="en-IN" sz="1600" dirty="0">
                          <a:effectLst/>
                        </a:rPr>
                        <a:t>events.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2882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ItemListener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Defines the </a:t>
                      </a:r>
                      <a:r>
                        <a:rPr lang="en-IN" sz="1600" dirty="0" err="1">
                          <a:effectLst/>
                        </a:rPr>
                        <a:t>itemStateChanged</a:t>
                      </a:r>
                      <a:r>
                        <a:rPr lang="en-IN" sz="1600" dirty="0" smtClean="0">
                          <a:effectLst/>
                        </a:rPr>
                        <a:t>() method </a:t>
                      </a:r>
                      <a:r>
                        <a:rPr lang="en-IN" sz="1600" dirty="0">
                          <a:effectLst/>
                        </a:rPr>
                        <a:t>when an item has </a:t>
                      </a:r>
                      <a:r>
                        <a:rPr lang="en-IN" sz="1600" dirty="0" smtClean="0">
                          <a:effectLst/>
                        </a:rPr>
                        <a:t>been selected </a:t>
                      </a:r>
                      <a:r>
                        <a:rPr lang="en-IN" sz="1600" dirty="0">
                          <a:effectLst/>
                        </a:rPr>
                        <a:t>or deselected by the user.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25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 Listener Interfaces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525060"/>
              </p:ext>
            </p:extLst>
          </p:nvPr>
        </p:nvGraphicFramePr>
        <p:xfrm>
          <a:off x="152400" y="1300774"/>
          <a:ext cx="8839199" cy="5096025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1844703"/>
                <a:gridCol w="3535680"/>
                <a:gridCol w="2041478"/>
                <a:gridCol w="1417338"/>
              </a:tblGrid>
              <a:tr h="231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INTERFACE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INTERFACE METHODS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ADD METHOD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EVENT CLASS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ActionListener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>
                          <a:effectLst/>
                        </a:rPr>
                        <a:t>actionPerformed</a:t>
                      </a:r>
                      <a:r>
                        <a:rPr lang="en-IN" sz="1400" dirty="0">
                          <a:effectLst/>
                        </a:rPr>
                        <a:t> (</a:t>
                      </a:r>
                      <a:r>
                        <a:rPr lang="en-IN" sz="1400" dirty="0" err="1" smtClean="0">
                          <a:effectLst/>
                        </a:rPr>
                        <a:t>ActionEvent</a:t>
                      </a:r>
                      <a:r>
                        <a:rPr lang="en-IN" sz="1400" dirty="0" smtClean="0">
                          <a:effectLst/>
                        </a:rPr>
                        <a:t> </a:t>
                      </a:r>
                      <a:r>
                        <a:rPr lang="en-IN" sz="1400" dirty="0" err="1" smtClean="0">
                          <a:effectLst/>
                        </a:rPr>
                        <a:t>ae</a:t>
                      </a:r>
                      <a:r>
                        <a:rPr lang="en-IN" sz="1400" dirty="0" smtClean="0">
                          <a:effectLst/>
                        </a:rPr>
                        <a:t>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addActionListener()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ActionEvent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AdjustmentListener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 smtClean="0">
                          <a:effectLst/>
                        </a:rPr>
                        <a:t>adjustmentValueChanged</a:t>
                      </a:r>
                      <a:r>
                        <a:rPr lang="en-IN" sz="1400" dirty="0" smtClean="0">
                          <a:effectLst/>
                        </a:rPr>
                        <a:t>(</a:t>
                      </a:r>
                      <a:r>
                        <a:rPr lang="en-IN" sz="1400" dirty="0" err="1" smtClean="0">
                          <a:effectLst/>
                        </a:rPr>
                        <a:t>AdjustmentEvent</a:t>
                      </a:r>
                      <a:r>
                        <a:rPr lang="en-IN" sz="1400" dirty="0" smtClean="0">
                          <a:effectLst/>
                        </a:rPr>
                        <a:t> </a:t>
                      </a:r>
                      <a:r>
                        <a:rPr lang="en-IN" sz="1400" dirty="0" err="1" smtClean="0">
                          <a:effectLst/>
                        </a:rPr>
                        <a:t>ae</a:t>
                      </a:r>
                      <a:r>
                        <a:rPr lang="en-IN" sz="1400" dirty="0" smtClean="0">
                          <a:effectLst/>
                        </a:rPr>
                        <a:t>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addAdjustmentListener()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AdjustmentEvent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ComponentListener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 smtClean="0">
                          <a:effectLst/>
                        </a:rPr>
                        <a:t>componentHidden</a:t>
                      </a:r>
                      <a:r>
                        <a:rPr lang="en-IN" sz="1400" dirty="0" smtClean="0">
                          <a:effectLst/>
                        </a:rPr>
                        <a:t>(</a:t>
                      </a:r>
                      <a:r>
                        <a:rPr lang="en-IN" sz="1400" dirty="0" err="1" smtClean="0">
                          <a:effectLst/>
                        </a:rPr>
                        <a:t>ComponentEvent</a:t>
                      </a:r>
                      <a:r>
                        <a:rPr lang="en-IN" sz="1400" dirty="0" smtClean="0">
                          <a:effectLst/>
                        </a:rPr>
                        <a:t> </a:t>
                      </a:r>
                      <a:r>
                        <a:rPr lang="en-IN" sz="1400" dirty="0" err="1" smtClean="0">
                          <a:effectLst/>
                        </a:rPr>
                        <a:t>ce</a:t>
                      </a:r>
                      <a:r>
                        <a:rPr lang="en-IN" sz="1400" dirty="0" smtClean="0">
                          <a:effectLst/>
                        </a:rPr>
                        <a:t>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addComponentListener()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ComponentEvent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 smtClean="0">
                          <a:effectLst/>
                        </a:rPr>
                        <a:t>componentMoved</a:t>
                      </a:r>
                      <a:r>
                        <a:rPr lang="en-IN" sz="1400" dirty="0" smtClean="0">
                          <a:effectLst/>
                        </a:rPr>
                        <a:t>(</a:t>
                      </a:r>
                      <a:r>
                        <a:rPr lang="en-IN" sz="1400" dirty="0" err="1" smtClean="0">
                          <a:effectLst/>
                        </a:rPr>
                        <a:t>ComponentEvent</a:t>
                      </a:r>
                      <a:r>
                        <a:rPr lang="en-IN" sz="1400" dirty="0" smtClean="0">
                          <a:effectLst/>
                        </a:rPr>
                        <a:t> </a:t>
                      </a:r>
                      <a:r>
                        <a:rPr lang="en-IN" sz="1400" dirty="0" err="1" smtClean="0">
                          <a:effectLst/>
                        </a:rPr>
                        <a:t>ce</a:t>
                      </a:r>
                      <a:r>
                        <a:rPr lang="en-IN" sz="1400" dirty="0" smtClean="0">
                          <a:effectLst/>
                        </a:rPr>
                        <a:t>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 smtClean="0">
                          <a:effectLst/>
                        </a:rPr>
                        <a:t>componentResized</a:t>
                      </a:r>
                      <a:r>
                        <a:rPr lang="en-IN" sz="1400" dirty="0" smtClean="0">
                          <a:effectLst/>
                        </a:rPr>
                        <a:t>(</a:t>
                      </a:r>
                      <a:r>
                        <a:rPr lang="en-IN" sz="1400" dirty="0" err="1" smtClean="0">
                          <a:effectLst/>
                        </a:rPr>
                        <a:t>ComponentEvent</a:t>
                      </a:r>
                      <a:r>
                        <a:rPr lang="en-IN" sz="1400" dirty="0" smtClean="0">
                          <a:effectLst/>
                        </a:rPr>
                        <a:t> </a:t>
                      </a:r>
                      <a:r>
                        <a:rPr lang="en-IN" sz="1400" dirty="0" err="1" smtClean="0">
                          <a:effectLst/>
                        </a:rPr>
                        <a:t>ce</a:t>
                      </a:r>
                      <a:r>
                        <a:rPr lang="en-IN" sz="1400" dirty="0" smtClean="0">
                          <a:effectLst/>
                        </a:rPr>
                        <a:t>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 smtClean="0">
                          <a:effectLst/>
                        </a:rPr>
                        <a:t>componentShown</a:t>
                      </a:r>
                      <a:r>
                        <a:rPr lang="en-IN" sz="1400" dirty="0" smtClean="0">
                          <a:effectLst/>
                        </a:rPr>
                        <a:t>(</a:t>
                      </a:r>
                      <a:r>
                        <a:rPr lang="en-IN" sz="1400" dirty="0" err="1" smtClean="0">
                          <a:effectLst/>
                        </a:rPr>
                        <a:t>ComponentEvent</a:t>
                      </a:r>
                      <a:r>
                        <a:rPr lang="en-IN" sz="1400" dirty="0" smtClean="0">
                          <a:effectLst/>
                        </a:rPr>
                        <a:t> </a:t>
                      </a:r>
                      <a:r>
                        <a:rPr lang="en-IN" sz="1400" dirty="0" err="1" smtClean="0">
                          <a:effectLst/>
                        </a:rPr>
                        <a:t>ce</a:t>
                      </a:r>
                      <a:r>
                        <a:rPr lang="en-IN" sz="1400" dirty="0" smtClean="0">
                          <a:effectLst/>
                        </a:rPr>
                        <a:t>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ContainerListener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 smtClean="0">
                          <a:effectLst/>
                        </a:rPr>
                        <a:t>componentAdded</a:t>
                      </a:r>
                      <a:r>
                        <a:rPr lang="en-IN" sz="1400" dirty="0" smtClean="0">
                          <a:effectLst/>
                        </a:rPr>
                        <a:t>(</a:t>
                      </a:r>
                      <a:r>
                        <a:rPr lang="en-IN" sz="1400" dirty="0" err="1" smtClean="0">
                          <a:effectLst/>
                        </a:rPr>
                        <a:t>ComponentEvent</a:t>
                      </a:r>
                      <a:r>
                        <a:rPr lang="en-IN" sz="1400" dirty="0" smtClean="0">
                          <a:effectLst/>
                        </a:rPr>
                        <a:t> </a:t>
                      </a:r>
                      <a:r>
                        <a:rPr lang="en-IN" sz="1400" dirty="0" err="1" smtClean="0">
                          <a:effectLst/>
                        </a:rPr>
                        <a:t>ce</a:t>
                      </a:r>
                      <a:r>
                        <a:rPr lang="en-IN" sz="1400" dirty="0" smtClean="0">
                          <a:effectLst/>
                        </a:rPr>
                        <a:t>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addContainerListener()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ContainerEvent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 smtClean="0">
                          <a:effectLst/>
                        </a:rPr>
                        <a:t>componentRemoved</a:t>
                      </a:r>
                      <a:r>
                        <a:rPr lang="en-IN" sz="1400" dirty="0" smtClean="0">
                          <a:effectLst/>
                        </a:rPr>
                        <a:t>(</a:t>
                      </a:r>
                      <a:r>
                        <a:rPr lang="en-IN" sz="1400" dirty="0" err="1" smtClean="0">
                          <a:effectLst/>
                        </a:rPr>
                        <a:t>ComponentEvent</a:t>
                      </a:r>
                      <a:r>
                        <a:rPr lang="en-IN" sz="1400" dirty="0" smtClean="0">
                          <a:effectLst/>
                        </a:rPr>
                        <a:t> </a:t>
                      </a:r>
                      <a:r>
                        <a:rPr lang="en-IN" sz="1400" dirty="0" err="1" smtClean="0">
                          <a:effectLst/>
                        </a:rPr>
                        <a:t>ce</a:t>
                      </a:r>
                      <a:r>
                        <a:rPr lang="en-IN" sz="1400" dirty="0" smtClean="0">
                          <a:effectLst/>
                        </a:rPr>
                        <a:t>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FocusListener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 smtClean="0">
                          <a:effectLst/>
                        </a:rPr>
                        <a:t>focusGained</a:t>
                      </a:r>
                      <a:r>
                        <a:rPr lang="en-IN" sz="1400" dirty="0" smtClean="0">
                          <a:effectLst/>
                        </a:rPr>
                        <a:t>(</a:t>
                      </a:r>
                      <a:r>
                        <a:rPr lang="en-IN" sz="1400" dirty="0" err="1" smtClean="0">
                          <a:effectLst/>
                        </a:rPr>
                        <a:t>FocusEvent</a:t>
                      </a:r>
                      <a:r>
                        <a:rPr lang="en-IN" sz="1400" dirty="0" smtClean="0">
                          <a:effectLst/>
                        </a:rPr>
                        <a:t> </a:t>
                      </a:r>
                      <a:r>
                        <a:rPr lang="en-IN" sz="1400" dirty="0" err="1" smtClean="0">
                          <a:effectLst/>
                        </a:rPr>
                        <a:t>fe</a:t>
                      </a:r>
                      <a:r>
                        <a:rPr lang="en-IN" sz="1400" dirty="0" smtClean="0">
                          <a:effectLst/>
                        </a:rPr>
                        <a:t>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addFocusListener()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FocusEvent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 smtClean="0">
                          <a:effectLst/>
                        </a:rPr>
                        <a:t>focusLost</a:t>
                      </a:r>
                      <a:r>
                        <a:rPr lang="en-IN" sz="1400" dirty="0" smtClean="0">
                          <a:effectLst/>
                        </a:rPr>
                        <a:t>(</a:t>
                      </a:r>
                      <a:r>
                        <a:rPr lang="en-IN" sz="1400" dirty="0" err="1" smtClean="0">
                          <a:effectLst/>
                        </a:rPr>
                        <a:t>FocusEvent</a:t>
                      </a:r>
                      <a:r>
                        <a:rPr lang="en-IN" sz="1400" dirty="0" smtClean="0">
                          <a:effectLst/>
                        </a:rPr>
                        <a:t> </a:t>
                      </a:r>
                      <a:r>
                        <a:rPr lang="en-IN" sz="1400" dirty="0" err="1" smtClean="0">
                          <a:effectLst/>
                        </a:rPr>
                        <a:t>fe</a:t>
                      </a:r>
                      <a:r>
                        <a:rPr lang="en-IN" sz="1400" dirty="0" smtClean="0">
                          <a:effectLst/>
                        </a:rPr>
                        <a:t>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ItemListener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 smtClean="0">
                          <a:effectLst/>
                        </a:rPr>
                        <a:t>itemStateChanged</a:t>
                      </a:r>
                      <a:r>
                        <a:rPr lang="en-IN" sz="1400" dirty="0" smtClean="0">
                          <a:effectLst/>
                        </a:rPr>
                        <a:t>(</a:t>
                      </a:r>
                      <a:r>
                        <a:rPr lang="en-IN" sz="1400" dirty="0" err="1" smtClean="0">
                          <a:effectLst/>
                        </a:rPr>
                        <a:t>ItemEvent</a:t>
                      </a:r>
                      <a:r>
                        <a:rPr lang="en-IN" sz="1400" dirty="0" smtClean="0">
                          <a:effectLst/>
                        </a:rPr>
                        <a:t> </a:t>
                      </a:r>
                      <a:r>
                        <a:rPr lang="en-IN" sz="1400" dirty="0" err="1" smtClean="0">
                          <a:effectLst/>
                        </a:rPr>
                        <a:t>ie</a:t>
                      </a:r>
                      <a:r>
                        <a:rPr lang="en-IN" sz="1400" dirty="0" smtClean="0">
                          <a:effectLst/>
                        </a:rPr>
                        <a:t>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addItemListener()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ItemEvent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KeyListener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 smtClean="0">
                          <a:effectLst/>
                        </a:rPr>
                        <a:t>keyPressed</a:t>
                      </a:r>
                      <a:r>
                        <a:rPr lang="en-IN" sz="1400" dirty="0" smtClean="0">
                          <a:effectLst/>
                        </a:rPr>
                        <a:t>(</a:t>
                      </a:r>
                      <a:r>
                        <a:rPr lang="en-IN" sz="1400" dirty="0" err="1" smtClean="0">
                          <a:effectLst/>
                        </a:rPr>
                        <a:t>KeyEvent</a:t>
                      </a:r>
                      <a:r>
                        <a:rPr lang="en-IN" sz="1400" dirty="0" smtClean="0">
                          <a:effectLst/>
                        </a:rPr>
                        <a:t> </a:t>
                      </a:r>
                      <a:r>
                        <a:rPr lang="en-IN" sz="1400" dirty="0" err="1" smtClean="0">
                          <a:effectLst/>
                        </a:rPr>
                        <a:t>ke</a:t>
                      </a:r>
                      <a:r>
                        <a:rPr lang="en-IN" sz="1400" dirty="0" smtClean="0">
                          <a:effectLst/>
                        </a:rPr>
                        <a:t>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addKeyListener()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KeyEvent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 smtClean="0">
                          <a:effectLst/>
                        </a:rPr>
                        <a:t>keyReleased</a:t>
                      </a:r>
                      <a:r>
                        <a:rPr lang="en-IN" sz="1400" dirty="0" smtClean="0">
                          <a:effectLst/>
                        </a:rPr>
                        <a:t>(</a:t>
                      </a:r>
                      <a:r>
                        <a:rPr lang="en-IN" sz="1400" dirty="0" err="1" smtClean="0">
                          <a:effectLst/>
                        </a:rPr>
                        <a:t>KeyEvent</a:t>
                      </a:r>
                      <a:r>
                        <a:rPr lang="en-IN" sz="1400" dirty="0" smtClean="0">
                          <a:effectLst/>
                        </a:rPr>
                        <a:t> </a:t>
                      </a:r>
                      <a:r>
                        <a:rPr lang="en-IN" sz="1400" dirty="0" err="1" smtClean="0">
                          <a:effectLst/>
                        </a:rPr>
                        <a:t>ke</a:t>
                      </a:r>
                      <a:r>
                        <a:rPr lang="en-IN" sz="1400" dirty="0" smtClean="0">
                          <a:effectLst/>
                        </a:rPr>
                        <a:t>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 smtClean="0">
                          <a:effectLst/>
                        </a:rPr>
                        <a:t>keyTyped</a:t>
                      </a:r>
                      <a:r>
                        <a:rPr lang="en-IN" sz="1400" dirty="0" smtClean="0">
                          <a:effectLst/>
                        </a:rPr>
                        <a:t>(</a:t>
                      </a:r>
                      <a:r>
                        <a:rPr lang="en-IN" sz="1400" dirty="0" err="1" smtClean="0">
                          <a:effectLst/>
                        </a:rPr>
                        <a:t>KeyEvent</a:t>
                      </a:r>
                      <a:r>
                        <a:rPr lang="en-IN" sz="1400" dirty="0" smtClean="0">
                          <a:effectLst/>
                        </a:rPr>
                        <a:t> </a:t>
                      </a:r>
                      <a:r>
                        <a:rPr lang="en-IN" sz="1400" dirty="0" err="1" smtClean="0">
                          <a:effectLst/>
                        </a:rPr>
                        <a:t>ke</a:t>
                      </a:r>
                      <a:r>
                        <a:rPr lang="en-IN" sz="1400" dirty="0" smtClean="0">
                          <a:effectLst/>
                        </a:rPr>
                        <a:t>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44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 Listener Interfaces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078246"/>
              </p:ext>
            </p:extLst>
          </p:nvPr>
        </p:nvGraphicFramePr>
        <p:xfrm>
          <a:off x="228600" y="1300774"/>
          <a:ext cx="8762999" cy="5096025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1981200"/>
                <a:gridCol w="3227072"/>
                <a:gridCol w="2149607"/>
                <a:gridCol w="1405120"/>
              </a:tblGrid>
              <a:tr h="231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INTERFACE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INTERFACE METHODS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ADD METHOD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EVENT CLASS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MouseListener</a:t>
                      </a: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mouseClicked</a:t>
                      </a:r>
                      <a:r>
                        <a:rPr lang="en-IN" sz="1400" b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1400" b="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MouseEvent</a:t>
                      </a:r>
                      <a:r>
                        <a:rPr lang="en-IN" sz="1400" b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me)</a:t>
                      </a:r>
                      <a:endParaRPr lang="en-IN" sz="14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addMouseListener</a:t>
                      </a:r>
                      <a:r>
                        <a:rPr lang="en-IN" sz="1400" b="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IN" sz="14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MouseEvent</a:t>
                      </a:r>
                      <a:endParaRPr lang="en-IN" sz="14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mouseEntered</a:t>
                      </a:r>
                      <a:r>
                        <a:rPr lang="en-IN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140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MouseEvent</a:t>
                      </a:r>
                      <a:r>
                        <a:rPr lang="en-IN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me)</a:t>
                      </a: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mouseExited</a:t>
                      </a:r>
                      <a:r>
                        <a:rPr lang="en-IN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140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MouseEvent</a:t>
                      </a:r>
                      <a:r>
                        <a:rPr lang="en-IN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me)</a:t>
                      </a: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mousePressed</a:t>
                      </a:r>
                      <a:r>
                        <a:rPr lang="en-IN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140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MouseEvent</a:t>
                      </a:r>
                      <a:r>
                        <a:rPr lang="en-IN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me)</a:t>
                      </a: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mouseReleased</a:t>
                      </a:r>
                      <a:r>
                        <a:rPr lang="en-IN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140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MouseEvent</a:t>
                      </a:r>
                      <a:r>
                        <a:rPr lang="en-IN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me)</a:t>
                      </a: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MouseMotionListener</a:t>
                      </a: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mouseDragged</a:t>
                      </a:r>
                      <a:r>
                        <a:rPr lang="en-IN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140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MouseEvent</a:t>
                      </a:r>
                      <a:r>
                        <a:rPr lang="en-IN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me)</a:t>
                      </a: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addMouseMotionListener()</a:t>
                      </a:r>
                      <a:endParaRPr lang="en-IN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MouseEvent</a:t>
                      </a:r>
                      <a:endParaRPr lang="en-IN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mouseMoved</a:t>
                      </a:r>
                      <a:r>
                        <a:rPr lang="en-IN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140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MouseEvent</a:t>
                      </a:r>
                      <a:r>
                        <a:rPr lang="en-IN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me)</a:t>
                      </a: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TextListener</a:t>
                      </a: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textValueChanged</a:t>
                      </a:r>
                      <a:r>
                        <a:rPr lang="en-IN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140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TextEvent</a:t>
                      </a:r>
                      <a:r>
                        <a:rPr lang="en-IN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</a:t>
                      </a:r>
                      <a:r>
                        <a:rPr lang="en-IN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addTextListener</a:t>
                      </a:r>
                      <a:r>
                        <a:rPr lang="en-IN" sz="14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TextEvent</a:t>
                      </a:r>
                      <a:endParaRPr lang="en-IN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WindowListener</a:t>
                      </a: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windowActivated</a:t>
                      </a:r>
                      <a:r>
                        <a:rPr lang="en-IN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(WindowEvent we)</a:t>
                      </a: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addWindowListener()</a:t>
                      </a:r>
                      <a:endParaRPr lang="en-IN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WindowEvent</a:t>
                      </a:r>
                      <a:endParaRPr lang="en-IN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windowClosed</a:t>
                      </a:r>
                      <a:r>
                        <a:rPr lang="en-IN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(WindowEvent we)</a:t>
                      </a: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windowClosing</a:t>
                      </a:r>
                      <a:r>
                        <a:rPr lang="en-IN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(WindowEvent we)</a:t>
                      </a: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windowDeactivated</a:t>
                      </a:r>
                      <a:r>
                        <a:rPr lang="en-IN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(WindowEvent we)</a:t>
                      </a: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windowDeiconified</a:t>
                      </a:r>
                      <a:r>
                        <a:rPr lang="en-IN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(WindowEvent we)</a:t>
                      </a: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windowIconified</a:t>
                      </a:r>
                      <a:r>
                        <a:rPr lang="en-IN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(WindowEvent we)</a:t>
                      </a: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windowOpened</a:t>
                      </a:r>
                      <a:r>
                        <a:rPr lang="en-IN" sz="14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(WindowEvent we)</a:t>
                      </a: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64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Handling Various Events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2000" dirty="0" smtClean="0"/>
              <a:t>Mouse Events</a:t>
            </a:r>
          </a:p>
          <a:p>
            <a:pPr lvl="1"/>
            <a:r>
              <a:rPr lang="en-IN" sz="2000" dirty="0" smtClean="0"/>
              <a:t>Refer the program </a:t>
            </a:r>
            <a:r>
              <a:rPr lang="en-IN" sz="2000" u="sng" dirty="0" smtClean="0">
                <a:solidFill>
                  <a:srgbClr val="FF0000"/>
                </a:solidFill>
              </a:rPr>
              <a:t>MouseEvents.java</a:t>
            </a:r>
          </a:p>
          <a:p>
            <a:r>
              <a:rPr lang="en-IN" sz="2000" dirty="0" smtClean="0"/>
              <a:t>Keyboard Events</a:t>
            </a:r>
          </a:p>
          <a:p>
            <a:pPr lvl="1"/>
            <a:r>
              <a:rPr lang="en-IN" sz="2000" dirty="0"/>
              <a:t>Refer the program </a:t>
            </a:r>
            <a:r>
              <a:rPr lang="en-IN" sz="2000" u="sng" dirty="0" smtClean="0">
                <a:solidFill>
                  <a:srgbClr val="FF0000"/>
                </a:solidFill>
              </a:rPr>
              <a:t>SimpleKey.java</a:t>
            </a:r>
            <a:r>
              <a:rPr lang="en-IN" sz="2000" dirty="0" smtClean="0"/>
              <a:t> &amp; </a:t>
            </a:r>
            <a:r>
              <a:rPr lang="en-IN" sz="2000" u="sng" dirty="0" smtClean="0">
                <a:solidFill>
                  <a:srgbClr val="FF0000"/>
                </a:solidFill>
              </a:rPr>
              <a:t>KeyEvents.java</a:t>
            </a:r>
          </a:p>
          <a:p>
            <a:r>
              <a:rPr lang="en-IN" sz="2000" dirty="0" smtClean="0"/>
              <a:t>Action Events</a:t>
            </a:r>
          </a:p>
          <a:p>
            <a:pPr lvl="1"/>
            <a:r>
              <a:rPr lang="en-IN" sz="2000" dirty="0" smtClean="0"/>
              <a:t>Refer the program </a:t>
            </a:r>
            <a:r>
              <a:rPr lang="en-IN" sz="2000" u="sng" dirty="0" smtClean="0">
                <a:solidFill>
                  <a:srgbClr val="FF0000"/>
                </a:solidFill>
              </a:rPr>
              <a:t>ActionExample.java</a:t>
            </a:r>
          </a:p>
          <a:p>
            <a:r>
              <a:rPr lang="en-IN" sz="2000" dirty="0" smtClean="0"/>
              <a:t>Item </a:t>
            </a:r>
            <a:r>
              <a:rPr lang="en-IN" sz="2000" dirty="0"/>
              <a:t>Events</a:t>
            </a:r>
          </a:p>
          <a:p>
            <a:pPr lvl="1"/>
            <a:r>
              <a:rPr lang="en-IN" sz="2000" dirty="0"/>
              <a:t>Refer the program </a:t>
            </a:r>
            <a:r>
              <a:rPr lang="en-IN" sz="2000" u="sng" dirty="0" smtClean="0">
                <a:solidFill>
                  <a:srgbClr val="FF0000"/>
                </a:solidFill>
              </a:rPr>
              <a:t>ItemExample.java</a:t>
            </a:r>
            <a:r>
              <a:rPr lang="en-I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IN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&amp; </a:t>
            </a:r>
            <a:r>
              <a:rPr lang="en-IN" sz="2000" u="sng" smtClean="0">
                <a:solidFill>
                  <a:srgbClr val="FF0000"/>
                </a:solidFill>
              </a:rPr>
              <a:t>ItemChoiceExample.java</a:t>
            </a:r>
            <a:endParaRPr lang="en-IN" sz="2000" u="sng" dirty="0">
              <a:solidFill>
                <a:srgbClr val="FF0000"/>
              </a:solidFill>
            </a:endParaRPr>
          </a:p>
          <a:p>
            <a:r>
              <a:rPr lang="en-IN" sz="2000" dirty="0" smtClean="0"/>
              <a:t>Adjustment Events</a:t>
            </a:r>
            <a:endParaRPr lang="en-IN" sz="2000" dirty="0"/>
          </a:p>
          <a:p>
            <a:pPr lvl="1"/>
            <a:r>
              <a:rPr lang="en-IN" sz="2000" dirty="0"/>
              <a:t>Refer the program </a:t>
            </a:r>
            <a:r>
              <a:rPr lang="en-IN" sz="2000" u="sng" dirty="0" smtClean="0">
                <a:solidFill>
                  <a:srgbClr val="FF0000"/>
                </a:solidFill>
              </a:rPr>
              <a:t>AdjustmentExample.java</a:t>
            </a:r>
          </a:p>
          <a:p>
            <a:r>
              <a:rPr lang="en-IN" sz="2000" dirty="0" smtClean="0"/>
              <a:t>Component </a:t>
            </a:r>
            <a:r>
              <a:rPr lang="en-IN" sz="2000" dirty="0"/>
              <a:t>Events</a:t>
            </a:r>
          </a:p>
          <a:p>
            <a:pPr lvl="1"/>
            <a:r>
              <a:rPr lang="en-IN" sz="2000" dirty="0"/>
              <a:t>Refer the program </a:t>
            </a:r>
            <a:r>
              <a:rPr lang="en-IN" sz="2000" u="sng" dirty="0" smtClean="0">
                <a:solidFill>
                  <a:srgbClr val="FF0000"/>
                </a:solidFill>
              </a:rPr>
              <a:t>ComponentExample.java</a:t>
            </a:r>
          </a:p>
          <a:p>
            <a:r>
              <a:rPr lang="en-IN" sz="2000" dirty="0" smtClean="0"/>
              <a:t>Container </a:t>
            </a:r>
            <a:r>
              <a:rPr lang="en-IN" sz="2000" dirty="0"/>
              <a:t>Events</a:t>
            </a:r>
          </a:p>
          <a:p>
            <a:pPr lvl="1"/>
            <a:r>
              <a:rPr lang="en-IN" sz="2000" dirty="0" smtClean="0"/>
              <a:t>Refer the program </a:t>
            </a:r>
            <a:r>
              <a:rPr lang="en-IN" sz="2000" u="sng" dirty="0" smtClean="0">
                <a:solidFill>
                  <a:srgbClr val="FF0000"/>
                </a:solidFill>
              </a:rPr>
              <a:t>ContainerExample.java</a:t>
            </a:r>
          </a:p>
          <a:p>
            <a:r>
              <a:rPr lang="en-IN" sz="2000" dirty="0" smtClean="0"/>
              <a:t>Focus </a:t>
            </a:r>
            <a:r>
              <a:rPr lang="en-IN" sz="2000" dirty="0"/>
              <a:t>Events</a:t>
            </a:r>
          </a:p>
          <a:p>
            <a:pPr lvl="1"/>
            <a:r>
              <a:rPr lang="en-IN" sz="2000" dirty="0"/>
              <a:t>Refer the program </a:t>
            </a:r>
            <a:r>
              <a:rPr lang="en-IN" sz="2000" u="sng" dirty="0" smtClean="0">
                <a:solidFill>
                  <a:srgbClr val="FF0000"/>
                </a:solidFill>
              </a:rPr>
              <a:t>Focus.java</a:t>
            </a:r>
          </a:p>
          <a:p>
            <a:r>
              <a:rPr lang="en-IN" sz="2000" dirty="0" smtClean="0"/>
              <a:t>Window </a:t>
            </a:r>
            <a:r>
              <a:rPr lang="en-IN" sz="2000" dirty="0"/>
              <a:t>Events</a:t>
            </a:r>
          </a:p>
          <a:p>
            <a:pPr lvl="1"/>
            <a:r>
              <a:rPr lang="en-IN" sz="2000" dirty="0"/>
              <a:t>Refer the program </a:t>
            </a:r>
            <a:r>
              <a:rPr lang="en-IN" sz="2000" u="sng" dirty="0" smtClean="0">
                <a:solidFill>
                  <a:srgbClr val="FF0000"/>
                </a:solidFill>
              </a:rPr>
              <a:t>WindowDemo.java</a:t>
            </a:r>
            <a:endParaRPr lang="en-IN" sz="2000" u="sng" dirty="0">
              <a:solidFill>
                <a:srgbClr val="FF0000"/>
              </a:solidFill>
            </a:endParaRPr>
          </a:p>
          <a:p>
            <a:pPr lvl="1"/>
            <a:endParaRPr lang="en-IN" sz="2000" u="sng" dirty="0">
              <a:solidFill>
                <a:srgbClr val="FF0000"/>
              </a:solidFill>
            </a:endParaRPr>
          </a:p>
          <a:p>
            <a:pPr lvl="1"/>
            <a:endParaRPr lang="en-IN" sz="2000" u="sng" dirty="0" smtClean="0">
              <a:solidFill>
                <a:srgbClr val="FF0000"/>
              </a:solidFill>
            </a:endParaRPr>
          </a:p>
          <a:p>
            <a:pPr lvl="1"/>
            <a:endParaRPr lang="en-IN" u="sng" dirty="0">
              <a:solidFill>
                <a:srgbClr val="FF0000"/>
              </a:solidFill>
            </a:endParaRPr>
          </a:p>
          <a:p>
            <a:pPr lvl="1"/>
            <a:endParaRPr lang="en-IN" u="sng" dirty="0">
              <a:solidFill>
                <a:srgbClr val="FF0000"/>
              </a:solidFill>
            </a:endParaRPr>
          </a:p>
          <a:p>
            <a:endParaRPr lang="en-IN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3691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Adapter Classes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 smtClean="0"/>
              <a:t>Provides an empty implementation of all methods in an event listener interface.</a:t>
            </a:r>
          </a:p>
          <a:p>
            <a:pPr algn="just"/>
            <a:r>
              <a:rPr lang="en-IN" sz="2000" dirty="0" smtClean="0"/>
              <a:t>Useful when you want to receive and process only some of the events that are handled by a particular event listener interface.</a:t>
            </a:r>
          </a:p>
          <a:p>
            <a:pPr algn="just"/>
            <a:endParaRPr lang="en-IN" sz="2000" dirty="0"/>
          </a:p>
          <a:p>
            <a:pPr algn="just"/>
            <a:endParaRPr lang="en-IN" sz="2000" dirty="0" smtClean="0"/>
          </a:p>
          <a:p>
            <a:pPr algn="just"/>
            <a:endParaRPr lang="en-IN" sz="2000" dirty="0"/>
          </a:p>
          <a:p>
            <a:pPr algn="just"/>
            <a:endParaRPr lang="en-IN" sz="2000" dirty="0" smtClean="0"/>
          </a:p>
          <a:p>
            <a:pPr algn="just"/>
            <a:endParaRPr lang="en-IN" sz="2000" dirty="0"/>
          </a:p>
          <a:p>
            <a:pPr algn="just"/>
            <a:endParaRPr lang="en-IN" sz="2000" dirty="0" smtClean="0"/>
          </a:p>
          <a:p>
            <a:pPr algn="just"/>
            <a:endParaRPr lang="en-IN" sz="2000" dirty="0"/>
          </a:p>
          <a:p>
            <a:pPr algn="just"/>
            <a:r>
              <a:rPr lang="en-IN" sz="2000" dirty="0" smtClean="0"/>
              <a:t>Refer to </a:t>
            </a:r>
            <a:r>
              <a:rPr lang="en-IN" sz="2000" u="sng" dirty="0" smtClean="0">
                <a:solidFill>
                  <a:srgbClr val="FF0000"/>
                </a:solidFill>
              </a:rPr>
              <a:t>AdapterDemo.java</a:t>
            </a:r>
          </a:p>
          <a:p>
            <a:pPr algn="just"/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2514600"/>
            <a:ext cx="65817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47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Inner Classes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 smtClean="0"/>
              <a:t>A class that is defined within other class or even within an expression.</a:t>
            </a:r>
          </a:p>
          <a:p>
            <a:pPr algn="just"/>
            <a:r>
              <a:rPr lang="en-IN" sz="2000" u="sng" dirty="0" smtClean="0"/>
              <a:t>If inner class is not used</a:t>
            </a:r>
            <a:r>
              <a:rPr lang="en-IN" sz="2000" dirty="0" smtClean="0"/>
              <a:t>, then </a:t>
            </a:r>
            <a:r>
              <a:rPr lang="en-IN" sz="2000" dirty="0" err="1" smtClean="0"/>
              <a:t>init</a:t>
            </a:r>
            <a:r>
              <a:rPr lang="en-IN" sz="2000" dirty="0" smtClean="0"/>
              <a:t>( ) method instantiates adapter and provides this object as an argument to the listener method.</a:t>
            </a:r>
          </a:p>
          <a:p>
            <a:pPr algn="just"/>
            <a:r>
              <a:rPr lang="en-IN" sz="2000" dirty="0" smtClean="0"/>
              <a:t>A reference to the applet is supplied as an argument to the adapter constructor and this reference is stored in an instance variable for future use.</a:t>
            </a:r>
          </a:p>
          <a:p>
            <a:pPr algn="just"/>
            <a:r>
              <a:rPr lang="en-IN" sz="2000" dirty="0" smtClean="0"/>
              <a:t>Refer the program </a:t>
            </a:r>
            <a:r>
              <a:rPr lang="en-IN" sz="2000" u="sng" dirty="0" smtClean="0">
                <a:solidFill>
                  <a:srgbClr val="FF0000"/>
                </a:solidFill>
              </a:rPr>
              <a:t>MousePressedDemo.java</a:t>
            </a:r>
          </a:p>
          <a:p>
            <a:pPr algn="just"/>
            <a:r>
              <a:rPr lang="en-IN" sz="2000" dirty="0" smtClean="0"/>
              <a:t>If inner class is used, then adapter is defined within the scope of the main class that instantiates the adapter and hence no longer its required to store the reference.</a:t>
            </a:r>
          </a:p>
          <a:p>
            <a:pPr algn="just"/>
            <a:r>
              <a:rPr lang="en-IN" sz="2000" dirty="0" smtClean="0"/>
              <a:t>In other words, now the adapter class acts as a inner class.</a:t>
            </a:r>
          </a:p>
          <a:p>
            <a:pPr algn="just"/>
            <a:r>
              <a:rPr lang="en-IN" sz="2000" dirty="0" smtClean="0"/>
              <a:t>Refer the program </a:t>
            </a:r>
            <a:r>
              <a:rPr lang="en-IN" sz="2000" u="sng" dirty="0" smtClean="0">
                <a:solidFill>
                  <a:srgbClr val="FF0000"/>
                </a:solidFill>
              </a:rPr>
              <a:t>InnerClassDemo.java</a:t>
            </a:r>
            <a:endParaRPr lang="en-IN" sz="20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5909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Anonymous Inner Classes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 smtClean="0"/>
              <a:t>Is the one that is not assigned any name.</a:t>
            </a:r>
          </a:p>
          <a:p>
            <a:pPr algn="just"/>
            <a:r>
              <a:rPr lang="en-IN" sz="2000" dirty="0" smtClean="0"/>
              <a:t>Adapter class that acts as a inner class does not require to be written with a name.</a:t>
            </a:r>
          </a:p>
          <a:p>
            <a:pPr algn="just"/>
            <a:r>
              <a:rPr lang="en-IN" sz="2000" dirty="0"/>
              <a:t>The </a:t>
            </a:r>
            <a:r>
              <a:rPr lang="en-IN" sz="2000" dirty="0" err="1"/>
              <a:t>init</a:t>
            </a:r>
            <a:r>
              <a:rPr lang="en-IN" sz="2000" dirty="0"/>
              <a:t>( </a:t>
            </a:r>
            <a:r>
              <a:rPr lang="en-IN" sz="2000" dirty="0" smtClean="0"/>
              <a:t>) method </a:t>
            </a:r>
            <a:r>
              <a:rPr lang="en-IN" sz="2000" dirty="0"/>
              <a:t>calls the </a:t>
            </a:r>
            <a:r>
              <a:rPr lang="en-IN" sz="2000" dirty="0" smtClean="0"/>
              <a:t>listener</a:t>
            </a:r>
            <a:r>
              <a:rPr lang="en-IN" sz="2000" b="1" dirty="0" smtClean="0"/>
              <a:t> </a:t>
            </a:r>
            <a:r>
              <a:rPr lang="en-IN" sz="2000" dirty="0" smtClean="0"/>
              <a:t>method</a:t>
            </a:r>
            <a:r>
              <a:rPr lang="en-IN" sz="2000" dirty="0"/>
              <a:t>. Its argument is an expression that </a:t>
            </a:r>
            <a:r>
              <a:rPr lang="en-IN" sz="2000" dirty="0" smtClean="0"/>
              <a:t>defines and </a:t>
            </a:r>
            <a:r>
              <a:rPr lang="en-IN" sz="2000" dirty="0"/>
              <a:t>instantiates an anonymous inner class.</a:t>
            </a:r>
            <a:endParaRPr lang="en-IN" sz="2000" dirty="0" smtClean="0"/>
          </a:p>
          <a:p>
            <a:pPr algn="just"/>
            <a:r>
              <a:rPr lang="en-IN" sz="2000" dirty="0" smtClean="0"/>
              <a:t>Refer the program </a:t>
            </a:r>
            <a:r>
              <a:rPr lang="en-IN" sz="2000" u="sng" dirty="0" smtClean="0">
                <a:solidFill>
                  <a:srgbClr val="FF0000"/>
                </a:solidFill>
              </a:rPr>
              <a:t>AnonymousInnerClassDemo.java</a:t>
            </a:r>
            <a:endParaRPr lang="en-IN" sz="20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6966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ANY QUESTIONS??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5D013-47FE-429C-A5D2-29D74FC1A24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 smtClean="0"/>
              <a:t>Change in the state of an object is known as event.</a:t>
            </a:r>
          </a:p>
          <a:p>
            <a:pPr algn="just"/>
            <a:r>
              <a:rPr lang="en-IN" sz="2000" dirty="0"/>
              <a:t>Events are generated as result of user interaction with the graphical user interface </a:t>
            </a:r>
            <a:r>
              <a:rPr lang="en-IN" sz="2000" dirty="0" smtClean="0"/>
              <a:t>components</a:t>
            </a:r>
            <a:r>
              <a:rPr lang="en-IN" sz="2000" dirty="0"/>
              <a:t> </a:t>
            </a:r>
            <a:r>
              <a:rPr lang="en-IN" sz="2000" dirty="0" smtClean="0"/>
              <a:t>– Foreground events</a:t>
            </a:r>
          </a:p>
          <a:p>
            <a:pPr lvl="1" algn="just"/>
            <a:r>
              <a:rPr lang="en-IN" sz="2000" dirty="0" smtClean="0"/>
              <a:t>For </a:t>
            </a:r>
            <a:r>
              <a:rPr lang="en-IN" sz="2000" dirty="0"/>
              <a:t>example, clicking on a button, moving the mouse, entering a character through keyboard</a:t>
            </a:r>
            <a:r>
              <a:rPr lang="en-IN" sz="2000" dirty="0" smtClean="0"/>
              <a:t>, selecting </a:t>
            </a:r>
            <a:r>
              <a:rPr lang="en-IN" sz="2000" dirty="0"/>
              <a:t>an item from list, scrolling the page are the activities that causes an event to happen. </a:t>
            </a:r>
            <a:endParaRPr lang="en-IN" sz="2000" dirty="0" smtClean="0"/>
          </a:p>
          <a:p>
            <a:pPr algn="just"/>
            <a:r>
              <a:rPr lang="en-IN" sz="2000" dirty="0" smtClean="0"/>
              <a:t>May also occur that are not directly used by interactions with a user interface – Background events</a:t>
            </a:r>
          </a:p>
          <a:p>
            <a:pPr lvl="1" algn="just"/>
            <a:r>
              <a:rPr lang="en-IN" sz="2000" dirty="0" smtClean="0"/>
              <a:t>For example, an event may be generated when a timer expires, a counter exceeds a value, a software or hardware failure occurs, or an operation is completed.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4503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Delegation Event Model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/>
              <a:t>Graphical user interfaces (GUIs) are event driven - they generate events when the user interacts with them by clicking etc. </a:t>
            </a:r>
          </a:p>
          <a:p>
            <a:pPr algn="just"/>
            <a:r>
              <a:rPr lang="en-IN" sz="2000" dirty="0" smtClean="0"/>
              <a:t>Standard procedure for generating and processing events.</a:t>
            </a:r>
          </a:p>
          <a:p>
            <a:pPr algn="just"/>
            <a:r>
              <a:rPr lang="en-IN" sz="2000" dirty="0" smtClean="0"/>
              <a:t>Concept</a:t>
            </a:r>
          </a:p>
          <a:p>
            <a:pPr lvl="1" algn="just"/>
            <a:r>
              <a:rPr lang="en-IN" sz="2000" dirty="0" smtClean="0"/>
              <a:t>A source generates an event and sends it to one or more listeners.</a:t>
            </a:r>
          </a:p>
          <a:p>
            <a:pPr lvl="1" algn="just"/>
            <a:r>
              <a:rPr lang="en-IN" sz="2000" dirty="0" smtClean="0"/>
              <a:t>Listener simply waits until it receives an event.</a:t>
            </a:r>
          </a:p>
          <a:p>
            <a:pPr lvl="1" algn="just"/>
            <a:r>
              <a:rPr lang="en-IN" sz="2000" dirty="0" smtClean="0"/>
              <a:t>One received, the listener processes the event and then returns.</a:t>
            </a:r>
          </a:p>
          <a:p>
            <a:pPr lvl="1" algn="just"/>
            <a:r>
              <a:rPr lang="en-IN" sz="2000" dirty="0" smtClean="0"/>
              <a:t>Advantage is “the application logic that processes the events is cleanly separated from the user interface logic that generates those events”.</a:t>
            </a:r>
          </a:p>
          <a:p>
            <a:pPr lvl="1" algn="just"/>
            <a:r>
              <a:rPr lang="en-IN" sz="2000" dirty="0" smtClean="0"/>
              <a:t>Note: the listeners must register with a source in order to receive an event notification.</a:t>
            </a:r>
          </a:p>
          <a:p>
            <a:pPr lvl="1" algn="just"/>
            <a:r>
              <a:rPr lang="en-IN" sz="2000" dirty="0" smtClean="0"/>
              <a:t>Advantage is “notifications are only sent to the listeners that want to receive them”.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042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Delegation Event Model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 descr="http://lessons2all.com/java%20images/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800"/>
            <a:ext cx="5714144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13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Controls	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/>
              <a:t>Every user interface considers the following three main aspects:</a:t>
            </a:r>
          </a:p>
          <a:p>
            <a:pPr lvl="1" algn="just"/>
            <a:r>
              <a:rPr lang="en-IN" sz="2000" b="1" dirty="0"/>
              <a:t>UI elements</a:t>
            </a:r>
            <a:r>
              <a:rPr lang="en-IN" sz="2000" dirty="0"/>
              <a:t> : </a:t>
            </a:r>
            <a:r>
              <a:rPr lang="en-IN" sz="2000" dirty="0" smtClean="0"/>
              <a:t> core </a:t>
            </a:r>
            <a:r>
              <a:rPr lang="en-IN" sz="2000" dirty="0"/>
              <a:t>visual elements the user eventually sees and interacts with. </a:t>
            </a:r>
            <a:r>
              <a:rPr lang="en-IN" sz="2000" dirty="0" smtClean="0"/>
              <a:t>(next chapter – AWT)</a:t>
            </a:r>
          </a:p>
          <a:p>
            <a:pPr lvl="1" algn="just"/>
            <a:r>
              <a:rPr lang="en-IN" sz="2000" b="1" dirty="0" smtClean="0"/>
              <a:t>Layouts</a:t>
            </a:r>
            <a:r>
              <a:rPr lang="en-IN" sz="2000" b="1" dirty="0"/>
              <a:t>:</a:t>
            </a:r>
            <a:r>
              <a:rPr lang="en-IN" sz="2000" dirty="0"/>
              <a:t> </a:t>
            </a:r>
            <a:r>
              <a:rPr lang="en-IN" sz="2000" dirty="0" smtClean="0"/>
              <a:t>how </a:t>
            </a:r>
            <a:r>
              <a:rPr lang="en-IN" sz="2000" dirty="0"/>
              <a:t>UI elements should be organized on the screen and provide a final look and feel to the GUI (Graphical User Interface). (next chapter – AWT</a:t>
            </a:r>
            <a:r>
              <a:rPr lang="en-IN" sz="2000" dirty="0" smtClean="0"/>
              <a:t>)</a:t>
            </a:r>
          </a:p>
          <a:p>
            <a:pPr lvl="1" algn="just"/>
            <a:r>
              <a:rPr lang="en-IN" sz="2000" b="1" dirty="0" smtClean="0"/>
              <a:t>Behaviour:</a:t>
            </a:r>
            <a:r>
              <a:rPr lang="en-IN" sz="2000" dirty="0" smtClean="0"/>
              <a:t> events </a:t>
            </a:r>
            <a:r>
              <a:rPr lang="en-IN" sz="2000" dirty="0"/>
              <a:t>which occur when the user interacts with UI elements. </a:t>
            </a:r>
            <a:r>
              <a:rPr lang="en-IN" sz="2000" dirty="0" smtClean="0"/>
              <a:t>Covered in this chapter.</a:t>
            </a:r>
            <a:endParaRPr lang="en-IN" sz="2000" dirty="0"/>
          </a:p>
          <a:p>
            <a:pPr algn="just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6404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Controls	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506783"/>
            <a:ext cx="8820150" cy="48291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91766" y="1295400"/>
            <a:ext cx="3227231" cy="1220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solidFill>
                  <a:srgbClr val="FF0000"/>
                </a:solidFill>
              </a:rPr>
              <a:t>A Component is an abstract super class for GUI controls and it represents an object with graphical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126974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 Sources	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 smtClean="0"/>
              <a:t>A source is an object that generates an event. </a:t>
            </a:r>
          </a:p>
          <a:p>
            <a:pPr algn="just"/>
            <a:r>
              <a:rPr lang="en-IN" sz="2000" dirty="0" smtClean="0"/>
              <a:t>This occurs when internal state of an object changes in some way.</a:t>
            </a:r>
          </a:p>
          <a:p>
            <a:pPr algn="just"/>
            <a:r>
              <a:rPr lang="en-IN" sz="2000" dirty="0" smtClean="0"/>
              <a:t>Sources may generate more than one type of an event.</a:t>
            </a:r>
          </a:p>
          <a:p>
            <a:pPr algn="just"/>
            <a:r>
              <a:rPr lang="en-IN" sz="2000" dirty="0"/>
              <a:t>A source must register listeners in order for the listeners to receive </a:t>
            </a:r>
            <a:r>
              <a:rPr lang="en-IN" sz="2000" dirty="0" smtClean="0"/>
              <a:t>notifications about </a:t>
            </a:r>
            <a:r>
              <a:rPr lang="en-IN" sz="2000" dirty="0"/>
              <a:t>a specific type of event. </a:t>
            </a:r>
            <a:endParaRPr lang="en-IN" sz="2000" dirty="0" smtClean="0"/>
          </a:p>
          <a:p>
            <a:pPr algn="just"/>
            <a:r>
              <a:rPr lang="en-IN" sz="2000" dirty="0"/>
              <a:t>E</a:t>
            </a:r>
            <a:r>
              <a:rPr lang="en-IN" sz="2000" dirty="0" smtClean="0"/>
              <a:t>ach </a:t>
            </a:r>
            <a:r>
              <a:rPr lang="en-IN" sz="2000" dirty="0"/>
              <a:t>type of event has its own registration method</a:t>
            </a:r>
            <a:r>
              <a:rPr lang="en-IN" sz="2000" dirty="0" smtClean="0"/>
              <a:t>.</a:t>
            </a:r>
          </a:p>
          <a:p>
            <a:pPr algn="just"/>
            <a:endParaRPr lang="en-IN" sz="2000" dirty="0" smtClean="0"/>
          </a:p>
          <a:p>
            <a:pPr algn="just"/>
            <a:r>
              <a:rPr lang="en-IN" sz="2000" dirty="0"/>
              <a:t>w</a:t>
            </a:r>
            <a:r>
              <a:rPr lang="en-IN" sz="2000" dirty="0" smtClean="0"/>
              <a:t>here </a:t>
            </a:r>
            <a:r>
              <a:rPr lang="en-IN" sz="2000" i="1" dirty="0" smtClean="0">
                <a:solidFill>
                  <a:srgbClr val="FF0000"/>
                </a:solidFill>
              </a:rPr>
              <a:t>Type</a:t>
            </a:r>
            <a:r>
              <a:rPr lang="en-IN" sz="2000" dirty="0" smtClean="0"/>
              <a:t> is the name of the event and </a:t>
            </a:r>
            <a:r>
              <a:rPr lang="en-IN" sz="2000" i="1" dirty="0" smtClean="0">
                <a:solidFill>
                  <a:srgbClr val="FF0000"/>
                </a:solidFill>
              </a:rPr>
              <a:t>el</a:t>
            </a:r>
            <a:r>
              <a:rPr lang="en-IN" sz="2000" dirty="0" smtClean="0"/>
              <a:t> is a reference to the event listener. </a:t>
            </a:r>
          </a:p>
          <a:p>
            <a:pPr lvl="1" algn="just"/>
            <a:r>
              <a:rPr lang="en-IN" sz="1700" dirty="0" smtClean="0"/>
              <a:t>For example, the method that registers a keyboard event listener is called </a:t>
            </a:r>
            <a:r>
              <a:rPr lang="en-IN" sz="1700" dirty="0" err="1" smtClean="0"/>
              <a:t>addKeyListener</a:t>
            </a:r>
            <a:r>
              <a:rPr lang="en-IN" sz="1700" dirty="0" smtClean="0"/>
              <a:t>( ).</a:t>
            </a:r>
          </a:p>
          <a:p>
            <a:r>
              <a:rPr lang="en-IN" sz="2000" dirty="0"/>
              <a:t>A source must also provide a method that allows a listener to unregister an </a:t>
            </a:r>
            <a:r>
              <a:rPr lang="en-IN" sz="2000" dirty="0" smtClean="0"/>
              <a:t>interest in </a:t>
            </a:r>
            <a:r>
              <a:rPr lang="en-IN" sz="2000" dirty="0"/>
              <a:t>a specific type of event.</a:t>
            </a:r>
            <a:endParaRPr lang="en-IN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630616" y="3429000"/>
            <a:ext cx="48006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public void </a:t>
            </a:r>
            <a:r>
              <a:rPr lang="en-IN" dirty="0" err="1">
                <a:solidFill>
                  <a:srgbClr val="FF0000"/>
                </a:solidFill>
              </a:rPr>
              <a:t>add</a:t>
            </a:r>
            <a:r>
              <a:rPr lang="en-IN" i="1" dirty="0" err="1">
                <a:solidFill>
                  <a:srgbClr val="FF0000"/>
                </a:solidFill>
              </a:rPr>
              <a:t>Type</a:t>
            </a:r>
            <a:r>
              <a:rPr lang="en-IN" dirty="0" err="1">
                <a:solidFill>
                  <a:srgbClr val="FF0000"/>
                </a:solidFill>
              </a:rPr>
              <a:t>Listener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i="1" dirty="0" err="1">
                <a:solidFill>
                  <a:srgbClr val="FF0000"/>
                </a:solidFill>
              </a:rPr>
              <a:t>Type</a:t>
            </a:r>
            <a:r>
              <a:rPr lang="en-IN" dirty="0" err="1">
                <a:solidFill>
                  <a:srgbClr val="FF0000"/>
                </a:solidFill>
              </a:rPr>
              <a:t>Listener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i="1" dirty="0">
                <a:solidFill>
                  <a:srgbClr val="FF0000"/>
                </a:solidFill>
              </a:rPr>
              <a:t>el</a:t>
            </a:r>
            <a:r>
              <a:rPr lang="en-IN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0200" y="5802868"/>
            <a:ext cx="48006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public void </a:t>
            </a:r>
            <a:r>
              <a:rPr lang="en-IN" dirty="0" err="1" smtClean="0">
                <a:solidFill>
                  <a:srgbClr val="FF0000"/>
                </a:solidFill>
              </a:rPr>
              <a:t>remove</a:t>
            </a:r>
            <a:r>
              <a:rPr lang="en-IN" i="1" dirty="0" err="1" smtClean="0">
                <a:solidFill>
                  <a:srgbClr val="FF0000"/>
                </a:solidFill>
              </a:rPr>
              <a:t>Type</a:t>
            </a:r>
            <a:r>
              <a:rPr lang="en-IN" dirty="0" err="1" smtClean="0">
                <a:solidFill>
                  <a:srgbClr val="FF0000"/>
                </a:solidFill>
              </a:rPr>
              <a:t>Listener</a:t>
            </a:r>
            <a:r>
              <a:rPr lang="en-IN" dirty="0" smtClean="0">
                <a:solidFill>
                  <a:srgbClr val="FF0000"/>
                </a:solidFill>
              </a:rPr>
              <a:t>(</a:t>
            </a:r>
            <a:r>
              <a:rPr lang="en-IN" i="1" dirty="0" err="1" smtClean="0">
                <a:solidFill>
                  <a:srgbClr val="FF0000"/>
                </a:solidFill>
              </a:rPr>
              <a:t>Type</a:t>
            </a:r>
            <a:r>
              <a:rPr lang="en-IN" dirty="0" err="1" smtClean="0">
                <a:solidFill>
                  <a:srgbClr val="FF0000"/>
                </a:solidFill>
              </a:rPr>
              <a:t>Listener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i="1" dirty="0">
                <a:solidFill>
                  <a:srgbClr val="FF0000"/>
                </a:solidFill>
              </a:rPr>
              <a:t>el</a:t>
            </a:r>
            <a:r>
              <a:rPr lang="en-IN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980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9737</TotalTime>
  <Words>3314</Words>
  <Application>Microsoft Office PowerPoint</Application>
  <PresentationFormat>On-screen Show (4:3)</PresentationFormat>
  <Paragraphs>634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新細明體</vt:lpstr>
      <vt:lpstr>Bookman Old Style</vt:lpstr>
      <vt:lpstr>Calibri</vt:lpstr>
      <vt:lpstr>Gill Sans MT</vt:lpstr>
      <vt:lpstr>Times New Roman</vt:lpstr>
      <vt:lpstr>Wingdings</vt:lpstr>
      <vt:lpstr>Wingdings 3</vt:lpstr>
      <vt:lpstr>Origin</vt:lpstr>
      <vt:lpstr>Event Handling</vt:lpstr>
      <vt:lpstr>Graphical User Interface (GUI)</vt:lpstr>
      <vt:lpstr>Graphical User Interface (GUI)</vt:lpstr>
      <vt:lpstr>Event</vt:lpstr>
      <vt:lpstr>Delegation Event Model</vt:lpstr>
      <vt:lpstr>Delegation Event Model</vt:lpstr>
      <vt:lpstr>Controls </vt:lpstr>
      <vt:lpstr>Controls </vt:lpstr>
      <vt:lpstr>Event Sources </vt:lpstr>
      <vt:lpstr>Event Listeners</vt:lpstr>
      <vt:lpstr>Event Classes</vt:lpstr>
      <vt:lpstr>Event Classes</vt:lpstr>
      <vt:lpstr>Event Classes</vt:lpstr>
      <vt:lpstr>ActionEvent Class</vt:lpstr>
      <vt:lpstr>ActionEvent Class</vt:lpstr>
      <vt:lpstr>AdjustmentEvent Class</vt:lpstr>
      <vt:lpstr>AdjustmentEvent Class</vt:lpstr>
      <vt:lpstr>ComponentEvent Class</vt:lpstr>
      <vt:lpstr>ContainerEvent Class</vt:lpstr>
      <vt:lpstr>FocusEvent Class</vt:lpstr>
      <vt:lpstr>FocusEvent Class</vt:lpstr>
      <vt:lpstr>ItemEvent Class</vt:lpstr>
      <vt:lpstr>ItemEvent Class</vt:lpstr>
      <vt:lpstr>KeyEvent Class</vt:lpstr>
      <vt:lpstr>KeyEvent Class</vt:lpstr>
      <vt:lpstr>MouseEvent Class</vt:lpstr>
      <vt:lpstr>MouseEvent Class</vt:lpstr>
      <vt:lpstr>TextEvent Class</vt:lpstr>
      <vt:lpstr>WindowEvent Class</vt:lpstr>
      <vt:lpstr>WindowEvent Class</vt:lpstr>
      <vt:lpstr>AWT Components and Events They Generate</vt:lpstr>
      <vt:lpstr>Event Listener Interfaces</vt:lpstr>
      <vt:lpstr>Event Listener Interfaces</vt:lpstr>
      <vt:lpstr>Event Listener Interfaces</vt:lpstr>
      <vt:lpstr>Handling Various Events</vt:lpstr>
      <vt:lpstr>Adapter Classes</vt:lpstr>
      <vt:lpstr>Inner Classes</vt:lpstr>
      <vt:lpstr>Anonymous Inner Classes</vt:lpstr>
      <vt:lpstr>THANK YOU!!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ANUJA</dc:creator>
  <cp:lastModifiedBy>Administrator</cp:lastModifiedBy>
  <cp:revision>614</cp:revision>
  <dcterms:created xsi:type="dcterms:W3CDTF">2006-08-16T00:00:00Z</dcterms:created>
  <dcterms:modified xsi:type="dcterms:W3CDTF">2018-11-12T01:39:43Z</dcterms:modified>
</cp:coreProperties>
</file>