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98" r:id="rId4"/>
    <p:sldId id="299" r:id="rId5"/>
    <p:sldId id="320" r:id="rId6"/>
    <p:sldId id="321" r:id="rId7"/>
    <p:sldId id="322" r:id="rId8"/>
    <p:sldId id="327" r:id="rId9"/>
    <p:sldId id="323" r:id="rId10"/>
    <p:sldId id="333" r:id="rId11"/>
    <p:sldId id="326" r:id="rId12"/>
    <p:sldId id="325" r:id="rId13"/>
    <p:sldId id="300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AD44818-A93F-4E05-BADC-D631847D10B5}" type="slidenum">
              <a:rPr lang="en-US" sz="1200">
                <a:latin typeface="Arial" panose="020B0604020202020204" pitchFamily="34" charset="0"/>
              </a:rPr>
              <a:pPr/>
              <a:t>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5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B99456-B4E3-4E08-BB2C-60CC97507509}" type="slidenum">
              <a:rPr lang="en-US" sz="1200">
                <a:latin typeface="Arial" panose="020B0604020202020204" pitchFamily="34" charset="0"/>
              </a:rPr>
              <a:pPr/>
              <a:t>11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D3B4339-B2FB-42C8-AC13-70CF85F8E155}" type="slidenum">
              <a:rPr lang="en-US" sz="1200">
                <a:latin typeface="Arial" panose="020B0604020202020204" pitchFamily="34" charset="0"/>
              </a:rPr>
              <a:pPr/>
              <a:t>13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40000"/>
              </a:lnSpc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1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685800"/>
            <a:ext cx="4038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85800"/>
            <a:ext cx="4038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1A64D-BCCA-43EE-8B0D-F1E423C35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Overview of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7200"/>
            <a:ext cx="1524000" cy="282118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Literals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Integer literals: 1, 2, 3, 5, 7, …</a:t>
            </a:r>
          </a:p>
          <a:p>
            <a:pPr lvl="1" algn="just"/>
            <a:r>
              <a:rPr lang="en-IN" dirty="0" smtClean="0"/>
              <a:t>Octal: leading 0 </a:t>
            </a:r>
            <a:r>
              <a:rPr lang="en-IN" dirty="0" err="1" smtClean="0"/>
              <a:t>eg</a:t>
            </a:r>
            <a:r>
              <a:rPr lang="en-IN" dirty="0" smtClean="0"/>
              <a:t>. 04</a:t>
            </a:r>
          </a:p>
          <a:p>
            <a:pPr lvl="1" algn="just"/>
            <a:r>
              <a:rPr lang="en-IN" dirty="0" smtClean="0"/>
              <a:t>Hexadecimal: leading 0x </a:t>
            </a:r>
            <a:r>
              <a:rPr lang="en-IN" dirty="0" err="1" smtClean="0"/>
              <a:t>eg</a:t>
            </a:r>
            <a:r>
              <a:rPr lang="en-IN" dirty="0" smtClean="0"/>
              <a:t>. 0x10</a:t>
            </a:r>
          </a:p>
          <a:p>
            <a:pPr lvl="1" algn="just"/>
            <a:r>
              <a:rPr lang="en-IN" dirty="0" smtClean="0"/>
              <a:t>It is possible to assign an integer literal to one of Java’s other integer types, such as byte to long as long is within the range.</a:t>
            </a:r>
          </a:p>
          <a:p>
            <a:pPr algn="just"/>
            <a:r>
              <a:rPr lang="en-IN" dirty="0" smtClean="0"/>
              <a:t>Floating point literals:</a:t>
            </a:r>
          </a:p>
          <a:p>
            <a:pPr lvl="1" algn="just"/>
            <a:r>
              <a:rPr lang="en-IN" dirty="0" smtClean="0"/>
              <a:t>Standard notation: 2.0, 3.14234, 0.54334</a:t>
            </a:r>
          </a:p>
          <a:p>
            <a:pPr lvl="1" algn="just"/>
            <a:r>
              <a:rPr lang="en-IN" dirty="0" smtClean="0"/>
              <a:t>Scientific notation: 3.0544E12, 314234E-5</a:t>
            </a:r>
          </a:p>
          <a:p>
            <a:pPr algn="just"/>
            <a:r>
              <a:rPr lang="en-IN" dirty="0" smtClean="0"/>
              <a:t>Boolean literals:</a:t>
            </a:r>
          </a:p>
          <a:p>
            <a:pPr lvl="1" algn="just"/>
            <a:r>
              <a:rPr lang="en-IN" smtClean="0"/>
              <a:t>true or false</a:t>
            </a:r>
            <a:endParaRPr lang="en-IN" dirty="0" smtClean="0"/>
          </a:p>
          <a:p>
            <a:pPr algn="just"/>
            <a:r>
              <a:rPr lang="en-IN" dirty="0" smtClean="0"/>
              <a:t>Character literals:</a:t>
            </a:r>
          </a:p>
          <a:p>
            <a:pPr lvl="1" algn="just"/>
            <a:r>
              <a:rPr lang="en-IN" dirty="0" smtClean="0"/>
              <a:t>Unicode characters enclosed in single quote. ‘X’, ‘\n’.</a:t>
            </a:r>
          </a:p>
          <a:p>
            <a:pPr algn="just"/>
            <a:r>
              <a:rPr lang="en-IN" dirty="0" smtClean="0"/>
              <a:t>String literals:</a:t>
            </a:r>
          </a:p>
          <a:p>
            <a:pPr lvl="1" algn="just"/>
            <a:r>
              <a:rPr lang="en-IN" dirty="0" smtClean="0"/>
              <a:t>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414743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1A6BDA3-338B-4821-A647-10F9F58A181D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 in Java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single line comment in Java starts with //											</a:t>
            </a:r>
            <a:r>
              <a:rPr 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// This is a single line comment in Java</a:t>
            </a:r>
          </a:p>
          <a:p>
            <a:pPr eaLnBrk="1" hangingPunct="1"/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 smtClean="0"/>
              <a:t>A multi line comment starts with /* &amp; ends with */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											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/* This is a multi line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comment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in Java */</a:t>
            </a:r>
          </a:p>
        </p:txBody>
      </p:sp>
    </p:spTree>
    <p:extLst>
      <p:ext uri="{BB962C8B-B14F-4D97-AF65-F5344CB8AC3E}">
        <p14:creationId xmlns:p14="http://schemas.microsoft.com/office/powerpoint/2010/main" val="1868256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Separators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295400"/>
            <a:ext cx="8620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96C11C4-D44A-481B-98BC-BCDF1446EB43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/>
              <a:t>13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Java Keywords</a:t>
            </a:r>
          </a:p>
        </p:txBody>
      </p:sp>
      <p:graphicFrame>
        <p:nvGraphicFramePr>
          <p:cNvPr id="68694" name="Group 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2386739"/>
              </p:ext>
            </p:extLst>
          </p:nvPr>
        </p:nvGraphicFramePr>
        <p:xfrm>
          <a:off x="333375" y="1066800"/>
          <a:ext cx="8458200" cy="45640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7000"/>
                <a:gridCol w="1397000"/>
                <a:gridCol w="1397000"/>
                <a:gridCol w="1524000"/>
                <a:gridCol w="1524000"/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abstract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*const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finally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implements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this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continue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transient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break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if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void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import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super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volatile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case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switch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while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catch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package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synchronized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else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static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extends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*goto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try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native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throws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333375" y="5867400"/>
            <a:ext cx="64913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 smtClean="0"/>
              <a:t>Keywords cannot be used as names for a variable, class or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56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simple program</a:t>
            </a:r>
          </a:p>
          <a:p>
            <a:r>
              <a:rPr lang="en-US" dirty="0" smtClean="0"/>
              <a:t>Lexical issues	</a:t>
            </a:r>
          </a:p>
          <a:p>
            <a:pPr lvl="1"/>
            <a:r>
              <a:rPr lang="en-IN" dirty="0"/>
              <a:t>Whitespace</a:t>
            </a:r>
          </a:p>
          <a:p>
            <a:pPr lvl="1"/>
            <a:r>
              <a:rPr lang="en-IN" dirty="0"/>
              <a:t>Identifiers</a:t>
            </a:r>
          </a:p>
          <a:p>
            <a:pPr lvl="1"/>
            <a:r>
              <a:rPr lang="en-IN" dirty="0"/>
              <a:t>Literals</a:t>
            </a:r>
          </a:p>
          <a:p>
            <a:pPr lvl="1"/>
            <a:r>
              <a:rPr lang="en-IN" dirty="0"/>
              <a:t>Comments</a:t>
            </a:r>
          </a:p>
          <a:p>
            <a:pPr lvl="1"/>
            <a:r>
              <a:rPr lang="en-IN" dirty="0" smtClean="0"/>
              <a:t>Separators</a:t>
            </a:r>
            <a:endParaRPr lang="en-IN" dirty="0"/>
          </a:p>
          <a:p>
            <a:pPr lvl="1"/>
            <a:r>
              <a:rPr lang="en-IN" dirty="0"/>
              <a:t>Keywords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Simple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public static void main(String args[]){</a:t>
            </a:r>
          </a:p>
          <a:p>
            <a:pPr lvl="1" algn="just"/>
            <a:r>
              <a:rPr lang="en-US" dirty="0" smtClean="0"/>
              <a:t>All Java applications begin execution by calling </a:t>
            </a:r>
            <a:r>
              <a:rPr lang="en-US" b="1" dirty="0" smtClean="0"/>
              <a:t>main()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smtClean="0"/>
              <a:t>public</a:t>
            </a:r>
            <a:r>
              <a:rPr lang="en-US" dirty="0" smtClean="0"/>
              <a:t> keyword is an access specifier</a:t>
            </a:r>
          </a:p>
          <a:p>
            <a:pPr lvl="1" algn="just"/>
            <a:r>
              <a:rPr lang="en-US" b="1" dirty="0" smtClean="0"/>
              <a:t>public, </a:t>
            </a:r>
            <a:r>
              <a:rPr lang="en-US" dirty="0" smtClean="0"/>
              <a:t>then that member may be accessed by code outside the class in which it is declared</a:t>
            </a:r>
          </a:p>
          <a:p>
            <a:pPr lvl="1" algn="just"/>
            <a:r>
              <a:rPr lang="en-US" dirty="0" smtClean="0"/>
              <a:t>The keyword </a:t>
            </a:r>
            <a:r>
              <a:rPr lang="en-US" b="1" dirty="0" smtClean="0"/>
              <a:t>static</a:t>
            </a:r>
            <a:r>
              <a:rPr lang="en-US" dirty="0" smtClean="0"/>
              <a:t> allows </a:t>
            </a:r>
            <a:r>
              <a:rPr lang="en-US" b="1" dirty="0" smtClean="0"/>
              <a:t>main()</a:t>
            </a:r>
            <a:r>
              <a:rPr lang="en-US" dirty="0" smtClean="0"/>
              <a:t> to be called without having to instantiate a particular instance of the class.</a:t>
            </a:r>
          </a:p>
          <a:p>
            <a:pPr lvl="1" algn="just"/>
            <a:r>
              <a:rPr lang="en-US" b="1" dirty="0" smtClean="0"/>
              <a:t>void </a:t>
            </a:r>
            <a:r>
              <a:rPr lang="en-US" dirty="0" smtClean="0"/>
              <a:t>– return type</a:t>
            </a:r>
          </a:p>
          <a:p>
            <a:pPr lvl="1" algn="just"/>
            <a:r>
              <a:rPr lang="en-US" b="1" dirty="0" smtClean="0"/>
              <a:t>String args[] </a:t>
            </a:r>
            <a:r>
              <a:rPr lang="en-US" dirty="0" smtClean="0"/>
              <a:t>declares a parameter named </a:t>
            </a:r>
            <a:r>
              <a:rPr lang="en-US" b="1" dirty="0" smtClean="0"/>
              <a:t>args</a:t>
            </a:r>
            <a:r>
              <a:rPr lang="en-US" dirty="0" smtClean="0"/>
              <a:t>, which is an array of instances of the class </a:t>
            </a:r>
            <a:r>
              <a:rPr lang="en-US" b="1" dirty="0" smtClean="0"/>
              <a:t>String.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Simple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System.out.println("This is a simple Java program.");</a:t>
            </a:r>
          </a:p>
          <a:p>
            <a:pPr lvl="1" algn="just"/>
            <a:r>
              <a:rPr lang="en-US" b="1" dirty="0" smtClean="0"/>
              <a:t>System</a:t>
            </a:r>
            <a:r>
              <a:rPr lang="en-US" dirty="0" smtClean="0"/>
              <a:t> is a predefined class that provides access to the system.</a:t>
            </a:r>
          </a:p>
          <a:p>
            <a:pPr lvl="1" algn="just"/>
            <a:r>
              <a:rPr lang="en-US" b="1" dirty="0" smtClean="0"/>
              <a:t>out </a:t>
            </a:r>
            <a:r>
              <a:rPr lang="en-US" dirty="0" smtClean="0"/>
              <a:t>is the output stream that is connected to the console.</a:t>
            </a:r>
          </a:p>
          <a:p>
            <a:pPr lvl="1" algn="just"/>
            <a:r>
              <a:rPr lang="en-US" b="1" dirty="0" smtClean="0"/>
              <a:t>println() </a:t>
            </a:r>
            <a:r>
              <a:rPr lang="en-US" dirty="0" smtClean="0"/>
              <a:t>–displays the string which is passed to it followed by a new line on the screen.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Lexical Issues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Java programs are a collection of </a:t>
            </a:r>
          </a:p>
          <a:p>
            <a:pPr lvl="1"/>
            <a:r>
              <a:rPr lang="en-IN" dirty="0" smtClean="0"/>
              <a:t>Whitespace</a:t>
            </a:r>
          </a:p>
          <a:p>
            <a:pPr lvl="1"/>
            <a:r>
              <a:rPr lang="en-IN" dirty="0" smtClean="0"/>
              <a:t>Identifiers</a:t>
            </a:r>
          </a:p>
          <a:p>
            <a:pPr lvl="1"/>
            <a:r>
              <a:rPr lang="en-IN" dirty="0" smtClean="0"/>
              <a:t>Literals</a:t>
            </a:r>
          </a:p>
          <a:p>
            <a:pPr lvl="1"/>
            <a:r>
              <a:rPr lang="en-IN" dirty="0" smtClean="0"/>
              <a:t>Comments</a:t>
            </a:r>
          </a:p>
          <a:p>
            <a:pPr lvl="1"/>
            <a:r>
              <a:rPr lang="en-IN" dirty="0" smtClean="0"/>
              <a:t>Operators</a:t>
            </a:r>
          </a:p>
          <a:p>
            <a:pPr lvl="1"/>
            <a:r>
              <a:rPr lang="en-IN" dirty="0" smtClean="0"/>
              <a:t>Separators</a:t>
            </a:r>
          </a:p>
          <a:p>
            <a:pPr lvl="1"/>
            <a:r>
              <a:rPr lang="en-IN" dirty="0" smtClean="0"/>
              <a:t>Keywords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Whitespace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Anything that provides indentation</a:t>
            </a:r>
          </a:p>
          <a:p>
            <a:pPr lvl="1"/>
            <a:r>
              <a:rPr lang="en-IN" dirty="0" smtClean="0"/>
              <a:t>Space</a:t>
            </a:r>
          </a:p>
          <a:p>
            <a:pPr lvl="1"/>
            <a:r>
              <a:rPr lang="en-IN" dirty="0" smtClean="0"/>
              <a:t>Tab</a:t>
            </a:r>
          </a:p>
          <a:p>
            <a:pPr lvl="1"/>
            <a:r>
              <a:rPr lang="en-IN" dirty="0" smtClean="0"/>
              <a:t>Newline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Declared </a:t>
            </a:r>
            <a:r>
              <a:rPr lang="en-US" dirty="0"/>
              <a:t>entities such as variables, methods, classes &amp; interfaces are Java Identifiers</a:t>
            </a:r>
          </a:p>
          <a:p>
            <a:r>
              <a:rPr lang="en-US" dirty="0" smtClean="0"/>
              <a:t>Must </a:t>
            </a:r>
            <a:r>
              <a:rPr lang="en-US" dirty="0"/>
              <a:t>begin with a letter, underscore (_) or dollar sign ($)</a:t>
            </a:r>
          </a:p>
          <a:p>
            <a:r>
              <a:rPr lang="en-US" dirty="0" smtClean="0"/>
              <a:t>May </a:t>
            </a:r>
            <a:r>
              <a:rPr lang="en-US" dirty="0"/>
              <a:t>contain letters, digits, underscore(_) &amp; dollar sign ($)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IN" dirty="0" smtClean="0"/>
              <a:t>Example:</a:t>
            </a:r>
          </a:p>
          <a:p>
            <a:pPr lvl="1"/>
            <a:r>
              <a:rPr lang="en-IN" dirty="0" err="1" smtClean="0"/>
              <a:t>AvgTemp</a:t>
            </a:r>
            <a:endParaRPr lang="en-IN" dirty="0"/>
          </a:p>
          <a:p>
            <a:pPr lvl="1"/>
            <a:r>
              <a:rPr lang="en-IN" dirty="0" smtClean="0"/>
              <a:t>$test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297C4D3-B42C-4289-8652-410E18B35786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 this a Try…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510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      How many of these are valid Java Identifiers?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42975" y="1981200"/>
            <a:ext cx="7239000" cy="28384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78class 		Class87 		sixDogs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User$ID 	       Jump_Up_ 		DEFAULT_VAL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 		       Private 		Average-Age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Hello! 		First One 		String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A. 5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B. 6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C. 7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D. 8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E. 9</a:t>
            </a:r>
          </a:p>
        </p:txBody>
      </p:sp>
    </p:spTree>
    <p:extLst>
      <p:ext uri="{BB962C8B-B14F-4D97-AF65-F5344CB8AC3E}">
        <p14:creationId xmlns:p14="http://schemas.microsoft.com/office/powerpoint/2010/main" val="225700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Literals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constant value in Java is created by using a literal representation of it.</a:t>
            </a:r>
          </a:p>
          <a:p>
            <a:pPr lvl="1"/>
            <a:r>
              <a:rPr lang="en-IN" dirty="0" smtClean="0"/>
              <a:t>Example:</a:t>
            </a:r>
          </a:p>
          <a:p>
            <a:pPr lvl="2"/>
            <a:r>
              <a:rPr lang="en-IN" dirty="0" smtClean="0"/>
              <a:t>100</a:t>
            </a:r>
          </a:p>
          <a:p>
            <a:pPr lvl="2"/>
            <a:r>
              <a:rPr lang="en-IN" dirty="0" smtClean="0"/>
              <a:t>98.6</a:t>
            </a:r>
          </a:p>
          <a:p>
            <a:pPr lvl="2"/>
            <a:r>
              <a:rPr lang="en-IN" dirty="0" smtClean="0"/>
              <a:t>‘x’</a:t>
            </a:r>
          </a:p>
          <a:p>
            <a:pPr lvl="2"/>
            <a:r>
              <a:rPr lang="en-IN" dirty="0" smtClean="0"/>
              <a:t>“Hello”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7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327</TotalTime>
  <Words>490</Words>
  <Application>Microsoft Office PowerPoint</Application>
  <PresentationFormat>On-screen Show (4:3)</PresentationFormat>
  <Paragraphs>163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굴림</vt:lpstr>
      <vt:lpstr>Arial</vt:lpstr>
      <vt:lpstr>Bookman Old Style</vt:lpstr>
      <vt:lpstr>Calibri</vt:lpstr>
      <vt:lpstr>Courier New</vt:lpstr>
      <vt:lpstr>Gill Sans MT</vt:lpstr>
      <vt:lpstr>Lucida Console</vt:lpstr>
      <vt:lpstr>Times New Roman</vt:lpstr>
      <vt:lpstr>Verdana</vt:lpstr>
      <vt:lpstr>Wingdings</vt:lpstr>
      <vt:lpstr>Wingdings 3</vt:lpstr>
      <vt:lpstr>Origin</vt:lpstr>
      <vt:lpstr>An Overview of JAVA</vt:lpstr>
      <vt:lpstr>Agenda</vt:lpstr>
      <vt:lpstr>First Simple Program</vt:lpstr>
      <vt:lpstr>First Simple Program</vt:lpstr>
      <vt:lpstr>Lexical Issues</vt:lpstr>
      <vt:lpstr>Whitespace</vt:lpstr>
      <vt:lpstr>Identifiers </vt:lpstr>
      <vt:lpstr>Give this a Try…</vt:lpstr>
      <vt:lpstr>Literals </vt:lpstr>
      <vt:lpstr>Literals </vt:lpstr>
      <vt:lpstr>Comments in Java</vt:lpstr>
      <vt:lpstr>Separators </vt:lpstr>
      <vt:lpstr>Java Keywords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49</cp:revision>
  <dcterms:created xsi:type="dcterms:W3CDTF">2006-08-16T00:00:00Z</dcterms:created>
  <dcterms:modified xsi:type="dcterms:W3CDTF">2018-11-12T01:37:18Z</dcterms:modified>
</cp:coreProperties>
</file>