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6" r:id="rId2"/>
    <p:sldId id="348" r:id="rId3"/>
    <p:sldId id="334" r:id="rId4"/>
    <p:sldId id="335" r:id="rId5"/>
    <p:sldId id="336" r:id="rId6"/>
    <p:sldId id="337" r:id="rId7"/>
    <p:sldId id="338" r:id="rId8"/>
    <p:sldId id="339" r:id="rId9"/>
    <p:sldId id="340" r:id="rId10"/>
    <p:sldId id="341" r:id="rId11"/>
    <p:sldId id="342" r:id="rId12"/>
    <p:sldId id="343" r:id="rId13"/>
    <p:sldId id="344" r:id="rId14"/>
    <p:sldId id="345" r:id="rId15"/>
    <p:sldId id="369" r:id="rId16"/>
    <p:sldId id="346" r:id="rId17"/>
    <p:sldId id="351" r:id="rId18"/>
    <p:sldId id="352" r:id="rId19"/>
    <p:sldId id="372" r:id="rId20"/>
    <p:sldId id="353" r:id="rId21"/>
    <p:sldId id="373" r:id="rId22"/>
    <p:sldId id="357" r:id="rId23"/>
    <p:sldId id="354" r:id="rId24"/>
    <p:sldId id="355" r:id="rId25"/>
    <p:sldId id="356" r:id="rId26"/>
    <p:sldId id="349" r:id="rId27"/>
    <p:sldId id="350" r:id="rId28"/>
    <p:sldId id="377" r:id="rId29"/>
    <p:sldId id="378" r:id="rId30"/>
    <p:sldId id="379" r:id="rId31"/>
    <p:sldId id="380" r:id="rId32"/>
    <p:sldId id="381" r:id="rId33"/>
    <p:sldId id="382" r:id="rId34"/>
    <p:sldId id="376" r:id="rId35"/>
    <p:sldId id="363" r:id="rId36"/>
    <p:sldId id="364" r:id="rId37"/>
    <p:sldId id="370" r:id="rId38"/>
    <p:sldId id="371" r:id="rId39"/>
    <p:sldId id="366" r:id="rId40"/>
    <p:sldId id="367" r:id="rId41"/>
    <p:sldId id="374" r:id="rId42"/>
    <p:sldId id="375" r:id="rId43"/>
    <p:sldId id="368" r:id="rId44"/>
    <p:sldId id="28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62" autoAdjust="0"/>
  </p:normalViewPr>
  <p:slideViewPr>
    <p:cSldViewPr>
      <p:cViewPr varScale="1">
        <p:scale>
          <a:sx n="63" d="100"/>
          <a:sy n="63" d="100"/>
        </p:scale>
        <p:origin x="151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942D30-1073-4301-B71F-EF04F5A1C019}" type="datetimeFigureOut">
              <a:rPr lang="en-US" smtClean="0"/>
              <a:pPr/>
              <a:t>11/12/2018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0570C-1FBA-41B0-973A-4441264C082B}" type="slidenum">
              <a:rPr lang="en-US" smtClean="0"/>
              <a:pPr/>
              <a:t>‹#›</a:t>
            </a:fld>
            <a:endParaRPr lang="en-US"/>
          </a:p>
        </p:txBody>
      </p:sp>
    </p:spTree>
    <p:extLst>
      <p:ext uri="{BB962C8B-B14F-4D97-AF65-F5344CB8AC3E}">
        <p14:creationId xmlns:p14="http://schemas.microsoft.com/office/powerpoint/2010/main" val="389023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5D9FA2-7F86-4663-8C85-623436B71C41}" type="datetimeFigureOut">
              <a:rPr lang="en-US" smtClean="0"/>
              <a:pPr/>
              <a:t>11/12/2018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64759-7B2F-4FAD-A252-6E51ED80146B}" type="slidenum">
              <a:rPr lang="en-US" smtClean="0"/>
              <a:pPr/>
              <a:t>‹#›</a:t>
            </a:fld>
            <a:endParaRPr lang="en-US"/>
          </a:p>
        </p:txBody>
      </p:sp>
    </p:spTree>
    <p:extLst>
      <p:ext uri="{BB962C8B-B14F-4D97-AF65-F5344CB8AC3E}">
        <p14:creationId xmlns:p14="http://schemas.microsoft.com/office/powerpoint/2010/main" val="967631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564759-7B2F-4FAD-A252-6E51ED80146B}" type="slidenum">
              <a:rPr lang="en-US" smtClean="0"/>
              <a:pPr/>
              <a:t>1</a:t>
            </a:fld>
            <a:endParaRPr lang="en-US"/>
          </a:p>
        </p:txBody>
      </p:sp>
    </p:spTree>
    <p:extLst>
      <p:ext uri="{BB962C8B-B14F-4D97-AF65-F5344CB8AC3E}">
        <p14:creationId xmlns:p14="http://schemas.microsoft.com/office/powerpoint/2010/main" val="271674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B139A0F0-B9D4-48CD-B801-A34A619B321B}" type="slidenum">
              <a:rPr lang="en-US" sz="1200">
                <a:latin typeface="Arial" panose="020B0604020202020204" pitchFamily="34" charset="0"/>
              </a:rPr>
              <a:pPr/>
              <a:t>20</a:t>
            </a:fld>
            <a:endParaRPr lang="en-US" sz="1200">
              <a:latin typeface="Arial" panose="020B0604020202020204"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85809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C9310354-25C8-4DFD-89D1-9894BFD0634F}" type="slidenum">
              <a:rPr lang="en-US" sz="1200">
                <a:latin typeface="Arial" panose="020B0604020202020204" pitchFamily="34" charset="0"/>
              </a:rPr>
              <a:pPr/>
              <a:t>23</a:t>
            </a:fld>
            <a:endParaRPr lang="en-US" sz="1200">
              <a:latin typeface="Arial" panose="020B0604020202020204" pitchFamily="3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06524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2EA7877B-7F9F-4345-80F2-4C162B68A9B1}" type="slidenum">
              <a:rPr lang="en-US" sz="1200">
                <a:latin typeface="Arial" panose="020B0604020202020204" pitchFamily="34" charset="0"/>
              </a:rPr>
              <a:pPr/>
              <a:t>24</a:t>
            </a:fld>
            <a:endParaRPr lang="en-US" sz="1200">
              <a:latin typeface="Arial" panose="020B0604020202020204"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936978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9D345264-4872-4D61-8EBF-7F66A50F3177}" type="slidenum">
              <a:rPr lang="en-US" sz="1200">
                <a:latin typeface="Arial" panose="020B0604020202020204" pitchFamily="34" charset="0"/>
              </a:rPr>
              <a:pPr/>
              <a:t>25</a:t>
            </a:fld>
            <a:endParaRPr lang="en-US" sz="1200">
              <a:latin typeface="Arial" panose="020B0604020202020204" pitchFamily="3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43931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784A41B0-9E56-41C6-B7C0-DC141150248C}" type="slidenum">
              <a:rPr lang="en-US" sz="1200">
                <a:latin typeface="Arial" panose="020B0604020202020204" pitchFamily="34" charset="0"/>
              </a:rPr>
              <a:pPr/>
              <a:t>26</a:t>
            </a:fld>
            <a:endParaRPr lang="en-US" sz="1200">
              <a:latin typeface="Arial" panose="020B0604020202020204"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06089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3E832C16-7A26-4F85-8B16-B641751D9D20}" type="slidenum">
              <a:rPr lang="en-US" sz="1200">
                <a:latin typeface="Arial" panose="020B0604020202020204" pitchFamily="34" charset="0"/>
              </a:rPr>
              <a:pPr/>
              <a:t>27</a:t>
            </a:fld>
            <a:endParaRPr lang="en-US" sz="1200">
              <a:latin typeface="Arial" panose="020B060402020202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437534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64759-7B2F-4FAD-A252-6E51ED80146B}" type="slidenum">
              <a:rPr lang="en-US" smtClean="0"/>
              <a:pPr/>
              <a:t>28</a:t>
            </a:fld>
            <a:endParaRPr lang="en-US"/>
          </a:p>
        </p:txBody>
      </p:sp>
    </p:spTree>
    <p:extLst>
      <p:ext uri="{BB962C8B-B14F-4D97-AF65-F5344CB8AC3E}">
        <p14:creationId xmlns:p14="http://schemas.microsoft.com/office/powerpoint/2010/main" val="2191562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88A8F590-1CC4-4451-ABC2-DBF3789E4E47}" type="slidenum">
              <a:rPr lang="en-US" sz="1200">
                <a:latin typeface="Arial" panose="020B0604020202020204" pitchFamily="34" charset="0"/>
              </a:rPr>
              <a:pPr/>
              <a:t>29</a:t>
            </a:fld>
            <a:endParaRPr lang="en-US" sz="1200">
              <a:latin typeface="Arial" panose="020B060402020202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900" b="1" dirty="0" smtClean="0">
                <a:latin typeface="Arial" panose="020B0604020202020204" pitchFamily="34" charset="0"/>
              </a:rPr>
              <a:t>Type Conversion and Casting</a:t>
            </a:r>
          </a:p>
          <a:p>
            <a:pPr eaLnBrk="1" hangingPunct="1">
              <a:lnSpc>
                <a:spcPct val="80000"/>
              </a:lnSpc>
            </a:pPr>
            <a:r>
              <a:rPr lang="en-US" sz="900" dirty="0" smtClean="0">
                <a:latin typeface="Arial" panose="020B0604020202020204" pitchFamily="34" charset="0"/>
              </a:rPr>
              <a:t>A variable of one type can receive the value of another type, provided the data type of the two variables are same or if the data type of the variable receiving data is wider then the data type of the variable from which its receiving data.  </a:t>
            </a:r>
          </a:p>
          <a:p>
            <a:pPr eaLnBrk="1" hangingPunct="1">
              <a:lnSpc>
                <a:spcPct val="80000"/>
              </a:lnSpc>
            </a:pPr>
            <a:r>
              <a:rPr lang="en-US" sz="900" dirty="0" smtClean="0">
                <a:latin typeface="Arial" panose="020B0604020202020204" pitchFamily="34" charset="0"/>
              </a:rPr>
              <a:t>In some cases, the system implicitly changes the type of an variable without your explicitly performing a cast.  You can explicitly change the type of a value by casting. The process of assigning a value of variable of one type to a variable of another type is called casting.  Automatic  type changing is known as Implicit Conversion. If the data types of the two variables involved in the conversion are compatible, then Java does the conversion automatically. If the data types are not same, then a cast must be done explicitly.</a:t>
            </a:r>
          </a:p>
          <a:p>
            <a:pPr eaLnBrk="1" hangingPunct="1">
              <a:lnSpc>
                <a:spcPct val="80000"/>
              </a:lnSpc>
            </a:pPr>
            <a:r>
              <a:rPr lang="en-US" sz="900" u="sng" dirty="0" smtClean="0">
                <a:latin typeface="Arial" panose="020B0604020202020204" pitchFamily="34" charset="0"/>
              </a:rPr>
              <a:t>E.g.:</a:t>
            </a:r>
            <a:r>
              <a:rPr lang="en-US" sz="900" dirty="0" smtClean="0">
                <a:latin typeface="Arial" panose="020B0604020202020204" pitchFamily="34" charset="0"/>
              </a:rPr>
              <a:t> </a:t>
            </a:r>
          </a:p>
          <a:p>
            <a:pPr eaLnBrk="1" hangingPunct="1">
              <a:lnSpc>
                <a:spcPct val="80000"/>
              </a:lnSpc>
            </a:pPr>
            <a:r>
              <a:rPr lang="en-US" sz="900" dirty="0" smtClean="0">
                <a:latin typeface="Arial" panose="020B0604020202020204" pitchFamily="34" charset="0"/>
              </a:rPr>
              <a:t>An int value can be assigned to a long variable but there is no conversion defined from float to byte.  </a:t>
            </a:r>
          </a:p>
          <a:p>
            <a:pPr eaLnBrk="1" hangingPunct="1">
              <a:lnSpc>
                <a:spcPct val="80000"/>
              </a:lnSpc>
            </a:pPr>
            <a:r>
              <a:rPr lang="en-US" sz="900" dirty="0" smtClean="0">
                <a:latin typeface="Arial" panose="020B0604020202020204" pitchFamily="34" charset="0"/>
              </a:rPr>
              <a:t>CastingExample.java</a:t>
            </a:r>
          </a:p>
          <a:p>
            <a:pPr eaLnBrk="1" hangingPunct="1">
              <a:lnSpc>
                <a:spcPct val="80000"/>
              </a:lnSpc>
            </a:pPr>
            <a:r>
              <a:rPr lang="en-US" sz="900" dirty="0" smtClean="0">
                <a:latin typeface="Arial" panose="020B0604020202020204" pitchFamily="34" charset="0"/>
              </a:rPr>
              <a:t>// TYPE CASTING</a:t>
            </a:r>
          </a:p>
          <a:p>
            <a:pPr eaLnBrk="1" hangingPunct="1">
              <a:lnSpc>
                <a:spcPct val="80000"/>
              </a:lnSpc>
            </a:pPr>
            <a:r>
              <a:rPr lang="en-US" sz="900" dirty="0" smtClean="0">
                <a:latin typeface="Arial" panose="020B0604020202020204" pitchFamily="34" charset="0"/>
              </a:rPr>
              <a:t>class </a:t>
            </a:r>
            <a:r>
              <a:rPr lang="en-US" sz="900" dirty="0" err="1" smtClean="0">
                <a:latin typeface="Arial" panose="020B0604020202020204" pitchFamily="34" charset="0"/>
              </a:rPr>
              <a:t>CastingExample</a:t>
            </a:r>
            <a:endParaRPr lang="en-US" sz="900" dirty="0" smtClean="0">
              <a:latin typeface="Arial" panose="020B0604020202020204" pitchFamily="34" charset="0"/>
            </a:endParaRPr>
          </a:p>
          <a:p>
            <a:pPr eaLnBrk="1" hangingPunct="1">
              <a:lnSpc>
                <a:spcPct val="80000"/>
              </a:lnSpc>
            </a:pPr>
            <a:r>
              <a:rPr lang="en-US" sz="900" dirty="0" smtClean="0">
                <a:latin typeface="Arial" panose="020B0604020202020204" pitchFamily="34" charset="0"/>
              </a:rPr>
              <a:t>{        public static void main(String </a:t>
            </a:r>
            <a:r>
              <a:rPr lang="en-US" sz="900" dirty="0" err="1" smtClean="0">
                <a:latin typeface="Arial" panose="020B0604020202020204" pitchFamily="34" charset="0"/>
              </a:rPr>
              <a:t>args</a:t>
            </a:r>
            <a:r>
              <a:rPr lang="en-US" sz="900" dirty="0" smtClean="0">
                <a:latin typeface="Arial" panose="020B0604020202020204" pitchFamily="34" charset="0"/>
              </a:rPr>
              <a:t>[])</a:t>
            </a:r>
          </a:p>
          <a:p>
            <a:pPr eaLnBrk="1" hangingPunct="1">
              <a:lnSpc>
                <a:spcPct val="80000"/>
              </a:lnSpc>
            </a:pPr>
            <a:r>
              <a:rPr lang="en-US" sz="900" dirty="0" smtClean="0">
                <a:latin typeface="Arial" panose="020B0604020202020204" pitchFamily="34" charset="0"/>
              </a:rPr>
              <a:t>        {       byte x;</a:t>
            </a:r>
          </a:p>
          <a:p>
            <a:pPr eaLnBrk="1" hangingPunct="1">
              <a:lnSpc>
                <a:spcPct val="80000"/>
              </a:lnSpc>
            </a:pPr>
            <a:r>
              <a:rPr lang="en-US" sz="900" dirty="0" smtClean="0">
                <a:latin typeface="Arial" panose="020B0604020202020204" pitchFamily="34" charset="0"/>
              </a:rPr>
              <a:t>                int a=270;</a:t>
            </a:r>
          </a:p>
          <a:p>
            <a:pPr eaLnBrk="1" hangingPunct="1">
              <a:lnSpc>
                <a:spcPct val="80000"/>
              </a:lnSpc>
            </a:pPr>
            <a:r>
              <a:rPr lang="en-US" sz="900" dirty="0" smtClean="0">
                <a:latin typeface="Arial" panose="020B0604020202020204" pitchFamily="34" charset="0"/>
              </a:rPr>
              <a:t>                double b =128.128;</a:t>
            </a:r>
          </a:p>
          <a:p>
            <a:pPr eaLnBrk="1" hangingPunct="1">
              <a:lnSpc>
                <a:spcPct val="80000"/>
              </a:lnSpc>
            </a:pPr>
            <a:r>
              <a:rPr lang="en-US" sz="900" dirty="0" smtClean="0">
                <a:latin typeface="Arial" panose="020B0604020202020204" pitchFamily="34" charset="0"/>
              </a:rPr>
              <a:t>                </a:t>
            </a:r>
            <a:r>
              <a:rPr lang="en-US" sz="900" dirty="0" err="1" smtClean="0">
                <a:latin typeface="Arial" panose="020B0604020202020204" pitchFamily="34" charset="0"/>
              </a:rPr>
              <a:t>System.out.println</a:t>
            </a:r>
            <a:r>
              <a:rPr lang="en-US" sz="900" dirty="0" smtClean="0">
                <a:latin typeface="Arial" panose="020B0604020202020204" pitchFamily="34" charset="0"/>
              </a:rPr>
              <a:t>("\n int converted to byte");</a:t>
            </a:r>
          </a:p>
          <a:p>
            <a:pPr eaLnBrk="1" hangingPunct="1">
              <a:lnSpc>
                <a:spcPct val="80000"/>
              </a:lnSpc>
            </a:pPr>
            <a:r>
              <a:rPr lang="en-US" sz="900" dirty="0" smtClean="0">
                <a:latin typeface="Arial" panose="020B0604020202020204" pitchFamily="34" charset="0"/>
              </a:rPr>
              <a:t>                x=(byte) a;</a:t>
            </a:r>
          </a:p>
          <a:p>
            <a:pPr eaLnBrk="1" hangingPunct="1">
              <a:lnSpc>
                <a:spcPct val="80000"/>
              </a:lnSpc>
            </a:pPr>
            <a:r>
              <a:rPr lang="en-US" sz="900" dirty="0" smtClean="0">
                <a:latin typeface="Arial" panose="020B0604020202020204" pitchFamily="34" charset="0"/>
              </a:rPr>
              <a:t>                </a:t>
            </a:r>
            <a:r>
              <a:rPr lang="en-US" sz="900" dirty="0" err="1" smtClean="0">
                <a:latin typeface="Arial" panose="020B0604020202020204" pitchFamily="34" charset="0"/>
              </a:rPr>
              <a:t>System.out.println</a:t>
            </a:r>
            <a:r>
              <a:rPr lang="en-US" sz="900" dirty="0" smtClean="0">
                <a:latin typeface="Arial" panose="020B0604020202020204" pitchFamily="34" charset="0"/>
              </a:rPr>
              <a:t>("a and x "+ a +" "+x);</a:t>
            </a:r>
          </a:p>
          <a:p>
            <a:pPr eaLnBrk="1" hangingPunct="1">
              <a:lnSpc>
                <a:spcPct val="80000"/>
              </a:lnSpc>
            </a:pPr>
            <a:r>
              <a:rPr lang="en-US" sz="900" dirty="0" smtClean="0">
                <a:latin typeface="Arial" panose="020B0604020202020204" pitchFamily="34" charset="0"/>
              </a:rPr>
              <a:t>                </a:t>
            </a:r>
            <a:r>
              <a:rPr lang="en-US" sz="900" dirty="0" err="1" smtClean="0">
                <a:latin typeface="Arial" panose="020B0604020202020204" pitchFamily="34" charset="0"/>
              </a:rPr>
              <a:t>System.out.println</a:t>
            </a:r>
            <a:r>
              <a:rPr lang="en-US" sz="900" dirty="0" smtClean="0">
                <a:latin typeface="Arial" panose="020B0604020202020204" pitchFamily="34" charset="0"/>
              </a:rPr>
              <a:t>("\n double converted to int");</a:t>
            </a:r>
          </a:p>
          <a:p>
            <a:pPr eaLnBrk="1" hangingPunct="1">
              <a:lnSpc>
                <a:spcPct val="80000"/>
              </a:lnSpc>
            </a:pPr>
            <a:r>
              <a:rPr lang="en-US" sz="900" dirty="0" smtClean="0">
                <a:latin typeface="Arial" panose="020B0604020202020204" pitchFamily="34" charset="0"/>
              </a:rPr>
              <a:t>                a=(int) b;</a:t>
            </a:r>
          </a:p>
          <a:p>
            <a:pPr eaLnBrk="1" hangingPunct="1">
              <a:lnSpc>
                <a:spcPct val="80000"/>
              </a:lnSpc>
            </a:pPr>
            <a:r>
              <a:rPr lang="en-US" sz="900" dirty="0" smtClean="0">
                <a:latin typeface="Arial" panose="020B0604020202020204" pitchFamily="34" charset="0"/>
              </a:rPr>
              <a:t>                </a:t>
            </a:r>
            <a:r>
              <a:rPr lang="en-US" sz="900" dirty="0" err="1" smtClean="0">
                <a:latin typeface="Arial" panose="020B0604020202020204" pitchFamily="34" charset="0"/>
              </a:rPr>
              <a:t>System.out.println</a:t>
            </a:r>
            <a:r>
              <a:rPr lang="en-US" sz="900" dirty="0" smtClean="0">
                <a:latin typeface="Arial" panose="020B0604020202020204" pitchFamily="34" charset="0"/>
              </a:rPr>
              <a:t>("b and a "+ b +" "+a);</a:t>
            </a:r>
          </a:p>
          <a:p>
            <a:pPr eaLnBrk="1" hangingPunct="1">
              <a:lnSpc>
                <a:spcPct val="80000"/>
              </a:lnSpc>
            </a:pPr>
            <a:r>
              <a:rPr lang="en-US" sz="900" dirty="0" smtClean="0">
                <a:latin typeface="Arial" panose="020B0604020202020204" pitchFamily="34" charset="0"/>
              </a:rPr>
              <a:t>                </a:t>
            </a:r>
            <a:r>
              <a:rPr lang="en-US" sz="900" dirty="0" err="1" smtClean="0">
                <a:latin typeface="Arial" panose="020B0604020202020204" pitchFamily="34" charset="0"/>
              </a:rPr>
              <a:t>System.out.println</a:t>
            </a:r>
            <a:r>
              <a:rPr lang="en-US" sz="900" dirty="0" smtClean="0">
                <a:latin typeface="Arial" panose="020B0604020202020204" pitchFamily="34" charset="0"/>
              </a:rPr>
              <a:t>("\n double converted to byte");</a:t>
            </a:r>
          </a:p>
          <a:p>
            <a:pPr eaLnBrk="1" hangingPunct="1">
              <a:lnSpc>
                <a:spcPct val="80000"/>
              </a:lnSpc>
            </a:pPr>
            <a:r>
              <a:rPr lang="en-US" sz="900" dirty="0" smtClean="0">
                <a:latin typeface="Arial" panose="020B0604020202020204" pitchFamily="34" charset="0"/>
              </a:rPr>
              <a:t>                x=(byte) b;</a:t>
            </a:r>
          </a:p>
          <a:p>
            <a:pPr eaLnBrk="1" hangingPunct="1">
              <a:lnSpc>
                <a:spcPct val="80000"/>
              </a:lnSpc>
            </a:pPr>
            <a:r>
              <a:rPr lang="en-US" sz="900" dirty="0" smtClean="0">
                <a:latin typeface="Arial" panose="020B0604020202020204" pitchFamily="34" charset="0"/>
              </a:rPr>
              <a:t>                </a:t>
            </a:r>
            <a:r>
              <a:rPr lang="en-US" sz="900" dirty="0" err="1" smtClean="0">
                <a:latin typeface="Arial" panose="020B0604020202020204" pitchFamily="34" charset="0"/>
              </a:rPr>
              <a:t>System.out.println</a:t>
            </a:r>
            <a:r>
              <a:rPr lang="en-US" sz="900" dirty="0" smtClean="0">
                <a:latin typeface="Arial" panose="020B0604020202020204" pitchFamily="34" charset="0"/>
              </a:rPr>
              <a:t>("b and x "+b +" "+x);</a:t>
            </a:r>
          </a:p>
          <a:p>
            <a:pPr eaLnBrk="1" hangingPunct="1">
              <a:lnSpc>
                <a:spcPct val="80000"/>
              </a:lnSpc>
            </a:pPr>
            <a:r>
              <a:rPr lang="en-US" sz="900" dirty="0" smtClean="0">
                <a:latin typeface="Arial" panose="020B0604020202020204" pitchFamily="34" charset="0"/>
              </a:rPr>
              <a:t>        }</a:t>
            </a:r>
          </a:p>
          <a:p>
            <a:pPr eaLnBrk="1" hangingPunct="1">
              <a:lnSpc>
                <a:spcPct val="80000"/>
              </a:lnSpc>
            </a:pPr>
            <a:r>
              <a:rPr lang="en-US" sz="900" dirty="0" smtClean="0">
                <a:latin typeface="Arial" panose="020B0604020202020204" pitchFamily="34" charset="0"/>
              </a:rPr>
              <a:t>}</a:t>
            </a:r>
          </a:p>
          <a:p>
            <a:pPr eaLnBrk="1" hangingPunct="1">
              <a:lnSpc>
                <a:spcPct val="80000"/>
              </a:lnSpc>
            </a:pPr>
            <a:endParaRPr lang="en-US" sz="900" dirty="0" smtClean="0">
              <a:latin typeface="Arial" panose="020B0604020202020204" pitchFamily="34" charset="0"/>
            </a:endParaRPr>
          </a:p>
          <a:p>
            <a:pPr eaLnBrk="1" hangingPunct="1">
              <a:lnSpc>
                <a:spcPct val="80000"/>
              </a:lnSpc>
            </a:pPr>
            <a:endParaRPr lang="en-US" sz="900" dirty="0" smtClean="0">
              <a:latin typeface="Arial" panose="020B0604020202020204" pitchFamily="34" charset="0"/>
            </a:endParaRPr>
          </a:p>
        </p:txBody>
      </p:sp>
    </p:spTree>
    <p:extLst>
      <p:ext uri="{BB962C8B-B14F-4D97-AF65-F5344CB8AC3E}">
        <p14:creationId xmlns:p14="http://schemas.microsoft.com/office/powerpoint/2010/main" val="142562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64759-7B2F-4FAD-A252-6E51ED80146B}" type="slidenum">
              <a:rPr lang="en-US" smtClean="0"/>
              <a:pPr/>
              <a:t>32</a:t>
            </a:fld>
            <a:endParaRPr lang="en-US"/>
          </a:p>
        </p:txBody>
      </p:sp>
    </p:spTree>
    <p:extLst>
      <p:ext uri="{BB962C8B-B14F-4D97-AF65-F5344CB8AC3E}">
        <p14:creationId xmlns:p14="http://schemas.microsoft.com/office/powerpoint/2010/main" val="2184495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564759-7B2F-4FAD-A252-6E51ED80146B}" type="slidenum">
              <a:rPr lang="en-US" smtClean="0"/>
              <a:pPr/>
              <a:t>33</a:t>
            </a:fld>
            <a:endParaRPr lang="en-US"/>
          </a:p>
        </p:txBody>
      </p:sp>
    </p:spTree>
    <p:extLst>
      <p:ext uri="{BB962C8B-B14F-4D97-AF65-F5344CB8AC3E}">
        <p14:creationId xmlns:p14="http://schemas.microsoft.com/office/powerpoint/2010/main" val="387557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E6FAE3B5-339F-4445-8AE4-8FC3A8D160EC}" type="slidenum">
              <a:rPr lang="en-US" sz="1200">
                <a:latin typeface="Arial" panose="020B0604020202020204" pitchFamily="34" charset="0"/>
              </a:rPr>
              <a:pPr/>
              <a:t>3</a:t>
            </a:fld>
            <a:endParaRPr lang="en-US" sz="1200">
              <a:latin typeface="Arial" panose="020B0604020202020204" pitchFamily="34" charset="0"/>
            </a:endParaRPr>
          </a:p>
        </p:txBody>
      </p:sp>
      <p:sp>
        <p:nvSpPr>
          <p:cNvPr id="103427" name="Rectangle 2"/>
          <p:cNvSpPr>
            <a:spLocks noGrp="1" noRot="1" noChangeAspect="1" noChangeArrowheads="1" noTextEdit="1"/>
          </p:cNvSpPr>
          <p:nvPr>
            <p:ph type="sldImg"/>
          </p:nvPr>
        </p:nvSpPr>
        <p:spPr>
          <a:xfrm>
            <a:off x="1144588" y="685800"/>
            <a:ext cx="4572000" cy="3429000"/>
          </a:xfrm>
          <a:ln/>
        </p:spPr>
      </p:sp>
      <p:sp>
        <p:nvSpPr>
          <p:cNvPr id="1034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012368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859829A2-AD4E-4A33-9E20-EB5E8D6DEFCA}" type="slidenum">
              <a:rPr lang="en-US" sz="1200">
                <a:latin typeface="Arial" panose="020B0604020202020204" pitchFamily="34" charset="0"/>
              </a:rPr>
              <a:pPr/>
              <a:t>34</a:t>
            </a:fld>
            <a:endParaRPr lang="en-US" sz="1200">
              <a:latin typeface="Arial" panose="020B0604020202020204" pitchFamily="34" charset="0"/>
            </a:endParaRPr>
          </a:p>
        </p:txBody>
      </p:sp>
      <p:sp>
        <p:nvSpPr>
          <p:cNvPr id="135171" name="Rectangle 2"/>
          <p:cNvSpPr>
            <a:spLocks noGrp="1" noRot="1" noChangeAspect="1" noChangeArrowheads="1" noTextEdit="1"/>
          </p:cNvSpPr>
          <p:nvPr>
            <p:ph type="sldImg"/>
          </p:nvPr>
        </p:nvSpPr>
        <p:spPr>
          <a:xfrm>
            <a:off x="1144588" y="685800"/>
            <a:ext cx="4572000" cy="3429000"/>
          </a:xfrm>
          <a:ln/>
        </p:spPr>
      </p:sp>
      <p:sp>
        <p:nvSpPr>
          <p:cNvPr id="1351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 </a:t>
            </a:r>
          </a:p>
        </p:txBody>
      </p:sp>
    </p:spTree>
    <p:extLst>
      <p:ext uri="{BB962C8B-B14F-4D97-AF65-F5344CB8AC3E}">
        <p14:creationId xmlns:p14="http://schemas.microsoft.com/office/powerpoint/2010/main" val="85081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054A54A8-8E53-4C79-B0AC-8930A8E3644E}" type="slidenum">
              <a:rPr lang="en-US" sz="1200">
                <a:latin typeface="Arial" panose="020B0604020202020204" pitchFamily="34" charset="0"/>
              </a:rPr>
              <a:pPr/>
              <a:t>35</a:t>
            </a:fld>
            <a:endParaRPr lang="en-US" sz="1200">
              <a:latin typeface="Arial" panose="020B0604020202020204" pitchFamily="3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938350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97CDF577-607D-44D2-A740-030F23741386}" type="slidenum">
              <a:rPr lang="en-US" sz="1200">
                <a:latin typeface="Arial" panose="020B0604020202020204" pitchFamily="34" charset="0"/>
              </a:rPr>
              <a:pPr/>
              <a:t>36</a:t>
            </a:fld>
            <a:endParaRPr lang="en-US" sz="1200">
              <a:latin typeface="Arial" panose="020B0604020202020204"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dirty="0" smtClean="0">
              <a:latin typeface="Arial" panose="020B0604020202020204" pitchFamily="34" charset="0"/>
            </a:endParaRPr>
          </a:p>
        </p:txBody>
      </p:sp>
    </p:spTree>
    <p:extLst>
      <p:ext uri="{BB962C8B-B14F-4D97-AF65-F5344CB8AC3E}">
        <p14:creationId xmlns:p14="http://schemas.microsoft.com/office/powerpoint/2010/main" val="4103860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DEE63050-707D-4ED6-B115-67878DB64492}" type="slidenum">
              <a:rPr lang="en-US" sz="1200">
                <a:latin typeface="Arial" panose="020B0604020202020204" pitchFamily="34" charset="0"/>
              </a:rPr>
              <a:pPr/>
              <a:t>39</a:t>
            </a:fld>
            <a:endParaRPr lang="en-US" sz="1200">
              <a:latin typeface="Arial" panose="020B0604020202020204"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893236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14C86675-E903-440A-A1B4-9C35FE100CF5}" type="slidenum">
              <a:rPr lang="en-US" sz="1200">
                <a:latin typeface="Arial" panose="020B0604020202020204" pitchFamily="34" charset="0"/>
              </a:rPr>
              <a:pPr/>
              <a:t>40</a:t>
            </a:fld>
            <a:endParaRPr lang="en-US" sz="1200">
              <a:latin typeface="Arial" panose="020B0604020202020204"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398811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14C86675-E903-440A-A1B4-9C35FE100CF5}" type="slidenum">
              <a:rPr lang="en-US" sz="1200">
                <a:latin typeface="Arial" panose="020B0604020202020204" pitchFamily="34" charset="0"/>
              </a:rPr>
              <a:pPr/>
              <a:t>41</a:t>
            </a:fld>
            <a:endParaRPr lang="en-US" sz="1200">
              <a:latin typeface="Arial" panose="020B0604020202020204"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796626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14C86675-E903-440A-A1B4-9C35FE100CF5}" type="slidenum">
              <a:rPr lang="en-US" sz="1200">
                <a:latin typeface="Arial" panose="020B0604020202020204" pitchFamily="34" charset="0"/>
              </a:rPr>
              <a:pPr/>
              <a:t>42</a:t>
            </a:fld>
            <a:endParaRPr lang="en-US" sz="1200">
              <a:latin typeface="Arial" panose="020B0604020202020204"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72572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6A629CD0-5F2C-4D61-9D5B-87F67B13F98D}" type="slidenum">
              <a:rPr lang="en-US" sz="1200">
                <a:latin typeface="Arial" panose="020B0604020202020204" pitchFamily="34" charset="0"/>
              </a:rPr>
              <a:pPr/>
              <a:t>43</a:t>
            </a:fld>
            <a:endParaRPr lang="en-US" sz="1200">
              <a:latin typeface="Arial" panose="020B0604020202020204"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All Java applications contain a static method named main(). This method takes one argument that is an array of String objects.</a:t>
            </a:r>
          </a:p>
          <a:p>
            <a:pPr eaLnBrk="1" hangingPunct="1"/>
            <a:r>
              <a:rPr lang="en-US" smtClean="0">
                <a:latin typeface="Arial" panose="020B0604020202020204" pitchFamily="34" charset="0"/>
              </a:rPr>
              <a:t>These objects represent any arguments that may have entered by the user on the command line.</a:t>
            </a:r>
          </a:p>
          <a:p>
            <a:pPr eaLnBrk="1" hangingPunct="1"/>
            <a:r>
              <a:rPr lang="en-US" smtClean="0">
                <a:latin typeface="Arial" panose="020B0604020202020204" pitchFamily="34" charset="0"/>
              </a:rPr>
              <a:t>The number of command line arguments is obtained via the expression args.length. This is an int type.</a:t>
            </a:r>
          </a:p>
          <a:p>
            <a:pPr eaLnBrk="1" hangingPunct="1"/>
            <a:r>
              <a:rPr lang="en-US" smtClean="0">
                <a:latin typeface="Arial" panose="020B0604020202020204" pitchFamily="34" charset="0"/>
              </a:rPr>
              <a:t>The individual arguments are accessed as args[0], args[1] , args[2] and so forth.</a:t>
            </a:r>
          </a:p>
          <a:p>
            <a:pPr eaLnBrk="1" hangingPunct="1"/>
            <a:endParaRPr lang="en-US" smtClean="0">
              <a:latin typeface="Arial" panose="020B0604020202020204" pitchFamily="34" charset="0"/>
            </a:endParaRPr>
          </a:p>
          <a:p>
            <a:pPr eaLnBrk="1" hangingPunct="1"/>
            <a:r>
              <a:rPr lang="en-US" smtClean="0">
                <a:latin typeface="Arial" panose="020B0604020202020204" pitchFamily="34" charset="0"/>
              </a:rPr>
              <a:t>Remember what ever we enter at command line are treated as strings .So if I have to take two numbers from command line and fine their sum then I have to take use of Wrapper Class which converts Reference(String) to primitive types.,</a:t>
            </a:r>
          </a:p>
        </p:txBody>
      </p:sp>
    </p:spTree>
    <p:extLst>
      <p:ext uri="{BB962C8B-B14F-4D97-AF65-F5344CB8AC3E}">
        <p14:creationId xmlns:p14="http://schemas.microsoft.com/office/powerpoint/2010/main" val="312367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11F10DC8-F83E-4216-82DF-5CBB16C152F9}" type="slidenum">
              <a:rPr lang="en-US" sz="1200">
                <a:latin typeface="Arial" panose="020B0604020202020204" pitchFamily="34" charset="0"/>
              </a:rPr>
              <a:pPr/>
              <a:t>4</a:t>
            </a:fld>
            <a:endParaRPr lang="en-US" sz="120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r>
              <a:rPr lang="en-US" b="1" dirty="0" smtClean="0">
                <a:latin typeface="Arial" panose="020B0604020202020204" pitchFamily="34" charset="0"/>
              </a:rPr>
              <a:t>Purity Tip: </a:t>
            </a:r>
            <a:r>
              <a:rPr lang="en-US" b="0" dirty="0" smtClean="0">
                <a:latin typeface="Arial" panose="020B0604020202020204" pitchFamily="34" charset="0"/>
              </a:rPr>
              <a:t>In other programming languages, the format and the size of primitive data types can depend on the system on which the program is running.</a:t>
            </a:r>
          </a:p>
          <a:p>
            <a:pPr eaLnBrk="1" hangingPunct="1"/>
            <a:r>
              <a:rPr lang="en-US" b="0" dirty="0" smtClean="0">
                <a:latin typeface="Arial" panose="020B0604020202020204" pitchFamily="34" charset="0"/>
              </a:rPr>
              <a:t>In contrast, the Java programming language specifies the size and the format of its primitive data types. Hence, you don't have to worry about system dependencies. </a:t>
            </a:r>
          </a:p>
          <a:p>
            <a:pPr eaLnBrk="1" hangingPunct="1"/>
            <a:endParaRPr lang="en-US" b="0" dirty="0" smtClean="0">
              <a:latin typeface="Arial" panose="020B0604020202020204" pitchFamily="34" charset="0"/>
            </a:endParaRPr>
          </a:p>
          <a:p>
            <a:pPr eaLnBrk="1" hangingPunct="1"/>
            <a:r>
              <a:rPr lang="en-US" b="0" dirty="0" smtClean="0">
                <a:latin typeface="Arial" panose="020B0604020202020204" pitchFamily="34" charset="0"/>
              </a:rPr>
              <a:t>Without initializing if you use a variable in Java it is an error, it doesn’t take garbage values.</a:t>
            </a:r>
          </a:p>
          <a:p>
            <a:pPr eaLnBrk="1" hangingPunct="1"/>
            <a:r>
              <a:rPr lang="en-US" b="0" dirty="0" smtClean="0">
                <a:latin typeface="Arial" panose="020B0604020202020204" pitchFamily="34" charset="0"/>
              </a:rPr>
              <a:t>In C </a:t>
            </a:r>
            <a:r>
              <a:rPr lang="en-US" b="0" dirty="0" err="1" smtClean="0">
                <a:latin typeface="Arial" panose="020B0604020202020204" pitchFamily="34" charset="0"/>
              </a:rPr>
              <a:t>boolean</a:t>
            </a:r>
            <a:r>
              <a:rPr lang="en-US" b="0" dirty="0" smtClean="0">
                <a:latin typeface="Arial" panose="020B0604020202020204" pitchFamily="34" charset="0"/>
              </a:rPr>
              <a:t> is non zero value but in Java it is true or false.</a:t>
            </a:r>
          </a:p>
          <a:p>
            <a:pPr eaLnBrk="1" hangingPunct="1"/>
            <a:r>
              <a:rPr lang="en-US" b="0" dirty="0" smtClean="0">
                <a:latin typeface="Arial" panose="020B0604020202020204" pitchFamily="34" charset="0"/>
              </a:rPr>
              <a:t>All reference variables are created by using new.</a:t>
            </a:r>
          </a:p>
          <a:p>
            <a:pPr eaLnBrk="1" hangingPunct="1"/>
            <a:r>
              <a:rPr lang="en-US" b="0" dirty="0" smtClean="0">
                <a:latin typeface="Arial" panose="020B0604020202020204" pitchFamily="34" charset="0"/>
              </a:rPr>
              <a:t>Implicit type casting will not occur in Java if there is data loss.</a:t>
            </a:r>
          </a:p>
          <a:p>
            <a:pPr eaLnBrk="1" hangingPunct="1"/>
            <a:r>
              <a:rPr lang="en-US" b="0" dirty="0" smtClean="0">
                <a:latin typeface="Arial" panose="020B0604020202020204" pitchFamily="34" charset="0"/>
              </a:rPr>
              <a:t>Int </a:t>
            </a:r>
            <a:r>
              <a:rPr lang="en-US" b="0" dirty="0" err="1" smtClean="0">
                <a:latin typeface="Arial" panose="020B0604020202020204" pitchFamily="34" charset="0"/>
              </a:rPr>
              <a:t>i</a:t>
            </a:r>
            <a:r>
              <a:rPr lang="en-US" b="0" dirty="0" smtClean="0">
                <a:latin typeface="Arial" panose="020B0604020202020204" pitchFamily="34" charset="0"/>
              </a:rPr>
              <a:t>;</a:t>
            </a:r>
          </a:p>
          <a:p>
            <a:pPr eaLnBrk="1" hangingPunct="1"/>
            <a:r>
              <a:rPr lang="en-US" b="0" dirty="0" smtClean="0">
                <a:latin typeface="Arial" panose="020B0604020202020204" pitchFamily="34" charset="0"/>
              </a:rPr>
              <a:t>Double d;</a:t>
            </a:r>
          </a:p>
          <a:p>
            <a:pPr eaLnBrk="1" hangingPunct="1"/>
            <a:r>
              <a:rPr lang="en-US" b="0" dirty="0" err="1" smtClean="0">
                <a:latin typeface="Arial" panose="020B0604020202020204" pitchFamily="34" charset="0"/>
              </a:rPr>
              <a:t>i</a:t>
            </a:r>
            <a:r>
              <a:rPr lang="en-US" b="0" dirty="0" smtClean="0">
                <a:latin typeface="Arial" panose="020B0604020202020204" pitchFamily="34" charset="0"/>
              </a:rPr>
              <a:t>=(int) d;</a:t>
            </a:r>
          </a:p>
          <a:p>
            <a:pPr eaLnBrk="1" hangingPunct="1"/>
            <a:r>
              <a:rPr lang="en-US" b="0" dirty="0" smtClean="0">
                <a:latin typeface="Arial" panose="020B0604020202020204" pitchFamily="34" charset="0"/>
              </a:rPr>
              <a:t>D=</a:t>
            </a:r>
            <a:r>
              <a:rPr lang="en-US" b="0" dirty="0" err="1" smtClean="0">
                <a:latin typeface="Arial" panose="020B0604020202020204" pitchFamily="34" charset="0"/>
              </a:rPr>
              <a:t>i</a:t>
            </a:r>
            <a:r>
              <a:rPr lang="en-US" b="0" dirty="0" smtClean="0">
                <a:latin typeface="Arial" panose="020B0604020202020204" pitchFamily="34" charset="0"/>
              </a:rPr>
              <a:t>; // implicit type casting will not occur if there is loss of data.</a:t>
            </a:r>
          </a:p>
          <a:p>
            <a:pPr eaLnBrk="1" hangingPunct="1"/>
            <a:r>
              <a:rPr lang="en-US" b="0" dirty="0" smtClean="0">
                <a:latin typeface="Arial" panose="020B0604020202020204" pitchFamily="34" charset="0"/>
              </a:rPr>
              <a:t>For floating point constant append f </a:t>
            </a:r>
            <a:r>
              <a:rPr lang="en-US" b="0" dirty="0" err="1" smtClean="0">
                <a:latin typeface="Arial" panose="020B0604020202020204" pitchFamily="34" charset="0"/>
              </a:rPr>
              <a:t>i.e</a:t>
            </a:r>
            <a:r>
              <a:rPr lang="en-US" b="0" dirty="0" smtClean="0">
                <a:latin typeface="Arial" panose="020B0604020202020204" pitchFamily="34" charset="0"/>
              </a:rPr>
              <a:t> 2.33f</a:t>
            </a:r>
          </a:p>
          <a:p>
            <a:pPr eaLnBrk="1" hangingPunct="1"/>
            <a:r>
              <a:rPr lang="en-US" b="0" dirty="0" smtClean="0">
                <a:latin typeface="Arial" panose="020B0604020202020204" pitchFamily="34" charset="0"/>
              </a:rPr>
              <a:t>For long append L </a:t>
            </a:r>
            <a:r>
              <a:rPr lang="en-US" b="0" dirty="0" err="1" smtClean="0">
                <a:latin typeface="Arial" panose="020B0604020202020204" pitchFamily="34" charset="0"/>
              </a:rPr>
              <a:t>i.e</a:t>
            </a:r>
            <a:r>
              <a:rPr lang="en-US" b="0" dirty="0" smtClean="0">
                <a:latin typeface="Arial" panose="020B0604020202020204" pitchFamily="34" charset="0"/>
              </a:rPr>
              <a:t> 2.45678L</a:t>
            </a:r>
          </a:p>
          <a:p>
            <a:pPr eaLnBrk="1" hangingPunct="1"/>
            <a:endParaRPr lang="en-US" b="0" dirty="0" smtClean="0">
              <a:latin typeface="Arial" panose="020B0604020202020204" pitchFamily="34" charset="0"/>
            </a:endParaRPr>
          </a:p>
          <a:p>
            <a:pPr eaLnBrk="1" hangingPunct="1"/>
            <a:r>
              <a:rPr lang="en-US" b="0" dirty="0" smtClean="0">
                <a:latin typeface="Arial" panose="020B0604020202020204" pitchFamily="34" charset="0"/>
              </a:rPr>
              <a:t>Java Strings are not null-terminated as they are in some other computer languages.</a:t>
            </a:r>
          </a:p>
          <a:p>
            <a:pPr eaLnBrk="1" hangingPunct="1"/>
            <a:r>
              <a:rPr lang="en-US" b="0" dirty="0" smtClean="0">
                <a:latin typeface="Arial" panose="020B0604020202020204" pitchFamily="34" charset="0"/>
              </a:rPr>
              <a:t>One portion of Java conversion rules is called integral promotion. </a:t>
            </a:r>
          </a:p>
          <a:p>
            <a:pPr eaLnBrk="1" hangingPunct="1"/>
            <a:r>
              <a:rPr lang="en-US" b="0" dirty="0" smtClean="0">
                <a:latin typeface="Arial" panose="020B0604020202020204" pitchFamily="34" charset="0"/>
              </a:rPr>
              <a:t>In Java whenever a char, a byte or a short is used in an expression, its value is automatically elevated to int during the evaluation of that expression. This is only during the evaluation of expression.</a:t>
            </a:r>
          </a:p>
          <a:p>
            <a:pPr eaLnBrk="1" hangingPunct="1"/>
            <a:endParaRPr lang="en-US" b="0" dirty="0" smtClean="0">
              <a:latin typeface="Arial" panose="020B0604020202020204" pitchFamily="34" charset="0"/>
            </a:endParaRPr>
          </a:p>
          <a:p>
            <a:pPr eaLnBrk="1" hangingPunct="1"/>
            <a:endParaRPr lang="en-US" b="0" dirty="0" smtClean="0">
              <a:latin typeface="Arial" panose="020B0604020202020204" pitchFamily="34" charset="0"/>
            </a:endParaRPr>
          </a:p>
        </p:txBody>
      </p:sp>
    </p:spTree>
    <p:extLst>
      <p:ext uri="{BB962C8B-B14F-4D97-AF65-F5344CB8AC3E}">
        <p14:creationId xmlns:p14="http://schemas.microsoft.com/office/powerpoint/2010/main" val="901012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90B971BB-59ED-4C0F-9471-B9A898B251BE}" type="slidenum">
              <a:rPr lang="en-US" sz="1200">
                <a:latin typeface="Arial" panose="020B0604020202020204" pitchFamily="34" charset="0"/>
              </a:rPr>
              <a:pPr/>
              <a:t>10</a:t>
            </a:fld>
            <a:endParaRPr lang="en-US" sz="1200">
              <a:latin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37254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ECA3ED65-38D5-46E3-87D4-7FCA4708E843}" type="slidenum">
              <a:rPr lang="en-US" sz="1200">
                <a:latin typeface="Arial" panose="020B0604020202020204" pitchFamily="34" charset="0"/>
              </a:rPr>
              <a:pPr/>
              <a:t>11</a:t>
            </a:fld>
            <a:endParaRPr lang="en-US" sz="120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74008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3141199C-2ACB-4F01-83E4-BD1A509F7502}" type="slidenum">
              <a:rPr lang="en-US" sz="1200">
                <a:latin typeface="Arial" panose="020B0604020202020204" pitchFamily="34" charset="0"/>
              </a:rPr>
              <a:pPr/>
              <a:t>12</a:t>
            </a:fld>
            <a:endParaRPr lang="en-US" sz="120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rPr>
              <a:t>Error : variable count might not have been initialized : i.e Java doesnot initialize it with garbage values it gives error.</a:t>
            </a:r>
          </a:p>
        </p:txBody>
      </p:sp>
    </p:spTree>
    <p:extLst>
      <p:ext uri="{BB962C8B-B14F-4D97-AF65-F5344CB8AC3E}">
        <p14:creationId xmlns:p14="http://schemas.microsoft.com/office/powerpoint/2010/main" val="2625068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898989B0-CB91-4933-9088-77B49EF48769}" type="slidenum">
              <a:rPr lang="en-US" sz="1200">
                <a:latin typeface="Arial" panose="020B0604020202020204" pitchFamily="34" charset="0"/>
              </a:rPr>
              <a:pPr/>
              <a:t>13</a:t>
            </a:fld>
            <a:endParaRPr lang="en-US" sz="1200">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881409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616F22D9-E42C-4C5C-823A-BC757135EAEE}" type="slidenum">
              <a:rPr lang="en-US" sz="1200">
                <a:latin typeface="Arial" panose="020B0604020202020204" pitchFamily="34" charset="0"/>
              </a:rPr>
              <a:pPr/>
              <a:t>14</a:t>
            </a:fld>
            <a:endParaRPr lang="en-US" sz="1200">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214111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050B4DEF-6175-4F04-9D5B-39FD3BCAAAFD}" type="slidenum">
              <a:rPr lang="en-US" sz="1200">
                <a:latin typeface="Arial" panose="020B0604020202020204" pitchFamily="34" charset="0"/>
              </a:rPr>
              <a:pPr/>
              <a:t>16</a:t>
            </a:fld>
            <a:endParaRPr lang="en-US" sz="1200">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223287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235AA3-FC76-41F8-B189-6F1B05FF0490}" type="datetime1">
              <a:rPr lang="en-US" smtClean="0"/>
              <a:pPr/>
              <a:t>11/12/2018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59CB07-0B34-4F81-9A18-FB2A022D6AA0}"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7C6F97-09A2-4AC8-8FD0-FEDCBEF016CD}"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685800"/>
            <a:ext cx="40386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8"/>
          <p:cNvSpPr>
            <a:spLocks noGrp="1" noChangeArrowheads="1"/>
          </p:cNvSpPr>
          <p:nvPr>
            <p:ph type="ftr" sz="quarter" idx="10"/>
          </p:nvPr>
        </p:nvSpPr>
        <p:spPr>
          <a:ln/>
        </p:spPr>
        <p:txBody>
          <a:bodyPr/>
          <a:lstStyle>
            <a:lvl1pPr>
              <a:defRPr/>
            </a:lvl1pPr>
          </a:lstStyle>
          <a:p>
            <a:pPr>
              <a:defRPr/>
            </a:pPr>
            <a:r>
              <a:rPr lang="en-US"/>
              <a:t>CONFIDENTIAL© Copyright 2008 Tech Mahindra Limited</a:t>
            </a:r>
          </a:p>
        </p:txBody>
      </p:sp>
      <p:sp>
        <p:nvSpPr>
          <p:cNvPr id="6" name="Rectangle 19"/>
          <p:cNvSpPr>
            <a:spLocks noGrp="1" noChangeArrowheads="1"/>
          </p:cNvSpPr>
          <p:nvPr>
            <p:ph type="sldNum" sz="quarter" idx="11"/>
          </p:nvPr>
        </p:nvSpPr>
        <p:spPr>
          <a:ln/>
        </p:spPr>
        <p:txBody>
          <a:bodyPr/>
          <a:lstStyle>
            <a:lvl1pPr>
              <a:defRPr/>
            </a:lvl1pPr>
          </a:lstStyle>
          <a:p>
            <a:fld id="{E5A1A64D-BCCA-43EE-8B0D-F1E423C3538E}" type="slidenum">
              <a:rPr lang="en-US"/>
              <a:pPr/>
              <a:t>‹#›</a:t>
            </a:fld>
            <a:endParaRPr lang="en-US"/>
          </a:p>
        </p:txBody>
      </p:sp>
    </p:spTree>
    <p:extLst>
      <p:ext uri="{BB962C8B-B14F-4D97-AF65-F5344CB8AC3E}">
        <p14:creationId xmlns:p14="http://schemas.microsoft.com/office/powerpoint/2010/main" val="301742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75F6E3-38D1-4984-8F20-D2253F0CEBD3}" type="datetime1">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540B938-3C2B-440E-9669-CBD5512BC12C}" type="datetime1">
              <a:rPr lang="en-US" smtClean="0"/>
              <a:pPr/>
              <a:t>11/12/2018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7E2AA5-F419-44CD-A597-87061F43F0F3}"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237BDAD-22BE-4E17-AFC4-A195386C9685}" type="datetime1">
              <a:rPr lang="en-US" smtClean="0"/>
              <a:pPr/>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75F61E-6965-4EB8-915D-3EA6C2F82FCA}" type="datetime1">
              <a:rPr lang="en-US" smtClean="0"/>
              <a:pPr/>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1EC3D-6B95-48B7-AE26-EE49C9B26E53}" type="datetime1">
              <a:rPr lang="en-US" smtClean="0"/>
              <a:pPr/>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2AFA3E-49EA-48F2-94B0-368F21395484}"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738C88-0F42-4E6C-8889-1C540D92897D}" type="datetime1">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5B2742E-9626-45E8-9E70-94FD9AE10823}" type="datetime1">
              <a:rPr lang="en-US" smtClean="0"/>
              <a:pPr/>
              <a:t>11/12/2018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Data Types, Variables and Arrays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pic>
        <p:nvPicPr>
          <p:cNvPr id="5" name="Picture 4"/>
          <p:cNvPicPr>
            <a:picLocks noChangeAspect="1"/>
          </p:cNvPicPr>
          <p:nvPr/>
        </p:nvPicPr>
        <p:blipFill>
          <a:blip r:embed="rId3"/>
          <a:stretch>
            <a:fillRect/>
          </a:stretch>
        </p:blipFill>
        <p:spPr>
          <a:xfrm>
            <a:off x="3733800" y="457200"/>
            <a:ext cx="1524000" cy="2821188"/>
          </a:xfrm>
          <a:prstGeom prst="rect">
            <a:avLst/>
          </a:prstGeom>
        </p:spPr>
      </p:pic>
      <p:sp>
        <p:nvSpPr>
          <p:cNvPr id="6" name="Subtitle 5"/>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7718F6B4-CD27-402F-9182-3E7ADC84F587}" type="slidenum">
              <a:rPr lang="en-US" sz="900">
                <a:solidFill>
                  <a:schemeClr val="bg1"/>
                </a:solidFill>
                <a:latin typeface="Arial" panose="020B0604020202020204" pitchFamily="34" charset="0"/>
              </a:rPr>
              <a:pPr/>
              <a:t>10</a:t>
            </a:fld>
            <a:endParaRPr lang="en-US" sz="900">
              <a:solidFill>
                <a:schemeClr val="bg1"/>
              </a:solidFill>
              <a:latin typeface="Arial" panose="020B0604020202020204" pitchFamily="34" charset="0"/>
            </a:endParaRPr>
          </a:p>
        </p:txBody>
      </p:sp>
      <p:sp>
        <p:nvSpPr>
          <p:cNvPr id="32772" name="Rectangle 2"/>
          <p:cNvSpPr>
            <a:spLocks noGrp="1" noChangeArrowheads="1"/>
          </p:cNvSpPr>
          <p:nvPr>
            <p:ph type="title"/>
          </p:nvPr>
        </p:nvSpPr>
        <p:spPr/>
        <p:txBody>
          <a:bodyPr/>
          <a:lstStyle/>
          <a:p>
            <a:pPr eaLnBrk="1" hangingPunct="1"/>
            <a:r>
              <a:rPr lang="en-US" smtClean="0"/>
              <a:t>Variables</a:t>
            </a:r>
          </a:p>
        </p:txBody>
      </p:sp>
      <p:sp>
        <p:nvSpPr>
          <p:cNvPr id="74755" name="Rectangle 3"/>
          <p:cNvSpPr>
            <a:spLocks noGrp="1" noChangeArrowheads="1"/>
          </p:cNvSpPr>
          <p:nvPr>
            <p:ph type="body" idx="1"/>
          </p:nvPr>
        </p:nvSpPr>
        <p:spPr>
          <a:xfrm>
            <a:off x="304800" y="1371600"/>
            <a:ext cx="8382000" cy="4953000"/>
          </a:xfrm>
        </p:spPr>
        <p:txBody>
          <a:bodyPr>
            <a:noAutofit/>
          </a:bodyPr>
          <a:lstStyle/>
          <a:p>
            <a:pPr eaLnBrk="1" hangingPunct="1"/>
            <a:r>
              <a:rPr lang="en-US" sz="2000" dirty="0" smtClean="0"/>
              <a:t>A named storage location in the computer’s memory that stores a</a:t>
            </a:r>
            <a:r>
              <a:rPr lang="en-US" sz="2000" b="1" dirty="0" smtClean="0"/>
              <a:t> </a:t>
            </a:r>
            <a:r>
              <a:rPr lang="en-US" sz="2000" dirty="0" smtClean="0"/>
              <a:t>value of a particular type for use by program.</a:t>
            </a:r>
          </a:p>
          <a:p>
            <a:pPr eaLnBrk="1" hangingPunct="1"/>
            <a:r>
              <a:rPr lang="en-US" sz="2000" dirty="0" smtClean="0"/>
              <a:t>Declaration:</a:t>
            </a:r>
          </a:p>
          <a:p>
            <a:pPr lvl="1"/>
            <a:r>
              <a:rPr lang="en-US" sz="2000" b="1" i="1" dirty="0">
                <a:solidFill>
                  <a:srgbClr val="FF0000"/>
                </a:solidFill>
              </a:rPr>
              <a:t>t</a:t>
            </a:r>
            <a:r>
              <a:rPr lang="en-US" sz="2000" b="1" i="1" dirty="0" smtClean="0">
                <a:solidFill>
                  <a:srgbClr val="FF0000"/>
                </a:solidFill>
              </a:rPr>
              <a:t>ype identifier [=value] [, identifier=[value] … ];</a:t>
            </a:r>
          </a:p>
          <a:p>
            <a:pPr eaLnBrk="1" hangingPunct="1"/>
            <a:r>
              <a:rPr lang="en-US" sz="2000" dirty="0" smtClean="0"/>
              <a:t>Example of variable declaration:</a:t>
            </a:r>
          </a:p>
          <a:p>
            <a:pPr eaLnBrk="1" hangingPunct="1"/>
            <a:endParaRPr lang="en-US" sz="2000" dirty="0" smtClean="0"/>
          </a:p>
          <a:p>
            <a:pPr lvl="1" eaLnBrk="1" hangingPunct="1">
              <a:buFont typeface="Wingdings" panose="05000000000000000000" pitchFamily="2" charset="2"/>
              <a:buNone/>
            </a:pPr>
            <a:endParaRPr lang="en-US" sz="2000" dirty="0" smtClean="0"/>
          </a:p>
          <a:p>
            <a:pPr eaLnBrk="1" hangingPunct="1"/>
            <a:endParaRPr lang="en-US" sz="2000" b="1" dirty="0" smtClean="0"/>
          </a:p>
          <a:p>
            <a:pPr eaLnBrk="1" hangingPunct="1"/>
            <a:endParaRPr lang="en-US" sz="2000" b="1" dirty="0" smtClean="0"/>
          </a:p>
          <a:p>
            <a:pPr eaLnBrk="1" hangingPunct="1"/>
            <a:endParaRPr lang="en-US" sz="2000" dirty="0" smtClean="0"/>
          </a:p>
        </p:txBody>
      </p:sp>
      <p:pic>
        <p:nvPicPr>
          <p:cNvPr id="3" name="Picture 2"/>
          <p:cNvPicPr>
            <a:picLocks noChangeAspect="1"/>
          </p:cNvPicPr>
          <p:nvPr/>
        </p:nvPicPr>
        <p:blipFill>
          <a:blip r:embed="rId3"/>
          <a:stretch>
            <a:fillRect/>
          </a:stretch>
        </p:blipFill>
        <p:spPr>
          <a:xfrm>
            <a:off x="950249" y="3352800"/>
            <a:ext cx="6593551" cy="1600200"/>
          </a:xfrm>
          <a:prstGeom prst="rect">
            <a:avLst/>
          </a:prstGeom>
        </p:spPr>
      </p:pic>
    </p:spTree>
    <p:extLst>
      <p:ext uri="{BB962C8B-B14F-4D97-AF65-F5344CB8AC3E}">
        <p14:creationId xmlns:p14="http://schemas.microsoft.com/office/powerpoint/2010/main" val="1938115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p:cTn id="7" dur="1000" fill="hold"/>
                                        <p:tgtEl>
                                          <p:spTgt spid="7475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7475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7475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7475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7475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74755">
                                            <p:txEl>
                                              <p:pRg st="1" end="1"/>
                                            </p:txEl>
                                          </p:spTgt>
                                        </p:tgtEl>
                                        <p:attrNameLst>
                                          <p:attrName>style.visibility</p:attrName>
                                        </p:attrNameLst>
                                      </p:cBhvr>
                                      <p:to>
                                        <p:strVal val="visible"/>
                                      </p:to>
                                    </p:set>
                                    <p:anim calcmode="lin" valueType="num">
                                      <p:cBhvr>
                                        <p:cTn id="16" dur="1000" fill="hold"/>
                                        <p:tgtEl>
                                          <p:spTgt spid="74755">
                                            <p:txEl>
                                              <p:pRg st="1" end="1"/>
                                            </p:txEl>
                                          </p:spTgt>
                                        </p:tgtEl>
                                        <p:attrNameLst>
                                          <p:attrName>ppt_w</p:attrName>
                                        </p:attrNameLst>
                                      </p:cBhvr>
                                      <p:tavLst>
                                        <p:tav tm="0">
                                          <p:val>
                                            <p:strVal val="#ppt_w*0.05"/>
                                          </p:val>
                                        </p:tav>
                                        <p:tav tm="100000">
                                          <p:val>
                                            <p:strVal val="#ppt_w"/>
                                          </p:val>
                                        </p:tav>
                                      </p:tavLst>
                                    </p:anim>
                                    <p:anim calcmode="lin" valueType="num">
                                      <p:cBhvr>
                                        <p:cTn id="17" dur="1000" fill="hold"/>
                                        <p:tgtEl>
                                          <p:spTgt spid="74755">
                                            <p:txEl>
                                              <p:pRg st="1" end="1"/>
                                            </p:txEl>
                                          </p:spTgt>
                                        </p:tgtEl>
                                        <p:attrNameLst>
                                          <p:attrName>ppt_h</p:attrName>
                                        </p:attrNameLst>
                                      </p:cBhvr>
                                      <p:tavLst>
                                        <p:tav tm="0">
                                          <p:val>
                                            <p:strVal val="#ppt_h"/>
                                          </p:val>
                                        </p:tav>
                                        <p:tav tm="100000">
                                          <p:val>
                                            <p:strVal val="#ppt_h"/>
                                          </p:val>
                                        </p:tav>
                                      </p:tavLst>
                                    </p:anim>
                                    <p:anim calcmode="lin" valueType="num">
                                      <p:cBhvr>
                                        <p:cTn id="18" dur="1000" fill="hold"/>
                                        <p:tgtEl>
                                          <p:spTgt spid="74755">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74755">
                                            <p:txEl>
                                              <p:pRg st="1" end="1"/>
                                            </p:txEl>
                                          </p:spTgt>
                                        </p:tgtEl>
                                        <p:attrNameLst>
                                          <p:attrName>ppt_y</p:attrName>
                                        </p:attrNameLst>
                                      </p:cBhvr>
                                      <p:tavLst>
                                        <p:tav tm="0">
                                          <p:val>
                                            <p:strVal val="#ppt_y"/>
                                          </p:val>
                                        </p:tav>
                                        <p:tav tm="100000">
                                          <p:val>
                                            <p:strVal val="#ppt_y"/>
                                          </p:val>
                                        </p:tav>
                                      </p:tavLst>
                                    </p:anim>
                                    <p:animEffect transition="in" filter="fade">
                                      <p:cBhvr>
                                        <p:cTn id="20" dur="1000"/>
                                        <p:tgtEl>
                                          <p:spTgt spid="74755">
                                            <p:txEl>
                                              <p:pRg st="1" end="1"/>
                                            </p:txEl>
                                          </p:spTgt>
                                        </p:tgtEl>
                                      </p:cBhvr>
                                    </p:animEffect>
                                  </p:childTnLst>
                                </p:cTn>
                              </p:par>
                              <p:par>
                                <p:cTn id="21" presetID="54" presetClass="entr" presetSubtype="0" accel="100000" fill="hold" grpId="0" nodeType="withEffect">
                                  <p:stCondLst>
                                    <p:cond delay="0"/>
                                  </p:stCondLst>
                                  <p:childTnLst>
                                    <p:set>
                                      <p:cBhvr>
                                        <p:cTn id="22" dur="1" fill="hold">
                                          <p:stCondLst>
                                            <p:cond delay="0"/>
                                          </p:stCondLst>
                                        </p:cTn>
                                        <p:tgtEl>
                                          <p:spTgt spid="74755">
                                            <p:txEl>
                                              <p:pRg st="2" end="2"/>
                                            </p:txEl>
                                          </p:spTgt>
                                        </p:tgtEl>
                                        <p:attrNameLst>
                                          <p:attrName>style.visibility</p:attrName>
                                        </p:attrNameLst>
                                      </p:cBhvr>
                                      <p:to>
                                        <p:strVal val="visible"/>
                                      </p:to>
                                    </p:set>
                                    <p:anim calcmode="lin" valueType="num">
                                      <p:cBhvr>
                                        <p:cTn id="23" dur="1000" fill="hold"/>
                                        <p:tgtEl>
                                          <p:spTgt spid="74755">
                                            <p:txEl>
                                              <p:pRg st="2" end="2"/>
                                            </p:txEl>
                                          </p:spTgt>
                                        </p:tgtEl>
                                        <p:attrNameLst>
                                          <p:attrName>ppt_w</p:attrName>
                                        </p:attrNameLst>
                                      </p:cBhvr>
                                      <p:tavLst>
                                        <p:tav tm="0">
                                          <p:val>
                                            <p:strVal val="#ppt_w*0.05"/>
                                          </p:val>
                                        </p:tav>
                                        <p:tav tm="100000">
                                          <p:val>
                                            <p:strVal val="#ppt_w"/>
                                          </p:val>
                                        </p:tav>
                                      </p:tavLst>
                                    </p:anim>
                                    <p:anim calcmode="lin" valueType="num">
                                      <p:cBhvr>
                                        <p:cTn id="24" dur="1000" fill="hold"/>
                                        <p:tgtEl>
                                          <p:spTgt spid="74755">
                                            <p:txEl>
                                              <p:pRg st="2" end="2"/>
                                            </p:txEl>
                                          </p:spTgt>
                                        </p:tgtEl>
                                        <p:attrNameLst>
                                          <p:attrName>ppt_h</p:attrName>
                                        </p:attrNameLst>
                                      </p:cBhvr>
                                      <p:tavLst>
                                        <p:tav tm="0">
                                          <p:val>
                                            <p:strVal val="#ppt_h"/>
                                          </p:val>
                                        </p:tav>
                                        <p:tav tm="100000">
                                          <p:val>
                                            <p:strVal val="#ppt_h"/>
                                          </p:val>
                                        </p:tav>
                                      </p:tavLst>
                                    </p:anim>
                                    <p:anim calcmode="lin" valueType="num">
                                      <p:cBhvr>
                                        <p:cTn id="25" dur="1000" fill="hold"/>
                                        <p:tgtEl>
                                          <p:spTgt spid="74755">
                                            <p:txEl>
                                              <p:pRg st="2" end="2"/>
                                            </p:txEl>
                                          </p:spTgt>
                                        </p:tgtEl>
                                        <p:attrNameLst>
                                          <p:attrName>ppt_x</p:attrName>
                                        </p:attrNameLst>
                                      </p:cBhvr>
                                      <p:tavLst>
                                        <p:tav tm="0">
                                          <p:val>
                                            <p:strVal val="#ppt_x-.2"/>
                                          </p:val>
                                        </p:tav>
                                        <p:tav tm="100000">
                                          <p:val>
                                            <p:strVal val="#ppt_x"/>
                                          </p:val>
                                        </p:tav>
                                      </p:tavLst>
                                    </p:anim>
                                    <p:anim calcmode="lin" valueType="num">
                                      <p:cBhvr>
                                        <p:cTn id="26" dur="1000" fill="hold"/>
                                        <p:tgtEl>
                                          <p:spTgt spid="74755">
                                            <p:txEl>
                                              <p:pRg st="2" end="2"/>
                                            </p:txEl>
                                          </p:spTgt>
                                        </p:tgtEl>
                                        <p:attrNameLst>
                                          <p:attrName>ppt_y</p:attrName>
                                        </p:attrNameLst>
                                      </p:cBhvr>
                                      <p:tavLst>
                                        <p:tav tm="0">
                                          <p:val>
                                            <p:strVal val="#ppt_y"/>
                                          </p:val>
                                        </p:tav>
                                        <p:tav tm="100000">
                                          <p:val>
                                            <p:strVal val="#ppt_y"/>
                                          </p:val>
                                        </p:tav>
                                      </p:tavLst>
                                    </p:anim>
                                    <p:animEffect transition="in" filter="fade">
                                      <p:cBhvr>
                                        <p:cTn id="27" dur="1000"/>
                                        <p:tgtEl>
                                          <p:spTgt spid="7475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grpId="0" nodeType="clickEffect">
                                  <p:stCondLst>
                                    <p:cond delay="0"/>
                                  </p:stCondLst>
                                  <p:childTnLst>
                                    <p:set>
                                      <p:cBhvr>
                                        <p:cTn id="31" dur="1" fill="hold">
                                          <p:stCondLst>
                                            <p:cond delay="0"/>
                                          </p:stCondLst>
                                        </p:cTn>
                                        <p:tgtEl>
                                          <p:spTgt spid="74755">
                                            <p:txEl>
                                              <p:pRg st="3" end="3"/>
                                            </p:txEl>
                                          </p:spTgt>
                                        </p:tgtEl>
                                        <p:attrNameLst>
                                          <p:attrName>style.visibility</p:attrName>
                                        </p:attrNameLst>
                                      </p:cBhvr>
                                      <p:to>
                                        <p:strVal val="visible"/>
                                      </p:to>
                                    </p:set>
                                    <p:anim calcmode="lin" valueType="num">
                                      <p:cBhvr>
                                        <p:cTn id="32" dur="1000" fill="hold"/>
                                        <p:tgtEl>
                                          <p:spTgt spid="74755">
                                            <p:txEl>
                                              <p:pRg st="3" end="3"/>
                                            </p:txEl>
                                          </p:spTgt>
                                        </p:tgtEl>
                                        <p:attrNameLst>
                                          <p:attrName>ppt_w</p:attrName>
                                        </p:attrNameLst>
                                      </p:cBhvr>
                                      <p:tavLst>
                                        <p:tav tm="0">
                                          <p:val>
                                            <p:strVal val="#ppt_w*0.05"/>
                                          </p:val>
                                        </p:tav>
                                        <p:tav tm="100000">
                                          <p:val>
                                            <p:strVal val="#ppt_w"/>
                                          </p:val>
                                        </p:tav>
                                      </p:tavLst>
                                    </p:anim>
                                    <p:anim calcmode="lin" valueType="num">
                                      <p:cBhvr>
                                        <p:cTn id="33" dur="1000" fill="hold"/>
                                        <p:tgtEl>
                                          <p:spTgt spid="74755">
                                            <p:txEl>
                                              <p:pRg st="3" end="3"/>
                                            </p:txEl>
                                          </p:spTgt>
                                        </p:tgtEl>
                                        <p:attrNameLst>
                                          <p:attrName>ppt_h</p:attrName>
                                        </p:attrNameLst>
                                      </p:cBhvr>
                                      <p:tavLst>
                                        <p:tav tm="0">
                                          <p:val>
                                            <p:strVal val="#ppt_h"/>
                                          </p:val>
                                        </p:tav>
                                        <p:tav tm="100000">
                                          <p:val>
                                            <p:strVal val="#ppt_h"/>
                                          </p:val>
                                        </p:tav>
                                      </p:tavLst>
                                    </p:anim>
                                    <p:anim calcmode="lin" valueType="num">
                                      <p:cBhvr>
                                        <p:cTn id="34" dur="1000" fill="hold"/>
                                        <p:tgtEl>
                                          <p:spTgt spid="74755">
                                            <p:txEl>
                                              <p:pRg st="3" end="3"/>
                                            </p:txEl>
                                          </p:spTgt>
                                        </p:tgtEl>
                                        <p:attrNameLst>
                                          <p:attrName>ppt_x</p:attrName>
                                        </p:attrNameLst>
                                      </p:cBhvr>
                                      <p:tavLst>
                                        <p:tav tm="0">
                                          <p:val>
                                            <p:strVal val="#ppt_x-.2"/>
                                          </p:val>
                                        </p:tav>
                                        <p:tav tm="100000">
                                          <p:val>
                                            <p:strVal val="#ppt_x"/>
                                          </p:val>
                                        </p:tav>
                                      </p:tavLst>
                                    </p:anim>
                                    <p:anim calcmode="lin" valueType="num">
                                      <p:cBhvr>
                                        <p:cTn id="35" dur="1000" fill="hold"/>
                                        <p:tgtEl>
                                          <p:spTgt spid="74755">
                                            <p:txEl>
                                              <p:pRg st="3" end="3"/>
                                            </p:txEl>
                                          </p:spTgt>
                                        </p:tgtEl>
                                        <p:attrNameLst>
                                          <p:attrName>ppt_y</p:attrName>
                                        </p:attrNameLst>
                                      </p:cBhvr>
                                      <p:tavLst>
                                        <p:tav tm="0">
                                          <p:val>
                                            <p:strVal val="#ppt_y"/>
                                          </p:val>
                                        </p:tav>
                                        <p:tav tm="100000">
                                          <p:val>
                                            <p:strVal val="#ppt_y"/>
                                          </p:val>
                                        </p:tav>
                                      </p:tavLst>
                                    </p:anim>
                                    <p:animEffect transition="in" filter="fade">
                                      <p:cBhvr>
                                        <p:cTn id="36" dur="1000"/>
                                        <p:tgtEl>
                                          <p:spTgt spid="74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442642AF-BD9F-4A99-839C-917CDC0DFECE}" type="slidenum">
              <a:rPr lang="en-US" sz="900">
                <a:solidFill>
                  <a:schemeClr val="bg1"/>
                </a:solidFill>
                <a:latin typeface="Arial" panose="020B0604020202020204" pitchFamily="34" charset="0"/>
              </a:rPr>
              <a:pPr/>
              <a:t>11</a:t>
            </a:fld>
            <a:endParaRPr lang="en-US" sz="900">
              <a:solidFill>
                <a:schemeClr val="bg1"/>
              </a:solidFill>
              <a:latin typeface="Arial" panose="020B0604020202020204" pitchFamily="34" charset="0"/>
            </a:endParaRPr>
          </a:p>
        </p:txBody>
      </p:sp>
      <p:sp>
        <p:nvSpPr>
          <p:cNvPr id="33796" name="Rectangle 2"/>
          <p:cNvSpPr>
            <a:spLocks noGrp="1" noChangeArrowheads="1"/>
          </p:cNvSpPr>
          <p:nvPr>
            <p:ph type="title"/>
          </p:nvPr>
        </p:nvSpPr>
        <p:spPr/>
        <p:txBody>
          <a:bodyPr/>
          <a:lstStyle/>
          <a:p>
            <a:pPr eaLnBrk="1" hangingPunct="1"/>
            <a:r>
              <a:rPr lang="en-US" smtClean="0"/>
              <a:t>Variables (Contd…)</a:t>
            </a:r>
          </a:p>
        </p:txBody>
      </p:sp>
      <p:sp>
        <p:nvSpPr>
          <p:cNvPr id="82947" name="Rectangle 3"/>
          <p:cNvSpPr>
            <a:spLocks noGrp="1" noChangeArrowheads="1"/>
          </p:cNvSpPr>
          <p:nvPr>
            <p:ph type="body" idx="1"/>
          </p:nvPr>
        </p:nvSpPr>
        <p:spPr/>
        <p:txBody>
          <a:bodyPr>
            <a:normAutofit fontScale="85000" lnSpcReduction="20000"/>
          </a:bodyPr>
          <a:lstStyle/>
          <a:p>
            <a:pPr eaLnBrk="1" hangingPunct="1"/>
            <a:r>
              <a:rPr lang="en-US" dirty="0" smtClean="0"/>
              <a:t>Using primitive data types is similar to other languages</a:t>
            </a:r>
          </a:p>
          <a:p>
            <a:pPr lvl="1" eaLnBrk="1" hangingPunct="1">
              <a:buFont typeface="Wingdings" panose="05000000000000000000" pitchFamily="2" charset="2"/>
              <a:buNone/>
            </a:pPr>
            <a:r>
              <a:rPr lang="en-US" dirty="0" smtClean="0">
                <a:solidFill>
                  <a:srgbClr val="FF0000"/>
                </a:solidFill>
                <a:latin typeface="Courier New" panose="02070309020205020404" pitchFamily="49" charset="0"/>
              </a:rPr>
              <a:t>int count;</a:t>
            </a:r>
          </a:p>
          <a:p>
            <a:pPr lvl="1" eaLnBrk="1" hangingPunct="1">
              <a:buFont typeface="Wingdings" panose="05000000000000000000" pitchFamily="2" charset="2"/>
              <a:buNone/>
            </a:pPr>
            <a:r>
              <a:rPr lang="en-US" dirty="0" smtClean="0">
                <a:solidFill>
                  <a:srgbClr val="FF0000"/>
                </a:solidFill>
                <a:latin typeface="Courier New" panose="02070309020205020404" pitchFamily="49" charset="0"/>
              </a:rPr>
              <a:t>int max=100;</a:t>
            </a:r>
          </a:p>
          <a:p>
            <a:pPr eaLnBrk="1" hangingPunct="1"/>
            <a:endParaRPr lang="en-US" dirty="0" smtClean="0"/>
          </a:p>
          <a:p>
            <a:pPr eaLnBrk="1" hangingPunct="1"/>
            <a:r>
              <a:rPr lang="en-US" dirty="0" smtClean="0"/>
              <a:t>Variables can be declared anywhere in the program</a:t>
            </a:r>
          </a:p>
          <a:p>
            <a:pPr lvl="1" eaLnBrk="1" hangingPunct="1">
              <a:buFont typeface="Wingdings" panose="05000000000000000000" pitchFamily="2" charset="2"/>
              <a:buNone/>
            </a:pPr>
            <a:r>
              <a:rPr lang="en-US" dirty="0" smtClean="0">
                <a:solidFill>
                  <a:srgbClr val="FF0000"/>
                </a:solidFill>
                <a:latin typeface="Courier New" panose="02070309020205020404" pitchFamily="49" charset="0"/>
              </a:rPr>
              <a:t>for (int count=0; count &lt; max; count++) {</a:t>
            </a:r>
          </a:p>
          <a:p>
            <a:pPr lvl="1" eaLnBrk="1" hangingPunct="1">
              <a:buFont typeface="Wingdings" panose="05000000000000000000" pitchFamily="2" charset="2"/>
              <a:buNone/>
            </a:pPr>
            <a:r>
              <a:rPr lang="en-US" dirty="0" smtClean="0">
                <a:solidFill>
                  <a:srgbClr val="FF0000"/>
                </a:solidFill>
                <a:latin typeface="Courier New" panose="02070309020205020404" pitchFamily="49" charset="0"/>
              </a:rPr>
              <a:t>	int z = count * 10;</a:t>
            </a:r>
          </a:p>
          <a:p>
            <a:pPr lvl="1" eaLnBrk="1" hangingPunct="1">
              <a:buFont typeface="Wingdings" panose="05000000000000000000" pitchFamily="2" charset="2"/>
              <a:buNone/>
            </a:pPr>
            <a:r>
              <a:rPr lang="en-US" dirty="0" smtClean="0">
                <a:solidFill>
                  <a:srgbClr val="FF0000"/>
                </a:solidFill>
                <a:latin typeface="Courier New" panose="02070309020205020404" pitchFamily="49" charset="0"/>
              </a:rPr>
              <a:t>}</a:t>
            </a:r>
          </a:p>
          <a:p>
            <a:pPr eaLnBrk="1" hangingPunct="1"/>
            <a:endParaRPr lang="en-US" sz="1800" dirty="0" smtClean="0">
              <a:solidFill>
                <a:schemeClr val="accent2"/>
              </a:solidFill>
              <a:latin typeface="Courier New" panose="02070309020205020404" pitchFamily="49" charset="0"/>
            </a:endParaRP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In Java, if a local variable is used without initializing it, the compiler will show an error</a:t>
            </a:r>
          </a:p>
        </p:txBody>
      </p:sp>
      <p:sp>
        <p:nvSpPr>
          <p:cNvPr id="82948" name="Text Box 4"/>
          <p:cNvSpPr txBox="1">
            <a:spLocks noChangeArrowheads="1"/>
          </p:cNvSpPr>
          <p:nvPr/>
        </p:nvSpPr>
        <p:spPr bwMode="auto">
          <a:xfrm>
            <a:off x="685800" y="3962400"/>
            <a:ext cx="7467600" cy="954107"/>
          </a:xfrm>
          <a:prstGeom prst="rect">
            <a:avLst/>
          </a:prstGeom>
          <a:solidFill>
            <a:srgbClr val="CCFFCC">
              <a:alpha val="30196"/>
            </a:srgbClr>
          </a:solidFill>
          <a:ln w="12700" algn="ctr">
            <a:solidFill>
              <a:schemeClr val="tx1"/>
            </a:solidFill>
            <a:miter lim="800000"/>
            <a:headEnd/>
            <a:tailEnd/>
          </a:ln>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2000" b="1" dirty="0">
                <a:solidFill>
                  <a:srgbClr val="FF0000"/>
                </a:solidFill>
                <a:latin typeface="Courier New" panose="02070309020205020404" pitchFamily="49" charset="0"/>
              </a:rPr>
              <a:t>BEST PRACTICE </a:t>
            </a:r>
          </a:p>
          <a:p>
            <a:r>
              <a:rPr lang="en-US" sz="1800" b="1" dirty="0">
                <a:solidFill>
                  <a:srgbClr val="FF0000"/>
                </a:solidFill>
                <a:latin typeface="Courier New" panose="02070309020205020404" pitchFamily="49" charset="0"/>
              </a:rPr>
              <a:t>Declare a variable in program only when required </a:t>
            </a:r>
          </a:p>
          <a:p>
            <a:r>
              <a:rPr lang="en-US" sz="1800" b="1" dirty="0">
                <a:solidFill>
                  <a:srgbClr val="FF0000"/>
                </a:solidFill>
                <a:latin typeface="Courier New" panose="02070309020205020404" pitchFamily="49" charset="0"/>
              </a:rPr>
              <a:t>Do not declare variables upfront like in C</a:t>
            </a:r>
          </a:p>
        </p:txBody>
      </p:sp>
    </p:spTree>
    <p:extLst>
      <p:ext uri="{BB962C8B-B14F-4D97-AF65-F5344CB8AC3E}">
        <p14:creationId xmlns:p14="http://schemas.microsoft.com/office/powerpoint/2010/main" val="6863074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p:cTn id="7" dur="1000" fill="hold"/>
                                        <p:tgtEl>
                                          <p:spTgt spid="82947">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82947">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82947">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82947">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82947">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82947">
                                            <p:txEl>
                                              <p:pRg st="1" end="1"/>
                                            </p:txEl>
                                          </p:spTgt>
                                        </p:tgtEl>
                                        <p:attrNameLst>
                                          <p:attrName>style.visibility</p:attrName>
                                        </p:attrNameLst>
                                      </p:cBhvr>
                                      <p:to>
                                        <p:strVal val="visible"/>
                                      </p:to>
                                    </p:set>
                                    <p:anim calcmode="lin" valueType="num">
                                      <p:cBhvr>
                                        <p:cTn id="14" dur="1000" fill="hold"/>
                                        <p:tgtEl>
                                          <p:spTgt spid="82947">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82947">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82947">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82947">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82947">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82947">
                                            <p:txEl>
                                              <p:pRg st="2" end="2"/>
                                            </p:txEl>
                                          </p:spTgt>
                                        </p:tgtEl>
                                        <p:attrNameLst>
                                          <p:attrName>style.visibility</p:attrName>
                                        </p:attrNameLst>
                                      </p:cBhvr>
                                      <p:to>
                                        <p:strVal val="visible"/>
                                      </p:to>
                                    </p:set>
                                    <p:anim calcmode="lin" valueType="num">
                                      <p:cBhvr>
                                        <p:cTn id="21" dur="1000" fill="hold"/>
                                        <p:tgtEl>
                                          <p:spTgt spid="82947">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82947">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82947">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82947">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82947">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82947">
                                            <p:txEl>
                                              <p:pRg st="4" end="4"/>
                                            </p:txEl>
                                          </p:spTgt>
                                        </p:tgtEl>
                                        <p:attrNameLst>
                                          <p:attrName>style.visibility</p:attrName>
                                        </p:attrNameLst>
                                      </p:cBhvr>
                                      <p:to>
                                        <p:strVal val="visible"/>
                                      </p:to>
                                    </p:set>
                                    <p:anim calcmode="lin" valueType="num">
                                      <p:cBhvr>
                                        <p:cTn id="28" dur="1000" fill="hold"/>
                                        <p:tgtEl>
                                          <p:spTgt spid="82947">
                                            <p:txEl>
                                              <p:pRg st="4" end="4"/>
                                            </p:txEl>
                                          </p:spTgt>
                                        </p:tgtEl>
                                        <p:attrNameLst>
                                          <p:attrName>ppt_w</p:attrName>
                                        </p:attrNameLst>
                                      </p:cBhvr>
                                      <p:tavLst>
                                        <p:tav tm="0">
                                          <p:val>
                                            <p:strVal val="#ppt_w*0.05"/>
                                          </p:val>
                                        </p:tav>
                                        <p:tav tm="100000">
                                          <p:val>
                                            <p:strVal val="#ppt_w"/>
                                          </p:val>
                                        </p:tav>
                                      </p:tavLst>
                                    </p:anim>
                                    <p:anim calcmode="lin" valueType="num">
                                      <p:cBhvr>
                                        <p:cTn id="29" dur="1000" fill="hold"/>
                                        <p:tgtEl>
                                          <p:spTgt spid="82947">
                                            <p:txEl>
                                              <p:pRg st="4" end="4"/>
                                            </p:txEl>
                                          </p:spTgt>
                                        </p:tgtEl>
                                        <p:attrNameLst>
                                          <p:attrName>ppt_h</p:attrName>
                                        </p:attrNameLst>
                                      </p:cBhvr>
                                      <p:tavLst>
                                        <p:tav tm="0">
                                          <p:val>
                                            <p:strVal val="#ppt_h"/>
                                          </p:val>
                                        </p:tav>
                                        <p:tav tm="100000">
                                          <p:val>
                                            <p:strVal val="#ppt_h"/>
                                          </p:val>
                                        </p:tav>
                                      </p:tavLst>
                                    </p:anim>
                                    <p:anim calcmode="lin" valueType="num">
                                      <p:cBhvr>
                                        <p:cTn id="30" dur="1000" fill="hold"/>
                                        <p:tgtEl>
                                          <p:spTgt spid="82947">
                                            <p:txEl>
                                              <p:pRg st="4" end="4"/>
                                            </p:txEl>
                                          </p:spTgt>
                                        </p:tgtEl>
                                        <p:attrNameLst>
                                          <p:attrName>ppt_x</p:attrName>
                                        </p:attrNameLst>
                                      </p:cBhvr>
                                      <p:tavLst>
                                        <p:tav tm="0">
                                          <p:val>
                                            <p:strVal val="#ppt_x-.2"/>
                                          </p:val>
                                        </p:tav>
                                        <p:tav tm="100000">
                                          <p:val>
                                            <p:strVal val="#ppt_x"/>
                                          </p:val>
                                        </p:tav>
                                      </p:tavLst>
                                    </p:anim>
                                    <p:anim calcmode="lin" valueType="num">
                                      <p:cBhvr>
                                        <p:cTn id="31" dur="1000" fill="hold"/>
                                        <p:tgtEl>
                                          <p:spTgt spid="82947">
                                            <p:txEl>
                                              <p:pRg st="4" end="4"/>
                                            </p:txEl>
                                          </p:spTgt>
                                        </p:tgtEl>
                                        <p:attrNameLst>
                                          <p:attrName>ppt_y</p:attrName>
                                        </p:attrNameLst>
                                      </p:cBhvr>
                                      <p:tavLst>
                                        <p:tav tm="0">
                                          <p:val>
                                            <p:strVal val="#ppt_y"/>
                                          </p:val>
                                        </p:tav>
                                        <p:tav tm="100000">
                                          <p:val>
                                            <p:strVal val="#ppt_y"/>
                                          </p:val>
                                        </p:tav>
                                      </p:tavLst>
                                    </p:anim>
                                    <p:animEffect transition="in" filter="fade">
                                      <p:cBhvr>
                                        <p:cTn id="32" dur="1000"/>
                                        <p:tgtEl>
                                          <p:spTgt spid="82947">
                                            <p:txEl>
                                              <p:pRg st="4" end="4"/>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82947">
                                            <p:txEl>
                                              <p:pRg st="5" end="5"/>
                                            </p:txEl>
                                          </p:spTgt>
                                        </p:tgtEl>
                                        <p:attrNameLst>
                                          <p:attrName>style.visibility</p:attrName>
                                        </p:attrNameLst>
                                      </p:cBhvr>
                                      <p:to>
                                        <p:strVal val="visible"/>
                                      </p:to>
                                    </p:set>
                                    <p:anim calcmode="lin" valueType="num">
                                      <p:cBhvr>
                                        <p:cTn id="35" dur="1000" fill="hold"/>
                                        <p:tgtEl>
                                          <p:spTgt spid="82947">
                                            <p:txEl>
                                              <p:pRg st="5" end="5"/>
                                            </p:txEl>
                                          </p:spTgt>
                                        </p:tgtEl>
                                        <p:attrNameLst>
                                          <p:attrName>ppt_w</p:attrName>
                                        </p:attrNameLst>
                                      </p:cBhvr>
                                      <p:tavLst>
                                        <p:tav tm="0">
                                          <p:val>
                                            <p:strVal val="#ppt_w*0.05"/>
                                          </p:val>
                                        </p:tav>
                                        <p:tav tm="100000">
                                          <p:val>
                                            <p:strVal val="#ppt_w"/>
                                          </p:val>
                                        </p:tav>
                                      </p:tavLst>
                                    </p:anim>
                                    <p:anim calcmode="lin" valueType="num">
                                      <p:cBhvr>
                                        <p:cTn id="36" dur="1000" fill="hold"/>
                                        <p:tgtEl>
                                          <p:spTgt spid="82947">
                                            <p:txEl>
                                              <p:pRg st="5" end="5"/>
                                            </p:txEl>
                                          </p:spTgt>
                                        </p:tgtEl>
                                        <p:attrNameLst>
                                          <p:attrName>ppt_h</p:attrName>
                                        </p:attrNameLst>
                                      </p:cBhvr>
                                      <p:tavLst>
                                        <p:tav tm="0">
                                          <p:val>
                                            <p:strVal val="#ppt_h"/>
                                          </p:val>
                                        </p:tav>
                                        <p:tav tm="100000">
                                          <p:val>
                                            <p:strVal val="#ppt_h"/>
                                          </p:val>
                                        </p:tav>
                                      </p:tavLst>
                                    </p:anim>
                                    <p:anim calcmode="lin" valueType="num">
                                      <p:cBhvr>
                                        <p:cTn id="37" dur="1000" fill="hold"/>
                                        <p:tgtEl>
                                          <p:spTgt spid="82947">
                                            <p:txEl>
                                              <p:pRg st="5" end="5"/>
                                            </p:txEl>
                                          </p:spTgt>
                                        </p:tgtEl>
                                        <p:attrNameLst>
                                          <p:attrName>ppt_x</p:attrName>
                                        </p:attrNameLst>
                                      </p:cBhvr>
                                      <p:tavLst>
                                        <p:tav tm="0">
                                          <p:val>
                                            <p:strVal val="#ppt_x-.2"/>
                                          </p:val>
                                        </p:tav>
                                        <p:tav tm="100000">
                                          <p:val>
                                            <p:strVal val="#ppt_x"/>
                                          </p:val>
                                        </p:tav>
                                      </p:tavLst>
                                    </p:anim>
                                    <p:anim calcmode="lin" valueType="num">
                                      <p:cBhvr>
                                        <p:cTn id="38" dur="1000" fill="hold"/>
                                        <p:tgtEl>
                                          <p:spTgt spid="82947">
                                            <p:txEl>
                                              <p:pRg st="5" end="5"/>
                                            </p:txEl>
                                          </p:spTgt>
                                        </p:tgtEl>
                                        <p:attrNameLst>
                                          <p:attrName>ppt_y</p:attrName>
                                        </p:attrNameLst>
                                      </p:cBhvr>
                                      <p:tavLst>
                                        <p:tav tm="0">
                                          <p:val>
                                            <p:strVal val="#ppt_y"/>
                                          </p:val>
                                        </p:tav>
                                        <p:tav tm="100000">
                                          <p:val>
                                            <p:strVal val="#ppt_y"/>
                                          </p:val>
                                        </p:tav>
                                      </p:tavLst>
                                    </p:anim>
                                    <p:animEffect transition="in" filter="fade">
                                      <p:cBhvr>
                                        <p:cTn id="39" dur="1000"/>
                                        <p:tgtEl>
                                          <p:spTgt spid="82947">
                                            <p:txEl>
                                              <p:pRg st="5" end="5"/>
                                            </p:txEl>
                                          </p:spTgt>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82947">
                                            <p:txEl>
                                              <p:pRg st="6" end="6"/>
                                            </p:txEl>
                                          </p:spTgt>
                                        </p:tgtEl>
                                        <p:attrNameLst>
                                          <p:attrName>style.visibility</p:attrName>
                                        </p:attrNameLst>
                                      </p:cBhvr>
                                      <p:to>
                                        <p:strVal val="visible"/>
                                      </p:to>
                                    </p:set>
                                    <p:anim calcmode="lin" valueType="num">
                                      <p:cBhvr>
                                        <p:cTn id="42" dur="1000" fill="hold"/>
                                        <p:tgtEl>
                                          <p:spTgt spid="82947">
                                            <p:txEl>
                                              <p:pRg st="6" end="6"/>
                                            </p:txEl>
                                          </p:spTgt>
                                        </p:tgtEl>
                                        <p:attrNameLst>
                                          <p:attrName>ppt_w</p:attrName>
                                        </p:attrNameLst>
                                      </p:cBhvr>
                                      <p:tavLst>
                                        <p:tav tm="0">
                                          <p:val>
                                            <p:strVal val="#ppt_w*0.05"/>
                                          </p:val>
                                        </p:tav>
                                        <p:tav tm="100000">
                                          <p:val>
                                            <p:strVal val="#ppt_w"/>
                                          </p:val>
                                        </p:tav>
                                      </p:tavLst>
                                    </p:anim>
                                    <p:anim calcmode="lin" valueType="num">
                                      <p:cBhvr>
                                        <p:cTn id="43" dur="1000" fill="hold"/>
                                        <p:tgtEl>
                                          <p:spTgt spid="82947">
                                            <p:txEl>
                                              <p:pRg st="6" end="6"/>
                                            </p:txEl>
                                          </p:spTgt>
                                        </p:tgtEl>
                                        <p:attrNameLst>
                                          <p:attrName>ppt_h</p:attrName>
                                        </p:attrNameLst>
                                      </p:cBhvr>
                                      <p:tavLst>
                                        <p:tav tm="0">
                                          <p:val>
                                            <p:strVal val="#ppt_h"/>
                                          </p:val>
                                        </p:tav>
                                        <p:tav tm="100000">
                                          <p:val>
                                            <p:strVal val="#ppt_h"/>
                                          </p:val>
                                        </p:tav>
                                      </p:tavLst>
                                    </p:anim>
                                    <p:anim calcmode="lin" valueType="num">
                                      <p:cBhvr>
                                        <p:cTn id="44" dur="1000" fill="hold"/>
                                        <p:tgtEl>
                                          <p:spTgt spid="82947">
                                            <p:txEl>
                                              <p:pRg st="6" end="6"/>
                                            </p:txEl>
                                          </p:spTgt>
                                        </p:tgtEl>
                                        <p:attrNameLst>
                                          <p:attrName>ppt_x</p:attrName>
                                        </p:attrNameLst>
                                      </p:cBhvr>
                                      <p:tavLst>
                                        <p:tav tm="0">
                                          <p:val>
                                            <p:strVal val="#ppt_x-.2"/>
                                          </p:val>
                                        </p:tav>
                                        <p:tav tm="100000">
                                          <p:val>
                                            <p:strVal val="#ppt_x"/>
                                          </p:val>
                                        </p:tav>
                                      </p:tavLst>
                                    </p:anim>
                                    <p:anim calcmode="lin" valueType="num">
                                      <p:cBhvr>
                                        <p:cTn id="45" dur="1000" fill="hold"/>
                                        <p:tgtEl>
                                          <p:spTgt spid="82947">
                                            <p:txEl>
                                              <p:pRg st="6" end="6"/>
                                            </p:txEl>
                                          </p:spTgt>
                                        </p:tgtEl>
                                        <p:attrNameLst>
                                          <p:attrName>ppt_y</p:attrName>
                                        </p:attrNameLst>
                                      </p:cBhvr>
                                      <p:tavLst>
                                        <p:tav tm="0">
                                          <p:val>
                                            <p:strVal val="#ppt_y"/>
                                          </p:val>
                                        </p:tav>
                                        <p:tav tm="100000">
                                          <p:val>
                                            <p:strVal val="#ppt_y"/>
                                          </p:val>
                                        </p:tav>
                                      </p:tavLst>
                                    </p:anim>
                                    <p:animEffect transition="in" filter="fade">
                                      <p:cBhvr>
                                        <p:cTn id="46" dur="1000"/>
                                        <p:tgtEl>
                                          <p:spTgt spid="82947">
                                            <p:txEl>
                                              <p:pRg st="6" end="6"/>
                                            </p:txEl>
                                          </p:spTgt>
                                        </p:tgtEl>
                                      </p:cBhvr>
                                    </p:animEffect>
                                  </p:childTnLst>
                                </p:cTn>
                              </p:par>
                              <p:par>
                                <p:cTn id="47" presetID="54" presetClass="entr" presetSubtype="0" accel="100000" fill="hold" grpId="0" nodeType="withEffect">
                                  <p:stCondLst>
                                    <p:cond delay="0"/>
                                  </p:stCondLst>
                                  <p:childTnLst>
                                    <p:set>
                                      <p:cBhvr>
                                        <p:cTn id="48" dur="1" fill="hold">
                                          <p:stCondLst>
                                            <p:cond delay="0"/>
                                          </p:stCondLst>
                                        </p:cTn>
                                        <p:tgtEl>
                                          <p:spTgt spid="82947">
                                            <p:txEl>
                                              <p:pRg st="7" end="7"/>
                                            </p:txEl>
                                          </p:spTgt>
                                        </p:tgtEl>
                                        <p:attrNameLst>
                                          <p:attrName>style.visibility</p:attrName>
                                        </p:attrNameLst>
                                      </p:cBhvr>
                                      <p:to>
                                        <p:strVal val="visible"/>
                                      </p:to>
                                    </p:set>
                                    <p:anim calcmode="lin" valueType="num">
                                      <p:cBhvr>
                                        <p:cTn id="49" dur="1000" fill="hold"/>
                                        <p:tgtEl>
                                          <p:spTgt spid="82947">
                                            <p:txEl>
                                              <p:pRg st="7" end="7"/>
                                            </p:txEl>
                                          </p:spTgt>
                                        </p:tgtEl>
                                        <p:attrNameLst>
                                          <p:attrName>ppt_w</p:attrName>
                                        </p:attrNameLst>
                                      </p:cBhvr>
                                      <p:tavLst>
                                        <p:tav tm="0">
                                          <p:val>
                                            <p:strVal val="#ppt_w*0.05"/>
                                          </p:val>
                                        </p:tav>
                                        <p:tav tm="100000">
                                          <p:val>
                                            <p:strVal val="#ppt_w"/>
                                          </p:val>
                                        </p:tav>
                                      </p:tavLst>
                                    </p:anim>
                                    <p:anim calcmode="lin" valueType="num">
                                      <p:cBhvr>
                                        <p:cTn id="50" dur="1000" fill="hold"/>
                                        <p:tgtEl>
                                          <p:spTgt spid="82947">
                                            <p:txEl>
                                              <p:pRg st="7" end="7"/>
                                            </p:txEl>
                                          </p:spTgt>
                                        </p:tgtEl>
                                        <p:attrNameLst>
                                          <p:attrName>ppt_h</p:attrName>
                                        </p:attrNameLst>
                                      </p:cBhvr>
                                      <p:tavLst>
                                        <p:tav tm="0">
                                          <p:val>
                                            <p:strVal val="#ppt_h"/>
                                          </p:val>
                                        </p:tav>
                                        <p:tav tm="100000">
                                          <p:val>
                                            <p:strVal val="#ppt_h"/>
                                          </p:val>
                                        </p:tav>
                                      </p:tavLst>
                                    </p:anim>
                                    <p:anim calcmode="lin" valueType="num">
                                      <p:cBhvr>
                                        <p:cTn id="51" dur="1000" fill="hold"/>
                                        <p:tgtEl>
                                          <p:spTgt spid="82947">
                                            <p:txEl>
                                              <p:pRg st="7" end="7"/>
                                            </p:txEl>
                                          </p:spTgt>
                                        </p:tgtEl>
                                        <p:attrNameLst>
                                          <p:attrName>ppt_x</p:attrName>
                                        </p:attrNameLst>
                                      </p:cBhvr>
                                      <p:tavLst>
                                        <p:tav tm="0">
                                          <p:val>
                                            <p:strVal val="#ppt_x-.2"/>
                                          </p:val>
                                        </p:tav>
                                        <p:tav tm="100000">
                                          <p:val>
                                            <p:strVal val="#ppt_x"/>
                                          </p:val>
                                        </p:tav>
                                      </p:tavLst>
                                    </p:anim>
                                    <p:anim calcmode="lin" valueType="num">
                                      <p:cBhvr>
                                        <p:cTn id="52" dur="1000" fill="hold"/>
                                        <p:tgtEl>
                                          <p:spTgt spid="82947">
                                            <p:txEl>
                                              <p:pRg st="7" end="7"/>
                                            </p:txEl>
                                          </p:spTgt>
                                        </p:tgtEl>
                                        <p:attrNameLst>
                                          <p:attrName>ppt_y</p:attrName>
                                        </p:attrNameLst>
                                      </p:cBhvr>
                                      <p:tavLst>
                                        <p:tav tm="0">
                                          <p:val>
                                            <p:strVal val="#ppt_y"/>
                                          </p:val>
                                        </p:tav>
                                        <p:tav tm="100000">
                                          <p:val>
                                            <p:strVal val="#ppt_y"/>
                                          </p:val>
                                        </p:tav>
                                      </p:tavLst>
                                    </p:anim>
                                    <p:animEffect transition="in" filter="fade">
                                      <p:cBhvr>
                                        <p:cTn id="53" dur="1000"/>
                                        <p:tgtEl>
                                          <p:spTgt spid="82947">
                                            <p:txEl>
                                              <p:pRg st="7" end="7"/>
                                            </p:txEl>
                                          </p:spTgt>
                                        </p:tgtEl>
                                      </p:cBhvr>
                                    </p:animEffect>
                                  </p:childTnLst>
                                </p:cTn>
                              </p:par>
                              <p:par>
                                <p:cTn id="54" presetID="54" presetClass="entr" presetSubtype="0" accel="100000" fill="hold" grpId="0" nodeType="withEffect">
                                  <p:stCondLst>
                                    <p:cond delay="0"/>
                                  </p:stCondLst>
                                  <p:childTnLst>
                                    <p:set>
                                      <p:cBhvr>
                                        <p:cTn id="55" dur="1" fill="hold">
                                          <p:stCondLst>
                                            <p:cond delay="0"/>
                                          </p:stCondLst>
                                        </p:cTn>
                                        <p:tgtEl>
                                          <p:spTgt spid="82947">
                                            <p:txEl>
                                              <p:pRg st="13" end="13"/>
                                            </p:txEl>
                                          </p:spTgt>
                                        </p:tgtEl>
                                        <p:attrNameLst>
                                          <p:attrName>style.visibility</p:attrName>
                                        </p:attrNameLst>
                                      </p:cBhvr>
                                      <p:to>
                                        <p:strVal val="visible"/>
                                      </p:to>
                                    </p:set>
                                    <p:anim calcmode="lin" valueType="num">
                                      <p:cBhvr>
                                        <p:cTn id="56" dur="1000" fill="hold"/>
                                        <p:tgtEl>
                                          <p:spTgt spid="82947">
                                            <p:txEl>
                                              <p:pRg st="13" end="13"/>
                                            </p:txEl>
                                          </p:spTgt>
                                        </p:tgtEl>
                                        <p:attrNameLst>
                                          <p:attrName>ppt_w</p:attrName>
                                        </p:attrNameLst>
                                      </p:cBhvr>
                                      <p:tavLst>
                                        <p:tav tm="0">
                                          <p:val>
                                            <p:strVal val="#ppt_w*0.05"/>
                                          </p:val>
                                        </p:tav>
                                        <p:tav tm="100000">
                                          <p:val>
                                            <p:strVal val="#ppt_w"/>
                                          </p:val>
                                        </p:tav>
                                      </p:tavLst>
                                    </p:anim>
                                    <p:anim calcmode="lin" valueType="num">
                                      <p:cBhvr>
                                        <p:cTn id="57" dur="1000" fill="hold"/>
                                        <p:tgtEl>
                                          <p:spTgt spid="82947">
                                            <p:txEl>
                                              <p:pRg st="13" end="13"/>
                                            </p:txEl>
                                          </p:spTgt>
                                        </p:tgtEl>
                                        <p:attrNameLst>
                                          <p:attrName>ppt_h</p:attrName>
                                        </p:attrNameLst>
                                      </p:cBhvr>
                                      <p:tavLst>
                                        <p:tav tm="0">
                                          <p:val>
                                            <p:strVal val="#ppt_h"/>
                                          </p:val>
                                        </p:tav>
                                        <p:tav tm="100000">
                                          <p:val>
                                            <p:strVal val="#ppt_h"/>
                                          </p:val>
                                        </p:tav>
                                      </p:tavLst>
                                    </p:anim>
                                    <p:anim calcmode="lin" valueType="num">
                                      <p:cBhvr>
                                        <p:cTn id="58" dur="1000" fill="hold"/>
                                        <p:tgtEl>
                                          <p:spTgt spid="82947">
                                            <p:txEl>
                                              <p:pRg st="13" end="13"/>
                                            </p:txEl>
                                          </p:spTgt>
                                        </p:tgtEl>
                                        <p:attrNameLst>
                                          <p:attrName>ppt_x</p:attrName>
                                        </p:attrNameLst>
                                      </p:cBhvr>
                                      <p:tavLst>
                                        <p:tav tm="0">
                                          <p:val>
                                            <p:strVal val="#ppt_x-.2"/>
                                          </p:val>
                                        </p:tav>
                                        <p:tav tm="100000">
                                          <p:val>
                                            <p:strVal val="#ppt_x"/>
                                          </p:val>
                                        </p:tav>
                                      </p:tavLst>
                                    </p:anim>
                                    <p:anim calcmode="lin" valueType="num">
                                      <p:cBhvr>
                                        <p:cTn id="59" dur="1000" fill="hold"/>
                                        <p:tgtEl>
                                          <p:spTgt spid="82947">
                                            <p:txEl>
                                              <p:pRg st="13" end="13"/>
                                            </p:txEl>
                                          </p:spTgt>
                                        </p:tgtEl>
                                        <p:attrNameLst>
                                          <p:attrName>ppt_y</p:attrName>
                                        </p:attrNameLst>
                                      </p:cBhvr>
                                      <p:tavLst>
                                        <p:tav tm="0">
                                          <p:val>
                                            <p:strVal val="#ppt_y"/>
                                          </p:val>
                                        </p:tav>
                                        <p:tav tm="100000">
                                          <p:val>
                                            <p:strVal val="#ppt_y"/>
                                          </p:val>
                                        </p:tav>
                                      </p:tavLst>
                                    </p:anim>
                                    <p:animEffect transition="in" filter="fade">
                                      <p:cBhvr>
                                        <p:cTn id="60" dur="1000"/>
                                        <p:tgtEl>
                                          <p:spTgt spid="82947">
                                            <p:txEl>
                                              <p:pRg st="13" end="13"/>
                                            </p:txEl>
                                          </p:spTgt>
                                        </p:tgtEl>
                                      </p:cBhvr>
                                    </p:animEffect>
                                  </p:childTnLst>
                                </p:cTn>
                              </p:par>
                              <p:par>
                                <p:cTn id="61" presetID="54" presetClass="entr" presetSubtype="0" accel="100000" fill="hold" grpId="0" nodeType="withEffect">
                                  <p:stCondLst>
                                    <p:cond delay="0"/>
                                  </p:stCondLst>
                                  <p:childTnLst>
                                    <p:set>
                                      <p:cBhvr>
                                        <p:cTn id="62" dur="1" fill="hold">
                                          <p:stCondLst>
                                            <p:cond delay="0"/>
                                          </p:stCondLst>
                                        </p:cTn>
                                        <p:tgtEl>
                                          <p:spTgt spid="82948"/>
                                        </p:tgtEl>
                                        <p:attrNameLst>
                                          <p:attrName>style.visibility</p:attrName>
                                        </p:attrNameLst>
                                      </p:cBhvr>
                                      <p:to>
                                        <p:strVal val="visible"/>
                                      </p:to>
                                    </p:set>
                                    <p:anim calcmode="lin" valueType="num">
                                      <p:cBhvr>
                                        <p:cTn id="63" dur="1000" fill="hold"/>
                                        <p:tgtEl>
                                          <p:spTgt spid="82948"/>
                                        </p:tgtEl>
                                        <p:attrNameLst>
                                          <p:attrName>ppt_w</p:attrName>
                                        </p:attrNameLst>
                                      </p:cBhvr>
                                      <p:tavLst>
                                        <p:tav tm="0">
                                          <p:val>
                                            <p:strVal val="#ppt_w*0.05"/>
                                          </p:val>
                                        </p:tav>
                                        <p:tav tm="100000">
                                          <p:val>
                                            <p:strVal val="#ppt_w"/>
                                          </p:val>
                                        </p:tav>
                                      </p:tavLst>
                                    </p:anim>
                                    <p:anim calcmode="lin" valueType="num">
                                      <p:cBhvr>
                                        <p:cTn id="64" dur="1000" fill="hold"/>
                                        <p:tgtEl>
                                          <p:spTgt spid="82948"/>
                                        </p:tgtEl>
                                        <p:attrNameLst>
                                          <p:attrName>ppt_h</p:attrName>
                                        </p:attrNameLst>
                                      </p:cBhvr>
                                      <p:tavLst>
                                        <p:tav tm="0">
                                          <p:val>
                                            <p:strVal val="#ppt_h"/>
                                          </p:val>
                                        </p:tav>
                                        <p:tav tm="100000">
                                          <p:val>
                                            <p:strVal val="#ppt_h"/>
                                          </p:val>
                                        </p:tav>
                                      </p:tavLst>
                                    </p:anim>
                                    <p:anim calcmode="lin" valueType="num">
                                      <p:cBhvr>
                                        <p:cTn id="65" dur="1000" fill="hold"/>
                                        <p:tgtEl>
                                          <p:spTgt spid="82948"/>
                                        </p:tgtEl>
                                        <p:attrNameLst>
                                          <p:attrName>ppt_x</p:attrName>
                                        </p:attrNameLst>
                                      </p:cBhvr>
                                      <p:tavLst>
                                        <p:tav tm="0">
                                          <p:val>
                                            <p:strVal val="#ppt_x-.2"/>
                                          </p:val>
                                        </p:tav>
                                        <p:tav tm="100000">
                                          <p:val>
                                            <p:strVal val="#ppt_x"/>
                                          </p:val>
                                        </p:tav>
                                      </p:tavLst>
                                    </p:anim>
                                    <p:anim calcmode="lin" valueType="num">
                                      <p:cBhvr>
                                        <p:cTn id="66" dur="1000" fill="hold"/>
                                        <p:tgtEl>
                                          <p:spTgt spid="82948"/>
                                        </p:tgtEl>
                                        <p:attrNameLst>
                                          <p:attrName>ppt_y</p:attrName>
                                        </p:attrNameLst>
                                      </p:cBhvr>
                                      <p:tavLst>
                                        <p:tav tm="0">
                                          <p:val>
                                            <p:strVal val="#ppt_y"/>
                                          </p:val>
                                        </p:tav>
                                        <p:tav tm="100000">
                                          <p:val>
                                            <p:strVal val="#ppt_y"/>
                                          </p:val>
                                        </p:tav>
                                      </p:tavLst>
                                    </p:anim>
                                    <p:animEffect transition="in" filter="fade">
                                      <p:cBhvr>
                                        <p:cTn id="67" dur="10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829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358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B2CC37CF-A614-4DBA-8B37-A36327AB5B2C}" type="slidenum">
              <a:rPr lang="en-US" sz="900">
                <a:solidFill>
                  <a:schemeClr val="bg1"/>
                </a:solidFill>
                <a:latin typeface="Arial" panose="020B0604020202020204" pitchFamily="34" charset="0"/>
              </a:rPr>
              <a:pPr/>
              <a:t>12</a:t>
            </a:fld>
            <a:endParaRPr lang="en-US" sz="900">
              <a:solidFill>
                <a:schemeClr val="bg1"/>
              </a:solidFill>
              <a:latin typeface="Arial" panose="020B0604020202020204" pitchFamily="34" charset="0"/>
            </a:endParaRPr>
          </a:p>
        </p:txBody>
      </p:sp>
      <p:sp>
        <p:nvSpPr>
          <p:cNvPr id="35844" name="Rectangle 2"/>
          <p:cNvSpPr>
            <a:spLocks noGrp="1" noChangeArrowheads="1"/>
          </p:cNvSpPr>
          <p:nvPr>
            <p:ph type="title"/>
          </p:nvPr>
        </p:nvSpPr>
        <p:spPr/>
        <p:txBody>
          <a:bodyPr/>
          <a:lstStyle/>
          <a:p>
            <a:pPr eaLnBrk="1" hangingPunct="1"/>
            <a:r>
              <a:rPr lang="en-US" smtClean="0"/>
              <a:t>Give this a Try…</a:t>
            </a:r>
          </a:p>
        </p:txBody>
      </p:sp>
      <p:sp>
        <p:nvSpPr>
          <p:cNvPr id="87043" name="Rectangle 3"/>
          <p:cNvSpPr>
            <a:spLocks noGrp="1" noChangeArrowheads="1"/>
          </p:cNvSpPr>
          <p:nvPr>
            <p:ph type="body" idx="1"/>
          </p:nvPr>
        </p:nvSpPr>
        <p:spPr>
          <a:xfrm>
            <a:off x="429126" y="990600"/>
            <a:ext cx="8229600" cy="1300163"/>
          </a:xfrm>
        </p:spPr>
        <p:txBody>
          <a:bodyPr>
            <a:normAutofit lnSpcReduction="10000"/>
          </a:bodyPr>
          <a:lstStyle/>
          <a:p>
            <a:pPr eaLnBrk="1" hangingPunct="1"/>
            <a:endParaRPr lang="en-US" dirty="0" smtClean="0"/>
          </a:p>
          <a:p>
            <a:pPr eaLnBrk="1" hangingPunct="1"/>
            <a:r>
              <a:rPr lang="en-US" dirty="0" smtClean="0"/>
              <a:t>What will be the output of the following code snippet when you try to compile and run it?</a:t>
            </a:r>
          </a:p>
          <a:p>
            <a:pPr eaLnBrk="1" hangingPunct="1">
              <a:buFont typeface="Wingdings" panose="05000000000000000000" pitchFamily="2" charset="2"/>
              <a:buNone/>
            </a:pPr>
            <a:endParaRPr lang="en-US" dirty="0" smtClean="0"/>
          </a:p>
        </p:txBody>
      </p:sp>
      <p:sp>
        <p:nvSpPr>
          <p:cNvPr id="87044" name="Text Box 4"/>
          <p:cNvSpPr txBox="1">
            <a:spLocks noChangeArrowheads="1"/>
          </p:cNvSpPr>
          <p:nvPr/>
        </p:nvSpPr>
        <p:spPr bwMode="auto">
          <a:xfrm>
            <a:off x="685800" y="2590800"/>
            <a:ext cx="7239000" cy="2308324"/>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a:r>
              <a:rPr lang="en-US" sz="1800" dirty="0">
                <a:solidFill>
                  <a:srgbClr val="FF0000"/>
                </a:solidFill>
                <a:latin typeface="Courier New" panose="02070309020205020404" pitchFamily="49" charset="0"/>
              </a:rPr>
              <a:t>class </a:t>
            </a:r>
            <a:r>
              <a:rPr lang="en-US" sz="1800" dirty="0" smtClean="0">
                <a:solidFill>
                  <a:srgbClr val="FF0000"/>
                </a:solidFill>
                <a:latin typeface="Courier New" panose="02070309020205020404" pitchFamily="49" charset="0"/>
              </a:rPr>
              <a:t>Sample</a:t>
            </a:r>
          </a:p>
          <a:p>
            <a:pPr algn="l"/>
            <a:r>
              <a:rPr lang="en-US" sz="1800" dirty="0" smtClean="0">
                <a:solidFill>
                  <a:srgbClr val="FF0000"/>
                </a:solidFill>
                <a:latin typeface="Courier New" panose="02070309020205020404" pitchFamily="49" charset="0"/>
              </a:rPr>
              <a:t>{</a:t>
            </a:r>
            <a:endParaRPr lang="en-US" sz="1800" dirty="0">
              <a:solidFill>
                <a:srgbClr val="FF0000"/>
              </a:solidFill>
              <a:latin typeface="Courier New" panose="02070309020205020404" pitchFamily="49" charset="0"/>
            </a:endParaRPr>
          </a:p>
          <a:p>
            <a:pPr algn="l"/>
            <a:r>
              <a:rPr lang="en-US" sz="1800" dirty="0">
                <a:solidFill>
                  <a:srgbClr val="FF0000"/>
                </a:solidFill>
                <a:latin typeface="Courier New" panose="02070309020205020404" pitchFamily="49" charset="0"/>
              </a:rPr>
              <a:t>	public static void main (String </a:t>
            </a:r>
            <a:r>
              <a:rPr lang="en-US" sz="1800" dirty="0" err="1">
                <a:solidFill>
                  <a:srgbClr val="FF0000"/>
                </a:solidFill>
                <a:latin typeface="Courier New" panose="02070309020205020404" pitchFamily="49" charset="0"/>
              </a:rPr>
              <a:t>args</a:t>
            </a:r>
            <a:r>
              <a:rPr lang="en-US" sz="1800" dirty="0" smtClean="0">
                <a:solidFill>
                  <a:srgbClr val="FF0000"/>
                </a:solidFill>
                <a:latin typeface="Courier New" panose="02070309020205020404" pitchFamily="49" charset="0"/>
              </a:rPr>
              <a:t>[])</a:t>
            </a:r>
          </a:p>
          <a:p>
            <a:pPr algn="l"/>
            <a:r>
              <a:rPr lang="en-US" sz="1800" dirty="0">
                <a:solidFill>
                  <a:srgbClr val="FF0000"/>
                </a:solidFill>
                <a:latin typeface="Courier New" panose="02070309020205020404" pitchFamily="49" charset="0"/>
              </a:rPr>
              <a:t> </a:t>
            </a:r>
            <a:r>
              <a:rPr lang="en-US" sz="1800" dirty="0" smtClean="0">
                <a:solidFill>
                  <a:srgbClr val="FF0000"/>
                </a:solidFill>
                <a:latin typeface="Courier New" panose="02070309020205020404" pitchFamily="49" charset="0"/>
              </a:rPr>
              <a:t>     {</a:t>
            </a:r>
            <a:endParaRPr lang="en-US" sz="1800" dirty="0">
              <a:solidFill>
                <a:srgbClr val="FF0000"/>
              </a:solidFill>
              <a:latin typeface="Courier New" panose="02070309020205020404" pitchFamily="49" charset="0"/>
            </a:endParaRPr>
          </a:p>
          <a:p>
            <a:pPr algn="l"/>
            <a:r>
              <a:rPr lang="en-US" sz="1800" dirty="0">
                <a:solidFill>
                  <a:srgbClr val="FF0000"/>
                </a:solidFill>
                <a:latin typeface="Courier New" panose="02070309020205020404" pitchFamily="49" charset="0"/>
              </a:rPr>
              <a:t>		int count;</a:t>
            </a:r>
          </a:p>
          <a:p>
            <a:pPr algn="l"/>
            <a:r>
              <a:rPr lang="en-US" sz="1800" dirty="0">
                <a:solidFill>
                  <a:srgbClr val="FF0000"/>
                </a:solidFill>
                <a:latin typeface="Courier New" panose="02070309020205020404" pitchFamily="49" charset="0"/>
              </a:rPr>
              <a:t>		</a:t>
            </a:r>
            <a:r>
              <a:rPr lang="en-US" sz="1800" dirty="0" err="1">
                <a:solidFill>
                  <a:srgbClr val="FF0000"/>
                </a:solidFill>
                <a:latin typeface="Courier New" panose="02070309020205020404" pitchFamily="49" charset="0"/>
              </a:rPr>
              <a:t>System.out.println</a:t>
            </a:r>
            <a:r>
              <a:rPr lang="en-US" sz="1800" dirty="0">
                <a:solidFill>
                  <a:srgbClr val="FF0000"/>
                </a:solidFill>
                <a:latin typeface="Courier New" panose="02070309020205020404" pitchFamily="49" charset="0"/>
              </a:rPr>
              <a:t>(count);</a:t>
            </a:r>
          </a:p>
          <a:p>
            <a:pPr algn="l"/>
            <a:r>
              <a:rPr lang="en-US" sz="1800" dirty="0">
                <a:solidFill>
                  <a:srgbClr val="FF0000"/>
                </a:solidFill>
                <a:latin typeface="Courier New" panose="02070309020205020404" pitchFamily="49" charset="0"/>
              </a:rPr>
              <a:t>	}</a:t>
            </a:r>
          </a:p>
          <a:p>
            <a:pPr algn="l"/>
            <a:r>
              <a:rPr lang="en-US" sz="1800" dirty="0">
                <a:solidFill>
                  <a:srgbClr val="FF0000"/>
                </a:solidFill>
                <a:latin typeface="Courier New" panose="02070309020205020404" pitchFamily="49" charset="0"/>
              </a:rPr>
              <a:t>}</a:t>
            </a:r>
          </a:p>
        </p:txBody>
      </p:sp>
    </p:spTree>
    <p:extLst>
      <p:ext uri="{BB962C8B-B14F-4D97-AF65-F5344CB8AC3E}">
        <p14:creationId xmlns:p14="http://schemas.microsoft.com/office/powerpoint/2010/main" val="13458374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animEffect transition="in" filter="fade">
                                      <p:cBhvr>
                                        <p:cTn id="7" dur="2000"/>
                                        <p:tgtEl>
                                          <p:spTgt spid="87043">
                                            <p:txEl>
                                              <p:pRg st="1" end="1"/>
                                            </p:txEl>
                                          </p:spTgt>
                                        </p:tgtEl>
                                      </p:cBhvr>
                                    </p:animEffect>
                                  </p:childTnLst>
                                </p:cTn>
                              </p:par>
                            </p:childTnLst>
                          </p:cTn>
                        </p:par>
                        <p:par>
                          <p:cTn id="8" fill="hold" nodeType="afterGroup">
                            <p:stCondLst>
                              <p:cond delay="2000"/>
                            </p:stCondLst>
                            <p:childTnLst>
                              <p:par>
                                <p:cTn id="9" presetID="54" presetClass="entr" presetSubtype="0" accel="100000" fill="hold" grpId="0" nodeType="afterEffect">
                                  <p:stCondLst>
                                    <p:cond delay="0"/>
                                  </p:stCondLst>
                                  <p:childTnLst>
                                    <p:set>
                                      <p:cBhvr>
                                        <p:cTn id="10" dur="1" fill="hold">
                                          <p:stCondLst>
                                            <p:cond delay="0"/>
                                          </p:stCondLst>
                                        </p:cTn>
                                        <p:tgtEl>
                                          <p:spTgt spid="87044"/>
                                        </p:tgtEl>
                                        <p:attrNameLst>
                                          <p:attrName>style.visibility</p:attrName>
                                        </p:attrNameLst>
                                      </p:cBhvr>
                                      <p:to>
                                        <p:strVal val="visible"/>
                                      </p:to>
                                    </p:set>
                                    <p:anim calcmode="lin" valueType="num">
                                      <p:cBhvr>
                                        <p:cTn id="11" dur="1000" fill="hold"/>
                                        <p:tgtEl>
                                          <p:spTgt spid="87044"/>
                                        </p:tgtEl>
                                        <p:attrNameLst>
                                          <p:attrName>ppt_w</p:attrName>
                                        </p:attrNameLst>
                                      </p:cBhvr>
                                      <p:tavLst>
                                        <p:tav tm="0">
                                          <p:val>
                                            <p:strVal val="#ppt_w*0.05"/>
                                          </p:val>
                                        </p:tav>
                                        <p:tav tm="100000">
                                          <p:val>
                                            <p:strVal val="#ppt_w"/>
                                          </p:val>
                                        </p:tav>
                                      </p:tavLst>
                                    </p:anim>
                                    <p:anim calcmode="lin" valueType="num">
                                      <p:cBhvr>
                                        <p:cTn id="12" dur="1000" fill="hold"/>
                                        <p:tgtEl>
                                          <p:spTgt spid="87044"/>
                                        </p:tgtEl>
                                        <p:attrNameLst>
                                          <p:attrName>ppt_h</p:attrName>
                                        </p:attrNameLst>
                                      </p:cBhvr>
                                      <p:tavLst>
                                        <p:tav tm="0">
                                          <p:val>
                                            <p:strVal val="#ppt_h"/>
                                          </p:val>
                                        </p:tav>
                                        <p:tav tm="100000">
                                          <p:val>
                                            <p:strVal val="#ppt_h"/>
                                          </p:val>
                                        </p:tav>
                                      </p:tavLst>
                                    </p:anim>
                                    <p:anim calcmode="lin" valueType="num">
                                      <p:cBhvr>
                                        <p:cTn id="13" dur="1000" fill="hold"/>
                                        <p:tgtEl>
                                          <p:spTgt spid="87044"/>
                                        </p:tgtEl>
                                        <p:attrNameLst>
                                          <p:attrName>ppt_x</p:attrName>
                                        </p:attrNameLst>
                                      </p:cBhvr>
                                      <p:tavLst>
                                        <p:tav tm="0">
                                          <p:val>
                                            <p:strVal val="#ppt_x-.2"/>
                                          </p:val>
                                        </p:tav>
                                        <p:tav tm="100000">
                                          <p:val>
                                            <p:strVal val="#ppt_x"/>
                                          </p:val>
                                        </p:tav>
                                      </p:tavLst>
                                    </p:anim>
                                    <p:anim calcmode="lin" valueType="num">
                                      <p:cBhvr>
                                        <p:cTn id="14" dur="1000" fill="hold"/>
                                        <p:tgtEl>
                                          <p:spTgt spid="87044"/>
                                        </p:tgtEl>
                                        <p:attrNameLst>
                                          <p:attrName>ppt_y</p:attrName>
                                        </p:attrNameLst>
                                      </p:cBhvr>
                                      <p:tavLst>
                                        <p:tav tm="0">
                                          <p:val>
                                            <p:strVal val="#ppt_y"/>
                                          </p:val>
                                        </p:tav>
                                        <p:tav tm="100000">
                                          <p:val>
                                            <p:strVal val="#ppt_y"/>
                                          </p:val>
                                        </p:tav>
                                      </p:tavLst>
                                    </p:anim>
                                    <p:animEffect transition="in" filter="fade">
                                      <p:cBhvr>
                                        <p:cTn id="15" dur="10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9BF0FA88-DE84-4E9D-87F5-2A2F571CAF97}" type="slidenum">
              <a:rPr lang="en-US" sz="900">
                <a:solidFill>
                  <a:schemeClr val="bg1"/>
                </a:solidFill>
                <a:latin typeface="Arial" panose="020B0604020202020204" pitchFamily="34" charset="0"/>
              </a:rPr>
              <a:pPr/>
              <a:t>13</a:t>
            </a:fld>
            <a:endParaRPr lang="en-US" sz="900">
              <a:solidFill>
                <a:schemeClr val="bg1"/>
              </a:solidFill>
              <a:latin typeface="Arial" panose="020B0604020202020204" pitchFamily="34" charset="0"/>
            </a:endParaRPr>
          </a:p>
        </p:txBody>
      </p:sp>
      <p:sp>
        <p:nvSpPr>
          <p:cNvPr id="37892" name="Rectangle 2"/>
          <p:cNvSpPr>
            <a:spLocks noGrp="1" noChangeArrowheads="1"/>
          </p:cNvSpPr>
          <p:nvPr>
            <p:ph type="title"/>
          </p:nvPr>
        </p:nvSpPr>
        <p:spPr/>
        <p:txBody>
          <a:bodyPr/>
          <a:lstStyle/>
          <a:p>
            <a:pPr eaLnBrk="1" hangingPunct="1"/>
            <a:r>
              <a:rPr lang="en-US" dirty="0" smtClean="0"/>
              <a:t>Reference Data Types</a:t>
            </a:r>
          </a:p>
        </p:txBody>
      </p:sp>
      <p:sp>
        <p:nvSpPr>
          <p:cNvPr id="89091" name="Rectangle 3"/>
          <p:cNvSpPr>
            <a:spLocks noGrp="1" noChangeArrowheads="1"/>
          </p:cNvSpPr>
          <p:nvPr>
            <p:ph type="body" idx="1"/>
          </p:nvPr>
        </p:nvSpPr>
        <p:spPr/>
        <p:txBody>
          <a:bodyPr>
            <a:normAutofit fontScale="85000" lnSpcReduction="20000"/>
          </a:bodyPr>
          <a:lstStyle/>
          <a:p>
            <a:pPr algn="just" eaLnBrk="1" hangingPunct="1"/>
            <a:r>
              <a:rPr lang="en-US" dirty="0" smtClean="0"/>
              <a:t>Hold the reference of dynamically created objects which are in the heap</a:t>
            </a:r>
          </a:p>
          <a:p>
            <a:pPr algn="just" eaLnBrk="1" hangingPunct="1"/>
            <a:endParaRPr lang="en-US" dirty="0" smtClean="0"/>
          </a:p>
          <a:p>
            <a:pPr algn="just" eaLnBrk="1" hangingPunct="1"/>
            <a:r>
              <a:rPr lang="en-US" dirty="0" smtClean="0"/>
              <a:t>Can hold three kinds of values:</a:t>
            </a:r>
            <a:endParaRPr lang="en-US" b="1" dirty="0" smtClean="0"/>
          </a:p>
          <a:p>
            <a:pPr lvl="1" algn="just" eaLnBrk="1" hangingPunct="1"/>
            <a:r>
              <a:rPr lang="en-US" dirty="0" smtClean="0">
                <a:solidFill>
                  <a:srgbClr val="FF0000"/>
                </a:solidFill>
              </a:rPr>
              <a:t>Class type: </a:t>
            </a:r>
            <a:r>
              <a:rPr lang="en-US" dirty="0" smtClean="0"/>
              <a:t>Points to an object / class instance</a:t>
            </a:r>
            <a:endParaRPr lang="en-US" b="1" dirty="0" smtClean="0"/>
          </a:p>
          <a:p>
            <a:pPr lvl="1" algn="just" eaLnBrk="1" hangingPunct="1"/>
            <a:endParaRPr lang="en-US" dirty="0" smtClean="0"/>
          </a:p>
          <a:p>
            <a:pPr lvl="1" algn="just" eaLnBrk="1" hangingPunct="1"/>
            <a:r>
              <a:rPr lang="en-US" dirty="0" smtClean="0">
                <a:solidFill>
                  <a:srgbClr val="FF0000"/>
                </a:solidFill>
              </a:rPr>
              <a:t>Interface type: </a:t>
            </a:r>
            <a:r>
              <a:rPr lang="en-US" dirty="0" smtClean="0"/>
              <a:t>Points to an object, which is implementing the                          corresponding interface</a:t>
            </a:r>
            <a:endParaRPr lang="en-US" b="1" dirty="0" smtClean="0"/>
          </a:p>
          <a:p>
            <a:pPr lvl="1" algn="just" eaLnBrk="1" hangingPunct="1"/>
            <a:endParaRPr lang="en-US" dirty="0" smtClean="0"/>
          </a:p>
          <a:p>
            <a:pPr lvl="1" algn="just" eaLnBrk="1" hangingPunct="1"/>
            <a:r>
              <a:rPr lang="en-US" dirty="0" smtClean="0">
                <a:solidFill>
                  <a:srgbClr val="FF0000"/>
                </a:solidFill>
              </a:rPr>
              <a:t>Array type:</a:t>
            </a:r>
            <a:r>
              <a:rPr lang="en-US" b="1" dirty="0" smtClean="0">
                <a:solidFill>
                  <a:srgbClr val="FF0000"/>
                </a:solidFill>
              </a:rPr>
              <a:t> </a:t>
            </a:r>
            <a:r>
              <a:rPr lang="en-US" dirty="0" smtClean="0"/>
              <a:t>Points to an array instance or “</a:t>
            </a:r>
            <a:r>
              <a:rPr lang="en-US" i="1" dirty="0" smtClean="0"/>
              <a:t>null</a:t>
            </a:r>
            <a:r>
              <a:rPr lang="en-US" dirty="0" smtClean="0"/>
              <a:t>” </a:t>
            </a:r>
          </a:p>
          <a:p>
            <a:pPr lvl="1" algn="just" eaLnBrk="1" hangingPunct="1"/>
            <a:endParaRPr lang="en-US" dirty="0" smtClean="0"/>
          </a:p>
          <a:p>
            <a:pPr algn="just" eaLnBrk="1" hangingPunct="1"/>
            <a:r>
              <a:rPr lang="en-US" dirty="0" smtClean="0">
                <a:solidFill>
                  <a:schemeClr val="tx1"/>
                </a:solidFill>
              </a:rPr>
              <a:t>Difference between Primitive &amp; Reference data types:</a:t>
            </a:r>
          </a:p>
          <a:p>
            <a:pPr lvl="1" algn="just" eaLnBrk="1" hangingPunct="1"/>
            <a:r>
              <a:rPr lang="en-US" dirty="0" smtClean="0"/>
              <a:t>Primitive data types hold values themselves</a:t>
            </a:r>
          </a:p>
          <a:p>
            <a:pPr lvl="1" algn="just" eaLnBrk="1" hangingPunct="1"/>
            <a:endParaRPr lang="en-US" dirty="0" smtClean="0"/>
          </a:p>
          <a:p>
            <a:pPr lvl="1" algn="just" eaLnBrk="1" hangingPunct="1"/>
            <a:r>
              <a:rPr lang="en-US" dirty="0" smtClean="0"/>
              <a:t>Reference data types hold reference to objects, i.e. they are not objects, but reference to objects</a:t>
            </a:r>
          </a:p>
        </p:txBody>
      </p:sp>
    </p:spTree>
    <p:extLst>
      <p:ext uri="{BB962C8B-B14F-4D97-AF65-F5344CB8AC3E}">
        <p14:creationId xmlns:p14="http://schemas.microsoft.com/office/powerpoint/2010/main" val="23255298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strips(downLeft)">
                                      <p:cBhvr>
                                        <p:cTn id="7" dur="1000"/>
                                        <p:tgtEl>
                                          <p:spTgt spid="89091">
                                            <p:txEl>
                                              <p:pRg st="0" end="0"/>
                                            </p:txEl>
                                          </p:spTgt>
                                        </p:tgtEl>
                                      </p:cBhvr>
                                    </p:animEffect>
                                  </p:childTnLst>
                                </p:cTn>
                              </p:par>
                            </p:childTnLst>
                          </p:cTn>
                        </p:par>
                        <p:par>
                          <p:cTn id="8" fill="hold" nodeType="afterGroup">
                            <p:stCondLst>
                              <p:cond delay="1000"/>
                            </p:stCondLst>
                            <p:childTnLst>
                              <p:par>
                                <p:cTn id="9" presetID="18" presetClass="entr" presetSubtype="12" fill="hold" grpId="0" nodeType="after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animEffect transition="in" filter="strips(downLeft)">
                                      <p:cBhvr>
                                        <p:cTn id="11" dur="1000"/>
                                        <p:tgtEl>
                                          <p:spTgt spid="89091">
                                            <p:txEl>
                                              <p:pRg st="2" end="2"/>
                                            </p:txEl>
                                          </p:spTgt>
                                        </p:tgtEl>
                                      </p:cBhvr>
                                    </p:animEffect>
                                  </p:childTnLst>
                                </p:cTn>
                              </p:par>
                            </p:childTnLst>
                          </p:cTn>
                        </p:par>
                        <p:par>
                          <p:cTn id="12" fill="hold" nodeType="afterGroup">
                            <p:stCondLst>
                              <p:cond delay="2000"/>
                            </p:stCondLst>
                            <p:childTnLst>
                              <p:par>
                                <p:cTn id="13" presetID="54" presetClass="entr" presetSubtype="0" accel="100000" fill="hold" grpId="0" nodeType="afterEffect">
                                  <p:stCondLst>
                                    <p:cond delay="0"/>
                                  </p:stCondLst>
                                  <p:childTnLst>
                                    <p:set>
                                      <p:cBhvr>
                                        <p:cTn id="14" dur="1" fill="hold">
                                          <p:stCondLst>
                                            <p:cond delay="0"/>
                                          </p:stCondLst>
                                        </p:cTn>
                                        <p:tgtEl>
                                          <p:spTgt spid="89091">
                                            <p:txEl>
                                              <p:pRg st="3" end="3"/>
                                            </p:txEl>
                                          </p:spTgt>
                                        </p:tgtEl>
                                        <p:attrNameLst>
                                          <p:attrName>style.visibility</p:attrName>
                                        </p:attrNameLst>
                                      </p:cBhvr>
                                      <p:to>
                                        <p:strVal val="visible"/>
                                      </p:to>
                                    </p:set>
                                    <p:anim calcmode="lin" valueType="num">
                                      <p:cBhvr>
                                        <p:cTn id="15" dur="1000" fill="hold"/>
                                        <p:tgtEl>
                                          <p:spTgt spid="89091">
                                            <p:txEl>
                                              <p:pRg st="3" end="3"/>
                                            </p:txEl>
                                          </p:spTgt>
                                        </p:tgtEl>
                                        <p:attrNameLst>
                                          <p:attrName>ppt_w</p:attrName>
                                        </p:attrNameLst>
                                      </p:cBhvr>
                                      <p:tavLst>
                                        <p:tav tm="0">
                                          <p:val>
                                            <p:strVal val="#ppt_w*0.05"/>
                                          </p:val>
                                        </p:tav>
                                        <p:tav tm="100000">
                                          <p:val>
                                            <p:strVal val="#ppt_w"/>
                                          </p:val>
                                        </p:tav>
                                      </p:tavLst>
                                    </p:anim>
                                    <p:anim calcmode="lin" valueType="num">
                                      <p:cBhvr>
                                        <p:cTn id="16" dur="1000" fill="hold"/>
                                        <p:tgtEl>
                                          <p:spTgt spid="89091">
                                            <p:txEl>
                                              <p:pRg st="3" end="3"/>
                                            </p:txEl>
                                          </p:spTgt>
                                        </p:tgtEl>
                                        <p:attrNameLst>
                                          <p:attrName>ppt_h</p:attrName>
                                        </p:attrNameLst>
                                      </p:cBhvr>
                                      <p:tavLst>
                                        <p:tav tm="0">
                                          <p:val>
                                            <p:strVal val="#ppt_h"/>
                                          </p:val>
                                        </p:tav>
                                        <p:tav tm="100000">
                                          <p:val>
                                            <p:strVal val="#ppt_h"/>
                                          </p:val>
                                        </p:tav>
                                      </p:tavLst>
                                    </p:anim>
                                    <p:anim calcmode="lin" valueType="num">
                                      <p:cBhvr>
                                        <p:cTn id="17" dur="1000" fill="hold"/>
                                        <p:tgtEl>
                                          <p:spTgt spid="89091">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89091">
                                            <p:txEl>
                                              <p:pRg st="3" end="3"/>
                                            </p:txEl>
                                          </p:spTgt>
                                        </p:tgtEl>
                                        <p:attrNameLst>
                                          <p:attrName>ppt_y</p:attrName>
                                        </p:attrNameLst>
                                      </p:cBhvr>
                                      <p:tavLst>
                                        <p:tav tm="0">
                                          <p:val>
                                            <p:strVal val="#ppt_y"/>
                                          </p:val>
                                        </p:tav>
                                        <p:tav tm="100000">
                                          <p:val>
                                            <p:strVal val="#ppt_y"/>
                                          </p:val>
                                        </p:tav>
                                      </p:tavLst>
                                    </p:anim>
                                    <p:animEffect transition="in" filter="fade">
                                      <p:cBhvr>
                                        <p:cTn id="19" dur="1000"/>
                                        <p:tgtEl>
                                          <p:spTgt spid="89091">
                                            <p:txEl>
                                              <p:pRg st="3" end="3"/>
                                            </p:txEl>
                                          </p:spTgt>
                                        </p:tgtEl>
                                      </p:cBhvr>
                                    </p:animEffect>
                                  </p:childTnLst>
                                </p:cTn>
                              </p:par>
                            </p:childTnLst>
                          </p:cTn>
                        </p:par>
                        <p:par>
                          <p:cTn id="20" fill="hold" nodeType="afterGroup">
                            <p:stCondLst>
                              <p:cond delay="3000"/>
                            </p:stCondLst>
                            <p:childTnLst>
                              <p:par>
                                <p:cTn id="21" presetID="54" presetClass="entr" presetSubtype="0" accel="100000" fill="hold" grpId="0" nodeType="afterEffect">
                                  <p:stCondLst>
                                    <p:cond delay="0"/>
                                  </p:stCondLst>
                                  <p:childTnLst>
                                    <p:set>
                                      <p:cBhvr>
                                        <p:cTn id="22" dur="1" fill="hold">
                                          <p:stCondLst>
                                            <p:cond delay="0"/>
                                          </p:stCondLst>
                                        </p:cTn>
                                        <p:tgtEl>
                                          <p:spTgt spid="89091">
                                            <p:txEl>
                                              <p:pRg st="5" end="5"/>
                                            </p:txEl>
                                          </p:spTgt>
                                        </p:tgtEl>
                                        <p:attrNameLst>
                                          <p:attrName>style.visibility</p:attrName>
                                        </p:attrNameLst>
                                      </p:cBhvr>
                                      <p:to>
                                        <p:strVal val="visible"/>
                                      </p:to>
                                    </p:set>
                                    <p:anim calcmode="lin" valueType="num">
                                      <p:cBhvr>
                                        <p:cTn id="23" dur="1000" fill="hold"/>
                                        <p:tgtEl>
                                          <p:spTgt spid="89091">
                                            <p:txEl>
                                              <p:pRg st="5" end="5"/>
                                            </p:txEl>
                                          </p:spTgt>
                                        </p:tgtEl>
                                        <p:attrNameLst>
                                          <p:attrName>ppt_w</p:attrName>
                                        </p:attrNameLst>
                                      </p:cBhvr>
                                      <p:tavLst>
                                        <p:tav tm="0">
                                          <p:val>
                                            <p:strVal val="#ppt_w*0.05"/>
                                          </p:val>
                                        </p:tav>
                                        <p:tav tm="100000">
                                          <p:val>
                                            <p:strVal val="#ppt_w"/>
                                          </p:val>
                                        </p:tav>
                                      </p:tavLst>
                                    </p:anim>
                                    <p:anim calcmode="lin" valueType="num">
                                      <p:cBhvr>
                                        <p:cTn id="24" dur="1000" fill="hold"/>
                                        <p:tgtEl>
                                          <p:spTgt spid="89091">
                                            <p:txEl>
                                              <p:pRg st="5" end="5"/>
                                            </p:txEl>
                                          </p:spTgt>
                                        </p:tgtEl>
                                        <p:attrNameLst>
                                          <p:attrName>ppt_h</p:attrName>
                                        </p:attrNameLst>
                                      </p:cBhvr>
                                      <p:tavLst>
                                        <p:tav tm="0">
                                          <p:val>
                                            <p:strVal val="#ppt_h"/>
                                          </p:val>
                                        </p:tav>
                                        <p:tav tm="100000">
                                          <p:val>
                                            <p:strVal val="#ppt_h"/>
                                          </p:val>
                                        </p:tav>
                                      </p:tavLst>
                                    </p:anim>
                                    <p:anim calcmode="lin" valueType="num">
                                      <p:cBhvr>
                                        <p:cTn id="25" dur="1000" fill="hold"/>
                                        <p:tgtEl>
                                          <p:spTgt spid="89091">
                                            <p:txEl>
                                              <p:pRg st="5" end="5"/>
                                            </p:txEl>
                                          </p:spTgt>
                                        </p:tgtEl>
                                        <p:attrNameLst>
                                          <p:attrName>ppt_x</p:attrName>
                                        </p:attrNameLst>
                                      </p:cBhvr>
                                      <p:tavLst>
                                        <p:tav tm="0">
                                          <p:val>
                                            <p:strVal val="#ppt_x-.2"/>
                                          </p:val>
                                        </p:tav>
                                        <p:tav tm="100000">
                                          <p:val>
                                            <p:strVal val="#ppt_x"/>
                                          </p:val>
                                        </p:tav>
                                      </p:tavLst>
                                    </p:anim>
                                    <p:anim calcmode="lin" valueType="num">
                                      <p:cBhvr>
                                        <p:cTn id="26" dur="1000" fill="hold"/>
                                        <p:tgtEl>
                                          <p:spTgt spid="89091">
                                            <p:txEl>
                                              <p:pRg st="5" end="5"/>
                                            </p:txEl>
                                          </p:spTgt>
                                        </p:tgtEl>
                                        <p:attrNameLst>
                                          <p:attrName>ppt_y</p:attrName>
                                        </p:attrNameLst>
                                      </p:cBhvr>
                                      <p:tavLst>
                                        <p:tav tm="0">
                                          <p:val>
                                            <p:strVal val="#ppt_y"/>
                                          </p:val>
                                        </p:tav>
                                        <p:tav tm="100000">
                                          <p:val>
                                            <p:strVal val="#ppt_y"/>
                                          </p:val>
                                        </p:tav>
                                      </p:tavLst>
                                    </p:anim>
                                    <p:animEffect transition="in" filter="fade">
                                      <p:cBhvr>
                                        <p:cTn id="27" dur="1000"/>
                                        <p:tgtEl>
                                          <p:spTgt spid="89091">
                                            <p:txEl>
                                              <p:pRg st="5" end="5"/>
                                            </p:txEl>
                                          </p:spTgt>
                                        </p:tgtEl>
                                      </p:cBhvr>
                                    </p:animEffect>
                                  </p:childTnLst>
                                </p:cTn>
                              </p:par>
                            </p:childTnLst>
                          </p:cTn>
                        </p:par>
                        <p:par>
                          <p:cTn id="28" fill="hold" nodeType="afterGroup">
                            <p:stCondLst>
                              <p:cond delay="4000"/>
                            </p:stCondLst>
                            <p:childTnLst>
                              <p:par>
                                <p:cTn id="29" presetID="54" presetClass="entr" presetSubtype="0" accel="100000" fill="hold" grpId="0" nodeType="afterEffect">
                                  <p:stCondLst>
                                    <p:cond delay="0"/>
                                  </p:stCondLst>
                                  <p:childTnLst>
                                    <p:set>
                                      <p:cBhvr>
                                        <p:cTn id="30" dur="1" fill="hold">
                                          <p:stCondLst>
                                            <p:cond delay="0"/>
                                          </p:stCondLst>
                                        </p:cTn>
                                        <p:tgtEl>
                                          <p:spTgt spid="89091">
                                            <p:txEl>
                                              <p:pRg st="7" end="7"/>
                                            </p:txEl>
                                          </p:spTgt>
                                        </p:tgtEl>
                                        <p:attrNameLst>
                                          <p:attrName>style.visibility</p:attrName>
                                        </p:attrNameLst>
                                      </p:cBhvr>
                                      <p:to>
                                        <p:strVal val="visible"/>
                                      </p:to>
                                    </p:set>
                                    <p:anim calcmode="lin" valueType="num">
                                      <p:cBhvr>
                                        <p:cTn id="31" dur="1000" fill="hold"/>
                                        <p:tgtEl>
                                          <p:spTgt spid="89091">
                                            <p:txEl>
                                              <p:pRg st="7" end="7"/>
                                            </p:txEl>
                                          </p:spTgt>
                                        </p:tgtEl>
                                        <p:attrNameLst>
                                          <p:attrName>ppt_w</p:attrName>
                                        </p:attrNameLst>
                                      </p:cBhvr>
                                      <p:tavLst>
                                        <p:tav tm="0">
                                          <p:val>
                                            <p:strVal val="#ppt_w*0.05"/>
                                          </p:val>
                                        </p:tav>
                                        <p:tav tm="100000">
                                          <p:val>
                                            <p:strVal val="#ppt_w"/>
                                          </p:val>
                                        </p:tav>
                                      </p:tavLst>
                                    </p:anim>
                                    <p:anim calcmode="lin" valueType="num">
                                      <p:cBhvr>
                                        <p:cTn id="32" dur="1000" fill="hold"/>
                                        <p:tgtEl>
                                          <p:spTgt spid="89091">
                                            <p:txEl>
                                              <p:pRg st="7" end="7"/>
                                            </p:txEl>
                                          </p:spTgt>
                                        </p:tgtEl>
                                        <p:attrNameLst>
                                          <p:attrName>ppt_h</p:attrName>
                                        </p:attrNameLst>
                                      </p:cBhvr>
                                      <p:tavLst>
                                        <p:tav tm="0">
                                          <p:val>
                                            <p:strVal val="#ppt_h"/>
                                          </p:val>
                                        </p:tav>
                                        <p:tav tm="100000">
                                          <p:val>
                                            <p:strVal val="#ppt_h"/>
                                          </p:val>
                                        </p:tav>
                                      </p:tavLst>
                                    </p:anim>
                                    <p:anim calcmode="lin" valueType="num">
                                      <p:cBhvr>
                                        <p:cTn id="33" dur="1000" fill="hold"/>
                                        <p:tgtEl>
                                          <p:spTgt spid="89091">
                                            <p:txEl>
                                              <p:pRg st="7" end="7"/>
                                            </p:txEl>
                                          </p:spTgt>
                                        </p:tgtEl>
                                        <p:attrNameLst>
                                          <p:attrName>ppt_x</p:attrName>
                                        </p:attrNameLst>
                                      </p:cBhvr>
                                      <p:tavLst>
                                        <p:tav tm="0">
                                          <p:val>
                                            <p:strVal val="#ppt_x-.2"/>
                                          </p:val>
                                        </p:tav>
                                        <p:tav tm="100000">
                                          <p:val>
                                            <p:strVal val="#ppt_x"/>
                                          </p:val>
                                        </p:tav>
                                      </p:tavLst>
                                    </p:anim>
                                    <p:anim calcmode="lin" valueType="num">
                                      <p:cBhvr>
                                        <p:cTn id="34" dur="1000" fill="hold"/>
                                        <p:tgtEl>
                                          <p:spTgt spid="89091">
                                            <p:txEl>
                                              <p:pRg st="7" end="7"/>
                                            </p:txEl>
                                          </p:spTgt>
                                        </p:tgtEl>
                                        <p:attrNameLst>
                                          <p:attrName>ppt_y</p:attrName>
                                        </p:attrNameLst>
                                      </p:cBhvr>
                                      <p:tavLst>
                                        <p:tav tm="0">
                                          <p:val>
                                            <p:strVal val="#ppt_y"/>
                                          </p:val>
                                        </p:tav>
                                        <p:tav tm="100000">
                                          <p:val>
                                            <p:strVal val="#ppt_y"/>
                                          </p:val>
                                        </p:tav>
                                      </p:tavLst>
                                    </p:anim>
                                    <p:animEffect transition="in" filter="fade">
                                      <p:cBhvr>
                                        <p:cTn id="35" dur="1000"/>
                                        <p:tgtEl>
                                          <p:spTgt spid="89091">
                                            <p:txEl>
                                              <p:pRg st="7" end="7"/>
                                            </p:txEl>
                                          </p:spTgt>
                                        </p:tgtEl>
                                      </p:cBhvr>
                                    </p:animEffect>
                                  </p:childTnLst>
                                </p:cTn>
                              </p:par>
                            </p:childTnLst>
                          </p:cTn>
                        </p:par>
                        <p:par>
                          <p:cTn id="36" fill="hold" nodeType="afterGroup">
                            <p:stCondLst>
                              <p:cond delay="5000"/>
                            </p:stCondLst>
                            <p:childTnLst>
                              <p:par>
                                <p:cTn id="37" presetID="18" presetClass="entr" presetSubtype="12" fill="hold" grpId="0" nodeType="afterEffect">
                                  <p:stCondLst>
                                    <p:cond delay="0"/>
                                  </p:stCondLst>
                                  <p:childTnLst>
                                    <p:set>
                                      <p:cBhvr>
                                        <p:cTn id="38" dur="1" fill="hold">
                                          <p:stCondLst>
                                            <p:cond delay="0"/>
                                          </p:stCondLst>
                                        </p:cTn>
                                        <p:tgtEl>
                                          <p:spTgt spid="89091">
                                            <p:txEl>
                                              <p:pRg st="9" end="9"/>
                                            </p:txEl>
                                          </p:spTgt>
                                        </p:tgtEl>
                                        <p:attrNameLst>
                                          <p:attrName>style.visibility</p:attrName>
                                        </p:attrNameLst>
                                      </p:cBhvr>
                                      <p:to>
                                        <p:strVal val="visible"/>
                                      </p:to>
                                    </p:set>
                                    <p:animEffect transition="in" filter="strips(downLeft)">
                                      <p:cBhvr>
                                        <p:cTn id="39" dur="1000"/>
                                        <p:tgtEl>
                                          <p:spTgt spid="89091">
                                            <p:txEl>
                                              <p:pRg st="9" end="9"/>
                                            </p:txEl>
                                          </p:spTgt>
                                        </p:tgtEl>
                                      </p:cBhvr>
                                    </p:animEffect>
                                  </p:childTnLst>
                                </p:cTn>
                              </p:par>
                            </p:childTnLst>
                          </p:cTn>
                        </p:par>
                        <p:par>
                          <p:cTn id="40" fill="hold" nodeType="afterGroup">
                            <p:stCondLst>
                              <p:cond delay="6000"/>
                            </p:stCondLst>
                            <p:childTnLst>
                              <p:par>
                                <p:cTn id="41" presetID="54" presetClass="entr" presetSubtype="0" accel="100000" fill="hold" grpId="0" nodeType="afterEffect">
                                  <p:stCondLst>
                                    <p:cond delay="0"/>
                                  </p:stCondLst>
                                  <p:childTnLst>
                                    <p:set>
                                      <p:cBhvr>
                                        <p:cTn id="42" dur="1" fill="hold">
                                          <p:stCondLst>
                                            <p:cond delay="0"/>
                                          </p:stCondLst>
                                        </p:cTn>
                                        <p:tgtEl>
                                          <p:spTgt spid="89091">
                                            <p:txEl>
                                              <p:pRg st="10" end="10"/>
                                            </p:txEl>
                                          </p:spTgt>
                                        </p:tgtEl>
                                        <p:attrNameLst>
                                          <p:attrName>style.visibility</p:attrName>
                                        </p:attrNameLst>
                                      </p:cBhvr>
                                      <p:to>
                                        <p:strVal val="visible"/>
                                      </p:to>
                                    </p:set>
                                    <p:anim calcmode="lin" valueType="num">
                                      <p:cBhvr>
                                        <p:cTn id="43" dur="1000" fill="hold"/>
                                        <p:tgtEl>
                                          <p:spTgt spid="89091">
                                            <p:txEl>
                                              <p:pRg st="10" end="10"/>
                                            </p:txEl>
                                          </p:spTgt>
                                        </p:tgtEl>
                                        <p:attrNameLst>
                                          <p:attrName>ppt_w</p:attrName>
                                        </p:attrNameLst>
                                      </p:cBhvr>
                                      <p:tavLst>
                                        <p:tav tm="0">
                                          <p:val>
                                            <p:strVal val="#ppt_w*0.05"/>
                                          </p:val>
                                        </p:tav>
                                        <p:tav tm="100000">
                                          <p:val>
                                            <p:strVal val="#ppt_w"/>
                                          </p:val>
                                        </p:tav>
                                      </p:tavLst>
                                    </p:anim>
                                    <p:anim calcmode="lin" valueType="num">
                                      <p:cBhvr>
                                        <p:cTn id="44" dur="1000" fill="hold"/>
                                        <p:tgtEl>
                                          <p:spTgt spid="89091">
                                            <p:txEl>
                                              <p:pRg st="10" end="10"/>
                                            </p:txEl>
                                          </p:spTgt>
                                        </p:tgtEl>
                                        <p:attrNameLst>
                                          <p:attrName>ppt_h</p:attrName>
                                        </p:attrNameLst>
                                      </p:cBhvr>
                                      <p:tavLst>
                                        <p:tav tm="0">
                                          <p:val>
                                            <p:strVal val="#ppt_h"/>
                                          </p:val>
                                        </p:tav>
                                        <p:tav tm="100000">
                                          <p:val>
                                            <p:strVal val="#ppt_h"/>
                                          </p:val>
                                        </p:tav>
                                      </p:tavLst>
                                    </p:anim>
                                    <p:anim calcmode="lin" valueType="num">
                                      <p:cBhvr>
                                        <p:cTn id="45" dur="1000" fill="hold"/>
                                        <p:tgtEl>
                                          <p:spTgt spid="89091">
                                            <p:txEl>
                                              <p:pRg st="10" end="10"/>
                                            </p:txEl>
                                          </p:spTgt>
                                        </p:tgtEl>
                                        <p:attrNameLst>
                                          <p:attrName>ppt_x</p:attrName>
                                        </p:attrNameLst>
                                      </p:cBhvr>
                                      <p:tavLst>
                                        <p:tav tm="0">
                                          <p:val>
                                            <p:strVal val="#ppt_x-.2"/>
                                          </p:val>
                                        </p:tav>
                                        <p:tav tm="100000">
                                          <p:val>
                                            <p:strVal val="#ppt_x"/>
                                          </p:val>
                                        </p:tav>
                                      </p:tavLst>
                                    </p:anim>
                                    <p:anim calcmode="lin" valueType="num">
                                      <p:cBhvr>
                                        <p:cTn id="46" dur="1000" fill="hold"/>
                                        <p:tgtEl>
                                          <p:spTgt spid="89091">
                                            <p:txEl>
                                              <p:pRg st="10" end="10"/>
                                            </p:txEl>
                                          </p:spTgt>
                                        </p:tgtEl>
                                        <p:attrNameLst>
                                          <p:attrName>ppt_y</p:attrName>
                                        </p:attrNameLst>
                                      </p:cBhvr>
                                      <p:tavLst>
                                        <p:tav tm="0">
                                          <p:val>
                                            <p:strVal val="#ppt_y"/>
                                          </p:val>
                                        </p:tav>
                                        <p:tav tm="100000">
                                          <p:val>
                                            <p:strVal val="#ppt_y"/>
                                          </p:val>
                                        </p:tav>
                                      </p:tavLst>
                                    </p:anim>
                                    <p:animEffect transition="in" filter="fade">
                                      <p:cBhvr>
                                        <p:cTn id="47" dur="1000"/>
                                        <p:tgtEl>
                                          <p:spTgt spid="89091">
                                            <p:txEl>
                                              <p:pRg st="10" end="10"/>
                                            </p:txEl>
                                          </p:spTgt>
                                        </p:tgtEl>
                                      </p:cBhvr>
                                    </p:animEffect>
                                  </p:childTnLst>
                                </p:cTn>
                              </p:par>
                            </p:childTnLst>
                          </p:cTn>
                        </p:par>
                        <p:par>
                          <p:cTn id="48" fill="hold" nodeType="afterGroup">
                            <p:stCondLst>
                              <p:cond delay="7000"/>
                            </p:stCondLst>
                            <p:childTnLst>
                              <p:par>
                                <p:cTn id="49" presetID="54" presetClass="entr" presetSubtype="0" accel="100000" fill="hold" grpId="0" nodeType="afterEffect">
                                  <p:stCondLst>
                                    <p:cond delay="0"/>
                                  </p:stCondLst>
                                  <p:childTnLst>
                                    <p:set>
                                      <p:cBhvr>
                                        <p:cTn id="50" dur="1" fill="hold">
                                          <p:stCondLst>
                                            <p:cond delay="0"/>
                                          </p:stCondLst>
                                        </p:cTn>
                                        <p:tgtEl>
                                          <p:spTgt spid="89091">
                                            <p:txEl>
                                              <p:pRg st="12" end="12"/>
                                            </p:txEl>
                                          </p:spTgt>
                                        </p:tgtEl>
                                        <p:attrNameLst>
                                          <p:attrName>style.visibility</p:attrName>
                                        </p:attrNameLst>
                                      </p:cBhvr>
                                      <p:to>
                                        <p:strVal val="visible"/>
                                      </p:to>
                                    </p:set>
                                    <p:anim calcmode="lin" valueType="num">
                                      <p:cBhvr>
                                        <p:cTn id="51" dur="1000" fill="hold"/>
                                        <p:tgtEl>
                                          <p:spTgt spid="89091">
                                            <p:txEl>
                                              <p:pRg st="12" end="12"/>
                                            </p:txEl>
                                          </p:spTgt>
                                        </p:tgtEl>
                                        <p:attrNameLst>
                                          <p:attrName>ppt_w</p:attrName>
                                        </p:attrNameLst>
                                      </p:cBhvr>
                                      <p:tavLst>
                                        <p:tav tm="0">
                                          <p:val>
                                            <p:strVal val="#ppt_w*0.05"/>
                                          </p:val>
                                        </p:tav>
                                        <p:tav tm="100000">
                                          <p:val>
                                            <p:strVal val="#ppt_w"/>
                                          </p:val>
                                        </p:tav>
                                      </p:tavLst>
                                    </p:anim>
                                    <p:anim calcmode="lin" valueType="num">
                                      <p:cBhvr>
                                        <p:cTn id="52" dur="1000" fill="hold"/>
                                        <p:tgtEl>
                                          <p:spTgt spid="89091">
                                            <p:txEl>
                                              <p:pRg st="12" end="12"/>
                                            </p:txEl>
                                          </p:spTgt>
                                        </p:tgtEl>
                                        <p:attrNameLst>
                                          <p:attrName>ppt_h</p:attrName>
                                        </p:attrNameLst>
                                      </p:cBhvr>
                                      <p:tavLst>
                                        <p:tav tm="0">
                                          <p:val>
                                            <p:strVal val="#ppt_h"/>
                                          </p:val>
                                        </p:tav>
                                        <p:tav tm="100000">
                                          <p:val>
                                            <p:strVal val="#ppt_h"/>
                                          </p:val>
                                        </p:tav>
                                      </p:tavLst>
                                    </p:anim>
                                    <p:anim calcmode="lin" valueType="num">
                                      <p:cBhvr>
                                        <p:cTn id="53" dur="1000" fill="hold"/>
                                        <p:tgtEl>
                                          <p:spTgt spid="89091">
                                            <p:txEl>
                                              <p:pRg st="12" end="12"/>
                                            </p:txEl>
                                          </p:spTgt>
                                        </p:tgtEl>
                                        <p:attrNameLst>
                                          <p:attrName>ppt_x</p:attrName>
                                        </p:attrNameLst>
                                      </p:cBhvr>
                                      <p:tavLst>
                                        <p:tav tm="0">
                                          <p:val>
                                            <p:strVal val="#ppt_x-.2"/>
                                          </p:val>
                                        </p:tav>
                                        <p:tav tm="100000">
                                          <p:val>
                                            <p:strVal val="#ppt_x"/>
                                          </p:val>
                                        </p:tav>
                                      </p:tavLst>
                                    </p:anim>
                                    <p:anim calcmode="lin" valueType="num">
                                      <p:cBhvr>
                                        <p:cTn id="54" dur="1000" fill="hold"/>
                                        <p:tgtEl>
                                          <p:spTgt spid="89091">
                                            <p:txEl>
                                              <p:pRg st="12" end="12"/>
                                            </p:txEl>
                                          </p:spTgt>
                                        </p:tgtEl>
                                        <p:attrNameLst>
                                          <p:attrName>ppt_y</p:attrName>
                                        </p:attrNameLst>
                                      </p:cBhvr>
                                      <p:tavLst>
                                        <p:tav tm="0">
                                          <p:val>
                                            <p:strVal val="#ppt_y"/>
                                          </p:val>
                                        </p:tav>
                                        <p:tav tm="100000">
                                          <p:val>
                                            <p:strVal val="#ppt_y"/>
                                          </p:val>
                                        </p:tav>
                                      </p:tavLst>
                                    </p:anim>
                                    <p:animEffect transition="in" filter="fade">
                                      <p:cBhvr>
                                        <p:cTn id="55" dur="1000"/>
                                        <p:tgtEl>
                                          <p:spTgt spid="890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389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C0391552-6532-43EE-8131-1108ED5E3077}" type="slidenum">
              <a:rPr lang="en-US" sz="900">
                <a:solidFill>
                  <a:schemeClr val="bg1"/>
                </a:solidFill>
                <a:latin typeface="Arial" panose="020B0604020202020204" pitchFamily="34" charset="0"/>
              </a:rPr>
              <a:pPr/>
              <a:t>14</a:t>
            </a:fld>
            <a:endParaRPr lang="en-US" sz="900">
              <a:solidFill>
                <a:schemeClr val="bg1"/>
              </a:solidFill>
              <a:latin typeface="Arial" panose="020B0604020202020204" pitchFamily="34" charset="0"/>
            </a:endParaRPr>
          </a:p>
        </p:txBody>
      </p:sp>
      <p:sp>
        <p:nvSpPr>
          <p:cNvPr id="202754" name="Rectangle 2"/>
          <p:cNvSpPr>
            <a:spLocks noGrp="1" noChangeArrowheads="1"/>
          </p:cNvSpPr>
          <p:nvPr>
            <p:ph type="body" idx="1"/>
          </p:nvPr>
        </p:nvSpPr>
        <p:spPr/>
        <p:txBody>
          <a:bodyPr/>
          <a:lstStyle/>
          <a:p>
            <a:pPr eaLnBrk="1" hangingPunct="1">
              <a:lnSpc>
                <a:spcPct val="140000"/>
              </a:lnSpc>
              <a:spcBef>
                <a:spcPts val="500"/>
              </a:spcBef>
              <a:spcAft>
                <a:spcPts val="500"/>
              </a:spcAft>
            </a:pPr>
            <a:r>
              <a:rPr lang="en-US" sz="1600" dirty="0" smtClean="0"/>
              <a:t>Objects &amp; Arrays are accessed using </a:t>
            </a:r>
            <a:r>
              <a:rPr lang="en-US" sz="1600" i="1" dirty="0" smtClean="0">
                <a:solidFill>
                  <a:srgbClr val="FF0000"/>
                </a:solidFill>
              </a:rPr>
              <a:t>reference variables </a:t>
            </a:r>
            <a:r>
              <a:rPr lang="en-US" sz="1600" dirty="0" smtClean="0"/>
              <a:t>in Java</a:t>
            </a:r>
          </a:p>
          <a:p>
            <a:pPr eaLnBrk="1" hangingPunct="1">
              <a:lnSpc>
                <a:spcPct val="140000"/>
              </a:lnSpc>
              <a:spcBef>
                <a:spcPts val="500"/>
              </a:spcBef>
              <a:spcAft>
                <a:spcPts val="500"/>
              </a:spcAft>
            </a:pPr>
            <a:r>
              <a:rPr lang="en-US" sz="1600" dirty="0" smtClean="0"/>
              <a:t>A reference variable is similar to  a pointer </a:t>
            </a:r>
            <a:r>
              <a:rPr lang="en-US" sz="1200" dirty="0" smtClean="0"/>
              <a:t>(stores memory address of an object)</a:t>
            </a:r>
          </a:p>
          <a:p>
            <a:pPr eaLnBrk="1" hangingPunct="1">
              <a:lnSpc>
                <a:spcPct val="140000"/>
              </a:lnSpc>
              <a:spcBef>
                <a:spcPts val="500"/>
              </a:spcBef>
              <a:spcAft>
                <a:spcPts val="500"/>
              </a:spcAft>
            </a:pPr>
            <a:r>
              <a:rPr lang="en-US" sz="1600" dirty="0" smtClean="0"/>
              <a:t>Java does not support the explicit use of addresses like other languages</a:t>
            </a:r>
          </a:p>
          <a:p>
            <a:pPr eaLnBrk="1" hangingPunct="1">
              <a:lnSpc>
                <a:spcPct val="140000"/>
              </a:lnSpc>
              <a:spcBef>
                <a:spcPts val="500"/>
              </a:spcBef>
              <a:spcAft>
                <a:spcPts val="500"/>
              </a:spcAft>
            </a:pPr>
            <a:r>
              <a:rPr lang="en-US" sz="1600" dirty="0" smtClean="0"/>
              <a:t>Java does not allow pointer manipulation or pointer arithmetic</a:t>
            </a:r>
          </a:p>
          <a:p>
            <a:pPr eaLnBrk="1" hangingPunct="1"/>
            <a:endParaRPr lang="en-US" dirty="0" smtClean="0"/>
          </a:p>
          <a:p>
            <a:pPr eaLnBrk="1" hangingPunct="1"/>
            <a:endParaRPr lang="en-US" dirty="0" smtClean="0"/>
          </a:p>
          <a:p>
            <a:pPr eaLnBrk="1" hangingPunct="1"/>
            <a:r>
              <a:rPr lang="en-US" sz="1600" dirty="0" smtClean="0"/>
              <a:t>Memory Representation</a:t>
            </a:r>
            <a:r>
              <a:rPr lang="en-US" sz="1800" dirty="0" smtClean="0"/>
              <a:t>:</a:t>
            </a:r>
          </a:p>
          <a:p>
            <a:r>
              <a:rPr lang="en-US" sz="1600" dirty="0">
                <a:latin typeface="Arial" panose="020B0604020202020204" pitchFamily="34" charset="0"/>
              </a:rPr>
              <a:t>A variable of reference type contains a reference to (an address of) an object or an array as shown in fig.</a:t>
            </a:r>
          </a:p>
          <a:p>
            <a:pPr eaLnBrk="1" hangingPunct="1"/>
            <a:endParaRPr lang="en-US" sz="1600" dirty="0" smtClean="0"/>
          </a:p>
        </p:txBody>
      </p:sp>
      <p:sp>
        <p:nvSpPr>
          <p:cNvPr id="38917" name="Rectangle 3"/>
          <p:cNvSpPr>
            <a:spLocks noGrp="1" noChangeArrowheads="1"/>
          </p:cNvSpPr>
          <p:nvPr>
            <p:ph type="title"/>
          </p:nvPr>
        </p:nvSpPr>
        <p:spPr/>
        <p:txBody>
          <a:bodyPr/>
          <a:lstStyle/>
          <a:p>
            <a:pPr eaLnBrk="1" hangingPunct="1"/>
            <a:r>
              <a:rPr lang="en-US" smtClean="0"/>
              <a:t>Reference Data Types (Contd…)</a:t>
            </a:r>
          </a:p>
        </p:txBody>
      </p:sp>
      <p:sp>
        <p:nvSpPr>
          <p:cNvPr id="202764" name="Text Box 12"/>
          <p:cNvSpPr txBox="1">
            <a:spLocks noChangeArrowheads="1"/>
          </p:cNvSpPr>
          <p:nvPr/>
        </p:nvSpPr>
        <p:spPr bwMode="auto">
          <a:xfrm>
            <a:off x="2471738" y="3183890"/>
            <a:ext cx="4038600" cy="646331"/>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a:r>
              <a:rPr lang="en-US" sz="1800" dirty="0">
                <a:solidFill>
                  <a:srgbClr val="FF0000"/>
                </a:solidFill>
                <a:latin typeface="Courier New" panose="02070309020205020404" pitchFamily="49" charset="0"/>
              </a:rPr>
              <a:t>int primitive = 5;</a:t>
            </a:r>
          </a:p>
          <a:p>
            <a:pPr algn="l"/>
            <a:r>
              <a:rPr lang="en-US" sz="1800" dirty="0">
                <a:solidFill>
                  <a:srgbClr val="FF0000"/>
                </a:solidFill>
                <a:latin typeface="Courier New" panose="02070309020205020404" pitchFamily="49" charset="0"/>
              </a:rPr>
              <a:t>String reference = “Hello” ;</a:t>
            </a:r>
          </a:p>
        </p:txBody>
      </p:sp>
      <p:grpSp>
        <p:nvGrpSpPr>
          <p:cNvPr id="2" name="Group 16"/>
          <p:cNvGrpSpPr>
            <a:grpSpLocks/>
          </p:cNvGrpSpPr>
          <p:nvPr/>
        </p:nvGrpSpPr>
        <p:grpSpPr bwMode="auto">
          <a:xfrm>
            <a:off x="2365248" y="5013960"/>
            <a:ext cx="4572000" cy="1219200"/>
            <a:chOff x="1152" y="2640"/>
            <a:chExt cx="2880" cy="768"/>
          </a:xfrm>
        </p:grpSpPr>
        <p:sp>
          <p:nvSpPr>
            <p:cNvPr id="38920" name="Text Box 8"/>
            <p:cNvSpPr txBox="1">
              <a:spLocks noChangeArrowheads="1"/>
            </p:cNvSpPr>
            <p:nvPr/>
          </p:nvSpPr>
          <p:spPr bwMode="auto">
            <a:xfrm>
              <a:off x="1152" y="2736"/>
              <a:ext cx="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r" eaLnBrk="1" hangingPunct="1">
                <a:spcBef>
                  <a:spcPct val="0"/>
                </a:spcBef>
                <a:buClrTx/>
                <a:buSzTx/>
                <a:buFontTx/>
                <a:buNone/>
              </a:pPr>
              <a:r>
                <a:rPr lang="en-US" sz="1800">
                  <a:solidFill>
                    <a:srgbClr val="CC3300"/>
                  </a:solidFill>
                  <a:latin typeface="Courier New" panose="02070309020205020404" pitchFamily="49" charset="0"/>
                </a:rPr>
                <a:t>primitive</a:t>
              </a:r>
            </a:p>
          </p:txBody>
        </p:sp>
        <p:sp>
          <p:nvSpPr>
            <p:cNvPr id="38921" name="Text Box 9"/>
            <p:cNvSpPr txBox="1">
              <a:spLocks noChangeArrowheads="1"/>
            </p:cNvSpPr>
            <p:nvPr/>
          </p:nvSpPr>
          <p:spPr bwMode="auto">
            <a:xfrm>
              <a:off x="1152" y="3120"/>
              <a:ext cx="8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r" eaLnBrk="1" hangingPunct="1">
                <a:spcBef>
                  <a:spcPct val="0"/>
                </a:spcBef>
                <a:buClrTx/>
                <a:buSzTx/>
                <a:buFontTx/>
                <a:buNone/>
              </a:pPr>
              <a:r>
                <a:rPr lang="en-US" sz="1800">
                  <a:solidFill>
                    <a:srgbClr val="CC3300"/>
                  </a:solidFill>
                  <a:latin typeface="Courier New" panose="02070309020205020404" pitchFamily="49" charset="0"/>
                </a:rPr>
                <a:t>reference</a:t>
              </a:r>
            </a:p>
          </p:txBody>
        </p:sp>
        <p:grpSp>
          <p:nvGrpSpPr>
            <p:cNvPr id="38922" name="Group 15"/>
            <p:cNvGrpSpPr>
              <a:grpSpLocks/>
            </p:cNvGrpSpPr>
            <p:nvPr/>
          </p:nvGrpSpPr>
          <p:grpSpPr bwMode="auto">
            <a:xfrm>
              <a:off x="2064" y="2640"/>
              <a:ext cx="1968" cy="768"/>
              <a:chOff x="2064" y="2640"/>
              <a:chExt cx="1968" cy="768"/>
            </a:xfrm>
          </p:grpSpPr>
          <p:sp>
            <p:nvSpPr>
              <p:cNvPr id="38923" name="Line 6"/>
              <p:cNvSpPr>
                <a:spLocks noChangeShapeType="1"/>
              </p:cNvSpPr>
              <p:nvPr/>
            </p:nvSpPr>
            <p:spPr bwMode="auto">
              <a:xfrm>
                <a:off x="2352" y="3216"/>
                <a:ext cx="768" cy="0"/>
              </a:xfrm>
              <a:prstGeom prst="line">
                <a:avLst/>
              </a:prstGeom>
              <a:noFill/>
              <a:ln w="952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IN"/>
              </a:p>
            </p:txBody>
          </p:sp>
          <p:grpSp>
            <p:nvGrpSpPr>
              <p:cNvPr id="38924" name="Group 14"/>
              <p:cNvGrpSpPr>
                <a:grpSpLocks/>
              </p:cNvGrpSpPr>
              <p:nvPr/>
            </p:nvGrpSpPr>
            <p:grpSpPr bwMode="auto">
              <a:xfrm>
                <a:off x="2064" y="2640"/>
                <a:ext cx="576" cy="768"/>
                <a:chOff x="2064" y="2640"/>
                <a:chExt cx="576" cy="768"/>
              </a:xfrm>
            </p:grpSpPr>
            <p:sp>
              <p:nvSpPr>
                <p:cNvPr id="38928" name="Rectangle 4"/>
                <p:cNvSpPr>
                  <a:spLocks noChangeArrowheads="1"/>
                </p:cNvSpPr>
                <p:nvPr/>
              </p:nvSpPr>
              <p:spPr bwMode="auto">
                <a:xfrm>
                  <a:off x="2064" y="2640"/>
                  <a:ext cx="576" cy="384"/>
                </a:xfrm>
                <a:prstGeom prst="rect">
                  <a:avLst/>
                </a:prstGeom>
                <a:solidFill>
                  <a:srgbClr val="CCFFCC">
                    <a:alpha val="39999"/>
                  </a:srgbClr>
                </a:solidFill>
                <a:ln w="12700">
                  <a:solidFill>
                    <a:srgbClr val="008080"/>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38929" name="Rectangle 5"/>
                <p:cNvSpPr>
                  <a:spLocks noChangeArrowheads="1"/>
                </p:cNvSpPr>
                <p:nvPr/>
              </p:nvSpPr>
              <p:spPr bwMode="auto">
                <a:xfrm>
                  <a:off x="2064" y="3024"/>
                  <a:ext cx="576" cy="384"/>
                </a:xfrm>
                <a:prstGeom prst="rect">
                  <a:avLst/>
                </a:prstGeom>
                <a:solidFill>
                  <a:srgbClr val="CCFFCC">
                    <a:alpha val="50195"/>
                  </a:srgbClr>
                </a:solidFill>
                <a:ln w="12700">
                  <a:solidFill>
                    <a:srgbClr val="008080"/>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38930" name="Text Box 7"/>
                <p:cNvSpPr txBox="1">
                  <a:spLocks noChangeArrowheads="1"/>
                </p:cNvSpPr>
                <p:nvPr/>
              </p:nvSpPr>
              <p:spPr bwMode="auto">
                <a:xfrm>
                  <a:off x="2247" y="270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eaLnBrk="1" hangingPunct="1">
                    <a:spcBef>
                      <a:spcPct val="0"/>
                    </a:spcBef>
                    <a:buClrTx/>
                    <a:buSzTx/>
                    <a:buFontTx/>
                    <a:buNone/>
                  </a:pPr>
                  <a:r>
                    <a:rPr lang="en-US" sz="1800" dirty="0">
                      <a:solidFill>
                        <a:srgbClr val="008080"/>
                      </a:solidFill>
                      <a:latin typeface="Arial" panose="020B0604020202020204" pitchFamily="34" charset="0"/>
                    </a:rPr>
                    <a:t>5</a:t>
                  </a:r>
                </a:p>
              </p:txBody>
            </p:sp>
          </p:grpSp>
          <p:grpSp>
            <p:nvGrpSpPr>
              <p:cNvPr id="38925" name="Group 13"/>
              <p:cNvGrpSpPr>
                <a:grpSpLocks/>
              </p:cNvGrpSpPr>
              <p:nvPr/>
            </p:nvGrpSpPr>
            <p:grpSpPr bwMode="auto">
              <a:xfrm>
                <a:off x="3168" y="3024"/>
                <a:ext cx="864" cy="384"/>
                <a:chOff x="3168" y="3024"/>
                <a:chExt cx="864" cy="384"/>
              </a:xfrm>
            </p:grpSpPr>
            <p:sp>
              <p:nvSpPr>
                <p:cNvPr id="38926" name="Rectangle 10"/>
                <p:cNvSpPr>
                  <a:spLocks noChangeArrowheads="1"/>
                </p:cNvSpPr>
                <p:nvPr/>
              </p:nvSpPr>
              <p:spPr bwMode="auto">
                <a:xfrm>
                  <a:off x="3168" y="3024"/>
                  <a:ext cx="864" cy="384"/>
                </a:xfrm>
                <a:prstGeom prst="rect">
                  <a:avLst/>
                </a:prstGeom>
                <a:solidFill>
                  <a:srgbClr val="99CCFF">
                    <a:alpha val="50195"/>
                  </a:srgbClr>
                </a:solidFill>
                <a:ln w="12700">
                  <a:solidFill>
                    <a:srgbClr val="333399"/>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38927" name="Text Box 11"/>
                <p:cNvSpPr txBox="1">
                  <a:spLocks noChangeArrowheads="1"/>
                </p:cNvSpPr>
                <p:nvPr/>
              </p:nvSpPr>
              <p:spPr bwMode="auto">
                <a:xfrm>
                  <a:off x="3378" y="3090"/>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eaLnBrk="1" hangingPunct="1">
                    <a:spcBef>
                      <a:spcPct val="0"/>
                    </a:spcBef>
                    <a:buClrTx/>
                    <a:buSzTx/>
                    <a:buFontTx/>
                    <a:buNone/>
                  </a:pPr>
                  <a:r>
                    <a:rPr lang="en-US" sz="1800">
                      <a:solidFill>
                        <a:schemeClr val="accent2"/>
                      </a:solidFill>
                      <a:latin typeface="Arial" panose="020B0604020202020204" pitchFamily="34" charset="0"/>
                    </a:rPr>
                    <a:t>Hello</a:t>
                  </a:r>
                </a:p>
              </p:txBody>
            </p:sp>
          </p:grpSp>
        </p:grpSp>
      </p:grpSp>
    </p:spTree>
    <p:extLst>
      <p:ext uri="{BB962C8B-B14F-4D97-AF65-F5344CB8AC3E}">
        <p14:creationId xmlns:p14="http://schemas.microsoft.com/office/powerpoint/2010/main" val="27797561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2754">
                                            <p:txEl>
                                              <p:pRg st="0" end="0"/>
                                            </p:txEl>
                                          </p:spTgt>
                                        </p:tgtEl>
                                        <p:attrNameLst>
                                          <p:attrName>style.visibility</p:attrName>
                                        </p:attrNameLst>
                                      </p:cBhvr>
                                      <p:to>
                                        <p:strVal val="visible"/>
                                      </p:to>
                                    </p:set>
                                    <p:animEffect transition="in" filter="wipe(up)">
                                      <p:cBhvr>
                                        <p:cTn id="7" dur="1000"/>
                                        <p:tgtEl>
                                          <p:spTgt spid="202754">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02754">
                                            <p:txEl>
                                              <p:pRg st="1" end="1"/>
                                            </p:txEl>
                                          </p:spTgt>
                                        </p:tgtEl>
                                        <p:attrNameLst>
                                          <p:attrName>style.visibility</p:attrName>
                                        </p:attrNameLst>
                                      </p:cBhvr>
                                      <p:to>
                                        <p:strVal val="visible"/>
                                      </p:to>
                                    </p:set>
                                    <p:animEffect transition="in" filter="wipe(up)">
                                      <p:cBhvr>
                                        <p:cTn id="11" dur="1000"/>
                                        <p:tgtEl>
                                          <p:spTgt spid="202754">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02754">
                                            <p:txEl>
                                              <p:pRg st="2" end="2"/>
                                            </p:txEl>
                                          </p:spTgt>
                                        </p:tgtEl>
                                        <p:attrNameLst>
                                          <p:attrName>style.visibility</p:attrName>
                                        </p:attrNameLst>
                                      </p:cBhvr>
                                      <p:to>
                                        <p:strVal val="visible"/>
                                      </p:to>
                                    </p:set>
                                    <p:animEffect transition="in" filter="wipe(up)">
                                      <p:cBhvr>
                                        <p:cTn id="15" dur="1000"/>
                                        <p:tgtEl>
                                          <p:spTgt spid="202754">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202754">
                                            <p:txEl>
                                              <p:pRg st="3" end="3"/>
                                            </p:txEl>
                                          </p:spTgt>
                                        </p:tgtEl>
                                        <p:attrNameLst>
                                          <p:attrName>style.visibility</p:attrName>
                                        </p:attrNameLst>
                                      </p:cBhvr>
                                      <p:to>
                                        <p:strVal val="visible"/>
                                      </p:to>
                                    </p:set>
                                    <p:animEffect transition="in" filter="wipe(up)">
                                      <p:cBhvr>
                                        <p:cTn id="19" dur="1000"/>
                                        <p:tgtEl>
                                          <p:spTgt spid="202754">
                                            <p:txEl>
                                              <p:pRg st="3" end="3"/>
                                            </p:txEl>
                                          </p:spTgt>
                                        </p:tgtEl>
                                      </p:cBhvr>
                                    </p:animEffect>
                                  </p:childTnLst>
                                </p:cTn>
                              </p:par>
                            </p:childTnLst>
                          </p:cTn>
                        </p:par>
                        <p:par>
                          <p:cTn id="20" fill="hold" nodeType="afterGroup">
                            <p:stCondLst>
                              <p:cond delay="4000"/>
                            </p:stCondLst>
                            <p:childTnLst>
                              <p:par>
                                <p:cTn id="21" presetID="18" presetClass="entr" presetSubtype="12" fill="hold" grpId="0" nodeType="afterEffect">
                                  <p:stCondLst>
                                    <p:cond delay="0"/>
                                  </p:stCondLst>
                                  <p:childTnLst>
                                    <p:set>
                                      <p:cBhvr>
                                        <p:cTn id="22" dur="1" fill="hold">
                                          <p:stCondLst>
                                            <p:cond delay="0"/>
                                          </p:stCondLst>
                                        </p:cTn>
                                        <p:tgtEl>
                                          <p:spTgt spid="202764"/>
                                        </p:tgtEl>
                                        <p:attrNameLst>
                                          <p:attrName>style.visibility</p:attrName>
                                        </p:attrNameLst>
                                      </p:cBhvr>
                                      <p:to>
                                        <p:strVal val="visible"/>
                                      </p:to>
                                    </p:set>
                                    <p:animEffect transition="in" filter="strips(downLeft)">
                                      <p:cBhvr>
                                        <p:cTn id="23" dur="1000"/>
                                        <p:tgtEl>
                                          <p:spTgt spid="202764"/>
                                        </p:tgtEl>
                                      </p:cBhvr>
                                    </p:animEffect>
                                  </p:childTnLst>
                                </p:cTn>
                              </p:par>
                            </p:childTnLst>
                          </p:cTn>
                        </p:par>
                        <p:par>
                          <p:cTn id="24" fill="hold" nodeType="afterGroup">
                            <p:stCondLst>
                              <p:cond delay="5000"/>
                            </p:stCondLst>
                            <p:childTnLst>
                              <p:par>
                                <p:cTn id="25" presetID="22" presetClass="entr" presetSubtype="1" fill="hold" grpId="0" nodeType="afterEffect">
                                  <p:stCondLst>
                                    <p:cond delay="0"/>
                                  </p:stCondLst>
                                  <p:childTnLst>
                                    <p:set>
                                      <p:cBhvr>
                                        <p:cTn id="26" dur="1" fill="hold">
                                          <p:stCondLst>
                                            <p:cond delay="0"/>
                                          </p:stCondLst>
                                        </p:cTn>
                                        <p:tgtEl>
                                          <p:spTgt spid="202754">
                                            <p:txEl>
                                              <p:pRg st="6" end="6"/>
                                            </p:txEl>
                                          </p:spTgt>
                                        </p:tgtEl>
                                        <p:attrNameLst>
                                          <p:attrName>style.visibility</p:attrName>
                                        </p:attrNameLst>
                                      </p:cBhvr>
                                      <p:to>
                                        <p:strVal val="visible"/>
                                      </p:to>
                                    </p:set>
                                    <p:animEffect transition="in" filter="wipe(up)">
                                      <p:cBhvr>
                                        <p:cTn id="27" dur="1000"/>
                                        <p:tgtEl>
                                          <p:spTgt spid="20275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2754">
                                            <p:txEl>
                                              <p:pRg st="7" end="7"/>
                                            </p:txEl>
                                          </p:spTgt>
                                        </p:tgtEl>
                                        <p:attrNameLst>
                                          <p:attrName>style.visibility</p:attrName>
                                        </p:attrNameLst>
                                      </p:cBhvr>
                                      <p:to>
                                        <p:strVal val="visible"/>
                                      </p:to>
                                    </p:set>
                                    <p:animEffect transition="in" filter="wipe(up)">
                                      <p:cBhvr>
                                        <p:cTn id="32" dur="1000"/>
                                        <p:tgtEl>
                                          <p:spTgt spid="202754">
                                            <p:txEl>
                                              <p:pRg st="7" end="7"/>
                                            </p:txEl>
                                          </p:spTgt>
                                        </p:tgtEl>
                                      </p:cBhvr>
                                    </p:animEffect>
                                  </p:childTnLst>
                                </p:cTn>
                              </p:par>
                            </p:childTnLst>
                          </p:cTn>
                        </p:par>
                        <p:par>
                          <p:cTn id="33" fill="hold" nodeType="afterGroup">
                            <p:stCondLst>
                              <p:cond delay="1000"/>
                            </p:stCondLst>
                            <p:childTnLst>
                              <p:par>
                                <p:cTn id="34" presetID="10"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build="p"/>
      <p:bldP spid="2027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pointers and references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pPr algn="just"/>
            <a:r>
              <a:rPr lang="en-US" sz="2800" dirty="0"/>
              <a:t>Printing a pointer will print the address stored in </a:t>
            </a:r>
            <a:r>
              <a:rPr lang="en-US" sz="2800" dirty="0" smtClean="0"/>
              <a:t>it whereas </a:t>
            </a:r>
            <a:r>
              <a:rPr lang="en-US" sz="2800" dirty="0"/>
              <a:t>Printing a reference will NOT print the address of the object referred by </a:t>
            </a:r>
            <a:r>
              <a:rPr lang="en-US" sz="2800" dirty="0" smtClean="0"/>
              <a:t>it.</a:t>
            </a:r>
            <a:endParaRPr lang="en-US" sz="2800" dirty="0"/>
          </a:p>
          <a:p>
            <a:pPr algn="just"/>
            <a:r>
              <a:rPr lang="en-US" sz="2800" dirty="0"/>
              <a:t>A reference is automatically de-referenced to give the data referred by it and no special operator is required for </a:t>
            </a:r>
            <a:r>
              <a:rPr lang="en-US" sz="2800" dirty="0" smtClean="0"/>
              <a:t>this.</a:t>
            </a:r>
            <a:endParaRPr lang="en-US" sz="2800" dirty="0"/>
          </a:p>
          <a:p>
            <a:pPr algn="just"/>
            <a:endParaRPr lang="en-IN" dirty="0"/>
          </a:p>
        </p:txBody>
      </p:sp>
    </p:spTree>
    <p:extLst>
      <p:ext uri="{BB962C8B-B14F-4D97-AF65-F5344CB8AC3E}">
        <p14:creationId xmlns:p14="http://schemas.microsoft.com/office/powerpoint/2010/main" val="247133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0667D966-A6EA-4AD0-89F2-FF48A23C366E}" type="slidenum">
              <a:rPr lang="en-US" sz="900">
                <a:solidFill>
                  <a:schemeClr val="bg1"/>
                </a:solidFill>
                <a:latin typeface="Arial" panose="020B0604020202020204" pitchFamily="34" charset="0"/>
              </a:rPr>
              <a:pPr/>
              <a:t>16</a:t>
            </a:fld>
            <a:endParaRPr lang="en-US" sz="900">
              <a:solidFill>
                <a:schemeClr val="bg1"/>
              </a:solidFill>
              <a:latin typeface="Arial" panose="020B0604020202020204" pitchFamily="34" charset="0"/>
            </a:endParaRPr>
          </a:p>
        </p:txBody>
      </p:sp>
      <p:sp>
        <p:nvSpPr>
          <p:cNvPr id="39940" name="Rectangle 2"/>
          <p:cNvSpPr>
            <a:spLocks noGrp="1" noChangeArrowheads="1"/>
          </p:cNvSpPr>
          <p:nvPr>
            <p:ph type="title"/>
          </p:nvPr>
        </p:nvSpPr>
        <p:spPr/>
        <p:txBody>
          <a:bodyPr/>
          <a:lstStyle/>
          <a:p>
            <a:pPr eaLnBrk="1" hangingPunct="1"/>
            <a:r>
              <a:rPr lang="en-US" smtClean="0"/>
              <a:t>Reference Data Types (Contd…)</a:t>
            </a:r>
          </a:p>
        </p:txBody>
      </p:sp>
      <p:sp>
        <p:nvSpPr>
          <p:cNvPr id="204803" name="Rectangle 3"/>
          <p:cNvSpPr>
            <a:spLocks noGrp="1" noChangeArrowheads="1"/>
          </p:cNvSpPr>
          <p:nvPr>
            <p:ph type="body" idx="1"/>
          </p:nvPr>
        </p:nvSpPr>
        <p:spPr/>
        <p:txBody>
          <a:bodyPr>
            <a:normAutofit lnSpcReduction="10000"/>
          </a:bodyPr>
          <a:lstStyle/>
          <a:p>
            <a:pPr algn="just" eaLnBrk="1" hangingPunct="1">
              <a:spcBef>
                <a:spcPts val="500"/>
              </a:spcBef>
              <a:spcAft>
                <a:spcPts val="500"/>
              </a:spcAft>
            </a:pPr>
            <a:r>
              <a:rPr lang="en-US" sz="2000" dirty="0" smtClean="0"/>
              <a:t>A reference type cannot be cast to primitive type</a:t>
            </a:r>
          </a:p>
          <a:p>
            <a:pPr algn="just">
              <a:spcBef>
                <a:spcPts val="500"/>
              </a:spcBef>
              <a:spcAft>
                <a:spcPts val="500"/>
              </a:spcAft>
            </a:pPr>
            <a:r>
              <a:rPr lang="en-US" sz="2000" dirty="0"/>
              <a:t>But Primitive to Reference type you can convert by using Wrapper classes.</a:t>
            </a:r>
          </a:p>
          <a:p>
            <a:pPr algn="just" eaLnBrk="1" hangingPunct="1">
              <a:spcBef>
                <a:spcPts val="500"/>
              </a:spcBef>
              <a:spcAft>
                <a:spcPts val="500"/>
              </a:spcAft>
            </a:pPr>
            <a:r>
              <a:rPr lang="en-US" sz="2000" dirty="0" smtClean="0"/>
              <a:t>A reference type can be assigned ‘null’ to show that it is not referring to any object</a:t>
            </a:r>
          </a:p>
          <a:p>
            <a:pPr algn="just"/>
            <a:r>
              <a:rPr lang="en-US" sz="2000" dirty="0"/>
              <a:t>Arrays, classes, and interfaces are </a:t>
            </a:r>
            <a:r>
              <a:rPr lang="en-US" sz="2000" i="1" dirty="0"/>
              <a:t>reference</a:t>
            </a:r>
            <a:r>
              <a:rPr lang="en-US" sz="2000" dirty="0"/>
              <a:t>  types. The value of a reference type variable, in contrast to that of a primitive type, is a reference to (an address of) the value or set of values represented by the variable.</a:t>
            </a:r>
          </a:p>
          <a:p>
            <a:pPr algn="just"/>
            <a:r>
              <a:rPr lang="en-US" sz="2000" dirty="0"/>
              <a:t> A reference is called a pointer, or a memory address in other languages. The Java programming language does not support the explicit use of addresses like other languages do; you need to use the variable's name instead. </a:t>
            </a:r>
          </a:p>
          <a:p>
            <a:pPr algn="just"/>
            <a:r>
              <a:rPr lang="en-US" sz="2000" dirty="0"/>
              <a:t>All user defined objects , built in objects like arrays are Reference types.</a:t>
            </a:r>
          </a:p>
          <a:p>
            <a:pPr algn="just"/>
            <a:r>
              <a:rPr lang="en-US" sz="2000" dirty="0"/>
              <a:t>Reference variables always take space on Heap while primitive variables are stored in stack. </a:t>
            </a:r>
          </a:p>
          <a:p>
            <a:pPr algn="just"/>
            <a:endParaRPr lang="en-US" sz="2000" dirty="0"/>
          </a:p>
          <a:p>
            <a:pPr algn="just"/>
            <a:endParaRPr lang="en-US" sz="2000" dirty="0"/>
          </a:p>
          <a:p>
            <a:pPr algn="just"/>
            <a:endParaRPr lang="en-IN" sz="2000" dirty="0"/>
          </a:p>
          <a:p>
            <a:pPr algn="just" eaLnBrk="1" hangingPunct="1">
              <a:spcBef>
                <a:spcPts val="500"/>
              </a:spcBef>
              <a:spcAft>
                <a:spcPts val="500"/>
              </a:spcAft>
            </a:pPr>
            <a:endParaRPr lang="en-US" sz="2000" dirty="0" smtClean="0"/>
          </a:p>
        </p:txBody>
      </p:sp>
    </p:spTree>
    <p:extLst>
      <p:ext uri="{BB962C8B-B14F-4D97-AF65-F5344CB8AC3E}">
        <p14:creationId xmlns:p14="http://schemas.microsoft.com/office/powerpoint/2010/main" val="2070329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fade">
                                      <p:cBhvr>
                                        <p:cTn id="7" dur="2000"/>
                                        <p:tgtEl>
                                          <p:spTgt spid="204803">
                                            <p:txEl>
                                              <p:pRg st="0" end="0"/>
                                            </p:txEl>
                                          </p:spTgt>
                                        </p:tgtEl>
                                      </p:cBhvr>
                                    </p:animEffect>
                                    <p:anim calcmode="lin" valueType="num">
                                      <p:cBhvr>
                                        <p:cTn id="8" dur="2000" fill="hold"/>
                                        <p:tgtEl>
                                          <p:spTgt spid="20480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048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03">
                                            <p:txEl>
                                              <p:pRg st="1" end="1"/>
                                            </p:txEl>
                                          </p:spTgt>
                                        </p:tgtEl>
                                        <p:attrNameLst>
                                          <p:attrName>style.visibility</p:attrName>
                                        </p:attrNameLst>
                                      </p:cBhvr>
                                      <p:to>
                                        <p:strVal val="visible"/>
                                      </p:to>
                                    </p:set>
                                    <p:animEffect transition="in" filter="fade">
                                      <p:cBhvr>
                                        <p:cTn id="14" dur="2000"/>
                                        <p:tgtEl>
                                          <p:spTgt spid="204803">
                                            <p:txEl>
                                              <p:pRg st="1" end="1"/>
                                            </p:txEl>
                                          </p:spTgt>
                                        </p:tgtEl>
                                      </p:cBhvr>
                                    </p:animEffect>
                                    <p:anim calcmode="lin" valueType="num">
                                      <p:cBhvr>
                                        <p:cTn id="15" dur="2000" fill="hold"/>
                                        <p:tgtEl>
                                          <p:spTgt spid="204803">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204803">
                                            <p:txEl>
                                              <p:pRg st="1" end="1"/>
                                            </p:txEl>
                                          </p:spTgt>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2000"/>
                            </p:stCondLst>
                            <p:childTnLst>
                              <p:par>
                                <p:cTn id="18" presetID="42" presetClass="entr" presetSubtype="0" fill="hold" grpId="0" nodeType="afterEffect">
                                  <p:stCondLst>
                                    <p:cond delay="0"/>
                                  </p:stCondLst>
                                  <p:childTnLst>
                                    <p:set>
                                      <p:cBhvr>
                                        <p:cTn id="19" dur="1" fill="hold">
                                          <p:stCondLst>
                                            <p:cond delay="0"/>
                                          </p:stCondLst>
                                        </p:cTn>
                                        <p:tgtEl>
                                          <p:spTgt spid="204803">
                                            <p:txEl>
                                              <p:pRg st="2" end="2"/>
                                            </p:txEl>
                                          </p:spTgt>
                                        </p:tgtEl>
                                        <p:attrNameLst>
                                          <p:attrName>style.visibility</p:attrName>
                                        </p:attrNameLst>
                                      </p:cBhvr>
                                      <p:to>
                                        <p:strVal val="visible"/>
                                      </p:to>
                                    </p:set>
                                    <p:animEffect transition="in" filter="fade">
                                      <p:cBhvr>
                                        <p:cTn id="20" dur="2000"/>
                                        <p:tgtEl>
                                          <p:spTgt spid="204803">
                                            <p:txEl>
                                              <p:pRg st="2" end="2"/>
                                            </p:txEl>
                                          </p:spTgt>
                                        </p:tgtEl>
                                      </p:cBhvr>
                                    </p:animEffect>
                                    <p:anim calcmode="lin" valueType="num">
                                      <p:cBhvr>
                                        <p:cTn id="21" dur="2000" fill="hold"/>
                                        <p:tgtEl>
                                          <p:spTgt spid="204803">
                                            <p:txEl>
                                              <p:pRg st="2" end="2"/>
                                            </p:txEl>
                                          </p:spTgt>
                                        </p:tgtEl>
                                        <p:attrNameLst>
                                          <p:attrName>ppt_x</p:attrName>
                                        </p:attrNameLst>
                                      </p:cBhvr>
                                      <p:tavLst>
                                        <p:tav tm="0">
                                          <p:val>
                                            <p:strVal val="#ppt_x"/>
                                          </p:val>
                                        </p:tav>
                                        <p:tav tm="100000">
                                          <p:val>
                                            <p:strVal val="#ppt_x"/>
                                          </p:val>
                                        </p:tav>
                                      </p:tavLst>
                                    </p:anim>
                                    <p:anim calcmode="lin" valueType="num">
                                      <p:cBhvr>
                                        <p:cTn id="22" dur="2000" fill="hold"/>
                                        <p:tgtEl>
                                          <p:spTgt spid="2048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04803">
                                            <p:txEl>
                                              <p:pRg st="3" end="3"/>
                                            </p:txEl>
                                          </p:spTgt>
                                        </p:tgtEl>
                                        <p:attrNameLst>
                                          <p:attrName>style.visibility</p:attrName>
                                        </p:attrNameLst>
                                      </p:cBhvr>
                                      <p:to>
                                        <p:strVal val="visible"/>
                                      </p:to>
                                    </p:set>
                                    <p:animEffect transition="in" filter="fade">
                                      <p:cBhvr>
                                        <p:cTn id="27" dur="2000"/>
                                        <p:tgtEl>
                                          <p:spTgt spid="204803">
                                            <p:txEl>
                                              <p:pRg st="3" end="3"/>
                                            </p:txEl>
                                          </p:spTgt>
                                        </p:tgtEl>
                                      </p:cBhvr>
                                    </p:animEffect>
                                    <p:anim calcmode="lin" valueType="num">
                                      <p:cBhvr>
                                        <p:cTn id="28" dur="2000" fill="hold"/>
                                        <p:tgtEl>
                                          <p:spTgt spid="204803">
                                            <p:txEl>
                                              <p:pRg st="3" end="3"/>
                                            </p:txEl>
                                          </p:spTgt>
                                        </p:tgtEl>
                                        <p:attrNameLst>
                                          <p:attrName>ppt_x</p:attrName>
                                        </p:attrNameLst>
                                      </p:cBhvr>
                                      <p:tavLst>
                                        <p:tav tm="0">
                                          <p:val>
                                            <p:strVal val="#ppt_x"/>
                                          </p:val>
                                        </p:tav>
                                        <p:tav tm="100000">
                                          <p:val>
                                            <p:strVal val="#ppt_x"/>
                                          </p:val>
                                        </p:tav>
                                      </p:tavLst>
                                    </p:anim>
                                    <p:anim calcmode="lin" valueType="num">
                                      <p:cBhvr>
                                        <p:cTn id="29" dur="2000" fill="hold"/>
                                        <p:tgtEl>
                                          <p:spTgt spid="2048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4803">
                                            <p:txEl>
                                              <p:pRg st="4" end="4"/>
                                            </p:txEl>
                                          </p:spTgt>
                                        </p:tgtEl>
                                        <p:attrNameLst>
                                          <p:attrName>style.visibility</p:attrName>
                                        </p:attrNameLst>
                                      </p:cBhvr>
                                      <p:to>
                                        <p:strVal val="visible"/>
                                      </p:to>
                                    </p:set>
                                    <p:animEffect transition="in" filter="fade">
                                      <p:cBhvr>
                                        <p:cTn id="34" dur="2000"/>
                                        <p:tgtEl>
                                          <p:spTgt spid="204803">
                                            <p:txEl>
                                              <p:pRg st="4" end="4"/>
                                            </p:txEl>
                                          </p:spTgt>
                                        </p:tgtEl>
                                      </p:cBhvr>
                                    </p:animEffect>
                                    <p:anim calcmode="lin" valueType="num">
                                      <p:cBhvr>
                                        <p:cTn id="35" dur="2000" fill="hold"/>
                                        <p:tgtEl>
                                          <p:spTgt spid="204803">
                                            <p:txEl>
                                              <p:pRg st="4" end="4"/>
                                            </p:txEl>
                                          </p:spTgt>
                                        </p:tgtEl>
                                        <p:attrNameLst>
                                          <p:attrName>ppt_x</p:attrName>
                                        </p:attrNameLst>
                                      </p:cBhvr>
                                      <p:tavLst>
                                        <p:tav tm="0">
                                          <p:val>
                                            <p:strVal val="#ppt_x"/>
                                          </p:val>
                                        </p:tav>
                                        <p:tav tm="100000">
                                          <p:val>
                                            <p:strVal val="#ppt_x"/>
                                          </p:val>
                                        </p:tav>
                                      </p:tavLst>
                                    </p:anim>
                                    <p:anim calcmode="lin" valueType="num">
                                      <p:cBhvr>
                                        <p:cTn id="36" dur="2000" fill="hold"/>
                                        <p:tgtEl>
                                          <p:spTgt spid="20480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4803">
                                            <p:txEl>
                                              <p:pRg st="5" end="5"/>
                                            </p:txEl>
                                          </p:spTgt>
                                        </p:tgtEl>
                                        <p:attrNameLst>
                                          <p:attrName>style.visibility</p:attrName>
                                        </p:attrNameLst>
                                      </p:cBhvr>
                                      <p:to>
                                        <p:strVal val="visible"/>
                                      </p:to>
                                    </p:set>
                                    <p:animEffect transition="in" filter="fade">
                                      <p:cBhvr>
                                        <p:cTn id="41" dur="2000"/>
                                        <p:tgtEl>
                                          <p:spTgt spid="204803">
                                            <p:txEl>
                                              <p:pRg st="5" end="5"/>
                                            </p:txEl>
                                          </p:spTgt>
                                        </p:tgtEl>
                                      </p:cBhvr>
                                    </p:animEffect>
                                    <p:anim calcmode="lin" valueType="num">
                                      <p:cBhvr>
                                        <p:cTn id="42" dur="2000" fill="hold"/>
                                        <p:tgtEl>
                                          <p:spTgt spid="204803">
                                            <p:txEl>
                                              <p:pRg st="5" end="5"/>
                                            </p:txEl>
                                          </p:spTgt>
                                        </p:tgtEl>
                                        <p:attrNameLst>
                                          <p:attrName>ppt_x</p:attrName>
                                        </p:attrNameLst>
                                      </p:cBhvr>
                                      <p:tavLst>
                                        <p:tav tm="0">
                                          <p:val>
                                            <p:strVal val="#ppt_x"/>
                                          </p:val>
                                        </p:tav>
                                        <p:tav tm="100000">
                                          <p:val>
                                            <p:strVal val="#ppt_x"/>
                                          </p:val>
                                        </p:tav>
                                      </p:tavLst>
                                    </p:anim>
                                    <p:anim calcmode="lin" valueType="num">
                                      <p:cBhvr>
                                        <p:cTn id="43" dur="2000" fill="hold"/>
                                        <p:tgtEl>
                                          <p:spTgt spid="20480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04803">
                                            <p:txEl>
                                              <p:pRg st="6" end="6"/>
                                            </p:txEl>
                                          </p:spTgt>
                                        </p:tgtEl>
                                        <p:attrNameLst>
                                          <p:attrName>style.visibility</p:attrName>
                                        </p:attrNameLst>
                                      </p:cBhvr>
                                      <p:to>
                                        <p:strVal val="visible"/>
                                      </p:to>
                                    </p:set>
                                    <p:animEffect transition="in" filter="fade">
                                      <p:cBhvr>
                                        <p:cTn id="48" dur="2000"/>
                                        <p:tgtEl>
                                          <p:spTgt spid="204803">
                                            <p:txEl>
                                              <p:pRg st="6" end="6"/>
                                            </p:txEl>
                                          </p:spTgt>
                                        </p:tgtEl>
                                      </p:cBhvr>
                                    </p:animEffect>
                                    <p:anim calcmode="lin" valueType="num">
                                      <p:cBhvr>
                                        <p:cTn id="49" dur="2000" fill="hold"/>
                                        <p:tgtEl>
                                          <p:spTgt spid="204803">
                                            <p:txEl>
                                              <p:pRg st="6" end="6"/>
                                            </p:txEl>
                                          </p:spTgt>
                                        </p:tgtEl>
                                        <p:attrNameLst>
                                          <p:attrName>ppt_x</p:attrName>
                                        </p:attrNameLst>
                                      </p:cBhvr>
                                      <p:tavLst>
                                        <p:tav tm="0">
                                          <p:val>
                                            <p:strVal val="#ppt_x"/>
                                          </p:val>
                                        </p:tav>
                                        <p:tav tm="100000">
                                          <p:val>
                                            <p:strVal val="#ppt_x"/>
                                          </p:val>
                                        </p:tav>
                                      </p:tavLst>
                                    </p:anim>
                                    <p:anim calcmode="lin" valueType="num">
                                      <p:cBhvr>
                                        <p:cTn id="50" dur="2000" fill="hold"/>
                                        <p:tgtEl>
                                          <p:spTgt spid="20480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and Lifetime Variables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normAutofit lnSpcReduction="10000"/>
          </a:bodyPr>
          <a:lstStyle/>
          <a:p>
            <a:pPr algn="just"/>
            <a:r>
              <a:rPr lang="en-IN" dirty="0" smtClean="0"/>
              <a:t>A </a:t>
            </a:r>
            <a:r>
              <a:rPr lang="en-IN" dirty="0"/>
              <a:t>block defines the scope of a variable</a:t>
            </a:r>
          </a:p>
          <a:p>
            <a:pPr algn="just"/>
            <a:r>
              <a:rPr lang="en-IN" dirty="0" smtClean="0"/>
              <a:t>Java </a:t>
            </a:r>
            <a:r>
              <a:rPr lang="en-IN" dirty="0"/>
              <a:t>defines two types of scope; Class scope and method scope</a:t>
            </a:r>
          </a:p>
          <a:p>
            <a:pPr algn="just"/>
            <a:r>
              <a:rPr lang="en-IN" dirty="0" smtClean="0"/>
              <a:t>Class </a:t>
            </a:r>
            <a:r>
              <a:rPr lang="en-IN" dirty="0"/>
              <a:t>scope has unique properties and attributes that do not apply to method scope</a:t>
            </a:r>
          </a:p>
          <a:p>
            <a:pPr algn="just"/>
            <a:r>
              <a:rPr lang="en-IN" dirty="0" smtClean="0"/>
              <a:t>Variables </a:t>
            </a:r>
            <a:r>
              <a:rPr lang="en-IN" dirty="0"/>
              <a:t>declared inside a scope are not visible (that is, accessible) to code that is defined outside that scope</a:t>
            </a:r>
          </a:p>
          <a:p>
            <a:pPr algn="just"/>
            <a:r>
              <a:rPr lang="en-IN" dirty="0" smtClean="0"/>
              <a:t>Variables </a:t>
            </a:r>
            <a:r>
              <a:rPr lang="en-IN" dirty="0"/>
              <a:t>are created when their scope is entered, and destroyed when their scope is left</a:t>
            </a:r>
          </a:p>
          <a:p>
            <a:pPr algn="just"/>
            <a:r>
              <a:rPr lang="en-IN" dirty="0" smtClean="0"/>
              <a:t>Scopes </a:t>
            </a:r>
            <a:r>
              <a:rPr lang="en-IN" dirty="0"/>
              <a:t>can be nested</a:t>
            </a:r>
          </a:p>
          <a:p>
            <a:pPr algn="just"/>
            <a:r>
              <a:rPr lang="en-IN" b="1" dirty="0" smtClean="0"/>
              <a:t>Java </a:t>
            </a:r>
            <a:r>
              <a:rPr lang="en-IN" b="1" dirty="0"/>
              <a:t>does not permit using the same name again if a variable is declared in outer scope</a:t>
            </a:r>
            <a:endParaRPr lang="en-IN" dirty="0"/>
          </a:p>
          <a:p>
            <a:pPr algn="just"/>
            <a:endParaRPr lang="en-IN" dirty="0"/>
          </a:p>
        </p:txBody>
      </p:sp>
    </p:spTree>
    <p:extLst>
      <p:ext uri="{BB962C8B-B14F-4D97-AF65-F5344CB8AC3E}">
        <p14:creationId xmlns:p14="http://schemas.microsoft.com/office/powerpoint/2010/main" val="62305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variables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4" name="Picture 3"/>
          <p:cNvPicPr>
            <a:picLocks noChangeAspect="1"/>
          </p:cNvPicPr>
          <p:nvPr/>
        </p:nvPicPr>
        <p:blipFill>
          <a:blip r:embed="rId2"/>
          <a:stretch>
            <a:fillRect/>
          </a:stretch>
        </p:blipFill>
        <p:spPr>
          <a:xfrm>
            <a:off x="617814" y="1371600"/>
            <a:ext cx="6067124" cy="4648200"/>
          </a:xfrm>
          <a:prstGeom prst="rect">
            <a:avLst/>
          </a:prstGeom>
        </p:spPr>
      </p:pic>
    </p:spTree>
    <p:extLst>
      <p:ext uri="{BB962C8B-B14F-4D97-AF65-F5344CB8AC3E}">
        <p14:creationId xmlns:p14="http://schemas.microsoft.com/office/powerpoint/2010/main" val="2083088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variables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Picture 4"/>
          <p:cNvPicPr>
            <a:picLocks noChangeAspect="1"/>
          </p:cNvPicPr>
          <p:nvPr/>
        </p:nvPicPr>
        <p:blipFill>
          <a:blip r:embed="rId2"/>
          <a:stretch>
            <a:fillRect/>
          </a:stretch>
        </p:blipFill>
        <p:spPr>
          <a:xfrm>
            <a:off x="762000" y="1806574"/>
            <a:ext cx="6781800" cy="2003425"/>
          </a:xfrm>
          <a:prstGeom prst="rect">
            <a:avLst/>
          </a:prstGeom>
        </p:spPr>
      </p:pic>
    </p:spTree>
    <p:extLst>
      <p:ext uri="{BB962C8B-B14F-4D97-AF65-F5344CB8AC3E}">
        <p14:creationId xmlns:p14="http://schemas.microsoft.com/office/powerpoint/2010/main" val="2598418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normAutofit/>
          </a:bodyPr>
          <a:lstStyle/>
          <a:p>
            <a:r>
              <a:rPr lang="en-US" dirty="0" smtClean="0"/>
              <a:t>Data types</a:t>
            </a:r>
          </a:p>
          <a:p>
            <a:pPr lvl="1"/>
            <a:r>
              <a:rPr lang="en-US" dirty="0" smtClean="0"/>
              <a:t>Primitive data types</a:t>
            </a:r>
          </a:p>
          <a:p>
            <a:pPr lvl="1"/>
            <a:r>
              <a:rPr lang="en-US" dirty="0" smtClean="0"/>
              <a:t>Reference data types</a:t>
            </a:r>
          </a:p>
          <a:p>
            <a:r>
              <a:rPr lang="en-IN" dirty="0" smtClean="0"/>
              <a:t>Scope and lifetime of variables</a:t>
            </a:r>
          </a:p>
          <a:p>
            <a:r>
              <a:rPr lang="en-IN" dirty="0" smtClean="0"/>
              <a:t>Type conversion</a:t>
            </a:r>
          </a:p>
          <a:p>
            <a:r>
              <a:rPr lang="en-IN" dirty="0" smtClean="0"/>
              <a:t>Arrays</a:t>
            </a:r>
          </a:p>
          <a:p>
            <a:pPr lvl="1"/>
            <a:endParaRPr lang="en-US" dirty="0" smtClean="0"/>
          </a:p>
          <a:p>
            <a:pPr lvl="1"/>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626322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563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43AF4C47-92C5-4EA1-815C-411273D988E7}" type="slidenum">
              <a:rPr lang="en-US" sz="900">
                <a:solidFill>
                  <a:schemeClr val="bg1"/>
                </a:solidFill>
                <a:latin typeface="Arial" panose="020B0604020202020204" pitchFamily="34" charset="0"/>
              </a:rPr>
              <a:pPr/>
              <a:t>20</a:t>
            </a:fld>
            <a:endParaRPr lang="en-US" sz="900">
              <a:solidFill>
                <a:schemeClr val="bg1"/>
              </a:solidFill>
              <a:latin typeface="Arial" panose="020B0604020202020204" pitchFamily="34" charset="0"/>
            </a:endParaRPr>
          </a:p>
        </p:txBody>
      </p:sp>
      <p:sp>
        <p:nvSpPr>
          <p:cNvPr id="56324" name="Rectangle 2"/>
          <p:cNvSpPr>
            <a:spLocks noGrp="1" noChangeArrowheads="1"/>
          </p:cNvSpPr>
          <p:nvPr>
            <p:ph type="title"/>
          </p:nvPr>
        </p:nvSpPr>
        <p:spPr/>
        <p:txBody>
          <a:bodyPr/>
          <a:lstStyle/>
          <a:p>
            <a:pPr eaLnBrk="1" hangingPunct="1"/>
            <a:r>
              <a:rPr lang="en-US" smtClean="0"/>
              <a:t>Scope of Variables</a:t>
            </a:r>
          </a:p>
        </p:txBody>
      </p:sp>
      <p:sp>
        <p:nvSpPr>
          <p:cNvPr id="130051" name="Rectangle 3"/>
          <p:cNvSpPr>
            <a:spLocks noGrp="1" noChangeArrowheads="1"/>
          </p:cNvSpPr>
          <p:nvPr>
            <p:ph type="body" idx="1"/>
          </p:nvPr>
        </p:nvSpPr>
        <p:spPr/>
        <p:txBody>
          <a:bodyPr>
            <a:normAutofit lnSpcReduction="10000"/>
          </a:bodyPr>
          <a:lstStyle/>
          <a:p>
            <a:pPr algn="just" eaLnBrk="1" hangingPunct="1"/>
            <a:r>
              <a:rPr lang="en-US" dirty="0" smtClean="0"/>
              <a:t>Instance Variables (also called Member Variables)</a:t>
            </a:r>
          </a:p>
          <a:p>
            <a:pPr lvl="1" algn="just" eaLnBrk="1" hangingPunct="1"/>
            <a:r>
              <a:rPr lang="en-US" dirty="0" smtClean="0"/>
              <a:t>Declared inside a class</a:t>
            </a:r>
          </a:p>
          <a:p>
            <a:pPr lvl="1" algn="just" eaLnBrk="1" hangingPunct="1"/>
            <a:r>
              <a:rPr lang="en-US" dirty="0" smtClean="0"/>
              <a:t>Outside any method or constructor</a:t>
            </a:r>
          </a:p>
          <a:p>
            <a:pPr lvl="1" algn="just" eaLnBrk="1" hangingPunct="1"/>
            <a:r>
              <a:rPr lang="en-US" dirty="0" smtClean="0"/>
              <a:t>Belong to the object</a:t>
            </a:r>
          </a:p>
          <a:p>
            <a:pPr lvl="1" algn="just" eaLnBrk="1" hangingPunct="1"/>
            <a:r>
              <a:rPr lang="en-US" dirty="0" smtClean="0"/>
              <a:t>Stored in heap area with the object to which they belong to</a:t>
            </a:r>
          </a:p>
          <a:p>
            <a:pPr lvl="1" algn="just" eaLnBrk="1" hangingPunct="1"/>
            <a:r>
              <a:rPr lang="en-US" dirty="0" smtClean="0"/>
              <a:t>Lifetime depends on the lifetime of object</a:t>
            </a:r>
          </a:p>
          <a:p>
            <a:pPr lvl="1" algn="just" eaLnBrk="1" hangingPunct="1"/>
            <a:endParaRPr lang="en-US" dirty="0" smtClean="0"/>
          </a:p>
          <a:p>
            <a:pPr algn="just" eaLnBrk="1" hangingPunct="1"/>
            <a:r>
              <a:rPr lang="en-US" dirty="0" smtClean="0"/>
              <a:t>Local Variables (also called Stack Variables)</a:t>
            </a:r>
          </a:p>
          <a:p>
            <a:pPr lvl="1" algn="just" eaLnBrk="1" hangingPunct="1"/>
            <a:r>
              <a:rPr lang="en-US" dirty="0" smtClean="0"/>
              <a:t>Declared inside a method</a:t>
            </a:r>
          </a:p>
          <a:p>
            <a:pPr lvl="1" algn="just" eaLnBrk="1" hangingPunct="1"/>
            <a:r>
              <a:rPr lang="en-US" dirty="0" smtClean="0"/>
              <a:t>Method parameters are also local variables</a:t>
            </a:r>
          </a:p>
          <a:p>
            <a:pPr lvl="1" algn="just" eaLnBrk="1" hangingPunct="1"/>
            <a:r>
              <a:rPr lang="en-US" dirty="0" smtClean="0"/>
              <a:t>Stored in the program stack along with method calls and live until the call ends</a:t>
            </a:r>
          </a:p>
        </p:txBody>
      </p:sp>
    </p:spTree>
    <p:extLst>
      <p:ext uri="{BB962C8B-B14F-4D97-AF65-F5344CB8AC3E}">
        <p14:creationId xmlns:p14="http://schemas.microsoft.com/office/powerpoint/2010/main" val="328595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p:cTn id="7" dur="1000" fill="hold"/>
                                        <p:tgtEl>
                                          <p:spTgt spid="130051">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30051">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30051">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30051">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30051">
                                            <p:txEl>
                                              <p:pRg st="0" end="0"/>
                                            </p:txEl>
                                          </p:spTgt>
                                        </p:tgtEl>
                                      </p:cBhvr>
                                    </p:animEffect>
                                  </p:childTnLst>
                                </p:cTn>
                              </p:par>
                            </p:childTnLst>
                          </p:cTn>
                        </p:par>
                        <p:par>
                          <p:cTn id="12" fill="hold" nodeType="afterGroup">
                            <p:stCondLst>
                              <p:cond delay="1000"/>
                            </p:stCondLst>
                            <p:childTnLst>
                              <p:par>
                                <p:cTn id="13" presetID="50" presetClass="entr" presetSubtype="0" decel="100000" fill="hold" grpId="0" nodeType="afterEffect">
                                  <p:stCondLst>
                                    <p:cond delay="0"/>
                                  </p:stCondLst>
                                  <p:childTnLst>
                                    <p:set>
                                      <p:cBhvr>
                                        <p:cTn id="14" dur="1" fill="hold">
                                          <p:stCondLst>
                                            <p:cond delay="0"/>
                                          </p:stCondLst>
                                        </p:cTn>
                                        <p:tgtEl>
                                          <p:spTgt spid="130051">
                                            <p:txEl>
                                              <p:pRg st="1" end="1"/>
                                            </p:txEl>
                                          </p:spTgt>
                                        </p:tgtEl>
                                        <p:attrNameLst>
                                          <p:attrName>style.visibility</p:attrName>
                                        </p:attrNameLst>
                                      </p:cBhvr>
                                      <p:to>
                                        <p:strVal val="visible"/>
                                      </p:to>
                                    </p:set>
                                    <p:anim calcmode="lin" valueType="num">
                                      <p:cBhvr>
                                        <p:cTn id="15" dur="2000" fill="hold"/>
                                        <p:tgtEl>
                                          <p:spTgt spid="130051">
                                            <p:txEl>
                                              <p:pRg st="1" end="1"/>
                                            </p:txEl>
                                          </p:spTgt>
                                        </p:tgtEl>
                                        <p:attrNameLst>
                                          <p:attrName>ppt_w</p:attrName>
                                        </p:attrNameLst>
                                      </p:cBhvr>
                                      <p:tavLst>
                                        <p:tav tm="0">
                                          <p:val>
                                            <p:strVal val="#ppt_w+.3"/>
                                          </p:val>
                                        </p:tav>
                                        <p:tav tm="100000">
                                          <p:val>
                                            <p:strVal val="#ppt_w"/>
                                          </p:val>
                                        </p:tav>
                                      </p:tavLst>
                                    </p:anim>
                                    <p:anim calcmode="lin" valueType="num">
                                      <p:cBhvr>
                                        <p:cTn id="16" dur="2000" fill="hold"/>
                                        <p:tgtEl>
                                          <p:spTgt spid="130051">
                                            <p:txEl>
                                              <p:pRg st="1" end="1"/>
                                            </p:txEl>
                                          </p:spTgt>
                                        </p:tgtEl>
                                        <p:attrNameLst>
                                          <p:attrName>ppt_h</p:attrName>
                                        </p:attrNameLst>
                                      </p:cBhvr>
                                      <p:tavLst>
                                        <p:tav tm="0">
                                          <p:val>
                                            <p:strVal val="#ppt_h"/>
                                          </p:val>
                                        </p:tav>
                                        <p:tav tm="100000">
                                          <p:val>
                                            <p:strVal val="#ppt_h"/>
                                          </p:val>
                                        </p:tav>
                                      </p:tavLst>
                                    </p:anim>
                                    <p:animEffect transition="in" filter="fade">
                                      <p:cBhvr>
                                        <p:cTn id="17" dur="2000"/>
                                        <p:tgtEl>
                                          <p:spTgt spid="130051">
                                            <p:txEl>
                                              <p:pRg st="1" end="1"/>
                                            </p:txEl>
                                          </p:spTgt>
                                        </p:tgtEl>
                                      </p:cBhvr>
                                    </p:animEffect>
                                  </p:childTnLst>
                                </p:cTn>
                              </p:par>
                            </p:childTnLst>
                          </p:cTn>
                        </p:par>
                        <p:par>
                          <p:cTn id="18" fill="hold" nodeType="afterGroup">
                            <p:stCondLst>
                              <p:cond delay="3000"/>
                            </p:stCondLst>
                            <p:childTnLst>
                              <p:par>
                                <p:cTn id="19" presetID="50" presetClass="entr" presetSubtype="0" decel="100000" fill="hold" grpId="0" nodeType="afterEffect">
                                  <p:stCondLst>
                                    <p:cond delay="0"/>
                                  </p:stCondLst>
                                  <p:childTnLst>
                                    <p:set>
                                      <p:cBhvr>
                                        <p:cTn id="20" dur="1" fill="hold">
                                          <p:stCondLst>
                                            <p:cond delay="0"/>
                                          </p:stCondLst>
                                        </p:cTn>
                                        <p:tgtEl>
                                          <p:spTgt spid="130051">
                                            <p:txEl>
                                              <p:pRg st="2" end="2"/>
                                            </p:txEl>
                                          </p:spTgt>
                                        </p:tgtEl>
                                        <p:attrNameLst>
                                          <p:attrName>style.visibility</p:attrName>
                                        </p:attrNameLst>
                                      </p:cBhvr>
                                      <p:to>
                                        <p:strVal val="visible"/>
                                      </p:to>
                                    </p:set>
                                    <p:anim calcmode="lin" valueType="num">
                                      <p:cBhvr>
                                        <p:cTn id="21" dur="2000" fill="hold"/>
                                        <p:tgtEl>
                                          <p:spTgt spid="130051">
                                            <p:txEl>
                                              <p:pRg st="2" end="2"/>
                                            </p:txEl>
                                          </p:spTgt>
                                        </p:tgtEl>
                                        <p:attrNameLst>
                                          <p:attrName>ppt_w</p:attrName>
                                        </p:attrNameLst>
                                      </p:cBhvr>
                                      <p:tavLst>
                                        <p:tav tm="0">
                                          <p:val>
                                            <p:strVal val="#ppt_w+.3"/>
                                          </p:val>
                                        </p:tav>
                                        <p:tav tm="100000">
                                          <p:val>
                                            <p:strVal val="#ppt_w"/>
                                          </p:val>
                                        </p:tav>
                                      </p:tavLst>
                                    </p:anim>
                                    <p:anim calcmode="lin" valueType="num">
                                      <p:cBhvr>
                                        <p:cTn id="22" dur="2000" fill="hold"/>
                                        <p:tgtEl>
                                          <p:spTgt spid="130051">
                                            <p:txEl>
                                              <p:pRg st="2" end="2"/>
                                            </p:txEl>
                                          </p:spTgt>
                                        </p:tgtEl>
                                        <p:attrNameLst>
                                          <p:attrName>ppt_h</p:attrName>
                                        </p:attrNameLst>
                                      </p:cBhvr>
                                      <p:tavLst>
                                        <p:tav tm="0">
                                          <p:val>
                                            <p:strVal val="#ppt_h"/>
                                          </p:val>
                                        </p:tav>
                                        <p:tav tm="100000">
                                          <p:val>
                                            <p:strVal val="#ppt_h"/>
                                          </p:val>
                                        </p:tav>
                                      </p:tavLst>
                                    </p:anim>
                                    <p:animEffect transition="in" filter="fade">
                                      <p:cBhvr>
                                        <p:cTn id="23" dur="2000"/>
                                        <p:tgtEl>
                                          <p:spTgt spid="130051">
                                            <p:txEl>
                                              <p:pRg st="2" end="2"/>
                                            </p:txEl>
                                          </p:spTgt>
                                        </p:tgtEl>
                                      </p:cBhvr>
                                    </p:animEffect>
                                  </p:childTnLst>
                                </p:cTn>
                              </p:par>
                            </p:childTnLst>
                          </p:cTn>
                        </p:par>
                        <p:par>
                          <p:cTn id="24" fill="hold" nodeType="afterGroup">
                            <p:stCondLst>
                              <p:cond delay="5000"/>
                            </p:stCondLst>
                            <p:childTnLst>
                              <p:par>
                                <p:cTn id="25" presetID="50" presetClass="entr" presetSubtype="0" decel="100000" fill="hold" grpId="0" nodeType="afterEffect">
                                  <p:stCondLst>
                                    <p:cond delay="0"/>
                                  </p:stCondLst>
                                  <p:childTnLst>
                                    <p:set>
                                      <p:cBhvr>
                                        <p:cTn id="26" dur="1" fill="hold">
                                          <p:stCondLst>
                                            <p:cond delay="0"/>
                                          </p:stCondLst>
                                        </p:cTn>
                                        <p:tgtEl>
                                          <p:spTgt spid="130051">
                                            <p:txEl>
                                              <p:pRg st="3" end="3"/>
                                            </p:txEl>
                                          </p:spTgt>
                                        </p:tgtEl>
                                        <p:attrNameLst>
                                          <p:attrName>style.visibility</p:attrName>
                                        </p:attrNameLst>
                                      </p:cBhvr>
                                      <p:to>
                                        <p:strVal val="visible"/>
                                      </p:to>
                                    </p:set>
                                    <p:anim calcmode="lin" valueType="num">
                                      <p:cBhvr>
                                        <p:cTn id="27" dur="2000" fill="hold"/>
                                        <p:tgtEl>
                                          <p:spTgt spid="130051">
                                            <p:txEl>
                                              <p:pRg st="3" end="3"/>
                                            </p:txEl>
                                          </p:spTgt>
                                        </p:tgtEl>
                                        <p:attrNameLst>
                                          <p:attrName>ppt_w</p:attrName>
                                        </p:attrNameLst>
                                      </p:cBhvr>
                                      <p:tavLst>
                                        <p:tav tm="0">
                                          <p:val>
                                            <p:strVal val="#ppt_w+.3"/>
                                          </p:val>
                                        </p:tav>
                                        <p:tav tm="100000">
                                          <p:val>
                                            <p:strVal val="#ppt_w"/>
                                          </p:val>
                                        </p:tav>
                                      </p:tavLst>
                                    </p:anim>
                                    <p:anim calcmode="lin" valueType="num">
                                      <p:cBhvr>
                                        <p:cTn id="28" dur="2000" fill="hold"/>
                                        <p:tgtEl>
                                          <p:spTgt spid="130051">
                                            <p:txEl>
                                              <p:pRg st="3" end="3"/>
                                            </p:txEl>
                                          </p:spTgt>
                                        </p:tgtEl>
                                        <p:attrNameLst>
                                          <p:attrName>ppt_h</p:attrName>
                                        </p:attrNameLst>
                                      </p:cBhvr>
                                      <p:tavLst>
                                        <p:tav tm="0">
                                          <p:val>
                                            <p:strVal val="#ppt_h"/>
                                          </p:val>
                                        </p:tav>
                                        <p:tav tm="100000">
                                          <p:val>
                                            <p:strVal val="#ppt_h"/>
                                          </p:val>
                                        </p:tav>
                                      </p:tavLst>
                                    </p:anim>
                                    <p:animEffect transition="in" filter="fade">
                                      <p:cBhvr>
                                        <p:cTn id="29" dur="2000"/>
                                        <p:tgtEl>
                                          <p:spTgt spid="130051">
                                            <p:txEl>
                                              <p:pRg st="3" end="3"/>
                                            </p:txEl>
                                          </p:spTgt>
                                        </p:tgtEl>
                                      </p:cBhvr>
                                    </p:animEffect>
                                  </p:childTnLst>
                                </p:cTn>
                              </p:par>
                            </p:childTnLst>
                          </p:cTn>
                        </p:par>
                        <p:par>
                          <p:cTn id="30" fill="hold" nodeType="afterGroup">
                            <p:stCondLst>
                              <p:cond delay="7000"/>
                            </p:stCondLst>
                            <p:childTnLst>
                              <p:par>
                                <p:cTn id="31" presetID="50" presetClass="entr" presetSubtype="0" decel="100000" fill="hold" grpId="0" nodeType="afterEffect">
                                  <p:stCondLst>
                                    <p:cond delay="0"/>
                                  </p:stCondLst>
                                  <p:childTnLst>
                                    <p:set>
                                      <p:cBhvr>
                                        <p:cTn id="32" dur="1" fill="hold">
                                          <p:stCondLst>
                                            <p:cond delay="0"/>
                                          </p:stCondLst>
                                        </p:cTn>
                                        <p:tgtEl>
                                          <p:spTgt spid="130051">
                                            <p:txEl>
                                              <p:pRg st="4" end="4"/>
                                            </p:txEl>
                                          </p:spTgt>
                                        </p:tgtEl>
                                        <p:attrNameLst>
                                          <p:attrName>style.visibility</p:attrName>
                                        </p:attrNameLst>
                                      </p:cBhvr>
                                      <p:to>
                                        <p:strVal val="visible"/>
                                      </p:to>
                                    </p:set>
                                    <p:anim calcmode="lin" valueType="num">
                                      <p:cBhvr>
                                        <p:cTn id="33" dur="2000" fill="hold"/>
                                        <p:tgtEl>
                                          <p:spTgt spid="130051">
                                            <p:txEl>
                                              <p:pRg st="4" end="4"/>
                                            </p:txEl>
                                          </p:spTgt>
                                        </p:tgtEl>
                                        <p:attrNameLst>
                                          <p:attrName>ppt_w</p:attrName>
                                        </p:attrNameLst>
                                      </p:cBhvr>
                                      <p:tavLst>
                                        <p:tav tm="0">
                                          <p:val>
                                            <p:strVal val="#ppt_w+.3"/>
                                          </p:val>
                                        </p:tav>
                                        <p:tav tm="100000">
                                          <p:val>
                                            <p:strVal val="#ppt_w"/>
                                          </p:val>
                                        </p:tav>
                                      </p:tavLst>
                                    </p:anim>
                                    <p:anim calcmode="lin" valueType="num">
                                      <p:cBhvr>
                                        <p:cTn id="34" dur="2000" fill="hold"/>
                                        <p:tgtEl>
                                          <p:spTgt spid="130051">
                                            <p:txEl>
                                              <p:pRg st="4" end="4"/>
                                            </p:txEl>
                                          </p:spTgt>
                                        </p:tgtEl>
                                        <p:attrNameLst>
                                          <p:attrName>ppt_h</p:attrName>
                                        </p:attrNameLst>
                                      </p:cBhvr>
                                      <p:tavLst>
                                        <p:tav tm="0">
                                          <p:val>
                                            <p:strVal val="#ppt_h"/>
                                          </p:val>
                                        </p:tav>
                                        <p:tav tm="100000">
                                          <p:val>
                                            <p:strVal val="#ppt_h"/>
                                          </p:val>
                                        </p:tav>
                                      </p:tavLst>
                                    </p:anim>
                                    <p:animEffect transition="in" filter="fade">
                                      <p:cBhvr>
                                        <p:cTn id="35" dur="2000"/>
                                        <p:tgtEl>
                                          <p:spTgt spid="130051">
                                            <p:txEl>
                                              <p:pRg st="4" end="4"/>
                                            </p:txEl>
                                          </p:spTgt>
                                        </p:tgtEl>
                                      </p:cBhvr>
                                    </p:animEffect>
                                  </p:childTnLst>
                                </p:cTn>
                              </p:par>
                            </p:childTnLst>
                          </p:cTn>
                        </p:par>
                        <p:par>
                          <p:cTn id="36" fill="hold" nodeType="afterGroup">
                            <p:stCondLst>
                              <p:cond delay="9000"/>
                            </p:stCondLst>
                            <p:childTnLst>
                              <p:par>
                                <p:cTn id="37" presetID="50" presetClass="entr" presetSubtype="0" decel="100000" fill="hold" grpId="0" nodeType="afterEffect">
                                  <p:stCondLst>
                                    <p:cond delay="0"/>
                                  </p:stCondLst>
                                  <p:childTnLst>
                                    <p:set>
                                      <p:cBhvr>
                                        <p:cTn id="38" dur="1" fill="hold">
                                          <p:stCondLst>
                                            <p:cond delay="0"/>
                                          </p:stCondLst>
                                        </p:cTn>
                                        <p:tgtEl>
                                          <p:spTgt spid="130051">
                                            <p:txEl>
                                              <p:pRg st="5" end="5"/>
                                            </p:txEl>
                                          </p:spTgt>
                                        </p:tgtEl>
                                        <p:attrNameLst>
                                          <p:attrName>style.visibility</p:attrName>
                                        </p:attrNameLst>
                                      </p:cBhvr>
                                      <p:to>
                                        <p:strVal val="visible"/>
                                      </p:to>
                                    </p:set>
                                    <p:anim calcmode="lin" valueType="num">
                                      <p:cBhvr>
                                        <p:cTn id="39" dur="2000" fill="hold"/>
                                        <p:tgtEl>
                                          <p:spTgt spid="130051">
                                            <p:txEl>
                                              <p:pRg st="5" end="5"/>
                                            </p:txEl>
                                          </p:spTgt>
                                        </p:tgtEl>
                                        <p:attrNameLst>
                                          <p:attrName>ppt_w</p:attrName>
                                        </p:attrNameLst>
                                      </p:cBhvr>
                                      <p:tavLst>
                                        <p:tav tm="0">
                                          <p:val>
                                            <p:strVal val="#ppt_w+.3"/>
                                          </p:val>
                                        </p:tav>
                                        <p:tav tm="100000">
                                          <p:val>
                                            <p:strVal val="#ppt_w"/>
                                          </p:val>
                                        </p:tav>
                                      </p:tavLst>
                                    </p:anim>
                                    <p:anim calcmode="lin" valueType="num">
                                      <p:cBhvr>
                                        <p:cTn id="40" dur="2000" fill="hold"/>
                                        <p:tgtEl>
                                          <p:spTgt spid="130051">
                                            <p:txEl>
                                              <p:pRg st="5" end="5"/>
                                            </p:txEl>
                                          </p:spTgt>
                                        </p:tgtEl>
                                        <p:attrNameLst>
                                          <p:attrName>ppt_h</p:attrName>
                                        </p:attrNameLst>
                                      </p:cBhvr>
                                      <p:tavLst>
                                        <p:tav tm="0">
                                          <p:val>
                                            <p:strVal val="#ppt_h"/>
                                          </p:val>
                                        </p:tav>
                                        <p:tav tm="100000">
                                          <p:val>
                                            <p:strVal val="#ppt_h"/>
                                          </p:val>
                                        </p:tav>
                                      </p:tavLst>
                                    </p:anim>
                                    <p:animEffect transition="in" filter="fade">
                                      <p:cBhvr>
                                        <p:cTn id="41" dur="2000"/>
                                        <p:tgtEl>
                                          <p:spTgt spid="130051">
                                            <p:txEl>
                                              <p:pRg st="5" end="5"/>
                                            </p:txEl>
                                          </p:spTgt>
                                        </p:tgtEl>
                                      </p:cBhvr>
                                    </p:animEffect>
                                  </p:childTnLst>
                                </p:cTn>
                              </p:par>
                            </p:childTnLst>
                          </p:cTn>
                        </p:par>
                        <p:par>
                          <p:cTn id="42" fill="hold" nodeType="afterGroup">
                            <p:stCondLst>
                              <p:cond delay="11000"/>
                            </p:stCondLst>
                            <p:childTnLst>
                              <p:par>
                                <p:cTn id="43" presetID="54" presetClass="entr" presetSubtype="0" accel="100000" fill="hold" grpId="0" nodeType="afterEffect">
                                  <p:stCondLst>
                                    <p:cond delay="0"/>
                                  </p:stCondLst>
                                  <p:childTnLst>
                                    <p:set>
                                      <p:cBhvr>
                                        <p:cTn id="44" dur="1" fill="hold">
                                          <p:stCondLst>
                                            <p:cond delay="0"/>
                                          </p:stCondLst>
                                        </p:cTn>
                                        <p:tgtEl>
                                          <p:spTgt spid="130051">
                                            <p:txEl>
                                              <p:pRg st="7" end="7"/>
                                            </p:txEl>
                                          </p:spTgt>
                                        </p:tgtEl>
                                        <p:attrNameLst>
                                          <p:attrName>style.visibility</p:attrName>
                                        </p:attrNameLst>
                                      </p:cBhvr>
                                      <p:to>
                                        <p:strVal val="visible"/>
                                      </p:to>
                                    </p:set>
                                    <p:anim calcmode="lin" valueType="num">
                                      <p:cBhvr>
                                        <p:cTn id="45" dur="1000" fill="hold"/>
                                        <p:tgtEl>
                                          <p:spTgt spid="130051">
                                            <p:txEl>
                                              <p:pRg st="7" end="7"/>
                                            </p:txEl>
                                          </p:spTgt>
                                        </p:tgtEl>
                                        <p:attrNameLst>
                                          <p:attrName>ppt_w</p:attrName>
                                        </p:attrNameLst>
                                      </p:cBhvr>
                                      <p:tavLst>
                                        <p:tav tm="0">
                                          <p:val>
                                            <p:strVal val="#ppt_w*0.05"/>
                                          </p:val>
                                        </p:tav>
                                        <p:tav tm="100000">
                                          <p:val>
                                            <p:strVal val="#ppt_w"/>
                                          </p:val>
                                        </p:tav>
                                      </p:tavLst>
                                    </p:anim>
                                    <p:anim calcmode="lin" valueType="num">
                                      <p:cBhvr>
                                        <p:cTn id="46" dur="1000" fill="hold"/>
                                        <p:tgtEl>
                                          <p:spTgt spid="130051">
                                            <p:txEl>
                                              <p:pRg st="7" end="7"/>
                                            </p:txEl>
                                          </p:spTgt>
                                        </p:tgtEl>
                                        <p:attrNameLst>
                                          <p:attrName>ppt_h</p:attrName>
                                        </p:attrNameLst>
                                      </p:cBhvr>
                                      <p:tavLst>
                                        <p:tav tm="0">
                                          <p:val>
                                            <p:strVal val="#ppt_h"/>
                                          </p:val>
                                        </p:tav>
                                        <p:tav tm="100000">
                                          <p:val>
                                            <p:strVal val="#ppt_h"/>
                                          </p:val>
                                        </p:tav>
                                      </p:tavLst>
                                    </p:anim>
                                    <p:anim calcmode="lin" valueType="num">
                                      <p:cBhvr>
                                        <p:cTn id="47" dur="1000" fill="hold"/>
                                        <p:tgtEl>
                                          <p:spTgt spid="130051">
                                            <p:txEl>
                                              <p:pRg st="7" end="7"/>
                                            </p:txEl>
                                          </p:spTgt>
                                        </p:tgtEl>
                                        <p:attrNameLst>
                                          <p:attrName>ppt_x</p:attrName>
                                        </p:attrNameLst>
                                      </p:cBhvr>
                                      <p:tavLst>
                                        <p:tav tm="0">
                                          <p:val>
                                            <p:strVal val="#ppt_x-.2"/>
                                          </p:val>
                                        </p:tav>
                                        <p:tav tm="100000">
                                          <p:val>
                                            <p:strVal val="#ppt_x"/>
                                          </p:val>
                                        </p:tav>
                                      </p:tavLst>
                                    </p:anim>
                                    <p:anim calcmode="lin" valueType="num">
                                      <p:cBhvr>
                                        <p:cTn id="48" dur="1000" fill="hold"/>
                                        <p:tgtEl>
                                          <p:spTgt spid="130051">
                                            <p:txEl>
                                              <p:pRg st="7" end="7"/>
                                            </p:txEl>
                                          </p:spTgt>
                                        </p:tgtEl>
                                        <p:attrNameLst>
                                          <p:attrName>ppt_y</p:attrName>
                                        </p:attrNameLst>
                                      </p:cBhvr>
                                      <p:tavLst>
                                        <p:tav tm="0">
                                          <p:val>
                                            <p:strVal val="#ppt_y"/>
                                          </p:val>
                                        </p:tav>
                                        <p:tav tm="100000">
                                          <p:val>
                                            <p:strVal val="#ppt_y"/>
                                          </p:val>
                                        </p:tav>
                                      </p:tavLst>
                                    </p:anim>
                                    <p:animEffect transition="in" filter="fade">
                                      <p:cBhvr>
                                        <p:cTn id="49" dur="1000"/>
                                        <p:tgtEl>
                                          <p:spTgt spid="130051">
                                            <p:txEl>
                                              <p:pRg st="7" end="7"/>
                                            </p:txEl>
                                          </p:spTgt>
                                        </p:tgtEl>
                                      </p:cBhvr>
                                    </p:animEffect>
                                  </p:childTnLst>
                                </p:cTn>
                              </p:par>
                            </p:childTnLst>
                          </p:cTn>
                        </p:par>
                        <p:par>
                          <p:cTn id="50" fill="hold" nodeType="afterGroup">
                            <p:stCondLst>
                              <p:cond delay="12000"/>
                            </p:stCondLst>
                            <p:childTnLst>
                              <p:par>
                                <p:cTn id="51" presetID="50" presetClass="entr" presetSubtype="0" decel="100000" fill="hold" grpId="0" nodeType="afterEffect">
                                  <p:stCondLst>
                                    <p:cond delay="0"/>
                                  </p:stCondLst>
                                  <p:childTnLst>
                                    <p:set>
                                      <p:cBhvr>
                                        <p:cTn id="52" dur="1" fill="hold">
                                          <p:stCondLst>
                                            <p:cond delay="0"/>
                                          </p:stCondLst>
                                        </p:cTn>
                                        <p:tgtEl>
                                          <p:spTgt spid="130051">
                                            <p:txEl>
                                              <p:pRg st="8" end="8"/>
                                            </p:txEl>
                                          </p:spTgt>
                                        </p:tgtEl>
                                        <p:attrNameLst>
                                          <p:attrName>style.visibility</p:attrName>
                                        </p:attrNameLst>
                                      </p:cBhvr>
                                      <p:to>
                                        <p:strVal val="visible"/>
                                      </p:to>
                                    </p:set>
                                    <p:anim calcmode="lin" valueType="num">
                                      <p:cBhvr>
                                        <p:cTn id="53" dur="2000" fill="hold"/>
                                        <p:tgtEl>
                                          <p:spTgt spid="130051">
                                            <p:txEl>
                                              <p:pRg st="8" end="8"/>
                                            </p:txEl>
                                          </p:spTgt>
                                        </p:tgtEl>
                                        <p:attrNameLst>
                                          <p:attrName>ppt_w</p:attrName>
                                        </p:attrNameLst>
                                      </p:cBhvr>
                                      <p:tavLst>
                                        <p:tav tm="0">
                                          <p:val>
                                            <p:strVal val="#ppt_w+.3"/>
                                          </p:val>
                                        </p:tav>
                                        <p:tav tm="100000">
                                          <p:val>
                                            <p:strVal val="#ppt_w"/>
                                          </p:val>
                                        </p:tav>
                                      </p:tavLst>
                                    </p:anim>
                                    <p:anim calcmode="lin" valueType="num">
                                      <p:cBhvr>
                                        <p:cTn id="54" dur="2000" fill="hold"/>
                                        <p:tgtEl>
                                          <p:spTgt spid="130051">
                                            <p:txEl>
                                              <p:pRg st="8" end="8"/>
                                            </p:txEl>
                                          </p:spTgt>
                                        </p:tgtEl>
                                        <p:attrNameLst>
                                          <p:attrName>ppt_h</p:attrName>
                                        </p:attrNameLst>
                                      </p:cBhvr>
                                      <p:tavLst>
                                        <p:tav tm="0">
                                          <p:val>
                                            <p:strVal val="#ppt_h"/>
                                          </p:val>
                                        </p:tav>
                                        <p:tav tm="100000">
                                          <p:val>
                                            <p:strVal val="#ppt_h"/>
                                          </p:val>
                                        </p:tav>
                                      </p:tavLst>
                                    </p:anim>
                                    <p:animEffect transition="in" filter="fade">
                                      <p:cBhvr>
                                        <p:cTn id="55" dur="2000"/>
                                        <p:tgtEl>
                                          <p:spTgt spid="130051">
                                            <p:txEl>
                                              <p:pRg st="8" end="8"/>
                                            </p:txEl>
                                          </p:spTgt>
                                        </p:tgtEl>
                                      </p:cBhvr>
                                    </p:animEffect>
                                  </p:childTnLst>
                                </p:cTn>
                              </p:par>
                            </p:childTnLst>
                          </p:cTn>
                        </p:par>
                        <p:par>
                          <p:cTn id="56" fill="hold" nodeType="afterGroup">
                            <p:stCondLst>
                              <p:cond delay="14000"/>
                            </p:stCondLst>
                            <p:childTnLst>
                              <p:par>
                                <p:cTn id="57" presetID="50" presetClass="entr" presetSubtype="0" decel="100000" fill="hold" grpId="0" nodeType="afterEffect">
                                  <p:stCondLst>
                                    <p:cond delay="0"/>
                                  </p:stCondLst>
                                  <p:childTnLst>
                                    <p:set>
                                      <p:cBhvr>
                                        <p:cTn id="58" dur="1" fill="hold">
                                          <p:stCondLst>
                                            <p:cond delay="0"/>
                                          </p:stCondLst>
                                        </p:cTn>
                                        <p:tgtEl>
                                          <p:spTgt spid="130051">
                                            <p:txEl>
                                              <p:pRg st="9" end="9"/>
                                            </p:txEl>
                                          </p:spTgt>
                                        </p:tgtEl>
                                        <p:attrNameLst>
                                          <p:attrName>style.visibility</p:attrName>
                                        </p:attrNameLst>
                                      </p:cBhvr>
                                      <p:to>
                                        <p:strVal val="visible"/>
                                      </p:to>
                                    </p:set>
                                    <p:anim calcmode="lin" valueType="num">
                                      <p:cBhvr>
                                        <p:cTn id="59" dur="2000" fill="hold"/>
                                        <p:tgtEl>
                                          <p:spTgt spid="130051">
                                            <p:txEl>
                                              <p:pRg st="9" end="9"/>
                                            </p:txEl>
                                          </p:spTgt>
                                        </p:tgtEl>
                                        <p:attrNameLst>
                                          <p:attrName>ppt_w</p:attrName>
                                        </p:attrNameLst>
                                      </p:cBhvr>
                                      <p:tavLst>
                                        <p:tav tm="0">
                                          <p:val>
                                            <p:strVal val="#ppt_w+.3"/>
                                          </p:val>
                                        </p:tav>
                                        <p:tav tm="100000">
                                          <p:val>
                                            <p:strVal val="#ppt_w"/>
                                          </p:val>
                                        </p:tav>
                                      </p:tavLst>
                                    </p:anim>
                                    <p:anim calcmode="lin" valueType="num">
                                      <p:cBhvr>
                                        <p:cTn id="60" dur="2000" fill="hold"/>
                                        <p:tgtEl>
                                          <p:spTgt spid="130051">
                                            <p:txEl>
                                              <p:pRg st="9" end="9"/>
                                            </p:txEl>
                                          </p:spTgt>
                                        </p:tgtEl>
                                        <p:attrNameLst>
                                          <p:attrName>ppt_h</p:attrName>
                                        </p:attrNameLst>
                                      </p:cBhvr>
                                      <p:tavLst>
                                        <p:tav tm="0">
                                          <p:val>
                                            <p:strVal val="#ppt_h"/>
                                          </p:val>
                                        </p:tav>
                                        <p:tav tm="100000">
                                          <p:val>
                                            <p:strVal val="#ppt_h"/>
                                          </p:val>
                                        </p:tav>
                                      </p:tavLst>
                                    </p:anim>
                                    <p:animEffect transition="in" filter="fade">
                                      <p:cBhvr>
                                        <p:cTn id="61" dur="2000"/>
                                        <p:tgtEl>
                                          <p:spTgt spid="130051">
                                            <p:txEl>
                                              <p:pRg st="9" end="9"/>
                                            </p:txEl>
                                          </p:spTgt>
                                        </p:tgtEl>
                                      </p:cBhvr>
                                    </p:animEffect>
                                  </p:childTnLst>
                                </p:cTn>
                              </p:par>
                            </p:childTnLst>
                          </p:cTn>
                        </p:par>
                        <p:par>
                          <p:cTn id="62" fill="hold" nodeType="afterGroup">
                            <p:stCondLst>
                              <p:cond delay="16000"/>
                            </p:stCondLst>
                            <p:childTnLst>
                              <p:par>
                                <p:cTn id="63" presetID="50" presetClass="entr" presetSubtype="0" decel="100000" fill="hold" grpId="0" nodeType="afterEffect">
                                  <p:stCondLst>
                                    <p:cond delay="0"/>
                                  </p:stCondLst>
                                  <p:childTnLst>
                                    <p:set>
                                      <p:cBhvr>
                                        <p:cTn id="64" dur="1" fill="hold">
                                          <p:stCondLst>
                                            <p:cond delay="0"/>
                                          </p:stCondLst>
                                        </p:cTn>
                                        <p:tgtEl>
                                          <p:spTgt spid="130051">
                                            <p:txEl>
                                              <p:pRg st="10" end="10"/>
                                            </p:txEl>
                                          </p:spTgt>
                                        </p:tgtEl>
                                        <p:attrNameLst>
                                          <p:attrName>style.visibility</p:attrName>
                                        </p:attrNameLst>
                                      </p:cBhvr>
                                      <p:to>
                                        <p:strVal val="visible"/>
                                      </p:to>
                                    </p:set>
                                    <p:anim calcmode="lin" valueType="num">
                                      <p:cBhvr>
                                        <p:cTn id="65" dur="2000" fill="hold"/>
                                        <p:tgtEl>
                                          <p:spTgt spid="130051">
                                            <p:txEl>
                                              <p:pRg st="10" end="10"/>
                                            </p:txEl>
                                          </p:spTgt>
                                        </p:tgtEl>
                                        <p:attrNameLst>
                                          <p:attrName>ppt_w</p:attrName>
                                        </p:attrNameLst>
                                      </p:cBhvr>
                                      <p:tavLst>
                                        <p:tav tm="0">
                                          <p:val>
                                            <p:strVal val="#ppt_w+.3"/>
                                          </p:val>
                                        </p:tav>
                                        <p:tav tm="100000">
                                          <p:val>
                                            <p:strVal val="#ppt_w"/>
                                          </p:val>
                                        </p:tav>
                                      </p:tavLst>
                                    </p:anim>
                                    <p:anim calcmode="lin" valueType="num">
                                      <p:cBhvr>
                                        <p:cTn id="66" dur="2000" fill="hold"/>
                                        <p:tgtEl>
                                          <p:spTgt spid="130051">
                                            <p:txEl>
                                              <p:pRg st="10" end="10"/>
                                            </p:txEl>
                                          </p:spTgt>
                                        </p:tgtEl>
                                        <p:attrNameLst>
                                          <p:attrName>ppt_h</p:attrName>
                                        </p:attrNameLst>
                                      </p:cBhvr>
                                      <p:tavLst>
                                        <p:tav tm="0">
                                          <p:val>
                                            <p:strVal val="#ppt_h"/>
                                          </p:val>
                                        </p:tav>
                                        <p:tav tm="100000">
                                          <p:val>
                                            <p:strVal val="#ppt_h"/>
                                          </p:val>
                                        </p:tav>
                                      </p:tavLst>
                                    </p:anim>
                                    <p:animEffect transition="in" filter="fade">
                                      <p:cBhvr>
                                        <p:cTn id="67" dur="2000"/>
                                        <p:tgtEl>
                                          <p:spTgt spid="1300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Lifetime of variables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5"/>
          <p:cNvSpPr>
            <a:spLocks noGrp="1"/>
          </p:cNvSpPr>
          <p:nvPr>
            <p:ph sz="quarter" idx="1"/>
          </p:nvPr>
        </p:nvSpPr>
        <p:spPr/>
        <p:txBody>
          <a:bodyPr/>
          <a:lstStyle/>
          <a:p>
            <a:pPr algn="just"/>
            <a:r>
              <a:rPr lang="en-IN" dirty="0"/>
              <a:t>The lifetime of a variable refers to how long the variable exists before it is destroyed. </a:t>
            </a:r>
            <a:endParaRPr lang="en-IN" dirty="0" smtClean="0"/>
          </a:p>
          <a:p>
            <a:pPr algn="just"/>
            <a:r>
              <a:rPr lang="en-IN" dirty="0" smtClean="0"/>
              <a:t>Destroying </a:t>
            </a:r>
            <a:r>
              <a:rPr lang="en-IN" dirty="0"/>
              <a:t>variables refers to deallocating the memory that was allotted to the variables when declaring it.</a:t>
            </a:r>
          </a:p>
        </p:txBody>
      </p:sp>
      <p:pic>
        <p:nvPicPr>
          <p:cNvPr id="4" name="Picture 3"/>
          <p:cNvPicPr>
            <a:picLocks noChangeAspect="1"/>
          </p:cNvPicPr>
          <p:nvPr/>
        </p:nvPicPr>
        <p:blipFill>
          <a:blip r:embed="rId2"/>
          <a:stretch>
            <a:fillRect/>
          </a:stretch>
        </p:blipFill>
        <p:spPr>
          <a:xfrm>
            <a:off x="914400" y="3190821"/>
            <a:ext cx="6705600" cy="3200400"/>
          </a:xfrm>
          <a:prstGeom prst="rect">
            <a:avLst/>
          </a:prstGeom>
        </p:spPr>
      </p:pic>
    </p:spTree>
    <p:extLst>
      <p:ext uri="{BB962C8B-B14F-4D97-AF65-F5344CB8AC3E}">
        <p14:creationId xmlns:p14="http://schemas.microsoft.com/office/powerpoint/2010/main" val="2582307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20000"/>
              </a:lnSpc>
              <a:spcBef>
                <a:spcPts val="0"/>
              </a:spcBef>
            </a:pPr>
            <a:r>
              <a:rPr lang="en-US" altLang="ko-KR" dirty="0">
                <a:latin typeface="+mn-lt"/>
                <a:ea typeface="굴림" panose="020B0600000101010101" pitchFamily="34" charset="-127"/>
              </a:rPr>
              <a:t>Member &amp; Automatic variables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normAutofit fontScale="92500" lnSpcReduction="10000"/>
          </a:bodyPr>
          <a:lstStyle/>
          <a:p>
            <a:pPr algn="just">
              <a:lnSpc>
                <a:spcPct val="120000"/>
              </a:lnSpc>
              <a:spcBef>
                <a:spcPts val="0"/>
              </a:spcBef>
            </a:pPr>
            <a:r>
              <a:rPr lang="en-US" altLang="ko-KR" dirty="0" smtClean="0">
                <a:ea typeface="굴림" panose="020B0600000101010101" pitchFamily="34" charset="-127"/>
              </a:rPr>
              <a:t>Java </a:t>
            </a:r>
            <a:r>
              <a:rPr lang="en-US" altLang="ko-KR" dirty="0">
                <a:ea typeface="굴림" panose="020B0600000101010101" pitchFamily="34" charset="-127"/>
              </a:rPr>
              <a:t>supports variables of two different lifetimes: </a:t>
            </a:r>
          </a:p>
          <a:p>
            <a:pPr lvl="1" algn="just">
              <a:lnSpc>
                <a:spcPct val="120000"/>
              </a:lnSpc>
              <a:spcBef>
                <a:spcPts val="0"/>
              </a:spcBef>
              <a:buFontTx/>
              <a:buChar char="•"/>
            </a:pPr>
            <a:r>
              <a:rPr lang="en-US" altLang="ko-KR" dirty="0">
                <a:ea typeface="굴림" panose="020B0600000101010101" pitchFamily="34" charset="-127"/>
              </a:rPr>
              <a:t>A member variable is the one which is created when an instance or an object is created, and is accessible from any method in the class.</a:t>
            </a:r>
          </a:p>
          <a:p>
            <a:pPr lvl="1" algn="just">
              <a:lnSpc>
                <a:spcPct val="120000"/>
              </a:lnSpc>
              <a:spcBef>
                <a:spcPts val="0"/>
              </a:spcBef>
              <a:buFontTx/>
              <a:buChar char="•"/>
            </a:pPr>
            <a:r>
              <a:rPr lang="en-US" altLang="ko-KR" dirty="0">
                <a:ea typeface="굴림" panose="020B0600000101010101" pitchFamily="34" charset="-127"/>
              </a:rPr>
              <a:t>An automatic variable is similar to the local variable. It is alive as long as the control is within the function. The programmer must initialize a local variable before it is used.</a:t>
            </a:r>
          </a:p>
          <a:p>
            <a:pPr algn="just">
              <a:lnSpc>
                <a:spcPct val="120000"/>
              </a:lnSpc>
              <a:spcBef>
                <a:spcPts val="0"/>
              </a:spcBef>
            </a:pPr>
            <a:r>
              <a:rPr lang="en-US" altLang="ko-KR" dirty="0">
                <a:ea typeface="굴림" panose="020B0600000101010101" pitchFamily="34" charset="-127"/>
              </a:rPr>
              <a:t>Member Variables</a:t>
            </a:r>
          </a:p>
          <a:p>
            <a:pPr lvl="1" algn="just">
              <a:lnSpc>
                <a:spcPct val="120000"/>
              </a:lnSpc>
              <a:spcBef>
                <a:spcPts val="0"/>
              </a:spcBef>
              <a:buFontTx/>
              <a:buChar char="•"/>
            </a:pPr>
            <a:r>
              <a:rPr lang="en-US" dirty="0"/>
              <a:t>Defined in a class, outside methods or constructors.</a:t>
            </a:r>
          </a:p>
          <a:p>
            <a:pPr lvl="1" algn="just">
              <a:lnSpc>
                <a:spcPct val="120000"/>
              </a:lnSpc>
              <a:spcBef>
                <a:spcPts val="0"/>
              </a:spcBef>
              <a:buFontTx/>
              <a:buChar char="•"/>
            </a:pPr>
            <a:r>
              <a:rPr lang="en-US" dirty="0"/>
              <a:t>They are alive as long as the object exists.</a:t>
            </a:r>
          </a:p>
          <a:p>
            <a:pPr algn="just">
              <a:lnSpc>
                <a:spcPct val="120000"/>
              </a:lnSpc>
              <a:spcBef>
                <a:spcPts val="0"/>
              </a:spcBef>
            </a:pPr>
            <a:r>
              <a:rPr lang="en-US" dirty="0"/>
              <a:t>Automatic Variables or Local Variables</a:t>
            </a:r>
          </a:p>
          <a:p>
            <a:pPr lvl="1" algn="just">
              <a:lnSpc>
                <a:spcPct val="120000"/>
              </a:lnSpc>
              <a:spcBef>
                <a:spcPts val="0"/>
              </a:spcBef>
              <a:buFontTx/>
              <a:buChar char="•"/>
            </a:pPr>
            <a:r>
              <a:rPr lang="en-US" dirty="0"/>
              <a:t>These are declared within methods or blocks</a:t>
            </a:r>
          </a:p>
          <a:p>
            <a:pPr lvl="1" algn="just">
              <a:lnSpc>
                <a:spcPct val="120000"/>
              </a:lnSpc>
              <a:spcBef>
                <a:spcPts val="0"/>
              </a:spcBef>
              <a:buFontTx/>
              <a:buChar char="•"/>
            </a:pPr>
            <a:r>
              <a:rPr lang="en-US" dirty="0"/>
              <a:t>They are alive as long as the control is within the function.</a:t>
            </a:r>
          </a:p>
          <a:p>
            <a:pPr lvl="1" algn="just">
              <a:lnSpc>
                <a:spcPct val="120000"/>
              </a:lnSpc>
              <a:spcBef>
                <a:spcPts val="0"/>
              </a:spcBef>
              <a:buFontTx/>
              <a:buChar char="•"/>
            </a:pPr>
            <a:r>
              <a:rPr lang="en-US" dirty="0"/>
              <a:t>Variables passed as parameters also fall in this category</a:t>
            </a:r>
          </a:p>
          <a:p>
            <a:pPr algn="just">
              <a:lnSpc>
                <a:spcPct val="120000"/>
              </a:lnSpc>
              <a:spcBef>
                <a:spcPts val="0"/>
              </a:spcBef>
            </a:pPr>
            <a:endParaRPr lang="en-US" dirty="0"/>
          </a:p>
        </p:txBody>
      </p:sp>
    </p:spTree>
    <p:extLst>
      <p:ext uri="{BB962C8B-B14F-4D97-AF65-F5344CB8AC3E}">
        <p14:creationId xmlns:p14="http://schemas.microsoft.com/office/powerpoint/2010/main" val="86287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573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CF2CCC32-386D-4B77-A101-2F0F0FE9DF17}" type="slidenum">
              <a:rPr lang="en-US" sz="900">
                <a:solidFill>
                  <a:schemeClr val="bg1"/>
                </a:solidFill>
                <a:latin typeface="Arial" panose="020B0604020202020204" pitchFamily="34" charset="0"/>
              </a:rPr>
              <a:pPr/>
              <a:t>23</a:t>
            </a:fld>
            <a:endParaRPr lang="en-US" sz="900">
              <a:solidFill>
                <a:schemeClr val="bg1"/>
              </a:solidFill>
              <a:latin typeface="Arial" panose="020B0604020202020204" pitchFamily="34" charset="0"/>
            </a:endParaRPr>
          </a:p>
        </p:txBody>
      </p:sp>
      <p:sp>
        <p:nvSpPr>
          <p:cNvPr id="57348" name="Rectangle 2"/>
          <p:cNvSpPr>
            <a:spLocks noGrp="1" noChangeArrowheads="1"/>
          </p:cNvSpPr>
          <p:nvPr>
            <p:ph type="title"/>
          </p:nvPr>
        </p:nvSpPr>
        <p:spPr/>
        <p:txBody>
          <a:bodyPr/>
          <a:lstStyle/>
          <a:p>
            <a:pPr eaLnBrk="1" hangingPunct="1"/>
            <a:r>
              <a:rPr lang="en-US" smtClean="0"/>
              <a:t>Scope of Variables (Contd…)</a:t>
            </a:r>
          </a:p>
        </p:txBody>
      </p:sp>
      <p:sp>
        <p:nvSpPr>
          <p:cNvPr id="215043" name="Rectangle 3"/>
          <p:cNvSpPr>
            <a:spLocks noGrp="1" noChangeArrowheads="1"/>
          </p:cNvSpPr>
          <p:nvPr>
            <p:ph type="body" idx="1"/>
          </p:nvPr>
        </p:nvSpPr>
        <p:spPr/>
        <p:txBody>
          <a:bodyPr>
            <a:normAutofit fontScale="85000" lnSpcReduction="20000"/>
          </a:bodyPr>
          <a:lstStyle/>
          <a:p>
            <a:pPr algn="just" eaLnBrk="1" hangingPunct="1"/>
            <a:r>
              <a:rPr lang="en-US" dirty="0" smtClean="0"/>
              <a:t>If we don’t initialize instance variables explicitly, they are awarded predictable </a:t>
            </a:r>
            <a:r>
              <a:rPr lang="en-US" i="1" dirty="0" smtClean="0"/>
              <a:t>default initial values</a:t>
            </a:r>
            <a:r>
              <a:rPr lang="en-US" dirty="0" smtClean="0"/>
              <a:t>, based only on the type of the variable</a:t>
            </a:r>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r>
              <a:rPr lang="en-US" dirty="0" smtClean="0"/>
              <a:t>Local variables are not initialized implicitly</a:t>
            </a:r>
          </a:p>
        </p:txBody>
      </p:sp>
      <p:graphicFrame>
        <p:nvGraphicFramePr>
          <p:cNvPr id="215085" name="Group 45"/>
          <p:cNvGraphicFramePr>
            <a:graphicFrameLocks noGrp="1"/>
          </p:cNvGraphicFramePr>
          <p:nvPr/>
        </p:nvGraphicFramePr>
        <p:xfrm>
          <a:off x="2571750" y="1905000"/>
          <a:ext cx="3962400" cy="2941635"/>
        </p:xfrm>
        <a:graphic>
          <a:graphicData uri="http://schemas.openxmlformats.org/drawingml/2006/table">
            <a:tbl>
              <a:tblPr/>
              <a:tblGrid>
                <a:gridCol w="2044700"/>
                <a:gridCol w="1917700"/>
              </a:tblGrid>
              <a:tr h="3353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12324"/>
                          </a:solidFill>
                          <a:effectLst/>
                          <a:latin typeface="Courier New" pitchFamily="49" charset="0"/>
                          <a:ea typeface="Times New Roman" pitchFamily="18" charset="0"/>
                          <a:cs typeface="Arial" charset="0"/>
                        </a:rPr>
                        <a:t>Type</a:t>
                      </a:r>
                      <a:endParaRPr kumimoji="0" lang="en-US" sz="2400" b="1" i="0" u="none" strike="noStrike" cap="none" normalizeH="0" baseline="0" smtClean="0">
                        <a:ln>
                          <a:noFill/>
                        </a:ln>
                        <a:solidFill>
                          <a:schemeClr val="tx1"/>
                        </a:solidFill>
                        <a:effectLst/>
                        <a:latin typeface="Courier New" pitchFamily="49"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212324"/>
                          </a:solidFill>
                          <a:effectLst/>
                          <a:latin typeface="Courier New" pitchFamily="49" charset="0"/>
                          <a:ea typeface="Times New Roman" pitchFamily="18" charset="0"/>
                          <a:cs typeface="Arial" charset="0"/>
                        </a:rPr>
                        <a:t>Default Value</a:t>
                      </a:r>
                      <a:endParaRPr kumimoji="0" lang="en-US" sz="2400" b="1" i="0" u="none" strike="noStrike" cap="none" normalizeH="0" baseline="0" smtClean="0">
                        <a:ln>
                          <a:noFill/>
                        </a:ln>
                        <a:solidFill>
                          <a:schemeClr val="tx1"/>
                        </a:solidFill>
                        <a:effectLst/>
                        <a:latin typeface="Courier New" pitchFamily="49" charset="0"/>
                        <a:ea typeface="Times New Roman" pitchFamily="18" charset="0"/>
                        <a:cs typeface="Arial"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CC00">
                        <a:alpha val="50000"/>
                      </a:srgbClr>
                    </a:solidFill>
                  </a:tcPr>
                </a:tc>
              </a:tr>
              <a:tr h="289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boolean</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false</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289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byte</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(byte) 0</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289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short</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(short) 0</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289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int</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0</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289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long</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0L</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289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char</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\u0000</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289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float</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0.0f</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289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double</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0.0d</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2895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object reference</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12324"/>
                          </a:solidFill>
                          <a:effectLst/>
                          <a:latin typeface="Courier New" pitchFamily="49" charset="0"/>
                          <a:ea typeface="Times New Roman" pitchFamily="18" charset="0"/>
                          <a:cs typeface="Courier New" pitchFamily="49" charset="0"/>
                        </a:rPr>
                        <a:t>null</a:t>
                      </a:r>
                      <a:endParaRPr kumimoji="0" lang="en-US" sz="2000" b="0" i="0" u="none" strike="noStrike" cap="none" normalizeH="0" baseline="0" smtClean="0">
                        <a:ln>
                          <a:noFill/>
                        </a:ln>
                        <a:solidFill>
                          <a:schemeClr val="tx1"/>
                        </a:solidFill>
                        <a:effectLst/>
                        <a:latin typeface="Courier New" pitchFamily="49" charset="0"/>
                        <a:ea typeface="Times New Roman" pitchFamily="18" charset="0"/>
                        <a:cs typeface="Courier New" pitchFamily="49" charset="0"/>
                      </a:endParaRPr>
                    </a:p>
                  </a:txBody>
                  <a:tcPr marT="45725" marB="4572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38034265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p:cTn id="7" dur="1000" fill="hold"/>
                                        <p:tgtEl>
                                          <p:spTgt spid="215043">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15043">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15043">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15043">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15043">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15043">
                                            <p:txEl>
                                              <p:pRg st="11" end="11"/>
                                            </p:txEl>
                                          </p:spTgt>
                                        </p:tgtEl>
                                        <p:attrNameLst>
                                          <p:attrName>style.visibility</p:attrName>
                                        </p:attrNameLst>
                                      </p:cBhvr>
                                      <p:to>
                                        <p:strVal val="visible"/>
                                      </p:to>
                                    </p:set>
                                    <p:anim calcmode="lin" valueType="num">
                                      <p:cBhvr>
                                        <p:cTn id="14" dur="1000" fill="hold"/>
                                        <p:tgtEl>
                                          <p:spTgt spid="215043">
                                            <p:txEl>
                                              <p:pRg st="11" end="11"/>
                                            </p:txEl>
                                          </p:spTgt>
                                        </p:tgtEl>
                                        <p:attrNameLst>
                                          <p:attrName>ppt_w</p:attrName>
                                        </p:attrNameLst>
                                      </p:cBhvr>
                                      <p:tavLst>
                                        <p:tav tm="0">
                                          <p:val>
                                            <p:strVal val="#ppt_w*0.05"/>
                                          </p:val>
                                        </p:tav>
                                        <p:tav tm="100000">
                                          <p:val>
                                            <p:strVal val="#ppt_w"/>
                                          </p:val>
                                        </p:tav>
                                      </p:tavLst>
                                    </p:anim>
                                    <p:anim calcmode="lin" valueType="num">
                                      <p:cBhvr>
                                        <p:cTn id="15" dur="1000" fill="hold"/>
                                        <p:tgtEl>
                                          <p:spTgt spid="215043">
                                            <p:txEl>
                                              <p:pRg st="11" end="11"/>
                                            </p:txEl>
                                          </p:spTgt>
                                        </p:tgtEl>
                                        <p:attrNameLst>
                                          <p:attrName>ppt_h</p:attrName>
                                        </p:attrNameLst>
                                      </p:cBhvr>
                                      <p:tavLst>
                                        <p:tav tm="0">
                                          <p:val>
                                            <p:strVal val="#ppt_h"/>
                                          </p:val>
                                        </p:tav>
                                        <p:tav tm="100000">
                                          <p:val>
                                            <p:strVal val="#ppt_h"/>
                                          </p:val>
                                        </p:tav>
                                      </p:tavLst>
                                    </p:anim>
                                    <p:anim calcmode="lin" valueType="num">
                                      <p:cBhvr>
                                        <p:cTn id="16" dur="1000" fill="hold"/>
                                        <p:tgtEl>
                                          <p:spTgt spid="215043">
                                            <p:txEl>
                                              <p:pRg st="11" end="11"/>
                                            </p:txEl>
                                          </p:spTgt>
                                        </p:tgtEl>
                                        <p:attrNameLst>
                                          <p:attrName>ppt_x</p:attrName>
                                        </p:attrNameLst>
                                      </p:cBhvr>
                                      <p:tavLst>
                                        <p:tav tm="0">
                                          <p:val>
                                            <p:strVal val="#ppt_x-.2"/>
                                          </p:val>
                                        </p:tav>
                                        <p:tav tm="100000">
                                          <p:val>
                                            <p:strVal val="#ppt_x"/>
                                          </p:val>
                                        </p:tav>
                                      </p:tavLst>
                                    </p:anim>
                                    <p:anim calcmode="lin" valueType="num">
                                      <p:cBhvr>
                                        <p:cTn id="17" dur="1000" fill="hold"/>
                                        <p:tgtEl>
                                          <p:spTgt spid="215043">
                                            <p:txEl>
                                              <p:pRg st="11" end="11"/>
                                            </p:txEl>
                                          </p:spTgt>
                                        </p:tgtEl>
                                        <p:attrNameLst>
                                          <p:attrName>ppt_y</p:attrName>
                                        </p:attrNameLst>
                                      </p:cBhvr>
                                      <p:tavLst>
                                        <p:tav tm="0">
                                          <p:val>
                                            <p:strVal val="#ppt_y"/>
                                          </p:val>
                                        </p:tav>
                                        <p:tav tm="100000">
                                          <p:val>
                                            <p:strVal val="#ppt_y"/>
                                          </p:val>
                                        </p:tav>
                                      </p:tavLst>
                                    </p:anim>
                                    <p:animEffect transition="in" filter="fade">
                                      <p:cBhvr>
                                        <p:cTn id="18" dur="1000"/>
                                        <p:tgtEl>
                                          <p:spTgt spid="215043">
                                            <p:txEl>
                                              <p:pRg st="11" end="11"/>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215085"/>
                                        </p:tgtEl>
                                        <p:attrNameLst>
                                          <p:attrName>style.visibility</p:attrName>
                                        </p:attrNameLst>
                                      </p:cBhvr>
                                      <p:to>
                                        <p:strVal val="visible"/>
                                      </p:to>
                                    </p:set>
                                    <p:anim calcmode="lin" valueType="num">
                                      <p:cBhvr>
                                        <p:cTn id="21" dur="1000" fill="hold"/>
                                        <p:tgtEl>
                                          <p:spTgt spid="215085"/>
                                        </p:tgtEl>
                                        <p:attrNameLst>
                                          <p:attrName>ppt_w</p:attrName>
                                        </p:attrNameLst>
                                      </p:cBhvr>
                                      <p:tavLst>
                                        <p:tav tm="0">
                                          <p:val>
                                            <p:strVal val="#ppt_w*0.05"/>
                                          </p:val>
                                        </p:tav>
                                        <p:tav tm="100000">
                                          <p:val>
                                            <p:strVal val="#ppt_w"/>
                                          </p:val>
                                        </p:tav>
                                      </p:tavLst>
                                    </p:anim>
                                    <p:anim calcmode="lin" valueType="num">
                                      <p:cBhvr>
                                        <p:cTn id="22" dur="1000" fill="hold"/>
                                        <p:tgtEl>
                                          <p:spTgt spid="215085"/>
                                        </p:tgtEl>
                                        <p:attrNameLst>
                                          <p:attrName>ppt_h</p:attrName>
                                        </p:attrNameLst>
                                      </p:cBhvr>
                                      <p:tavLst>
                                        <p:tav tm="0">
                                          <p:val>
                                            <p:strVal val="#ppt_h"/>
                                          </p:val>
                                        </p:tav>
                                        <p:tav tm="100000">
                                          <p:val>
                                            <p:strVal val="#ppt_h"/>
                                          </p:val>
                                        </p:tav>
                                      </p:tavLst>
                                    </p:anim>
                                    <p:anim calcmode="lin" valueType="num">
                                      <p:cBhvr>
                                        <p:cTn id="23" dur="1000" fill="hold"/>
                                        <p:tgtEl>
                                          <p:spTgt spid="215085"/>
                                        </p:tgtEl>
                                        <p:attrNameLst>
                                          <p:attrName>ppt_x</p:attrName>
                                        </p:attrNameLst>
                                      </p:cBhvr>
                                      <p:tavLst>
                                        <p:tav tm="0">
                                          <p:val>
                                            <p:strVal val="#ppt_x-.2"/>
                                          </p:val>
                                        </p:tav>
                                        <p:tav tm="100000">
                                          <p:val>
                                            <p:strVal val="#ppt_x"/>
                                          </p:val>
                                        </p:tav>
                                      </p:tavLst>
                                    </p:anim>
                                    <p:anim calcmode="lin" valueType="num">
                                      <p:cBhvr>
                                        <p:cTn id="24" dur="1000" fill="hold"/>
                                        <p:tgtEl>
                                          <p:spTgt spid="215085"/>
                                        </p:tgtEl>
                                        <p:attrNameLst>
                                          <p:attrName>ppt_y</p:attrName>
                                        </p:attrNameLst>
                                      </p:cBhvr>
                                      <p:tavLst>
                                        <p:tav tm="0">
                                          <p:val>
                                            <p:strVal val="#ppt_y"/>
                                          </p:val>
                                        </p:tav>
                                        <p:tav tm="100000">
                                          <p:val>
                                            <p:strVal val="#ppt_y"/>
                                          </p:val>
                                        </p:tav>
                                      </p:tavLst>
                                    </p:anim>
                                    <p:animEffect transition="in" filter="fade">
                                      <p:cBhvr>
                                        <p:cTn id="25" dur="1000"/>
                                        <p:tgtEl>
                                          <p:spTgt spid="215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583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6991EFD0-A0D3-4BCD-B7C6-389DC807C007}" type="slidenum">
              <a:rPr lang="en-US" sz="900">
                <a:solidFill>
                  <a:schemeClr val="bg1"/>
                </a:solidFill>
                <a:latin typeface="Arial" panose="020B0604020202020204" pitchFamily="34" charset="0"/>
              </a:rPr>
              <a:pPr/>
              <a:t>24</a:t>
            </a:fld>
            <a:endParaRPr lang="en-US" sz="900">
              <a:solidFill>
                <a:schemeClr val="bg1"/>
              </a:solidFill>
              <a:latin typeface="Arial" panose="020B0604020202020204" pitchFamily="34" charset="0"/>
            </a:endParaRPr>
          </a:p>
        </p:txBody>
      </p:sp>
      <p:sp>
        <p:nvSpPr>
          <p:cNvPr id="58372" name="Rectangle 2"/>
          <p:cNvSpPr>
            <a:spLocks noGrp="1" noChangeArrowheads="1"/>
          </p:cNvSpPr>
          <p:nvPr>
            <p:ph type="title"/>
          </p:nvPr>
        </p:nvSpPr>
        <p:spPr/>
        <p:txBody>
          <a:bodyPr/>
          <a:lstStyle/>
          <a:p>
            <a:pPr eaLnBrk="1" hangingPunct="1"/>
            <a:r>
              <a:rPr lang="en-US" smtClean="0"/>
              <a:t>Scope of Variables (Contd…)</a:t>
            </a:r>
          </a:p>
        </p:txBody>
      </p:sp>
      <p:sp>
        <p:nvSpPr>
          <p:cNvPr id="132099"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smtClean="0">
              <a:solidFill>
                <a:schemeClr val="accent2"/>
              </a:solidFill>
              <a:latin typeface="Courier New" panose="02070309020205020404" pitchFamily="49" charset="0"/>
            </a:endParaRPr>
          </a:p>
          <a:p>
            <a:pPr eaLnBrk="1" hangingPunct="1">
              <a:buFont typeface="Wingdings" panose="05000000000000000000" pitchFamily="2" charset="2"/>
              <a:buNone/>
            </a:pPr>
            <a:r>
              <a:rPr lang="en-US" smtClean="0">
                <a:solidFill>
                  <a:schemeClr val="accent2"/>
                </a:solidFill>
                <a:latin typeface="Courier New" panose="02070309020205020404" pitchFamily="49" charset="0"/>
              </a:rPr>
              <a:t>class Student{</a:t>
            </a:r>
          </a:p>
          <a:p>
            <a:pPr eaLnBrk="1" hangingPunct="1">
              <a:buFont typeface="Wingdings" panose="05000000000000000000" pitchFamily="2" charset="2"/>
              <a:buNone/>
            </a:pPr>
            <a:r>
              <a:rPr lang="en-US" smtClean="0">
                <a:solidFill>
                  <a:schemeClr val="accent2"/>
                </a:solidFill>
                <a:latin typeface="Courier New" panose="02070309020205020404" pitchFamily="49" charset="0"/>
              </a:rPr>
              <a:t>   int rollNo;</a:t>
            </a:r>
          </a:p>
          <a:p>
            <a:pPr eaLnBrk="1" hangingPunct="1">
              <a:buFont typeface="Wingdings" panose="05000000000000000000" pitchFamily="2" charset="2"/>
              <a:buNone/>
            </a:pPr>
            <a:r>
              <a:rPr lang="en-US" smtClean="0">
                <a:solidFill>
                  <a:schemeClr val="accent2"/>
                </a:solidFill>
                <a:latin typeface="Courier New" panose="02070309020205020404" pitchFamily="49" charset="0"/>
              </a:rPr>
              <a:t>   String name;</a:t>
            </a:r>
          </a:p>
          <a:p>
            <a:pPr eaLnBrk="1" hangingPunct="1">
              <a:buFont typeface="Wingdings" panose="05000000000000000000" pitchFamily="2" charset="2"/>
              <a:buNone/>
            </a:pPr>
            <a:r>
              <a:rPr lang="en-US" smtClean="0">
                <a:solidFill>
                  <a:schemeClr val="accent2"/>
                </a:solidFill>
                <a:latin typeface="Courier New" panose="02070309020205020404" pitchFamily="49" charset="0"/>
              </a:rPr>
              <a:t>   public void display (int z){</a:t>
            </a:r>
          </a:p>
          <a:p>
            <a:pPr eaLnBrk="1" hangingPunct="1">
              <a:buFont typeface="Wingdings" panose="05000000000000000000" pitchFamily="2" charset="2"/>
              <a:buNone/>
            </a:pPr>
            <a:r>
              <a:rPr lang="en-US" smtClean="0">
                <a:solidFill>
                  <a:schemeClr val="accent2"/>
                </a:solidFill>
                <a:latin typeface="Courier New" panose="02070309020205020404" pitchFamily="49" charset="0"/>
              </a:rPr>
              <a:t>      int x=z+10;</a:t>
            </a:r>
          </a:p>
          <a:p>
            <a:pPr eaLnBrk="1" hangingPunct="1">
              <a:buFont typeface="Wingdings" panose="05000000000000000000" pitchFamily="2" charset="2"/>
              <a:buNone/>
            </a:pPr>
            <a:r>
              <a:rPr lang="en-US" smtClean="0">
                <a:solidFill>
                  <a:schemeClr val="accent2"/>
                </a:solidFill>
                <a:latin typeface="Courier New" panose="02070309020205020404" pitchFamily="49" charset="0"/>
              </a:rPr>
              <a:t>	   }</a:t>
            </a:r>
          </a:p>
          <a:p>
            <a:pPr eaLnBrk="1" hangingPunct="1">
              <a:buFont typeface="Wingdings" panose="05000000000000000000" pitchFamily="2" charset="2"/>
              <a:buNone/>
            </a:pPr>
            <a:r>
              <a:rPr lang="en-US" smtClean="0">
                <a:solidFill>
                  <a:schemeClr val="accent2"/>
                </a:solidFill>
                <a:latin typeface="Courier New" panose="02070309020205020404" pitchFamily="49" charset="0"/>
              </a:rPr>
              <a:t>	}</a:t>
            </a:r>
          </a:p>
        </p:txBody>
      </p:sp>
      <p:sp>
        <p:nvSpPr>
          <p:cNvPr id="132100" name="AutoShape 4"/>
          <p:cNvSpPr>
            <a:spLocks noChangeArrowheads="1"/>
          </p:cNvSpPr>
          <p:nvPr/>
        </p:nvSpPr>
        <p:spPr bwMode="auto">
          <a:xfrm>
            <a:off x="6705600" y="1744980"/>
            <a:ext cx="2286000" cy="1066800"/>
          </a:xfrm>
          <a:prstGeom prst="wedgeRoundRectCallout">
            <a:avLst>
              <a:gd name="adj1" fmla="val -222569"/>
              <a:gd name="adj2" fmla="val 26486"/>
              <a:gd name="adj3" fmla="val 16667"/>
            </a:avLst>
          </a:prstGeom>
          <a:solidFill>
            <a:srgbClr val="99CCFF">
              <a:alpha val="50195"/>
            </a:srgbClr>
          </a:solidFill>
          <a:ln w="12700" algn="ctr">
            <a:solidFill>
              <a:schemeClr val="tx1"/>
            </a:solidFill>
            <a:miter lim="800000"/>
            <a:headEnd/>
            <a:tailEnd/>
          </a:ln>
        </p:spPr>
        <p:txBody>
          <a:bodyPr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400"/>
              <a:t>rollNo and name are instance variables to be stored in the heap</a:t>
            </a:r>
          </a:p>
        </p:txBody>
      </p:sp>
      <p:sp>
        <p:nvSpPr>
          <p:cNvPr id="132101" name="AutoShape 5"/>
          <p:cNvSpPr>
            <a:spLocks noChangeArrowheads="1"/>
          </p:cNvSpPr>
          <p:nvPr/>
        </p:nvSpPr>
        <p:spPr bwMode="auto">
          <a:xfrm>
            <a:off x="6384758" y="4885055"/>
            <a:ext cx="2209800" cy="914400"/>
          </a:xfrm>
          <a:prstGeom prst="wedgeRoundRectCallout">
            <a:avLst>
              <a:gd name="adj1" fmla="val -190444"/>
              <a:gd name="adj2" fmla="val -137676"/>
              <a:gd name="adj3" fmla="val 16667"/>
            </a:avLst>
          </a:prstGeom>
          <a:solidFill>
            <a:srgbClr val="CCFFCC">
              <a:alpha val="50195"/>
            </a:srgbClr>
          </a:solidFill>
          <a:ln w="12700" algn="ctr">
            <a:solidFill>
              <a:schemeClr val="tx1"/>
            </a:solidFill>
            <a:miter lim="800000"/>
            <a:headEnd/>
            <a:tailEnd/>
          </a:ln>
        </p:spPr>
        <p:txBody>
          <a:bodyPr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400"/>
              <a:t>z and x are local variables to be stored in the stack</a:t>
            </a:r>
          </a:p>
        </p:txBody>
      </p:sp>
    </p:spTree>
    <p:extLst>
      <p:ext uri="{BB962C8B-B14F-4D97-AF65-F5344CB8AC3E}">
        <p14:creationId xmlns:p14="http://schemas.microsoft.com/office/powerpoint/2010/main" val="1902730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2099">
                                            <p:txEl>
                                              <p:pRg st="1" end="1"/>
                                            </p:txEl>
                                          </p:spTgt>
                                        </p:tgtEl>
                                        <p:attrNameLst>
                                          <p:attrName>style.visibility</p:attrName>
                                        </p:attrNameLst>
                                      </p:cBhvr>
                                      <p:to>
                                        <p:strVal val="visible"/>
                                      </p:to>
                                    </p:set>
                                    <p:animEffect transition="in" filter="fade">
                                      <p:cBhvr>
                                        <p:cTn id="7" dur="2000"/>
                                        <p:tgtEl>
                                          <p:spTgt spid="132099">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2099">
                                            <p:txEl>
                                              <p:pRg st="2" end="2"/>
                                            </p:txEl>
                                          </p:spTgt>
                                        </p:tgtEl>
                                        <p:attrNameLst>
                                          <p:attrName>style.visibility</p:attrName>
                                        </p:attrNameLst>
                                      </p:cBhvr>
                                      <p:to>
                                        <p:strVal val="visible"/>
                                      </p:to>
                                    </p:set>
                                    <p:animEffect transition="in" filter="fade">
                                      <p:cBhvr>
                                        <p:cTn id="10" dur="2000"/>
                                        <p:tgtEl>
                                          <p:spTgt spid="132099">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2099">
                                            <p:txEl>
                                              <p:pRg st="3" end="3"/>
                                            </p:txEl>
                                          </p:spTgt>
                                        </p:tgtEl>
                                        <p:attrNameLst>
                                          <p:attrName>style.visibility</p:attrName>
                                        </p:attrNameLst>
                                      </p:cBhvr>
                                      <p:to>
                                        <p:strVal val="visible"/>
                                      </p:to>
                                    </p:set>
                                    <p:animEffect transition="in" filter="fade">
                                      <p:cBhvr>
                                        <p:cTn id="13" dur="2000"/>
                                        <p:tgtEl>
                                          <p:spTgt spid="132099">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2099">
                                            <p:txEl>
                                              <p:pRg st="4" end="4"/>
                                            </p:txEl>
                                          </p:spTgt>
                                        </p:tgtEl>
                                        <p:attrNameLst>
                                          <p:attrName>style.visibility</p:attrName>
                                        </p:attrNameLst>
                                      </p:cBhvr>
                                      <p:to>
                                        <p:strVal val="visible"/>
                                      </p:to>
                                    </p:set>
                                    <p:animEffect transition="in" filter="fade">
                                      <p:cBhvr>
                                        <p:cTn id="16" dur="2000"/>
                                        <p:tgtEl>
                                          <p:spTgt spid="132099">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2099">
                                            <p:txEl>
                                              <p:pRg st="5" end="5"/>
                                            </p:txEl>
                                          </p:spTgt>
                                        </p:tgtEl>
                                        <p:attrNameLst>
                                          <p:attrName>style.visibility</p:attrName>
                                        </p:attrNameLst>
                                      </p:cBhvr>
                                      <p:to>
                                        <p:strVal val="visible"/>
                                      </p:to>
                                    </p:set>
                                    <p:animEffect transition="in" filter="fade">
                                      <p:cBhvr>
                                        <p:cTn id="19" dur="2000"/>
                                        <p:tgtEl>
                                          <p:spTgt spid="132099">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2099">
                                            <p:txEl>
                                              <p:pRg st="6" end="6"/>
                                            </p:txEl>
                                          </p:spTgt>
                                        </p:tgtEl>
                                        <p:attrNameLst>
                                          <p:attrName>style.visibility</p:attrName>
                                        </p:attrNameLst>
                                      </p:cBhvr>
                                      <p:to>
                                        <p:strVal val="visible"/>
                                      </p:to>
                                    </p:set>
                                    <p:animEffect transition="in" filter="fade">
                                      <p:cBhvr>
                                        <p:cTn id="22" dur="2000"/>
                                        <p:tgtEl>
                                          <p:spTgt spid="132099">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2099">
                                            <p:txEl>
                                              <p:pRg st="7" end="7"/>
                                            </p:txEl>
                                          </p:spTgt>
                                        </p:tgtEl>
                                        <p:attrNameLst>
                                          <p:attrName>style.visibility</p:attrName>
                                        </p:attrNameLst>
                                      </p:cBhvr>
                                      <p:to>
                                        <p:strVal val="visible"/>
                                      </p:to>
                                    </p:set>
                                    <p:animEffect transition="in" filter="fade">
                                      <p:cBhvr>
                                        <p:cTn id="25" dur="2000"/>
                                        <p:tgtEl>
                                          <p:spTgt spid="132099">
                                            <p:txEl>
                                              <p:pRg st="7" end="7"/>
                                            </p:txEl>
                                          </p:spTgt>
                                        </p:tgtEl>
                                      </p:cBhvr>
                                    </p:animEffect>
                                  </p:childTnLst>
                                </p:cTn>
                              </p:par>
                            </p:childTnLst>
                          </p:cTn>
                        </p:par>
                        <p:par>
                          <p:cTn id="26" fill="hold" nodeType="afterGroup">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32100"/>
                                        </p:tgtEl>
                                        <p:attrNameLst>
                                          <p:attrName>style.visibility</p:attrName>
                                        </p:attrNameLst>
                                      </p:cBhvr>
                                      <p:to>
                                        <p:strVal val="visible"/>
                                      </p:to>
                                    </p:set>
                                    <p:animEffect transition="in" filter="fade">
                                      <p:cBhvr>
                                        <p:cTn id="29" dur="2000"/>
                                        <p:tgtEl>
                                          <p:spTgt spid="132100"/>
                                        </p:tgtEl>
                                      </p:cBhvr>
                                    </p:animEffect>
                                  </p:childTnLst>
                                </p:cTn>
                              </p:par>
                            </p:childTnLst>
                          </p:cTn>
                        </p:par>
                        <p:par>
                          <p:cTn id="30" fill="hold" nodeType="afterGroup">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132101"/>
                                        </p:tgtEl>
                                        <p:attrNameLst>
                                          <p:attrName>style.visibility</p:attrName>
                                        </p:attrNameLst>
                                      </p:cBhvr>
                                      <p:to>
                                        <p:strVal val="visible"/>
                                      </p:to>
                                    </p:set>
                                    <p:animEffect transition="in" filter="fade">
                                      <p:cBhvr>
                                        <p:cTn id="33" dur="20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132100" grpId="0" animBg="1"/>
      <p:bldP spid="13210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593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79E09678-C9DA-43A0-A788-FB3E2CD60BAD}" type="slidenum">
              <a:rPr lang="en-US" sz="900">
                <a:solidFill>
                  <a:schemeClr val="bg1"/>
                </a:solidFill>
                <a:latin typeface="Arial" panose="020B0604020202020204" pitchFamily="34" charset="0"/>
              </a:rPr>
              <a:pPr/>
              <a:t>25</a:t>
            </a:fld>
            <a:endParaRPr lang="en-US" sz="900">
              <a:solidFill>
                <a:schemeClr val="bg1"/>
              </a:solidFill>
              <a:latin typeface="Arial" panose="020B0604020202020204" pitchFamily="34" charset="0"/>
            </a:endParaRPr>
          </a:p>
        </p:txBody>
      </p:sp>
      <p:sp>
        <p:nvSpPr>
          <p:cNvPr id="59396" name="Rectangle 2"/>
          <p:cNvSpPr>
            <a:spLocks noGrp="1" noChangeArrowheads="1"/>
          </p:cNvSpPr>
          <p:nvPr>
            <p:ph type="title"/>
          </p:nvPr>
        </p:nvSpPr>
        <p:spPr/>
        <p:txBody>
          <a:bodyPr/>
          <a:lstStyle/>
          <a:p>
            <a:pPr eaLnBrk="1" hangingPunct="1"/>
            <a:r>
              <a:rPr lang="en-US" smtClean="0"/>
              <a:t>Scope of Variables (Contd…)</a:t>
            </a:r>
          </a:p>
        </p:txBody>
      </p:sp>
      <p:pic>
        <p:nvPicPr>
          <p:cNvPr id="134149" name="Picture 5"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1433679"/>
            <a:ext cx="8026400" cy="49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448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strips(downLeft)">
                                      <p:cBhvr>
                                        <p:cTn id="7" dur="10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532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84A110DC-48FA-44A9-BD99-6CECAFE70EE7}" type="slidenum">
              <a:rPr lang="en-US" sz="900">
                <a:solidFill>
                  <a:schemeClr val="bg1"/>
                </a:solidFill>
                <a:latin typeface="Arial" panose="020B0604020202020204" pitchFamily="34" charset="0"/>
              </a:rPr>
              <a:pPr/>
              <a:t>26</a:t>
            </a:fld>
            <a:endParaRPr lang="en-US" sz="900">
              <a:solidFill>
                <a:schemeClr val="bg1"/>
              </a:solidFill>
              <a:latin typeface="Arial" panose="020B0604020202020204" pitchFamily="34" charset="0"/>
            </a:endParaRPr>
          </a:p>
        </p:txBody>
      </p:sp>
      <p:sp>
        <p:nvSpPr>
          <p:cNvPr id="53252" name="Rectangle 28"/>
          <p:cNvSpPr>
            <a:spLocks noGrp="1" noChangeArrowheads="1"/>
          </p:cNvSpPr>
          <p:nvPr>
            <p:ph type="title"/>
          </p:nvPr>
        </p:nvSpPr>
        <p:spPr/>
        <p:txBody>
          <a:bodyPr/>
          <a:lstStyle/>
          <a:p>
            <a:pPr eaLnBrk="1" hangingPunct="1"/>
            <a:r>
              <a:rPr lang="en-US" smtClean="0"/>
              <a:t>Lifetime of Objects</a:t>
            </a:r>
          </a:p>
        </p:txBody>
      </p:sp>
      <p:sp>
        <p:nvSpPr>
          <p:cNvPr id="123933" name="Rectangle 29"/>
          <p:cNvSpPr>
            <a:spLocks noGrp="1" noChangeArrowheads="1"/>
          </p:cNvSpPr>
          <p:nvPr>
            <p:ph type="body" idx="1"/>
          </p:nvPr>
        </p:nvSpPr>
        <p:spPr/>
        <p:txBody>
          <a:bodyPr/>
          <a:lstStyle/>
          <a:p>
            <a:pPr eaLnBrk="1" hangingPunct="1">
              <a:buFont typeface="Wingdings" panose="05000000000000000000" pitchFamily="2" charset="2"/>
              <a:buNone/>
            </a:pPr>
            <a:r>
              <a:rPr lang="en-US" sz="1800" smtClean="0">
                <a:solidFill>
                  <a:schemeClr val="accent2"/>
                </a:solidFill>
                <a:latin typeface="Courier New" panose="02070309020205020404" pitchFamily="49" charset="0"/>
              </a:rPr>
              <a:t>	Student obj1 = new student();</a:t>
            </a:r>
          </a:p>
          <a:p>
            <a:pPr eaLnBrk="1" hangingPunct="1">
              <a:buFont typeface="Wingdings" panose="05000000000000000000" pitchFamily="2" charset="2"/>
              <a:buNone/>
            </a:pPr>
            <a:r>
              <a:rPr lang="en-US" sz="1800" smtClean="0">
                <a:solidFill>
                  <a:schemeClr val="accent2"/>
                </a:solidFill>
                <a:latin typeface="Courier New" panose="02070309020205020404" pitchFamily="49" charset="0"/>
              </a:rPr>
              <a:t>	Student obj2 = new student();</a:t>
            </a:r>
          </a:p>
          <a:p>
            <a:pPr eaLnBrk="1" hangingPunct="1">
              <a:buFont typeface="Wingdings" panose="05000000000000000000" pitchFamily="2" charset="2"/>
              <a:buNone/>
            </a:pPr>
            <a:r>
              <a:rPr lang="en-US" sz="1800" smtClean="0"/>
              <a:t>Both Student objects now live on the heap</a:t>
            </a:r>
          </a:p>
          <a:p>
            <a:pPr eaLnBrk="1" hangingPunct="1">
              <a:buFont typeface="Wingdings" panose="05000000000000000000" pitchFamily="2" charset="2"/>
              <a:buNone/>
            </a:pPr>
            <a:r>
              <a:rPr lang="en-US" smtClean="0"/>
              <a:t>	</a:t>
            </a:r>
            <a:r>
              <a:rPr lang="en-US" sz="1600" smtClean="0">
                <a:sym typeface="Wingdings" panose="05000000000000000000" pitchFamily="2" charset="2"/>
              </a:rPr>
              <a:t></a:t>
            </a:r>
            <a:r>
              <a:rPr lang="en-US" sz="1600" smtClean="0"/>
              <a:t> References : 2</a:t>
            </a:r>
          </a:p>
          <a:p>
            <a:pPr eaLnBrk="1" hangingPunct="1">
              <a:buFont typeface="Wingdings" panose="05000000000000000000" pitchFamily="2" charset="2"/>
              <a:buNone/>
            </a:pPr>
            <a:r>
              <a:rPr lang="en-US" sz="1600" smtClean="0"/>
              <a:t>	</a:t>
            </a:r>
            <a:r>
              <a:rPr lang="en-US" sz="1600" smtClean="0">
                <a:sym typeface="Wingdings" panose="05000000000000000000" pitchFamily="2" charset="2"/>
              </a:rPr>
              <a:t></a:t>
            </a:r>
            <a:r>
              <a:rPr lang="en-US" sz="1600" smtClean="0"/>
              <a:t> Objects      : 2 </a:t>
            </a:r>
          </a:p>
          <a:p>
            <a:pPr eaLnBrk="1" hangingPunct="1">
              <a:buFont typeface="Wingdings" panose="05000000000000000000" pitchFamily="2" charset="2"/>
              <a:buNone/>
            </a:pPr>
            <a:endParaRPr lang="en-US" sz="1600" smtClean="0"/>
          </a:p>
          <a:p>
            <a:pPr eaLnBrk="1" hangingPunct="1">
              <a:buFont typeface="Wingdings" panose="05000000000000000000" pitchFamily="2" charset="2"/>
              <a:buNone/>
            </a:pPr>
            <a:r>
              <a:rPr lang="en-US" sz="1800" smtClean="0">
                <a:solidFill>
                  <a:schemeClr val="accent2"/>
                </a:solidFill>
                <a:latin typeface="Courier New" panose="02070309020205020404" pitchFamily="49" charset="0"/>
              </a:rPr>
              <a:t>	</a:t>
            </a:r>
          </a:p>
          <a:p>
            <a:pPr eaLnBrk="1" hangingPunct="1">
              <a:buFont typeface="Wingdings" panose="05000000000000000000" pitchFamily="2" charset="2"/>
              <a:buNone/>
            </a:pPr>
            <a:endParaRPr lang="en-US" sz="1800" smtClean="0">
              <a:solidFill>
                <a:schemeClr val="accent2"/>
              </a:solidFill>
              <a:latin typeface="Courier New" panose="02070309020205020404" pitchFamily="49" charset="0"/>
            </a:endParaRPr>
          </a:p>
          <a:p>
            <a:pPr eaLnBrk="1" hangingPunct="1">
              <a:buFont typeface="Wingdings" panose="05000000000000000000" pitchFamily="2" charset="2"/>
              <a:buNone/>
            </a:pPr>
            <a:r>
              <a:rPr lang="en-US" sz="1800" smtClean="0">
                <a:solidFill>
                  <a:schemeClr val="accent2"/>
                </a:solidFill>
                <a:latin typeface="Courier New" panose="02070309020205020404" pitchFamily="49" charset="0"/>
              </a:rPr>
              <a:t>Student obj3 = obj2;</a:t>
            </a:r>
          </a:p>
          <a:p>
            <a:pPr eaLnBrk="1" hangingPunct="1">
              <a:buFont typeface="Wingdings" panose="05000000000000000000" pitchFamily="2" charset="2"/>
              <a:buNone/>
            </a:pPr>
            <a:r>
              <a:rPr lang="en-US" smtClean="0"/>
              <a:t>	</a:t>
            </a:r>
            <a:r>
              <a:rPr lang="en-US" sz="1600" smtClean="0">
                <a:sym typeface="Wingdings" panose="05000000000000000000" pitchFamily="2" charset="2"/>
              </a:rPr>
              <a:t></a:t>
            </a:r>
            <a:r>
              <a:rPr lang="en-US" sz="1600" smtClean="0"/>
              <a:t> References : 3</a:t>
            </a:r>
          </a:p>
          <a:p>
            <a:pPr eaLnBrk="1" hangingPunct="1">
              <a:buFont typeface="Wingdings" panose="05000000000000000000" pitchFamily="2" charset="2"/>
              <a:buNone/>
            </a:pPr>
            <a:r>
              <a:rPr lang="en-US" sz="1600" smtClean="0"/>
              <a:t>	</a:t>
            </a:r>
            <a:r>
              <a:rPr lang="en-US" sz="1600" smtClean="0">
                <a:sym typeface="Wingdings" panose="05000000000000000000" pitchFamily="2" charset="2"/>
              </a:rPr>
              <a:t></a:t>
            </a:r>
            <a:r>
              <a:rPr lang="en-US" sz="1600" smtClean="0"/>
              <a:t> Objects      : 2 </a:t>
            </a:r>
          </a:p>
        </p:txBody>
      </p:sp>
      <p:grpSp>
        <p:nvGrpSpPr>
          <p:cNvPr id="2" name="Group 36"/>
          <p:cNvGrpSpPr>
            <a:grpSpLocks/>
          </p:cNvGrpSpPr>
          <p:nvPr/>
        </p:nvGrpSpPr>
        <p:grpSpPr bwMode="auto">
          <a:xfrm>
            <a:off x="4800600" y="152400"/>
            <a:ext cx="4114800" cy="3352800"/>
            <a:chOff x="2976" y="144"/>
            <a:chExt cx="2592" cy="2112"/>
          </a:xfrm>
        </p:grpSpPr>
        <p:grpSp>
          <p:nvGrpSpPr>
            <p:cNvPr id="53272" name="Group 35"/>
            <p:cNvGrpSpPr>
              <a:grpSpLocks/>
            </p:cNvGrpSpPr>
            <p:nvPr/>
          </p:nvGrpSpPr>
          <p:grpSpPr bwMode="auto">
            <a:xfrm>
              <a:off x="3744" y="144"/>
              <a:ext cx="1824" cy="2112"/>
              <a:chOff x="3744" y="144"/>
              <a:chExt cx="1824" cy="2112"/>
            </a:xfrm>
          </p:grpSpPr>
          <p:sp>
            <p:nvSpPr>
              <p:cNvPr id="53281" name="AutoShape 5"/>
              <p:cNvSpPr>
                <a:spLocks noChangeArrowheads="1"/>
              </p:cNvSpPr>
              <p:nvPr/>
            </p:nvSpPr>
            <p:spPr bwMode="auto">
              <a:xfrm>
                <a:off x="3744" y="144"/>
                <a:ext cx="1824" cy="2112"/>
              </a:xfrm>
              <a:prstGeom prst="irregularSeal2">
                <a:avLst/>
              </a:prstGeom>
              <a:solidFill>
                <a:srgbClr val="99CCFF">
                  <a:alpha val="30196"/>
                </a:srgbClr>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3282" name="Oval 7"/>
              <p:cNvSpPr>
                <a:spLocks noChangeArrowheads="1"/>
              </p:cNvSpPr>
              <p:nvPr/>
            </p:nvSpPr>
            <p:spPr bwMode="auto">
              <a:xfrm>
                <a:off x="4128" y="1296"/>
                <a:ext cx="480" cy="480"/>
              </a:xfrm>
              <a:prstGeom prst="ellipse">
                <a:avLst/>
              </a:prstGeom>
              <a:solidFill>
                <a:srgbClr val="99CCFF"/>
              </a:solidFill>
              <a:ln w="12700" algn="ctr">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2</a:t>
                </a:r>
              </a:p>
            </p:txBody>
          </p:sp>
          <p:sp>
            <p:nvSpPr>
              <p:cNvPr id="53283" name="Oval 8"/>
              <p:cNvSpPr>
                <a:spLocks noChangeArrowheads="1"/>
              </p:cNvSpPr>
              <p:nvPr/>
            </p:nvSpPr>
            <p:spPr bwMode="auto">
              <a:xfrm>
                <a:off x="4608" y="768"/>
                <a:ext cx="480" cy="480"/>
              </a:xfrm>
              <a:prstGeom prst="ellipse">
                <a:avLst/>
              </a:prstGeom>
              <a:solidFill>
                <a:srgbClr val="99CCFF"/>
              </a:solidFill>
              <a:ln w="12700" algn="ctr">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1</a:t>
                </a:r>
              </a:p>
            </p:txBody>
          </p:sp>
          <p:sp>
            <p:nvSpPr>
              <p:cNvPr id="53284" name="Text Box 9"/>
              <p:cNvSpPr txBox="1">
                <a:spLocks noChangeArrowheads="1"/>
              </p:cNvSpPr>
              <p:nvPr/>
            </p:nvSpPr>
            <p:spPr bwMode="auto">
              <a:xfrm>
                <a:off x="4512" y="1344"/>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400" dirty="0" smtClean="0">
                    <a:solidFill>
                      <a:schemeClr val="accent2"/>
                    </a:solidFill>
                  </a:rPr>
                  <a:t>   Heap</a:t>
                </a:r>
                <a:endParaRPr lang="en-US" sz="1400" dirty="0">
                  <a:solidFill>
                    <a:schemeClr val="accent2"/>
                  </a:solidFill>
                </a:endParaRPr>
              </a:p>
            </p:txBody>
          </p:sp>
        </p:grpSp>
        <p:grpSp>
          <p:nvGrpSpPr>
            <p:cNvPr id="53273" name="Group 30"/>
            <p:cNvGrpSpPr>
              <a:grpSpLocks/>
            </p:cNvGrpSpPr>
            <p:nvPr/>
          </p:nvGrpSpPr>
          <p:grpSpPr bwMode="auto">
            <a:xfrm>
              <a:off x="3216" y="540"/>
              <a:ext cx="672" cy="336"/>
              <a:chOff x="3216" y="540"/>
              <a:chExt cx="672" cy="336"/>
            </a:xfrm>
          </p:grpSpPr>
          <p:sp>
            <p:nvSpPr>
              <p:cNvPr id="53279" name="Rectangle 10"/>
              <p:cNvSpPr>
                <a:spLocks noChangeArrowheads="1"/>
              </p:cNvSpPr>
              <p:nvPr/>
            </p:nvSpPr>
            <p:spPr bwMode="auto">
              <a:xfrm>
                <a:off x="3216" y="540"/>
                <a:ext cx="672" cy="336"/>
              </a:xfrm>
              <a:prstGeom prst="rect">
                <a:avLst/>
              </a:prstGeom>
              <a:solidFill>
                <a:schemeClr val="accent2">
                  <a:alpha val="20000"/>
                </a:schemeClr>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3280" name="Text Box 11"/>
              <p:cNvSpPr txBox="1">
                <a:spLocks noChangeArrowheads="1"/>
              </p:cNvSpPr>
              <p:nvPr/>
            </p:nvSpPr>
            <p:spPr bwMode="auto">
              <a:xfrm>
                <a:off x="3312" y="625"/>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obj1</a:t>
                </a:r>
              </a:p>
            </p:txBody>
          </p:sp>
        </p:grpSp>
        <p:grpSp>
          <p:nvGrpSpPr>
            <p:cNvPr id="53274" name="Group 31"/>
            <p:cNvGrpSpPr>
              <a:grpSpLocks/>
            </p:cNvGrpSpPr>
            <p:nvPr/>
          </p:nvGrpSpPr>
          <p:grpSpPr bwMode="auto">
            <a:xfrm>
              <a:off x="2976" y="1632"/>
              <a:ext cx="672" cy="336"/>
              <a:chOff x="2976" y="1632"/>
              <a:chExt cx="672" cy="336"/>
            </a:xfrm>
          </p:grpSpPr>
          <p:sp>
            <p:nvSpPr>
              <p:cNvPr id="53277" name="Rectangle 12"/>
              <p:cNvSpPr>
                <a:spLocks noChangeArrowheads="1"/>
              </p:cNvSpPr>
              <p:nvPr/>
            </p:nvSpPr>
            <p:spPr bwMode="auto">
              <a:xfrm>
                <a:off x="2976" y="1632"/>
                <a:ext cx="672" cy="336"/>
              </a:xfrm>
              <a:prstGeom prst="rect">
                <a:avLst/>
              </a:prstGeom>
              <a:solidFill>
                <a:schemeClr val="accent2">
                  <a:alpha val="20000"/>
                </a:schemeClr>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3278" name="Text Box 13"/>
              <p:cNvSpPr txBox="1">
                <a:spLocks noChangeArrowheads="1"/>
              </p:cNvSpPr>
              <p:nvPr/>
            </p:nvSpPr>
            <p:spPr bwMode="auto">
              <a:xfrm>
                <a:off x="3072" y="171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obj2</a:t>
                </a:r>
              </a:p>
            </p:txBody>
          </p:sp>
        </p:grpSp>
        <p:sp>
          <p:nvSpPr>
            <p:cNvPr id="53275" name="Line 14"/>
            <p:cNvSpPr>
              <a:spLocks noChangeShapeType="1"/>
            </p:cNvSpPr>
            <p:nvPr/>
          </p:nvSpPr>
          <p:spPr bwMode="auto">
            <a:xfrm>
              <a:off x="3888" y="720"/>
              <a:ext cx="720" cy="24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3276" name="Line 15"/>
            <p:cNvSpPr>
              <a:spLocks noChangeShapeType="1"/>
            </p:cNvSpPr>
            <p:nvPr/>
          </p:nvSpPr>
          <p:spPr bwMode="auto">
            <a:xfrm flipV="1">
              <a:off x="3657" y="1632"/>
              <a:ext cx="480" cy="192"/>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6" name="Group 40"/>
          <p:cNvGrpSpPr>
            <a:grpSpLocks/>
          </p:cNvGrpSpPr>
          <p:nvPr/>
        </p:nvGrpSpPr>
        <p:grpSpPr bwMode="auto">
          <a:xfrm>
            <a:off x="3429000" y="3276600"/>
            <a:ext cx="5334000" cy="3124200"/>
            <a:chOff x="2160" y="2064"/>
            <a:chExt cx="3360" cy="1968"/>
          </a:xfrm>
        </p:grpSpPr>
        <p:sp>
          <p:nvSpPr>
            <p:cNvPr id="53256" name="Line 24"/>
            <p:cNvSpPr>
              <a:spLocks noChangeShapeType="1"/>
            </p:cNvSpPr>
            <p:nvPr/>
          </p:nvSpPr>
          <p:spPr bwMode="auto">
            <a:xfrm flipV="1">
              <a:off x="2928" y="3360"/>
              <a:ext cx="816" cy="357"/>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3257" name="AutoShape 2"/>
            <p:cNvSpPr>
              <a:spLocks noChangeArrowheads="1"/>
            </p:cNvSpPr>
            <p:nvPr/>
          </p:nvSpPr>
          <p:spPr bwMode="auto">
            <a:xfrm>
              <a:off x="2928" y="2064"/>
              <a:ext cx="2592" cy="1968"/>
            </a:xfrm>
            <a:prstGeom prst="irregularSeal1">
              <a:avLst/>
            </a:prstGeom>
            <a:solidFill>
              <a:srgbClr val="CCFFCC">
                <a:alpha val="30196"/>
              </a:srgbClr>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3258" name="Oval 16"/>
            <p:cNvSpPr>
              <a:spLocks noChangeArrowheads="1"/>
            </p:cNvSpPr>
            <p:nvPr/>
          </p:nvSpPr>
          <p:spPr bwMode="auto">
            <a:xfrm>
              <a:off x="3696" y="2976"/>
              <a:ext cx="480" cy="480"/>
            </a:xfrm>
            <a:prstGeom prst="ellipse">
              <a:avLst/>
            </a:prstGeom>
            <a:solidFill>
              <a:srgbClr val="339966">
                <a:alpha val="70195"/>
              </a:srgbClr>
            </a:solidFill>
            <a:ln w="12700" algn="ctr">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2</a:t>
              </a:r>
            </a:p>
          </p:txBody>
        </p:sp>
        <p:sp>
          <p:nvSpPr>
            <p:cNvPr id="53259" name="Oval 17"/>
            <p:cNvSpPr>
              <a:spLocks noChangeArrowheads="1"/>
            </p:cNvSpPr>
            <p:nvPr/>
          </p:nvSpPr>
          <p:spPr bwMode="auto">
            <a:xfrm>
              <a:off x="4464" y="2688"/>
              <a:ext cx="480" cy="480"/>
            </a:xfrm>
            <a:prstGeom prst="ellipse">
              <a:avLst/>
            </a:prstGeom>
            <a:solidFill>
              <a:srgbClr val="339966">
                <a:alpha val="70195"/>
              </a:srgbClr>
            </a:solidFill>
            <a:ln w="12700" algn="ctr">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1</a:t>
              </a:r>
            </a:p>
          </p:txBody>
        </p:sp>
        <p:sp>
          <p:nvSpPr>
            <p:cNvPr id="53260" name="Text Box 18"/>
            <p:cNvSpPr txBox="1">
              <a:spLocks noChangeArrowheads="1"/>
            </p:cNvSpPr>
            <p:nvPr/>
          </p:nvSpPr>
          <p:spPr bwMode="auto">
            <a:xfrm>
              <a:off x="4080" y="3216"/>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400" dirty="0" smtClean="0">
                  <a:solidFill>
                    <a:srgbClr val="008080"/>
                  </a:solidFill>
                </a:rPr>
                <a:t>   Heap</a:t>
              </a:r>
              <a:endParaRPr lang="en-US" sz="1400" dirty="0">
                <a:solidFill>
                  <a:srgbClr val="008080"/>
                </a:solidFill>
              </a:endParaRPr>
            </a:p>
          </p:txBody>
        </p:sp>
        <p:grpSp>
          <p:nvGrpSpPr>
            <p:cNvPr id="53261" name="Group 32"/>
            <p:cNvGrpSpPr>
              <a:grpSpLocks/>
            </p:cNvGrpSpPr>
            <p:nvPr/>
          </p:nvGrpSpPr>
          <p:grpSpPr bwMode="auto">
            <a:xfrm>
              <a:off x="2304" y="2352"/>
              <a:ext cx="672" cy="336"/>
              <a:chOff x="2304" y="2352"/>
              <a:chExt cx="672" cy="336"/>
            </a:xfrm>
          </p:grpSpPr>
          <p:sp>
            <p:nvSpPr>
              <p:cNvPr id="53270" name="Rectangle 19"/>
              <p:cNvSpPr>
                <a:spLocks noChangeArrowheads="1"/>
              </p:cNvSpPr>
              <p:nvPr/>
            </p:nvSpPr>
            <p:spPr bwMode="auto">
              <a:xfrm>
                <a:off x="2304" y="2352"/>
                <a:ext cx="672" cy="336"/>
              </a:xfrm>
              <a:prstGeom prst="rect">
                <a:avLst/>
              </a:prstGeom>
              <a:solidFill>
                <a:srgbClr val="FFCC99"/>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3271" name="Text Box 20"/>
              <p:cNvSpPr txBox="1">
                <a:spLocks noChangeArrowheads="1"/>
              </p:cNvSpPr>
              <p:nvPr/>
            </p:nvSpPr>
            <p:spPr bwMode="auto">
              <a:xfrm>
                <a:off x="2400" y="242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obj1</a:t>
                </a:r>
              </a:p>
            </p:txBody>
          </p:sp>
        </p:grpSp>
        <p:grpSp>
          <p:nvGrpSpPr>
            <p:cNvPr id="53262" name="Group 34"/>
            <p:cNvGrpSpPr>
              <a:grpSpLocks/>
            </p:cNvGrpSpPr>
            <p:nvPr/>
          </p:nvGrpSpPr>
          <p:grpSpPr bwMode="auto">
            <a:xfrm>
              <a:off x="2256" y="3552"/>
              <a:ext cx="672" cy="336"/>
              <a:chOff x="2256" y="3552"/>
              <a:chExt cx="672" cy="336"/>
            </a:xfrm>
          </p:grpSpPr>
          <p:sp>
            <p:nvSpPr>
              <p:cNvPr id="53268" name="Rectangle 21"/>
              <p:cNvSpPr>
                <a:spLocks noChangeArrowheads="1"/>
              </p:cNvSpPr>
              <p:nvPr/>
            </p:nvSpPr>
            <p:spPr bwMode="auto">
              <a:xfrm>
                <a:off x="2256" y="3552"/>
                <a:ext cx="672" cy="336"/>
              </a:xfrm>
              <a:prstGeom prst="rect">
                <a:avLst/>
              </a:prstGeom>
              <a:solidFill>
                <a:srgbClr val="FFCC99"/>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3269" name="Text Box 22"/>
              <p:cNvSpPr txBox="1">
                <a:spLocks noChangeArrowheads="1"/>
              </p:cNvSpPr>
              <p:nvPr/>
            </p:nvSpPr>
            <p:spPr bwMode="auto">
              <a:xfrm>
                <a:off x="2352" y="363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obj2</a:t>
                </a:r>
              </a:p>
            </p:txBody>
          </p:sp>
        </p:grpSp>
        <p:sp>
          <p:nvSpPr>
            <p:cNvPr id="53263" name="Line 23"/>
            <p:cNvSpPr>
              <a:spLocks noChangeShapeType="1"/>
            </p:cNvSpPr>
            <p:nvPr/>
          </p:nvSpPr>
          <p:spPr bwMode="auto">
            <a:xfrm>
              <a:off x="2976" y="2544"/>
              <a:ext cx="1488" cy="336"/>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53264" name="Group 33"/>
            <p:cNvGrpSpPr>
              <a:grpSpLocks/>
            </p:cNvGrpSpPr>
            <p:nvPr/>
          </p:nvGrpSpPr>
          <p:grpSpPr bwMode="auto">
            <a:xfrm>
              <a:off x="2160" y="2976"/>
              <a:ext cx="672" cy="336"/>
              <a:chOff x="2160" y="2976"/>
              <a:chExt cx="672" cy="336"/>
            </a:xfrm>
          </p:grpSpPr>
          <p:sp>
            <p:nvSpPr>
              <p:cNvPr id="53266" name="Rectangle 25"/>
              <p:cNvSpPr>
                <a:spLocks noChangeArrowheads="1"/>
              </p:cNvSpPr>
              <p:nvPr/>
            </p:nvSpPr>
            <p:spPr bwMode="auto">
              <a:xfrm>
                <a:off x="2160" y="2976"/>
                <a:ext cx="672" cy="336"/>
              </a:xfrm>
              <a:prstGeom prst="rect">
                <a:avLst/>
              </a:prstGeom>
              <a:solidFill>
                <a:srgbClr val="FFCC99"/>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3267" name="Text Box 26"/>
              <p:cNvSpPr txBox="1">
                <a:spLocks noChangeArrowheads="1"/>
              </p:cNvSpPr>
              <p:nvPr/>
            </p:nvSpPr>
            <p:spPr bwMode="auto">
              <a:xfrm>
                <a:off x="2256" y="3054"/>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obj3</a:t>
                </a:r>
              </a:p>
            </p:txBody>
          </p:sp>
        </p:grpSp>
        <p:sp>
          <p:nvSpPr>
            <p:cNvPr id="53265" name="Line 27"/>
            <p:cNvSpPr>
              <a:spLocks noChangeShapeType="1"/>
            </p:cNvSpPr>
            <p:nvPr/>
          </p:nvSpPr>
          <p:spPr bwMode="auto">
            <a:xfrm>
              <a:off x="2832" y="3138"/>
              <a:ext cx="864" cy="3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Tree>
    <p:extLst>
      <p:ext uri="{BB962C8B-B14F-4D97-AF65-F5344CB8AC3E}">
        <p14:creationId xmlns:p14="http://schemas.microsoft.com/office/powerpoint/2010/main" val="22967830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23933">
                                            <p:txEl>
                                              <p:pRg st="0" end="0"/>
                                            </p:txEl>
                                          </p:spTgt>
                                        </p:tgtEl>
                                        <p:attrNameLst>
                                          <p:attrName>style.visibility</p:attrName>
                                        </p:attrNameLst>
                                      </p:cBhvr>
                                      <p:to>
                                        <p:strVal val="visible"/>
                                      </p:to>
                                    </p:set>
                                    <p:anim calcmode="lin" valueType="num">
                                      <p:cBhvr>
                                        <p:cTn id="7" dur="1000" fill="hold"/>
                                        <p:tgtEl>
                                          <p:spTgt spid="123933">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23933">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23933">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23933">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23933">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23933">
                                            <p:txEl>
                                              <p:pRg st="1" end="1"/>
                                            </p:txEl>
                                          </p:spTgt>
                                        </p:tgtEl>
                                        <p:attrNameLst>
                                          <p:attrName>style.visibility</p:attrName>
                                        </p:attrNameLst>
                                      </p:cBhvr>
                                      <p:to>
                                        <p:strVal val="visible"/>
                                      </p:to>
                                    </p:set>
                                    <p:anim calcmode="lin" valueType="num">
                                      <p:cBhvr>
                                        <p:cTn id="14" dur="1000" fill="hold"/>
                                        <p:tgtEl>
                                          <p:spTgt spid="123933">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123933">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123933">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123933">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123933">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3933">
                                            <p:txEl>
                                              <p:pRg st="2" end="2"/>
                                            </p:txEl>
                                          </p:spTgt>
                                        </p:tgtEl>
                                        <p:attrNameLst>
                                          <p:attrName>style.visibility</p:attrName>
                                        </p:attrNameLst>
                                      </p:cBhvr>
                                      <p:to>
                                        <p:strVal val="visible"/>
                                      </p:to>
                                    </p:set>
                                    <p:anim calcmode="lin" valueType="num">
                                      <p:cBhvr>
                                        <p:cTn id="21" dur="1000" fill="hold"/>
                                        <p:tgtEl>
                                          <p:spTgt spid="123933">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123933">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123933">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123933">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123933">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23933">
                                            <p:txEl>
                                              <p:pRg st="3" end="3"/>
                                            </p:txEl>
                                          </p:spTgt>
                                        </p:tgtEl>
                                        <p:attrNameLst>
                                          <p:attrName>style.visibility</p:attrName>
                                        </p:attrNameLst>
                                      </p:cBhvr>
                                      <p:to>
                                        <p:strVal val="visible"/>
                                      </p:to>
                                    </p:set>
                                    <p:anim calcmode="lin" valueType="num">
                                      <p:cBhvr>
                                        <p:cTn id="28" dur="1000" fill="hold"/>
                                        <p:tgtEl>
                                          <p:spTgt spid="123933">
                                            <p:txEl>
                                              <p:pRg st="3" end="3"/>
                                            </p:txEl>
                                          </p:spTgt>
                                        </p:tgtEl>
                                        <p:attrNameLst>
                                          <p:attrName>ppt_w</p:attrName>
                                        </p:attrNameLst>
                                      </p:cBhvr>
                                      <p:tavLst>
                                        <p:tav tm="0">
                                          <p:val>
                                            <p:strVal val="#ppt_w*0.05"/>
                                          </p:val>
                                        </p:tav>
                                        <p:tav tm="100000">
                                          <p:val>
                                            <p:strVal val="#ppt_w"/>
                                          </p:val>
                                        </p:tav>
                                      </p:tavLst>
                                    </p:anim>
                                    <p:anim calcmode="lin" valueType="num">
                                      <p:cBhvr>
                                        <p:cTn id="29" dur="1000" fill="hold"/>
                                        <p:tgtEl>
                                          <p:spTgt spid="123933">
                                            <p:txEl>
                                              <p:pRg st="3" end="3"/>
                                            </p:txEl>
                                          </p:spTgt>
                                        </p:tgtEl>
                                        <p:attrNameLst>
                                          <p:attrName>ppt_h</p:attrName>
                                        </p:attrNameLst>
                                      </p:cBhvr>
                                      <p:tavLst>
                                        <p:tav tm="0">
                                          <p:val>
                                            <p:strVal val="#ppt_h"/>
                                          </p:val>
                                        </p:tav>
                                        <p:tav tm="100000">
                                          <p:val>
                                            <p:strVal val="#ppt_h"/>
                                          </p:val>
                                        </p:tav>
                                      </p:tavLst>
                                    </p:anim>
                                    <p:anim calcmode="lin" valueType="num">
                                      <p:cBhvr>
                                        <p:cTn id="30" dur="1000" fill="hold"/>
                                        <p:tgtEl>
                                          <p:spTgt spid="123933">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123933">
                                            <p:txEl>
                                              <p:pRg st="3" end="3"/>
                                            </p:txEl>
                                          </p:spTgt>
                                        </p:tgtEl>
                                        <p:attrNameLst>
                                          <p:attrName>ppt_y</p:attrName>
                                        </p:attrNameLst>
                                      </p:cBhvr>
                                      <p:tavLst>
                                        <p:tav tm="0">
                                          <p:val>
                                            <p:strVal val="#ppt_y"/>
                                          </p:val>
                                        </p:tav>
                                        <p:tav tm="100000">
                                          <p:val>
                                            <p:strVal val="#ppt_y"/>
                                          </p:val>
                                        </p:tav>
                                      </p:tavLst>
                                    </p:anim>
                                    <p:animEffect transition="in" filter="fade">
                                      <p:cBhvr>
                                        <p:cTn id="32" dur="1000"/>
                                        <p:tgtEl>
                                          <p:spTgt spid="123933">
                                            <p:txEl>
                                              <p:pRg st="3" end="3"/>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123933">
                                            <p:txEl>
                                              <p:pRg st="4" end="4"/>
                                            </p:txEl>
                                          </p:spTgt>
                                        </p:tgtEl>
                                        <p:attrNameLst>
                                          <p:attrName>style.visibility</p:attrName>
                                        </p:attrNameLst>
                                      </p:cBhvr>
                                      <p:to>
                                        <p:strVal val="visible"/>
                                      </p:to>
                                    </p:set>
                                    <p:anim calcmode="lin" valueType="num">
                                      <p:cBhvr>
                                        <p:cTn id="35" dur="1000" fill="hold"/>
                                        <p:tgtEl>
                                          <p:spTgt spid="123933">
                                            <p:txEl>
                                              <p:pRg st="4" end="4"/>
                                            </p:txEl>
                                          </p:spTgt>
                                        </p:tgtEl>
                                        <p:attrNameLst>
                                          <p:attrName>ppt_w</p:attrName>
                                        </p:attrNameLst>
                                      </p:cBhvr>
                                      <p:tavLst>
                                        <p:tav tm="0">
                                          <p:val>
                                            <p:strVal val="#ppt_w*0.05"/>
                                          </p:val>
                                        </p:tav>
                                        <p:tav tm="100000">
                                          <p:val>
                                            <p:strVal val="#ppt_w"/>
                                          </p:val>
                                        </p:tav>
                                      </p:tavLst>
                                    </p:anim>
                                    <p:anim calcmode="lin" valueType="num">
                                      <p:cBhvr>
                                        <p:cTn id="36" dur="1000" fill="hold"/>
                                        <p:tgtEl>
                                          <p:spTgt spid="123933">
                                            <p:txEl>
                                              <p:pRg st="4" end="4"/>
                                            </p:txEl>
                                          </p:spTgt>
                                        </p:tgtEl>
                                        <p:attrNameLst>
                                          <p:attrName>ppt_h</p:attrName>
                                        </p:attrNameLst>
                                      </p:cBhvr>
                                      <p:tavLst>
                                        <p:tav tm="0">
                                          <p:val>
                                            <p:strVal val="#ppt_h"/>
                                          </p:val>
                                        </p:tav>
                                        <p:tav tm="100000">
                                          <p:val>
                                            <p:strVal val="#ppt_h"/>
                                          </p:val>
                                        </p:tav>
                                      </p:tavLst>
                                    </p:anim>
                                    <p:anim calcmode="lin" valueType="num">
                                      <p:cBhvr>
                                        <p:cTn id="37" dur="1000" fill="hold"/>
                                        <p:tgtEl>
                                          <p:spTgt spid="123933">
                                            <p:txEl>
                                              <p:pRg st="4" end="4"/>
                                            </p:txEl>
                                          </p:spTgt>
                                        </p:tgtEl>
                                        <p:attrNameLst>
                                          <p:attrName>ppt_x</p:attrName>
                                        </p:attrNameLst>
                                      </p:cBhvr>
                                      <p:tavLst>
                                        <p:tav tm="0">
                                          <p:val>
                                            <p:strVal val="#ppt_x-.2"/>
                                          </p:val>
                                        </p:tav>
                                        <p:tav tm="100000">
                                          <p:val>
                                            <p:strVal val="#ppt_x"/>
                                          </p:val>
                                        </p:tav>
                                      </p:tavLst>
                                    </p:anim>
                                    <p:anim calcmode="lin" valueType="num">
                                      <p:cBhvr>
                                        <p:cTn id="38" dur="1000" fill="hold"/>
                                        <p:tgtEl>
                                          <p:spTgt spid="123933">
                                            <p:txEl>
                                              <p:pRg st="4" end="4"/>
                                            </p:txEl>
                                          </p:spTgt>
                                        </p:tgtEl>
                                        <p:attrNameLst>
                                          <p:attrName>ppt_y</p:attrName>
                                        </p:attrNameLst>
                                      </p:cBhvr>
                                      <p:tavLst>
                                        <p:tav tm="0">
                                          <p:val>
                                            <p:strVal val="#ppt_y"/>
                                          </p:val>
                                        </p:tav>
                                        <p:tav tm="100000">
                                          <p:val>
                                            <p:strVal val="#ppt_y"/>
                                          </p:val>
                                        </p:tav>
                                      </p:tavLst>
                                    </p:anim>
                                    <p:animEffect transition="in" filter="fade">
                                      <p:cBhvr>
                                        <p:cTn id="39" dur="1000"/>
                                        <p:tgtEl>
                                          <p:spTgt spid="123933">
                                            <p:txEl>
                                              <p:pRg st="4" end="4"/>
                                            </p:txEl>
                                          </p:spTgt>
                                        </p:tgtEl>
                                      </p:cBhvr>
                                    </p:animEffect>
                                  </p:childTnLst>
                                </p:cTn>
                              </p:par>
                            </p:childTnLst>
                          </p:cTn>
                        </p:par>
                        <p:par>
                          <p:cTn id="40" fill="hold" nodeType="afterGroup">
                            <p:stCondLst>
                              <p:cond delay="1000"/>
                            </p:stCondLst>
                            <p:childTnLst>
                              <p:par>
                                <p:cTn id="41" presetID="10" presetClass="entr" presetSubtype="0"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2000"/>
                                        <p:tgtEl>
                                          <p:spTgt spid="2"/>
                                        </p:tgtEl>
                                      </p:cBhvr>
                                    </p:animEffect>
                                  </p:childTnLst>
                                </p:cTn>
                              </p:par>
                            </p:childTnLst>
                          </p:cTn>
                        </p:par>
                        <p:par>
                          <p:cTn id="44" fill="hold" nodeType="afterGroup">
                            <p:stCondLst>
                              <p:cond delay="3000"/>
                            </p:stCondLst>
                            <p:childTnLst>
                              <p:par>
                                <p:cTn id="45" presetID="54" presetClass="entr" presetSubtype="0" accel="100000" fill="hold" grpId="0" nodeType="afterEffect">
                                  <p:stCondLst>
                                    <p:cond delay="1000"/>
                                  </p:stCondLst>
                                  <p:childTnLst>
                                    <p:set>
                                      <p:cBhvr>
                                        <p:cTn id="46" dur="1" fill="hold">
                                          <p:stCondLst>
                                            <p:cond delay="0"/>
                                          </p:stCondLst>
                                        </p:cTn>
                                        <p:tgtEl>
                                          <p:spTgt spid="123933">
                                            <p:txEl>
                                              <p:pRg st="8" end="8"/>
                                            </p:txEl>
                                          </p:spTgt>
                                        </p:tgtEl>
                                        <p:attrNameLst>
                                          <p:attrName>style.visibility</p:attrName>
                                        </p:attrNameLst>
                                      </p:cBhvr>
                                      <p:to>
                                        <p:strVal val="visible"/>
                                      </p:to>
                                    </p:set>
                                    <p:anim calcmode="lin" valueType="num">
                                      <p:cBhvr>
                                        <p:cTn id="47" dur="1000" fill="hold"/>
                                        <p:tgtEl>
                                          <p:spTgt spid="123933">
                                            <p:txEl>
                                              <p:pRg st="8" end="8"/>
                                            </p:txEl>
                                          </p:spTgt>
                                        </p:tgtEl>
                                        <p:attrNameLst>
                                          <p:attrName>ppt_w</p:attrName>
                                        </p:attrNameLst>
                                      </p:cBhvr>
                                      <p:tavLst>
                                        <p:tav tm="0">
                                          <p:val>
                                            <p:strVal val="#ppt_w*0.05"/>
                                          </p:val>
                                        </p:tav>
                                        <p:tav tm="100000">
                                          <p:val>
                                            <p:strVal val="#ppt_w"/>
                                          </p:val>
                                        </p:tav>
                                      </p:tavLst>
                                    </p:anim>
                                    <p:anim calcmode="lin" valueType="num">
                                      <p:cBhvr>
                                        <p:cTn id="48" dur="1000" fill="hold"/>
                                        <p:tgtEl>
                                          <p:spTgt spid="123933">
                                            <p:txEl>
                                              <p:pRg st="8" end="8"/>
                                            </p:txEl>
                                          </p:spTgt>
                                        </p:tgtEl>
                                        <p:attrNameLst>
                                          <p:attrName>ppt_h</p:attrName>
                                        </p:attrNameLst>
                                      </p:cBhvr>
                                      <p:tavLst>
                                        <p:tav tm="0">
                                          <p:val>
                                            <p:strVal val="#ppt_h"/>
                                          </p:val>
                                        </p:tav>
                                        <p:tav tm="100000">
                                          <p:val>
                                            <p:strVal val="#ppt_h"/>
                                          </p:val>
                                        </p:tav>
                                      </p:tavLst>
                                    </p:anim>
                                    <p:anim calcmode="lin" valueType="num">
                                      <p:cBhvr>
                                        <p:cTn id="49" dur="1000" fill="hold"/>
                                        <p:tgtEl>
                                          <p:spTgt spid="123933">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123933">
                                            <p:txEl>
                                              <p:pRg st="8" end="8"/>
                                            </p:txEl>
                                          </p:spTgt>
                                        </p:tgtEl>
                                        <p:attrNameLst>
                                          <p:attrName>ppt_y</p:attrName>
                                        </p:attrNameLst>
                                      </p:cBhvr>
                                      <p:tavLst>
                                        <p:tav tm="0">
                                          <p:val>
                                            <p:strVal val="#ppt_y"/>
                                          </p:val>
                                        </p:tav>
                                        <p:tav tm="100000">
                                          <p:val>
                                            <p:strVal val="#ppt_y"/>
                                          </p:val>
                                        </p:tav>
                                      </p:tavLst>
                                    </p:anim>
                                    <p:animEffect transition="in" filter="fade">
                                      <p:cBhvr>
                                        <p:cTn id="51" dur="1000"/>
                                        <p:tgtEl>
                                          <p:spTgt spid="123933">
                                            <p:txEl>
                                              <p:pRg st="8" end="8"/>
                                            </p:txEl>
                                          </p:spTgt>
                                        </p:tgtEl>
                                      </p:cBhvr>
                                    </p:animEffect>
                                  </p:childTnLst>
                                </p:cTn>
                              </p:par>
                              <p:par>
                                <p:cTn id="52" presetID="54" presetClass="entr" presetSubtype="0" accel="100000" fill="hold" grpId="0" nodeType="withEffect">
                                  <p:stCondLst>
                                    <p:cond delay="1000"/>
                                  </p:stCondLst>
                                  <p:childTnLst>
                                    <p:set>
                                      <p:cBhvr>
                                        <p:cTn id="53" dur="1" fill="hold">
                                          <p:stCondLst>
                                            <p:cond delay="0"/>
                                          </p:stCondLst>
                                        </p:cTn>
                                        <p:tgtEl>
                                          <p:spTgt spid="123933">
                                            <p:txEl>
                                              <p:pRg st="9" end="9"/>
                                            </p:txEl>
                                          </p:spTgt>
                                        </p:tgtEl>
                                        <p:attrNameLst>
                                          <p:attrName>style.visibility</p:attrName>
                                        </p:attrNameLst>
                                      </p:cBhvr>
                                      <p:to>
                                        <p:strVal val="visible"/>
                                      </p:to>
                                    </p:set>
                                    <p:anim calcmode="lin" valueType="num">
                                      <p:cBhvr>
                                        <p:cTn id="54" dur="1000" fill="hold"/>
                                        <p:tgtEl>
                                          <p:spTgt spid="123933">
                                            <p:txEl>
                                              <p:pRg st="9" end="9"/>
                                            </p:txEl>
                                          </p:spTgt>
                                        </p:tgtEl>
                                        <p:attrNameLst>
                                          <p:attrName>ppt_w</p:attrName>
                                        </p:attrNameLst>
                                      </p:cBhvr>
                                      <p:tavLst>
                                        <p:tav tm="0">
                                          <p:val>
                                            <p:strVal val="#ppt_w*0.05"/>
                                          </p:val>
                                        </p:tav>
                                        <p:tav tm="100000">
                                          <p:val>
                                            <p:strVal val="#ppt_w"/>
                                          </p:val>
                                        </p:tav>
                                      </p:tavLst>
                                    </p:anim>
                                    <p:anim calcmode="lin" valueType="num">
                                      <p:cBhvr>
                                        <p:cTn id="55" dur="1000" fill="hold"/>
                                        <p:tgtEl>
                                          <p:spTgt spid="123933">
                                            <p:txEl>
                                              <p:pRg st="9" end="9"/>
                                            </p:txEl>
                                          </p:spTgt>
                                        </p:tgtEl>
                                        <p:attrNameLst>
                                          <p:attrName>ppt_h</p:attrName>
                                        </p:attrNameLst>
                                      </p:cBhvr>
                                      <p:tavLst>
                                        <p:tav tm="0">
                                          <p:val>
                                            <p:strVal val="#ppt_h"/>
                                          </p:val>
                                        </p:tav>
                                        <p:tav tm="100000">
                                          <p:val>
                                            <p:strVal val="#ppt_h"/>
                                          </p:val>
                                        </p:tav>
                                      </p:tavLst>
                                    </p:anim>
                                    <p:anim calcmode="lin" valueType="num">
                                      <p:cBhvr>
                                        <p:cTn id="56" dur="1000" fill="hold"/>
                                        <p:tgtEl>
                                          <p:spTgt spid="123933">
                                            <p:txEl>
                                              <p:pRg st="9" end="9"/>
                                            </p:txEl>
                                          </p:spTgt>
                                        </p:tgtEl>
                                        <p:attrNameLst>
                                          <p:attrName>ppt_x</p:attrName>
                                        </p:attrNameLst>
                                      </p:cBhvr>
                                      <p:tavLst>
                                        <p:tav tm="0">
                                          <p:val>
                                            <p:strVal val="#ppt_x-.2"/>
                                          </p:val>
                                        </p:tav>
                                        <p:tav tm="100000">
                                          <p:val>
                                            <p:strVal val="#ppt_x"/>
                                          </p:val>
                                        </p:tav>
                                      </p:tavLst>
                                    </p:anim>
                                    <p:anim calcmode="lin" valueType="num">
                                      <p:cBhvr>
                                        <p:cTn id="57" dur="1000" fill="hold"/>
                                        <p:tgtEl>
                                          <p:spTgt spid="123933">
                                            <p:txEl>
                                              <p:pRg st="9" end="9"/>
                                            </p:txEl>
                                          </p:spTgt>
                                        </p:tgtEl>
                                        <p:attrNameLst>
                                          <p:attrName>ppt_y</p:attrName>
                                        </p:attrNameLst>
                                      </p:cBhvr>
                                      <p:tavLst>
                                        <p:tav tm="0">
                                          <p:val>
                                            <p:strVal val="#ppt_y"/>
                                          </p:val>
                                        </p:tav>
                                        <p:tav tm="100000">
                                          <p:val>
                                            <p:strVal val="#ppt_y"/>
                                          </p:val>
                                        </p:tav>
                                      </p:tavLst>
                                    </p:anim>
                                    <p:animEffect transition="in" filter="fade">
                                      <p:cBhvr>
                                        <p:cTn id="58" dur="1000"/>
                                        <p:tgtEl>
                                          <p:spTgt spid="123933">
                                            <p:txEl>
                                              <p:pRg st="9" end="9"/>
                                            </p:txEl>
                                          </p:spTgt>
                                        </p:tgtEl>
                                      </p:cBhvr>
                                    </p:animEffect>
                                  </p:childTnLst>
                                </p:cTn>
                              </p:par>
                              <p:par>
                                <p:cTn id="59" presetID="54" presetClass="entr" presetSubtype="0" accel="100000" fill="hold" grpId="0" nodeType="withEffect">
                                  <p:stCondLst>
                                    <p:cond delay="1000"/>
                                  </p:stCondLst>
                                  <p:childTnLst>
                                    <p:set>
                                      <p:cBhvr>
                                        <p:cTn id="60" dur="1" fill="hold">
                                          <p:stCondLst>
                                            <p:cond delay="0"/>
                                          </p:stCondLst>
                                        </p:cTn>
                                        <p:tgtEl>
                                          <p:spTgt spid="123933">
                                            <p:txEl>
                                              <p:pRg st="10" end="10"/>
                                            </p:txEl>
                                          </p:spTgt>
                                        </p:tgtEl>
                                        <p:attrNameLst>
                                          <p:attrName>style.visibility</p:attrName>
                                        </p:attrNameLst>
                                      </p:cBhvr>
                                      <p:to>
                                        <p:strVal val="visible"/>
                                      </p:to>
                                    </p:set>
                                    <p:anim calcmode="lin" valueType="num">
                                      <p:cBhvr>
                                        <p:cTn id="61" dur="1000" fill="hold"/>
                                        <p:tgtEl>
                                          <p:spTgt spid="123933">
                                            <p:txEl>
                                              <p:pRg st="10" end="10"/>
                                            </p:txEl>
                                          </p:spTgt>
                                        </p:tgtEl>
                                        <p:attrNameLst>
                                          <p:attrName>ppt_w</p:attrName>
                                        </p:attrNameLst>
                                      </p:cBhvr>
                                      <p:tavLst>
                                        <p:tav tm="0">
                                          <p:val>
                                            <p:strVal val="#ppt_w*0.05"/>
                                          </p:val>
                                        </p:tav>
                                        <p:tav tm="100000">
                                          <p:val>
                                            <p:strVal val="#ppt_w"/>
                                          </p:val>
                                        </p:tav>
                                      </p:tavLst>
                                    </p:anim>
                                    <p:anim calcmode="lin" valueType="num">
                                      <p:cBhvr>
                                        <p:cTn id="62" dur="1000" fill="hold"/>
                                        <p:tgtEl>
                                          <p:spTgt spid="123933">
                                            <p:txEl>
                                              <p:pRg st="10" end="10"/>
                                            </p:txEl>
                                          </p:spTgt>
                                        </p:tgtEl>
                                        <p:attrNameLst>
                                          <p:attrName>ppt_h</p:attrName>
                                        </p:attrNameLst>
                                      </p:cBhvr>
                                      <p:tavLst>
                                        <p:tav tm="0">
                                          <p:val>
                                            <p:strVal val="#ppt_h"/>
                                          </p:val>
                                        </p:tav>
                                        <p:tav tm="100000">
                                          <p:val>
                                            <p:strVal val="#ppt_h"/>
                                          </p:val>
                                        </p:tav>
                                      </p:tavLst>
                                    </p:anim>
                                    <p:anim calcmode="lin" valueType="num">
                                      <p:cBhvr>
                                        <p:cTn id="63" dur="1000" fill="hold"/>
                                        <p:tgtEl>
                                          <p:spTgt spid="123933">
                                            <p:txEl>
                                              <p:pRg st="10" end="10"/>
                                            </p:txEl>
                                          </p:spTgt>
                                        </p:tgtEl>
                                        <p:attrNameLst>
                                          <p:attrName>ppt_x</p:attrName>
                                        </p:attrNameLst>
                                      </p:cBhvr>
                                      <p:tavLst>
                                        <p:tav tm="0">
                                          <p:val>
                                            <p:strVal val="#ppt_x-.2"/>
                                          </p:val>
                                        </p:tav>
                                        <p:tav tm="100000">
                                          <p:val>
                                            <p:strVal val="#ppt_x"/>
                                          </p:val>
                                        </p:tav>
                                      </p:tavLst>
                                    </p:anim>
                                    <p:anim calcmode="lin" valueType="num">
                                      <p:cBhvr>
                                        <p:cTn id="64" dur="1000" fill="hold"/>
                                        <p:tgtEl>
                                          <p:spTgt spid="123933">
                                            <p:txEl>
                                              <p:pRg st="10" end="10"/>
                                            </p:txEl>
                                          </p:spTgt>
                                        </p:tgtEl>
                                        <p:attrNameLst>
                                          <p:attrName>ppt_y</p:attrName>
                                        </p:attrNameLst>
                                      </p:cBhvr>
                                      <p:tavLst>
                                        <p:tav tm="0">
                                          <p:val>
                                            <p:strVal val="#ppt_y"/>
                                          </p:val>
                                        </p:tav>
                                        <p:tav tm="100000">
                                          <p:val>
                                            <p:strVal val="#ppt_y"/>
                                          </p:val>
                                        </p:tav>
                                      </p:tavLst>
                                    </p:anim>
                                    <p:animEffect transition="in" filter="fade">
                                      <p:cBhvr>
                                        <p:cTn id="65" dur="1000"/>
                                        <p:tgtEl>
                                          <p:spTgt spid="123933">
                                            <p:txEl>
                                              <p:pRg st="10" end="10"/>
                                            </p:txEl>
                                          </p:spTgt>
                                        </p:tgtEl>
                                      </p:cBhvr>
                                    </p:animEffect>
                                  </p:childTnLst>
                                </p:cTn>
                              </p:par>
                            </p:childTnLst>
                          </p:cTn>
                        </p:par>
                        <p:par>
                          <p:cTn id="66" fill="hold" nodeType="afterGroup">
                            <p:stCondLst>
                              <p:cond delay="5000"/>
                            </p:stCondLst>
                            <p:childTnLst>
                              <p:par>
                                <p:cTn id="67" presetID="10" presetClass="entr" presetSubtype="0" fill="hold" nodeType="after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542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5B852A2B-F992-4707-BCF6-E631B03DA7C7}" type="slidenum">
              <a:rPr lang="en-US" sz="900">
                <a:solidFill>
                  <a:schemeClr val="bg1"/>
                </a:solidFill>
                <a:latin typeface="Arial" panose="020B0604020202020204" pitchFamily="34" charset="0"/>
              </a:rPr>
              <a:pPr/>
              <a:t>27</a:t>
            </a:fld>
            <a:endParaRPr lang="en-US" sz="900">
              <a:solidFill>
                <a:schemeClr val="bg1"/>
              </a:solidFill>
              <a:latin typeface="Arial" panose="020B0604020202020204" pitchFamily="34" charset="0"/>
            </a:endParaRPr>
          </a:p>
        </p:txBody>
      </p:sp>
      <p:sp>
        <p:nvSpPr>
          <p:cNvPr id="54276" name="Rectangle 39"/>
          <p:cNvSpPr>
            <a:spLocks noGrp="1" noChangeArrowheads="1"/>
          </p:cNvSpPr>
          <p:nvPr>
            <p:ph type="title"/>
          </p:nvPr>
        </p:nvSpPr>
        <p:spPr/>
        <p:txBody>
          <a:bodyPr>
            <a:normAutofit fontScale="90000"/>
          </a:bodyPr>
          <a:lstStyle/>
          <a:p>
            <a:pPr eaLnBrk="1" hangingPunct="1"/>
            <a:r>
              <a:rPr lang="en-US" dirty="0" smtClean="0"/>
              <a:t>Lifetime of </a:t>
            </a:r>
            <a:br>
              <a:rPr lang="en-US" dirty="0" smtClean="0"/>
            </a:br>
            <a:r>
              <a:rPr lang="en-US" dirty="0" smtClean="0"/>
              <a:t>Objects </a:t>
            </a:r>
          </a:p>
        </p:txBody>
      </p:sp>
      <p:sp>
        <p:nvSpPr>
          <p:cNvPr id="125992" name="Rectangle 40"/>
          <p:cNvSpPr>
            <a:spLocks noGrp="1" noChangeArrowheads="1"/>
          </p:cNvSpPr>
          <p:nvPr>
            <p:ph type="body" idx="1"/>
          </p:nvPr>
        </p:nvSpPr>
        <p:spPr/>
        <p:txBody>
          <a:bodyPr/>
          <a:lstStyle/>
          <a:p>
            <a:pPr eaLnBrk="1" hangingPunct="1">
              <a:buFont typeface="Wingdings" panose="05000000000000000000" pitchFamily="2" charset="2"/>
              <a:buNone/>
            </a:pPr>
            <a:r>
              <a:rPr lang="en-US" sz="1800" smtClean="0">
                <a:solidFill>
                  <a:schemeClr val="accent2"/>
                </a:solidFill>
                <a:latin typeface="Courier New" panose="02070309020205020404" pitchFamily="49" charset="0"/>
              </a:rPr>
              <a:t>obj3 = obj1;</a:t>
            </a:r>
          </a:p>
          <a:p>
            <a:pPr eaLnBrk="1" hangingPunct="1">
              <a:buFont typeface="Wingdings" panose="05000000000000000000" pitchFamily="2" charset="2"/>
              <a:buNone/>
            </a:pPr>
            <a:r>
              <a:rPr lang="en-US" smtClean="0"/>
              <a:t>	</a:t>
            </a:r>
            <a:r>
              <a:rPr lang="en-US" sz="1600" smtClean="0">
                <a:sym typeface="Wingdings" panose="05000000000000000000" pitchFamily="2" charset="2"/>
              </a:rPr>
              <a:t></a:t>
            </a:r>
            <a:r>
              <a:rPr lang="en-US" sz="1600" smtClean="0"/>
              <a:t> References : 3</a:t>
            </a:r>
          </a:p>
          <a:p>
            <a:pPr eaLnBrk="1" hangingPunct="1">
              <a:buFont typeface="Wingdings" panose="05000000000000000000" pitchFamily="2" charset="2"/>
              <a:buNone/>
            </a:pPr>
            <a:r>
              <a:rPr lang="en-US" sz="1600" smtClean="0"/>
              <a:t>	</a:t>
            </a:r>
            <a:r>
              <a:rPr lang="en-US" sz="1600" smtClean="0">
                <a:sym typeface="Wingdings" panose="05000000000000000000" pitchFamily="2" charset="2"/>
              </a:rPr>
              <a:t></a:t>
            </a:r>
            <a:r>
              <a:rPr lang="en-US" sz="1600" smtClean="0"/>
              <a:t> Objects      : 2 </a:t>
            </a:r>
          </a:p>
          <a:p>
            <a:pPr eaLnBrk="1" hangingPunct="1">
              <a:buFont typeface="Wingdings" panose="05000000000000000000" pitchFamily="2" charset="2"/>
              <a:buNone/>
            </a:pPr>
            <a:endParaRPr lang="en-US" sz="1600" smtClean="0"/>
          </a:p>
          <a:p>
            <a:pPr eaLnBrk="1" hangingPunct="1">
              <a:buFont typeface="Wingdings" panose="05000000000000000000" pitchFamily="2" charset="2"/>
              <a:buNone/>
            </a:pPr>
            <a:endParaRPr lang="en-US" sz="1800" smtClean="0">
              <a:solidFill>
                <a:schemeClr val="accent2"/>
              </a:solidFill>
              <a:latin typeface="Courier New" panose="02070309020205020404" pitchFamily="49" charset="0"/>
            </a:endParaRPr>
          </a:p>
          <a:p>
            <a:pPr eaLnBrk="1" hangingPunct="1">
              <a:buFont typeface="Wingdings" panose="05000000000000000000" pitchFamily="2" charset="2"/>
              <a:buNone/>
            </a:pPr>
            <a:endParaRPr lang="en-US" sz="1800" smtClean="0">
              <a:solidFill>
                <a:schemeClr val="accent2"/>
              </a:solidFill>
              <a:latin typeface="Courier New" panose="02070309020205020404" pitchFamily="49" charset="0"/>
            </a:endParaRPr>
          </a:p>
          <a:p>
            <a:pPr eaLnBrk="1" hangingPunct="1">
              <a:buFont typeface="Wingdings" panose="05000000000000000000" pitchFamily="2" charset="2"/>
              <a:buNone/>
            </a:pPr>
            <a:endParaRPr lang="en-US" sz="1800" smtClean="0">
              <a:solidFill>
                <a:schemeClr val="accent2"/>
              </a:solidFill>
              <a:latin typeface="Courier New" panose="02070309020205020404" pitchFamily="49" charset="0"/>
            </a:endParaRPr>
          </a:p>
          <a:p>
            <a:pPr eaLnBrk="1" hangingPunct="1">
              <a:buFont typeface="Wingdings" panose="05000000000000000000" pitchFamily="2" charset="2"/>
              <a:buNone/>
            </a:pPr>
            <a:r>
              <a:rPr lang="en-US" sz="1800" smtClean="0">
                <a:solidFill>
                  <a:schemeClr val="accent2"/>
                </a:solidFill>
                <a:latin typeface="Courier New" panose="02070309020205020404" pitchFamily="49" charset="0"/>
              </a:rPr>
              <a:t>obj2 = null;</a:t>
            </a:r>
          </a:p>
          <a:p>
            <a:pPr eaLnBrk="1" hangingPunct="1">
              <a:buFont typeface="Wingdings" panose="05000000000000000000" pitchFamily="2" charset="2"/>
              <a:buNone/>
            </a:pPr>
            <a:r>
              <a:rPr lang="en-US" smtClean="0"/>
              <a:t>	</a:t>
            </a:r>
            <a:r>
              <a:rPr lang="en-US" sz="1600" smtClean="0">
                <a:sym typeface="Wingdings" panose="05000000000000000000" pitchFamily="2" charset="2"/>
              </a:rPr>
              <a:t></a:t>
            </a:r>
            <a:r>
              <a:rPr lang="en-US" sz="1600" smtClean="0"/>
              <a:t> Active References   : 2</a:t>
            </a:r>
          </a:p>
          <a:p>
            <a:pPr eaLnBrk="1" hangingPunct="1">
              <a:buFont typeface="Wingdings" panose="05000000000000000000" pitchFamily="2" charset="2"/>
              <a:buNone/>
            </a:pPr>
            <a:r>
              <a:rPr lang="en-US" sz="1600" smtClean="0"/>
              <a:t>	</a:t>
            </a:r>
            <a:r>
              <a:rPr lang="en-US" sz="1600" smtClean="0">
                <a:sym typeface="Wingdings" panose="05000000000000000000" pitchFamily="2" charset="2"/>
              </a:rPr>
              <a:t></a:t>
            </a:r>
            <a:r>
              <a:rPr lang="en-US" sz="1600" smtClean="0"/>
              <a:t> Null References      : 1</a:t>
            </a:r>
          </a:p>
          <a:p>
            <a:pPr eaLnBrk="1" hangingPunct="1">
              <a:buFont typeface="Wingdings" panose="05000000000000000000" pitchFamily="2" charset="2"/>
              <a:buNone/>
            </a:pPr>
            <a:r>
              <a:rPr lang="en-US" sz="1600" smtClean="0"/>
              <a:t>	</a:t>
            </a:r>
            <a:r>
              <a:rPr lang="en-US" sz="1600" smtClean="0">
                <a:sym typeface="Wingdings" panose="05000000000000000000" pitchFamily="2" charset="2"/>
              </a:rPr>
              <a:t></a:t>
            </a:r>
            <a:r>
              <a:rPr lang="en-US" sz="1600" smtClean="0"/>
              <a:t> Reachable Objects  : 1 </a:t>
            </a:r>
          </a:p>
          <a:p>
            <a:pPr eaLnBrk="1" hangingPunct="1">
              <a:buFont typeface="Wingdings" panose="05000000000000000000" pitchFamily="2" charset="2"/>
              <a:buNone/>
            </a:pPr>
            <a:r>
              <a:rPr lang="en-US" sz="1600" smtClean="0"/>
              <a:t>	</a:t>
            </a:r>
            <a:r>
              <a:rPr lang="en-US" sz="1600" smtClean="0">
                <a:sym typeface="Wingdings" panose="05000000000000000000" pitchFamily="2" charset="2"/>
              </a:rPr>
              <a:t></a:t>
            </a:r>
            <a:r>
              <a:rPr lang="en-US" sz="1600" smtClean="0"/>
              <a:t> Abandoned objects : 1</a:t>
            </a:r>
          </a:p>
        </p:txBody>
      </p:sp>
      <p:grpSp>
        <p:nvGrpSpPr>
          <p:cNvPr id="2" name="Group 52"/>
          <p:cNvGrpSpPr>
            <a:grpSpLocks/>
          </p:cNvGrpSpPr>
          <p:nvPr/>
        </p:nvGrpSpPr>
        <p:grpSpPr bwMode="auto">
          <a:xfrm>
            <a:off x="3352800" y="457200"/>
            <a:ext cx="5600700" cy="3200400"/>
            <a:chOff x="2064" y="288"/>
            <a:chExt cx="3528" cy="2016"/>
          </a:xfrm>
        </p:grpSpPr>
        <p:sp>
          <p:nvSpPr>
            <p:cNvPr id="54303" name="Line 28"/>
            <p:cNvSpPr>
              <a:spLocks noChangeShapeType="1"/>
            </p:cNvSpPr>
            <p:nvPr/>
          </p:nvSpPr>
          <p:spPr bwMode="auto">
            <a:xfrm>
              <a:off x="2736" y="1152"/>
              <a:ext cx="816" cy="96"/>
            </a:xfrm>
            <a:prstGeom prst="line">
              <a:avLst/>
            </a:prstGeom>
            <a:noFill/>
            <a:ln w="12700">
              <a:solidFill>
                <a:schemeClr val="accent2"/>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54304" name="Group 29"/>
            <p:cNvGrpSpPr>
              <a:grpSpLocks/>
            </p:cNvGrpSpPr>
            <p:nvPr/>
          </p:nvGrpSpPr>
          <p:grpSpPr bwMode="auto">
            <a:xfrm>
              <a:off x="2826" y="1086"/>
              <a:ext cx="240" cy="192"/>
              <a:chOff x="2880" y="1104"/>
              <a:chExt cx="240" cy="192"/>
            </a:xfrm>
          </p:grpSpPr>
          <p:sp>
            <p:nvSpPr>
              <p:cNvPr id="54323" name="Line 30"/>
              <p:cNvSpPr>
                <a:spLocks noChangeShapeType="1"/>
              </p:cNvSpPr>
              <p:nvPr/>
            </p:nvSpPr>
            <p:spPr bwMode="auto">
              <a:xfrm>
                <a:off x="2880" y="1104"/>
                <a:ext cx="240" cy="19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324" name="Line 31"/>
              <p:cNvSpPr>
                <a:spLocks noChangeShapeType="1"/>
              </p:cNvSpPr>
              <p:nvPr/>
            </p:nvSpPr>
            <p:spPr bwMode="auto">
              <a:xfrm flipV="1">
                <a:off x="2880" y="1104"/>
                <a:ext cx="192" cy="19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4305" name="Group 51"/>
            <p:cNvGrpSpPr>
              <a:grpSpLocks/>
            </p:cNvGrpSpPr>
            <p:nvPr/>
          </p:nvGrpSpPr>
          <p:grpSpPr bwMode="auto">
            <a:xfrm>
              <a:off x="2064" y="288"/>
              <a:ext cx="3528" cy="2016"/>
              <a:chOff x="2064" y="288"/>
              <a:chExt cx="3528" cy="2016"/>
            </a:xfrm>
          </p:grpSpPr>
          <p:grpSp>
            <p:nvGrpSpPr>
              <p:cNvPr id="54306" name="Group 41"/>
              <p:cNvGrpSpPr>
                <a:grpSpLocks/>
              </p:cNvGrpSpPr>
              <p:nvPr/>
            </p:nvGrpSpPr>
            <p:grpSpPr bwMode="auto">
              <a:xfrm>
                <a:off x="2160" y="432"/>
                <a:ext cx="672" cy="336"/>
                <a:chOff x="2064" y="432"/>
                <a:chExt cx="672" cy="336"/>
              </a:xfrm>
            </p:grpSpPr>
            <p:sp>
              <p:nvSpPr>
                <p:cNvPr id="54321" name="Rectangle 19"/>
                <p:cNvSpPr>
                  <a:spLocks noChangeArrowheads="1"/>
                </p:cNvSpPr>
                <p:nvPr/>
              </p:nvSpPr>
              <p:spPr bwMode="auto">
                <a:xfrm>
                  <a:off x="2064" y="432"/>
                  <a:ext cx="672" cy="336"/>
                </a:xfrm>
                <a:prstGeom prst="rect">
                  <a:avLst/>
                </a:prstGeom>
                <a:solidFill>
                  <a:srgbClr val="FFCC99"/>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4322" name="Text Box 20"/>
                <p:cNvSpPr txBox="1">
                  <a:spLocks noChangeArrowheads="1"/>
                </p:cNvSpPr>
                <p:nvPr/>
              </p:nvSpPr>
              <p:spPr bwMode="auto">
                <a:xfrm>
                  <a:off x="2148" y="51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obj1</a:t>
                  </a:r>
                </a:p>
              </p:txBody>
            </p:sp>
          </p:grpSp>
          <p:grpSp>
            <p:nvGrpSpPr>
              <p:cNvPr id="54307" name="Group 43"/>
              <p:cNvGrpSpPr>
                <a:grpSpLocks/>
              </p:cNvGrpSpPr>
              <p:nvPr/>
            </p:nvGrpSpPr>
            <p:grpSpPr bwMode="auto">
              <a:xfrm>
                <a:off x="2160" y="1536"/>
                <a:ext cx="672" cy="336"/>
                <a:chOff x="2160" y="1632"/>
                <a:chExt cx="672" cy="336"/>
              </a:xfrm>
            </p:grpSpPr>
            <p:sp>
              <p:nvSpPr>
                <p:cNvPr id="54319" name="Rectangle 21"/>
                <p:cNvSpPr>
                  <a:spLocks noChangeArrowheads="1"/>
                </p:cNvSpPr>
                <p:nvPr/>
              </p:nvSpPr>
              <p:spPr bwMode="auto">
                <a:xfrm>
                  <a:off x="2160" y="1632"/>
                  <a:ext cx="672" cy="336"/>
                </a:xfrm>
                <a:prstGeom prst="rect">
                  <a:avLst/>
                </a:prstGeom>
                <a:solidFill>
                  <a:srgbClr val="FFCC99"/>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4320" name="Text Box 22"/>
                <p:cNvSpPr txBox="1">
                  <a:spLocks noChangeArrowheads="1"/>
                </p:cNvSpPr>
                <p:nvPr/>
              </p:nvSpPr>
              <p:spPr bwMode="auto">
                <a:xfrm>
                  <a:off x="2256" y="1707"/>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obj2</a:t>
                  </a:r>
                </a:p>
              </p:txBody>
            </p:sp>
          </p:grpSp>
          <p:sp>
            <p:nvSpPr>
              <p:cNvPr id="54308" name="Line 23"/>
              <p:cNvSpPr>
                <a:spLocks noChangeShapeType="1"/>
              </p:cNvSpPr>
              <p:nvPr/>
            </p:nvSpPr>
            <p:spPr bwMode="auto">
              <a:xfrm>
                <a:off x="2832" y="597"/>
                <a:ext cx="1296" cy="267"/>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4309" name="Line 24"/>
              <p:cNvSpPr>
                <a:spLocks noChangeShapeType="1"/>
              </p:cNvSpPr>
              <p:nvPr/>
            </p:nvSpPr>
            <p:spPr bwMode="auto">
              <a:xfrm flipV="1">
                <a:off x="2832" y="1440"/>
                <a:ext cx="720" cy="28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54310" name="Group 42"/>
              <p:cNvGrpSpPr>
                <a:grpSpLocks/>
              </p:cNvGrpSpPr>
              <p:nvPr/>
            </p:nvGrpSpPr>
            <p:grpSpPr bwMode="auto">
              <a:xfrm>
                <a:off x="2064" y="912"/>
                <a:ext cx="672" cy="336"/>
                <a:chOff x="2064" y="912"/>
                <a:chExt cx="672" cy="336"/>
              </a:xfrm>
            </p:grpSpPr>
            <p:sp>
              <p:nvSpPr>
                <p:cNvPr id="54317" name="Rectangle 25"/>
                <p:cNvSpPr>
                  <a:spLocks noChangeArrowheads="1"/>
                </p:cNvSpPr>
                <p:nvPr/>
              </p:nvSpPr>
              <p:spPr bwMode="auto">
                <a:xfrm>
                  <a:off x="2064" y="912"/>
                  <a:ext cx="672" cy="336"/>
                </a:xfrm>
                <a:prstGeom prst="rect">
                  <a:avLst/>
                </a:prstGeom>
                <a:solidFill>
                  <a:srgbClr val="FFCC99"/>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4318" name="Text Box 26"/>
                <p:cNvSpPr txBox="1">
                  <a:spLocks noChangeArrowheads="1"/>
                </p:cNvSpPr>
                <p:nvPr/>
              </p:nvSpPr>
              <p:spPr bwMode="auto">
                <a:xfrm>
                  <a:off x="2148" y="99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dirty="0"/>
                    <a:t>obj3</a:t>
                  </a:r>
                </a:p>
              </p:txBody>
            </p:sp>
          </p:grpSp>
          <p:sp>
            <p:nvSpPr>
              <p:cNvPr id="54311" name="Line 27"/>
              <p:cNvSpPr>
                <a:spLocks noChangeShapeType="1"/>
              </p:cNvSpPr>
              <p:nvPr/>
            </p:nvSpPr>
            <p:spPr bwMode="auto">
              <a:xfrm flipV="1">
                <a:off x="2736" y="912"/>
                <a:ext cx="1344" cy="9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54312" name="Group 47"/>
              <p:cNvGrpSpPr>
                <a:grpSpLocks/>
              </p:cNvGrpSpPr>
              <p:nvPr/>
            </p:nvGrpSpPr>
            <p:grpSpPr bwMode="auto">
              <a:xfrm>
                <a:off x="2856" y="288"/>
                <a:ext cx="2736" cy="2016"/>
                <a:chOff x="2856" y="288"/>
                <a:chExt cx="2736" cy="2016"/>
              </a:xfrm>
            </p:grpSpPr>
            <p:sp>
              <p:nvSpPr>
                <p:cNvPr id="54313" name="AutoShape 16"/>
                <p:cNvSpPr>
                  <a:spLocks noChangeArrowheads="1"/>
                </p:cNvSpPr>
                <p:nvPr/>
              </p:nvSpPr>
              <p:spPr bwMode="auto">
                <a:xfrm>
                  <a:off x="2856" y="288"/>
                  <a:ext cx="2736" cy="2016"/>
                </a:xfrm>
                <a:prstGeom prst="irregularSeal1">
                  <a:avLst/>
                </a:prstGeom>
                <a:solidFill>
                  <a:srgbClr val="99CCFF">
                    <a:alpha val="30196"/>
                  </a:srgbClr>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4314" name="Oval 17"/>
                <p:cNvSpPr>
                  <a:spLocks noChangeArrowheads="1"/>
                </p:cNvSpPr>
                <p:nvPr/>
              </p:nvSpPr>
              <p:spPr bwMode="auto">
                <a:xfrm>
                  <a:off x="3552" y="1104"/>
                  <a:ext cx="480" cy="480"/>
                </a:xfrm>
                <a:prstGeom prst="ellipse">
                  <a:avLst/>
                </a:prstGeom>
                <a:solidFill>
                  <a:srgbClr val="99CCFF"/>
                </a:solidFill>
                <a:ln w="12700" algn="ctr">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2</a:t>
                  </a:r>
                </a:p>
              </p:txBody>
            </p:sp>
            <p:sp>
              <p:nvSpPr>
                <p:cNvPr id="54315" name="Oval 18"/>
                <p:cNvSpPr>
                  <a:spLocks noChangeArrowheads="1"/>
                </p:cNvSpPr>
                <p:nvPr/>
              </p:nvSpPr>
              <p:spPr bwMode="auto">
                <a:xfrm>
                  <a:off x="4080" y="768"/>
                  <a:ext cx="480" cy="480"/>
                </a:xfrm>
                <a:prstGeom prst="ellipse">
                  <a:avLst/>
                </a:prstGeom>
                <a:solidFill>
                  <a:srgbClr val="99CCFF"/>
                </a:solidFill>
                <a:ln w="12700" algn="ctr">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1</a:t>
                  </a:r>
                </a:p>
              </p:txBody>
            </p:sp>
            <p:sp>
              <p:nvSpPr>
                <p:cNvPr id="54316" name="Text Box 32"/>
                <p:cNvSpPr txBox="1">
                  <a:spLocks noChangeArrowheads="1"/>
                </p:cNvSpPr>
                <p:nvPr/>
              </p:nvSpPr>
              <p:spPr bwMode="auto">
                <a:xfrm>
                  <a:off x="4032" y="1296"/>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400">
                      <a:solidFill>
                        <a:schemeClr val="accent2"/>
                      </a:solidFill>
                    </a:rPr>
                    <a:t>Heap</a:t>
                  </a:r>
                </a:p>
              </p:txBody>
            </p:sp>
          </p:grpSp>
        </p:grpSp>
      </p:grpSp>
      <p:grpSp>
        <p:nvGrpSpPr>
          <p:cNvPr id="9" name="Group 55"/>
          <p:cNvGrpSpPr>
            <a:grpSpLocks/>
          </p:cNvGrpSpPr>
          <p:nvPr/>
        </p:nvGrpSpPr>
        <p:grpSpPr bwMode="auto">
          <a:xfrm>
            <a:off x="1447800" y="3012720"/>
            <a:ext cx="7696200" cy="3505200"/>
            <a:chOff x="960" y="1824"/>
            <a:chExt cx="4848" cy="2208"/>
          </a:xfrm>
        </p:grpSpPr>
        <p:grpSp>
          <p:nvGrpSpPr>
            <p:cNvPr id="54280" name="Group 54"/>
            <p:cNvGrpSpPr>
              <a:grpSpLocks/>
            </p:cNvGrpSpPr>
            <p:nvPr/>
          </p:nvGrpSpPr>
          <p:grpSpPr bwMode="auto">
            <a:xfrm>
              <a:off x="2976" y="2496"/>
              <a:ext cx="1632" cy="414"/>
              <a:chOff x="2976" y="2496"/>
              <a:chExt cx="1632" cy="414"/>
            </a:xfrm>
          </p:grpSpPr>
          <p:sp>
            <p:nvSpPr>
              <p:cNvPr id="54301" name="Line 12"/>
              <p:cNvSpPr>
                <a:spLocks noChangeShapeType="1"/>
              </p:cNvSpPr>
              <p:nvPr/>
            </p:nvSpPr>
            <p:spPr bwMode="auto">
              <a:xfrm>
                <a:off x="3216" y="2496"/>
                <a:ext cx="1392" cy="48"/>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4302" name="Line 15"/>
              <p:cNvSpPr>
                <a:spLocks noChangeShapeType="1"/>
              </p:cNvSpPr>
              <p:nvPr/>
            </p:nvSpPr>
            <p:spPr bwMode="auto">
              <a:xfrm flipV="1">
                <a:off x="2976" y="2666"/>
                <a:ext cx="1632" cy="244"/>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4281" name="Group 53"/>
            <p:cNvGrpSpPr>
              <a:grpSpLocks/>
            </p:cNvGrpSpPr>
            <p:nvPr/>
          </p:nvGrpSpPr>
          <p:grpSpPr bwMode="auto">
            <a:xfrm>
              <a:off x="960" y="1824"/>
              <a:ext cx="4848" cy="2208"/>
              <a:chOff x="960" y="1824"/>
              <a:chExt cx="4848" cy="2208"/>
            </a:xfrm>
          </p:grpSpPr>
          <p:sp>
            <p:nvSpPr>
              <p:cNvPr id="54282" name="AutoShape 2"/>
              <p:cNvSpPr>
                <a:spLocks noChangeArrowheads="1"/>
              </p:cNvSpPr>
              <p:nvPr/>
            </p:nvSpPr>
            <p:spPr bwMode="auto">
              <a:xfrm>
                <a:off x="3216" y="1824"/>
                <a:ext cx="2592" cy="1968"/>
              </a:xfrm>
              <a:prstGeom prst="irregularSeal1">
                <a:avLst/>
              </a:prstGeom>
              <a:solidFill>
                <a:srgbClr val="CCFFCC">
                  <a:alpha val="30196"/>
                </a:srgbClr>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4283" name="Oval 5"/>
              <p:cNvSpPr>
                <a:spLocks noChangeArrowheads="1"/>
              </p:cNvSpPr>
              <p:nvPr/>
            </p:nvSpPr>
            <p:spPr bwMode="auto">
              <a:xfrm>
                <a:off x="3981" y="2744"/>
                <a:ext cx="480" cy="480"/>
              </a:xfrm>
              <a:prstGeom prst="ellipse">
                <a:avLst/>
              </a:prstGeom>
              <a:solidFill>
                <a:srgbClr val="339966"/>
              </a:solidFill>
              <a:ln w="12700" algn="ctr">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dirty="0"/>
                  <a:t>2</a:t>
                </a:r>
              </a:p>
            </p:txBody>
          </p:sp>
          <p:sp>
            <p:nvSpPr>
              <p:cNvPr id="54284" name="Oval 6"/>
              <p:cNvSpPr>
                <a:spLocks noChangeArrowheads="1"/>
              </p:cNvSpPr>
              <p:nvPr/>
            </p:nvSpPr>
            <p:spPr bwMode="auto">
              <a:xfrm>
                <a:off x="4608" y="2400"/>
                <a:ext cx="480" cy="480"/>
              </a:xfrm>
              <a:prstGeom prst="ellipse">
                <a:avLst/>
              </a:prstGeom>
              <a:solidFill>
                <a:srgbClr val="339966"/>
              </a:solidFill>
              <a:ln w="12700" algn="ctr">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1</a:t>
                </a:r>
              </a:p>
            </p:txBody>
          </p:sp>
          <p:sp>
            <p:nvSpPr>
              <p:cNvPr id="54285" name="Text Box 7"/>
              <p:cNvSpPr txBox="1">
                <a:spLocks noChangeArrowheads="1"/>
              </p:cNvSpPr>
              <p:nvPr/>
            </p:nvSpPr>
            <p:spPr bwMode="auto">
              <a:xfrm>
                <a:off x="4464" y="2928"/>
                <a:ext cx="6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400">
                    <a:solidFill>
                      <a:srgbClr val="008080"/>
                    </a:solidFill>
                  </a:rPr>
                  <a:t>Heap</a:t>
                </a:r>
              </a:p>
            </p:txBody>
          </p:sp>
          <p:grpSp>
            <p:nvGrpSpPr>
              <p:cNvPr id="54286" name="Group 48"/>
              <p:cNvGrpSpPr>
                <a:grpSpLocks/>
              </p:cNvGrpSpPr>
              <p:nvPr/>
            </p:nvGrpSpPr>
            <p:grpSpPr bwMode="auto">
              <a:xfrm>
                <a:off x="2544" y="2160"/>
                <a:ext cx="672" cy="336"/>
                <a:chOff x="2544" y="2160"/>
                <a:chExt cx="672" cy="336"/>
              </a:xfrm>
            </p:grpSpPr>
            <p:sp>
              <p:nvSpPr>
                <p:cNvPr id="54299" name="Rectangle 8"/>
                <p:cNvSpPr>
                  <a:spLocks noChangeArrowheads="1"/>
                </p:cNvSpPr>
                <p:nvPr/>
              </p:nvSpPr>
              <p:spPr bwMode="auto">
                <a:xfrm>
                  <a:off x="2544" y="2160"/>
                  <a:ext cx="672" cy="336"/>
                </a:xfrm>
                <a:prstGeom prst="rect">
                  <a:avLst/>
                </a:prstGeom>
                <a:solidFill>
                  <a:srgbClr val="33CCCC">
                    <a:alpha val="30196"/>
                  </a:srgbClr>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4300" name="Text Box 9"/>
                <p:cNvSpPr txBox="1">
                  <a:spLocks noChangeArrowheads="1"/>
                </p:cNvSpPr>
                <p:nvPr/>
              </p:nvSpPr>
              <p:spPr bwMode="auto">
                <a:xfrm>
                  <a:off x="2631" y="223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obj1</a:t>
                  </a:r>
                </a:p>
              </p:txBody>
            </p:sp>
          </p:grpSp>
          <p:grpSp>
            <p:nvGrpSpPr>
              <p:cNvPr id="54287" name="Group 50"/>
              <p:cNvGrpSpPr>
                <a:grpSpLocks/>
              </p:cNvGrpSpPr>
              <p:nvPr/>
            </p:nvGrpSpPr>
            <p:grpSpPr bwMode="auto">
              <a:xfrm>
                <a:off x="2544" y="3408"/>
                <a:ext cx="672" cy="336"/>
                <a:chOff x="2544" y="3408"/>
                <a:chExt cx="672" cy="336"/>
              </a:xfrm>
            </p:grpSpPr>
            <p:sp>
              <p:nvSpPr>
                <p:cNvPr id="54297" name="Rectangle 10"/>
                <p:cNvSpPr>
                  <a:spLocks noChangeArrowheads="1"/>
                </p:cNvSpPr>
                <p:nvPr/>
              </p:nvSpPr>
              <p:spPr bwMode="auto">
                <a:xfrm>
                  <a:off x="2544" y="3408"/>
                  <a:ext cx="672" cy="336"/>
                </a:xfrm>
                <a:prstGeom prst="rect">
                  <a:avLst/>
                </a:prstGeom>
                <a:solidFill>
                  <a:srgbClr val="33CCCC">
                    <a:alpha val="30196"/>
                  </a:srgbClr>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4298" name="Text Box 11"/>
                <p:cNvSpPr txBox="1">
                  <a:spLocks noChangeArrowheads="1"/>
                </p:cNvSpPr>
                <p:nvPr/>
              </p:nvSpPr>
              <p:spPr bwMode="auto">
                <a:xfrm>
                  <a:off x="2631" y="3475"/>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obj2</a:t>
                  </a:r>
                </a:p>
              </p:txBody>
            </p:sp>
          </p:grpSp>
          <p:grpSp>
            <p:nvGrpSpPr>
              <p:cNvPr id="54288" name="Group 49"/>
              <p:cNvGrpSpPr>
                <a:grpSpLocks/>
              </p:cNvGrpSpPr>
              <p:nvPr/>
            </p:nvGrpSpPr>
            <p:grpSpPr bwMode="auto">
              <a:xfrm>
                <a:off x="2304" y="2736"/>
                <a:ext cx="672" cy="336"/>
                <a:chOff x="2304" y="2736"/>
                <a:chExt cx="672" cy="336"/>
              </a:xfrm>
            </p:grpSpPr>
            <p:sp>
              <p:nvSpPr>
                <p:cNvPr id="54295" name="Rectangle 13"/>
                <p:cNvSpPr>
                  <a:spLocks noChangeArrowheads="1"/>
                </p:cNvSpPr>
                <p:nvPr/>
              </p:nvSpPr>
              <p:spPr bwMode="auto">
                <a:xfrm>
                  <a:off x="2304" y="2736"/>
                  <a:ext cx="672" cy="336"/>
                </a:xfrm>
                <a:prstGeom prst="rect">
                  <a:avLst/>
                </a:prstGeom>
                <a:solidFill>
                  <a:srgbClr val="33CCCC">
                    <a:alpha val="30196"/>
                  </a:srgbClr>
                </a:solidFill>
                <a:ln w="12700" algn="ctr">
                  <a:solidFill>
                    <a:schemeClr val="tx1"/>
                  </a:solidFill>
                  <a:miter lim="800000"/>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54296" name="Text Box 14"/>
                <p:cNvSpPr txBox="1">
                  <a:spLocks noChangeArrowheads="1"/>
                </p:cNvSpPr>
                <p:nvPr/>
              </p:nvSpPr>
              <p:spPr bwMode="auto">
                <a:xfrm>
                  <a:off x="2388" y="2811"/>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obj3</a:t>
                  </a:r>
                </a:p>
              </p:txBody>
            </p:sp>
          </p:grpSp>
          <p:sp>
            <p:nvSpPr>
              <p:cNvPr id="54289" name="Line 33"/>
              <p:cNvSpPr>
                <a:spLocks noChangeShapeType="1"/>
              </p:cNvSpPr>
              <p:nvPr/>
            </p:nvSpPr>
            <p:spPr bwMode="auto">
              <a:xfrm flipV="1">
                <a:off x="3216" y="3072"/>
                <a:ext cx="768" cy="336"/>
              </a:xfrm>
              <a:prstGeom prst="line">
                <a:avLst/>
              </a:prstGeom>
              <a:noFill/>
              <a:ln w="12700">
                <a:solidFill>
                  <a:schemeClr val="hlink"/>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54290" name="Group 34"/>
              <p:cNvGrpSpPr>
                <a:grpSpLocks/>
              </p:cNvGrpSpPr>
              <p:nvPr/>
            </p:nvGrpSpPr>
            <p:grpSpPr bwMode="auto">
              <a:xfrm>
                <a:off x="3360" y="3216"/>
                <a:ext cx="240" cy="192"/>
                <a:chOff x="2880" y="1104"/>
                <a:chExt cx="240" cy="192"/>
              </a:xfrm>
            </p:grpSpPr>
            <p:sp>
              <p:nvSpPr>
                <p:cNvPr id="54293" name="Line 35"/>
                <p:cNvSpPr>
                  <a:spLocks noChangeShapeType="1"/>
                </p:cNvSpPr>
                <p:nvPr/>
              </p:nvSpPr>
              <p:spPr bwMode="auto">
                <a:xfrm>
                  <a:off x="2880" y="1104"/>
                  <a:ext cx="240" cy="19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294" name="Line 36"/>
                <p:cNvSpPr>
                  <a:spLocks noChangeShapeType="1"/>
                </p:cNvSpPr>
                <p:nvPr/>
              </p:nvSpPr>
              <p:spPr bwMode="auto">
                <a:xfrm flipV="1">
                  <a:off x="2880" y="1104"/>
                  <a:ext cx="192" cy="192"/>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4291" name="AutoShape 37"/>
              <p:cNvSpPr>
                <a:spLocks noChangeArrowheads="1"/>
              </p:cNvSpPr>
              <p:nvPr/>
            </p:nvSpPr>
            <p:spPr bwMode="auto">
              <a:xfrm>
                <a:off x="960" y="3696"/>
                <a:ext cx="960" cy="192"/>
              </a:xfrm>
              <a:prstGeom prst="wedgeRoundRectCallout">
                <a:avLst>
                  <a:gd name="adj1" fmla="val 111356"/>
                  <a:gd name="adj2" fmla="val -84375"/>
                  <a:gd name="adj3" fmla="val 16667"/>
                </a:avLst>
              </a:prstGeom>
              <a:solidFill>
                <a:srgbClr val="FFCC99">
                  <a:alpha val="50195"/>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Null Reference</a:t>
                </a:r>
              </a:p>
            </p:txBody>
          </p:sp>
          <p:sp>
            <p:nvSpPr>
              <p:cNvPr id="54292" name="AutoShape 38"/>
              <p:cNvSpPr>
                <a:spLocks noChangeArrowheads="1"/>
              </p:cNvSpPr>
              <p:nvPr/>
            </p:nvSpPr>
            <p:spPr bwMode="auto">
              <a:xfrm>
                <a:off x="4512" y="3648"/>
                <a:ext cx="1152" cy="384"/>
              </a:xfrm>
              <a:prstGeom prst="wedgeRoundRectCallout">
                <a:avLst>
                  <a:gd name="adj1" fmla="val -65625"/>
                  <a:gd name="adj2" fmla="val -175259"/>
                  <a:gd name="adj3" fmla="val 16667"/>
                </a:avLst>
              </a:prstGeom>
              <a:solidFill>
                <a:srgbClr val="99CC00">
                  <a:alpha val="39999"/>
                </a:srgbClr>
              </a:solidFill>
              <a:ln w="12700" algn="ctr">
                <a:solidFill>
                  <a:schemeClr val="tx1"/>
                </a:solidFill>
                <a:miter lim="800000"/>
                <a:headEnd/>
                <a:tailEnd/>
              </a:ln>
            </p:spPr>
            <p:txBody>
              <a:bodyPr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This object can be garbage collected</a:t>
                </a:r>
              </a:p>
            </p:txBody>
          </p:sp>
        </p:grpSp>
      </p:grpSp>
    </p:spTree>
    <p:extLst>
      <p:ext uri="{BB962C8B-B14F-4D97-AF65-F5344CB8AC3E}">
        <p14:creationId xmlns:p14="http://schemas.microsoft.com/office/powerpoint/2010/main" val="1470865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25992">
                                            <p:txEl>
                                              <p:pRg st="0" end="0"/>
                                            </p:txEl>
                                          </p:spTgt>
                                        </p:tgtEl>
                                        <p:attrNameLst>
                                          <p:attrName>style.visibility</p:attrName>
                                        </p:attrNameLst>
                                      </p:cBhvr>
                                      <p:to>
                                        <p:strVal val="visible"/>
                                      </p:to>
                                    </p:set>
                                    <p:anim calcmode="lin" valueType="num">
                                      <p:cBhvr>
                                        <p:cTn id="7" dur="500" fill="hold"/>
                                        <p:tgtEl>
                                          <p:spTgt spid="125992">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125992">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125992">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125992">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125992">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25992">
                                            <p:txEl>
                                              <p:pRg st="1" end="1"/>
                                            </p:txEl>
                                          </p:spTgt>
                                        </p:tgtEl>
                                        <p:attrNameLst>
                                          <p:attrName>style.visibility</p:attrName>
                                        </p:attrNameLst>
                                      </p:cBhvr>
                                      <p:to>
                                        <p:strVal val="visible"/>
                                      </p:to>
                                    </p:set>
                                    <p:anim calcmode="lin" valueType="num">
                                      <p:cBhvr>
                                        <p:cTn id="14" dur="500" fill="hold"/>
                                        <p:tgtEl>
                                          <p:spTgt spid="125992">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125992">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125992">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125992">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125992">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5992">
                                            <p:txEl>
                                              <p:pRg st="2" end="2"/>
                                            </p:txEl>
                                          </p:spTgt>
                                        </p:tgtEl>
                                        <p:attrNameLst>
                                          <p:attrName>style.visibility</p:attrName>
                                        </p:attrNameLst>
                                      </p:cBhvr>
                                      <p:to>
                                        <p:strVal val="visible"/>
                                      </p:to>
                                    </p:set>
                                    <p:anim calcmode="lin" valueType="num">
                                      <p:cBhvr>
                                        <p:cTn id="21" dur="500" fill="hold"/>
                                        <p:tgtEl>
                                          <p:spTgt spid="125992">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125992">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125992">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125992">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125992">
                                            <p:txEl>
                                              <p:pRg st="2" end="2"/>
                                            </p:txEl>
                                          </p:spTgt>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2000"/>
                                        <p:tgtEl>
                                          <p:spTgt spid="2"/>
                                        </p:tgtEl>
                                      </p:cBhvr>
                                    </p:animEffect>
                                  </p:childTnLst>
                                </p:cTn>
                              </p:par>
                            </p:childTnLst>
                          </p:cTn>
                        </p:par>
                        <p:par>
                          <p:cTn id="30" fill="hold" nodeType="afterGroup">
                            <p:stCondLst>
                              <p:cond delay="2500"/>
                            </p:stCondLst>
                            <p:childTnLst>
                              <p:par>
                                <p:cTn id="31" presetID="54" presetClass="entr" presetSubtype="0" accel="100000" fill="hold" grpId="0" nodeType="afterEffect">
                                  <p:stCondLst>
                                    <p:cond delay="1000"/>
                                  </p:stCondLst>
                                  <p:childTnLst>
                                    <p:set>
                                      <p:cBhvr>
                                        <p:cTn id="32" dur="1" fill="hold">
                                          <p:stCondLst>
                                            <p:cond delay="0"/>
                                          </p:stCondLst>
                                        </p:cTn>
                                        <p:tgtEl>
                                          <p:spTgt spid="125992">
                                            <p:txEl>
                                              <p:pRg st="7" end="7"/>
                                            </p:txEl>
                                          </p:spTgt>
                                        </p:tgtEl>
                                        <p:attrNameLst>
                                          <p:attrName>style.visibility</p:attrName>
                                        </p:attrNameLst>
                                      </p:cBhvr>
                                      <p:to>
                                        <p:strVal val="visible"/>
                                      </p:to>
                                    </p:set>
                                    <p:anim calcmode="lin" valueType="num">
                                      <p:cBhvr>
                                        <p:cTn id="33" dur="500" fill="hold"/>
                                        <p:tgtEl>
                                          <p:spTgt spid="125992">
                                            <p:txEl>
                                              <p:pRg st="7" end="7"/>
                                            </p:txEl>
                                          </p:spTgt>
                                        </p:tgtEl>
                                        <p:attrNameLst>
                                          <p:attrName>ppt_w</p:attrName>
                                        </p:attrNameLst>
                                      </p:cBhvr>
                                      <p:tavLst>
                                        <p:tav tm="0">
                                          <p:val>
                                            <p:strVal val="#ppt_w*0.05"/>
                                          </p:val>
                                        </p:tav>
                                        <p:tav tm="100000">
                                          <p:val>
                                            <p:strVal val="#ppt_w"/>
                                          </p:val>
                                        </p:tav>
                                      </p:tavLst>
                                    </p:anim>
                                    <p:anim calcmode="lin" valueType="num">
                                      <p:cBhvr>
                                        <p:cTn id="34" dur="500" fill="hold"/>
                                        <p:tgtEl>
                                          <p:spTgt spid="125992">
                                            <p:txEl>
                                              <p:pRg st="7" end="7"/>
                                            </p:txEl>
                                          </p:spTgt>
                                        </p:tgtEl>
                                        <p:attrNameLst>
                                          <p:attrName>ppt_h</p:attrName>
                                        </p:attrNameLst>
                                      </p:cBhvr>
                                      <p:tavLst>
                                        <p:tav tm="0">
                                          <p:val>
                                            <p:strVal val="#ppt_h"/>
                                          </p:val>
                                        </p:tav>
                                        <p:tav tm="100000">
                                          <p:val>
                                            <p:strVal val="#ppt_h"/>
                                          </p:val>
                                        </p:tav>
                                      </p:tavLst>
                                    </p:anim>
                                    <p:anim calcmode="lin" valueType="num">
                                      <p:cBhvr>
                                        <p:cTn id="35" dur="500" fill="hold"/>
                                        <p:tgtEl>
                                          <p:spTgt spid="125992">
                                            <p:txEl>
                                              <p:pRg st="7" end="7"/>
                                            </p:txEl>
                                          </p:spTgt>
                                        </p:tgtEl>
                                        <p:attrNameLst>
                                          <p:attrName>ppt_x</p:attrName>
                                        </p:attrNameLst>
                                      </p:cBhvr>
                                      <p:tavLst>
                                        <p:tav tm="0">
                                          <p:val>
                                            <p:strVal val="#ppt_x-.2"/>
                                          </p:val>
                                        </p:tav>
                                        <p:tav tm="100000">
                                          <p:val>
                                            <p:strVal val="#ppt_x"/>
                                          </p:val>
                                        </p:tav>
                                      </p:tavLst>
                                    </p:anim>
                                    <p:anim calcmode="lin" valueType="num">
                                      <p:cBhvr>
                                        <p:cTn id="36" dur="500" fill="hold"/>
                                        <p:tgtEl>
                                          <p:spTgt spid="125992">
                                            <p:txEl>
                                              <p:pRg st="7" end="7"/>
                                            </p:txEl>
                                          </p:spTgt>
                                        </p:tgtEl>
                                        <p:attrNameLst>
                                          <p:attrName>ppt_y</p:attrName>
                                        </p:attrNameLst>
                                      </p:cBhvr>
                                      <p:tavLst>
                                        <p:tav tm="0">
                                          <p:val>
                                            <p:strVal val="#ppt_y"/>
                                          </p:val>
                                        </p:tav>
                                        <p:tav tm="100000">
                                          <p:val>
                                            <p:strVal val="#ppt_y"/>
                                          </p:val>
                                        </p:tav>
                                      </p:tavLst>
                                    </p:anim>
                                    <p:animEffect transition="in" filter="fade">
                                      <p:cBhvr>
                                        <p:cTn id="37" dur="500"/>
                                        <p:tgtEl>
                                          <p:spTgt spid="125992">
                                            <p:txEl>
                                              <p:pRg st="7" end="7"/>
                                            </p:txEl>
                                          </p:spTgt>
                                        </p:tgtEl>
                                      </p:cBhvr>
                                    </p:animEffect>
                                  </p:childTnLst>
                                </p:cTn>
                              </p:par>
                              <p:par>
                                <p:cTn id="38" presetID="54" presetClass="entr" presetSubtype="0" accel="100000" fill="hold" grpId="0" nodeType="withEffect">
                                  <p:stCondLst>
                                    <p:cond delay="1000"/>
                                  </p:stCondLst>
                                  <p:childTnLst>
                                    <p:set>
                                      <p:cBhvr>
                                        <p:cTn id="39" dur="1" fill="hold">
                                          <p:stCondLst>
                                            <p:cond delay="0"/>
                                          </p:stCondLst>
                                        </p:cTn>
                                        <p:tgtEl>
                                          <p:spTgt spid="125992">
                                            <p:txEl>
                                              <p:pRg st="8" end="8"/>
                                            </p:txEl>
                                          </p:spTgt>
                                        </p:tgtEl>
                                        <p:attrNameLst>
                                          <p:attrName>style.visibility</p:attrName>
                                        </p:attrNameLst>
                                      </p:cBhvr>
                                      <p:to>
                                        <p:strVal val="visible"/>
                                      </p:to>
                                    </p:set>
                                    <p:anim calcmode="lin" valueType="num">
                                      <p:cBhvr>
                                        <p:cTn id="40" dur="500" fill="hold"/>
                                        <p:tgtEl>
                                          <p:spTgt spid="125992">
                                            <p:txEl>
                                              <p:pRg st="8" end="8"/>
                                            </p:txEl>
                                          </p:spTgt>
                                        </p:tgtEl>
                                        <p:attrNameLst>
                                          <p:attrName>ppt_w</p:attrName>
                                        </p:attrNameLst>
                                      </p:cBhvr>
                                      <p:tavLst>
                                        <p:tav tm="0">
                                          <p:val>
                                            <p:strVal val="#ppt_w*0.05"/>
                                          </p:val>
                                        </p:tav>
                                        <p:tav tm="100000">
                                          <p:val>
                                            <p:strVal val="#ppt_w"/>
                                          </p:val>
                                        </p:tav>
                                      </p:tavLst>
                                    </p:anim>
                                    <p:anim calcmode="lin" valueType="num">
                                      <p:cBhvr>
                                        <p:cTn id="41" dur="500" fill="hold"/>
                                        <p:tgtEl>
                                          <p:spTgt spid="125992">
                                            <p:txEl>
                                              <p:pRg st="8" end="8"/>
                                            </p:txEl>
                                          </p:spTgt>
                                        </p:tgtEl>
                                        <p:attrNameLst>
                                          <p:attrName>ppt_h</p:attrName>
                                        </p:attrNameLst>
                                      </p:cBhvr>
                                      <p:tavLst>
                                        <p:tav tm="0">
                                          <p:val>
                                            <p:strVal val="#ppt_h"/>
                                          </p:val>
                                        </p:tav>
                                        <p:tav tm="100000">
                                          <p:val>
                                            <p:strVal val="#ppt_h"/>
                                          </p:val>
                                        </p:tav>
                                      </p:tavLst>
                                    </p:anim>
                                    <p:anim calcmode="lin" valueType="num">
                                      <p:cBhvr>
                                        <p:cTn id="42" dur="500" fill="hold"/>
                                        <p:tgtEl>
                                          <p:spTgt spid="125992">
                                            <p:txEl>
                                              <p:pRg st="8" end="8"/>
                                            </p:txEl>
                                          </p:spTgt>
                                        </p:tgtEl>
                                        <p:attrNameLst>
                                          <p:attrName>ppt_x</p:attrName>
                                        </p:attrNameLst>
                                      </p:cBhvr>
                                      <p:tavLst>
                                        <p:tav tm="0">
                                          <p:val>
                                            <p:strVal val="#ppt_x-.2"/>
                                          </p:val>
                                        </p:tav>
                                        <p:tav tm="100000">
                                          <p:val>
                                            <p:strVal val="#ppt_x"/>
                                          </p:val>
                                        </p:tav>
                                      </p:tavLst>
                                    </p:anim>
                                    <p:anim calcmode="lin" valueType="num">
                                      <p:cBhvr>
                                        <p:cTn id="43" dur="500" fill="hold"/>
                                        <p:tgtEl>
                                          <p:spTgt spid="125992">
                                            <p:txEl>
                                              <p:pRg st="8" end="8"/>
                                            </p:txEl>
                                          </p:spTgt>
                                        </p:tgtEl>
                                        <p:attrNameLst>
                                          <p:attrName>ppt_y</p:attrName>
                                        </p:attrNameLst>
                                      </p:cBhvr>
                                      <p:tavLst>
                                        <p:tav tm="0">
                                          <p:val>
                                            <p:strVal val="#ppt_y"/>
                                          </p:val>
                                        </p:tav>
                                        <p:tav tm="100000">
                                          <p:val>
                                            <p:strVal val="#ppt_y"/>
                                          </p:val>
                                        </p:tav>
                                      </p:tavLst>
                                    </p:anim>
                                    <p:animEffect transition="in" filter="fade">
                                      <p:cBhvr>
                                        <p:cTn id="44" dur="500"/>
                                        <p:tgtEl>
                                          <p:spTgt spid="125992">
                                            <p:txEl>
                                              <p:pRg st="8" end="8"/>
                                            </p:txEl>
                                          </p:spTgt>
                                        </p:tgtEl>
                                      </p:cBhvr>
                                    </p:animEffect>
                                  </p:childTnLst>
                                </p:cTn>
                              </p:par>
                              <p:par>
                                <p:cTn id="45" presetID="54" presetClass="entr" presetSubtype="0" accel="100000" fill="hold" grpId="0" nodeType="withEffect">
                                  <p:stCondLst>
                                    <p:cond delay="1000"/>
                                  </p:stCondLst>
                                  <p:childTnLst>
                                    <p:set>
                                      <p:cBhvr>
                                        <p:cTn id="46" dur="1" fill="hold">
                                          <p:stCondLst>
                                            <p:cond delay="0"/>
                                          </p:stCondLst>
                                        </p:cTn>
                                        <p:tgtEl>
                                          <p:spTgt spid="125992">
                                            <p:txEl>
                                              <p:pRg st="9" end="9"/>
                                            </p:txEl>
                                          </p:spTgt>
                                        </p:tgtEl>
                                        <p:attrNameLst>
                                          <p:attrName>style.visibility</p:attrName>
                                        </p:attrNameLst>
                                      </p:cBhvr>
                                      <p:to>
                                        <p:strVal val="visible"/>
                                      </p:to>
                                    </p:set>
                                    <p:anim calcmode="lin" valueType="num">
                                      <p:cBhvr>
                                        <p:cTn id="47" dur="500" fill="hold"/>
                                        <p:tgtEl>
                                          <p:spTgt spid="125992">
                                            <p:txEl>
                                              <p:pRg st="9" end="9"/>
                                            </p:txEl>
                                          </p:spTgt>
                                        </p:tgtEl>
                                        <p:attrNameLst>
                                          <p:attrName>ppt_w</p:attrName>
                                        </p:attrNameLst>
                                      </p:cBhvr>
                                      <p:tavLst>
                                        <p:tav tm="0">
                                          <p:val>
                                            <p:strVal val="#ppt_w*0.05"/>
                                          </p:val>
                                        </p:tav>
                                        <p:tav tm="100000">
                                          <p:val>
                                            <p:strVal val="#ppt_w"/>
                                          </p:val>
                                        </p:tav>
                                      </p:tavLst>
                                    </p:anim>
                                    <p:anim calcmode="lin" valueType="num">
                                      <p:cBhvr>
                                        <p:cTn id="48" dur="500" fill="hold"/>
                                        <p:tgtEl>
                                          <p:spTgt spid="125992">
                                            <p:txEl>
                                              <p:pRg st="9" end="9"/>
                                            </p:txEl>
                                          </p:spTgt>
                                        </p:tgtEl>
                                        <p:attrNameLst>
                                          <p:attrName>ppt_h</p:attrName>
                                        </p:attrNameLst>
                                      </p:cBhvr>
                                      <p:tavLst>
                                        <p:tav tm="0">
                                          <p:val>
                                            <p:strVal val="#ppt_h"/>
                                          </p:val>
                                        </p:tav>
                                        <p:tav tm="100000">
                                          <p:val>
                                            <p:strVal val="#ppt_h"/>
                                          </p:val>
                                        </p:tav>
                                      </p:tavLst>
                                    </p:anim>
                                    <p:anim calcmode="lin" valueType="num">
                                      <p:cBhvr>
                                        <p:cTn id="49" dur="500" fill="hold"/>
                                        <p:tgtEl>
                                          <p:spTgt spid="125992">
                                            <p:txEl>
                                              <p:pRg st="9" end="9"/>
                                            </p:txEl>
                                          </p:spTgt>
                                        </p:tgtEl>
                                        <p:attrNameLst>
                                          <p:attrName>ppt_x</p:attrName>
                                        </p:attrNameLst>
                                      </p:cBhvr>
                                      <p:tavLst>
                                        <p:tav tm="0">
                                          <p:val>
                                            <p:strVal val="#ppt_x-.2"/>
                                          </p:val>
                                        </p:tav>
                                        <p:tav tm="100000">
                                          <p:val>
                                            <p:strVal val="#ppt_x"/>
                                          </p:val>
                                        </p:tav>
                                      </p:tavLst>
                                    </p:anim>
                                    <p:anim calcmode="lin" valueType="num">
                                      <p:cBhvr>
                                        <p:cTn id="50" dur="500" fill="hold"/>
                                        <p:tgtEl>
                                          <p:spTgt spid="125992">
                                            <p:txEl>
                                              <p:pRg st="9" end="9"/>
                                            </p:txEl>
                                          </p:spTgt>
                                        </p:tgtEl>
                                        <p:attrNameLst>
                                          <p:attrName>ppt_y</p:attrName>
                                        </p:attrNameLst>
                                      </p:cBhvr>
                                      <p:tavLst>
                                        <p:tav tm="0">
                                          <p:val>
                                            <p:strVal val="#ppt_y"/>
                                          </p:val>
                                        </p:tav>
                                        <p:tav tm="100000">
                                          <p:val>
                                            <p:strVal val="#ppt_y"/>
                                          </p:val>
                                        </p:tav>
                                      </p:tavLst>
                                    </p:anim>
                                    <p:animEffect transition="in" filter="fade">
                                      <p:cBhvr>
                                        <p:cTn id="51" dur="500"/>
                                        <p:tgtEl>
                                          <p:spTgt spid="125992">
                                            <p:txEl>
                                              <p:pRg st="9" end="9"/>
                                            </p:txEl>
                                          </p:spTgt>
                                        </p:tgtEl>
                                      </p:cBhvr>
                                    </p:animEffect>
                                  </p:childTnLst>
                                </p:cTn>
                              </p:par>
                              <p:par>
                                <p:cTn id="52" presetID="54" presetClass="entr" presetSubtype="0" accel="100000" fill="hold" grpId="0" nodeType="withEffect">
                                  <p:stCondLst>
                                    <p:cond delay="1000"/>
                                  </p:stCondLst>
                                  <p:childTnLst>
                                    <p:set>
                                      <p:cBhvr>
                                        <p:cTn id="53" dur="1" fill="hold">
                                          <p:stCondLst>
                                            <p:cond delay="0"/>
                                          </p:stCondLst>
                                        </p:cTn>
                                        <p:tgtEl>
                                          <p:spTgt spid="125992">
                                            <p:txEl>
                                              <p:pRg st="10" end="10"/>
                                            </p:txEl>
                                          </p:spTgt>
                                        </p:tgtEl>
                                        <p:attrNameLst>
                                          <p:attrName>style.visibility</p:attrName>
                                        </p:attrNameLst>
                                      </p:cBhvr>
                                      <p:to>
                                        <p:strVal val="visible"/>
                                      </p:to>
                                    </p:set>
                                    <p:anim calcmode="lin" valueType="num">
                                      <p:cBhvr>
                                        <p:cTn id="54" dur="500" fill="hold"/>
                                        <p:tgtEl>
                                          <p:spTgt spid="125992">
                                            <p:txEl>
                                              <p:pRg st="10" end="10"/>
                                            </p:txEl>
                                          </p:spTgt>
                                        </p:tgtEl>
                                        <p:attrNameLst>
                                          <p:attrName>ppt_w</p:attrName>
                                        </p:attrNameLst>
                                      </p:cBhvr>
                                      <p:tavLst>
                                        <p:tav tm="0">
                                          <p:val>
                                            <p:strVal val="#ppt_w*0.05"/>
                                          </p:val>
                                        </p:tav>
                                        <p:tav tm="100000">
                                          <p:val>
                                            <p:strVal val="#ppt_w"/>
                                          </p:val>
                                        </p:tav>
                                      </p:tavLst>
                                    </p:anim>
                                    <p:anim calcmode="lin" valueType="num">
                                      <p:cBhvr>
                                        <p:cTn id="55" dur="500" fill="hold"/>
                                        <p:tgtEl>
                                          <p:spTgt spid="125992">
                                            <p:txEl>
                                              <p:pRg st="10" end="10"/>
                                            </p:txEl>
                                          </p:spTgt>
                                        </p:tgtEl>
                                        <p:attrNameLst>
                                          <p:attrName>ppt_h</p:attrName>
                                        </p:attrNameLst>
                                      </p:cBhvr>
                                      <p:tavLst>
                                        <p:tav tm="0">
                                          <p:val>
                                            <p:strVal val="#ppt_h"/>
                                          </p:val>
                                        </p:tav>
                                        <p:tav tm="100000">
                                          <p:val>
                                            <p:strVal val="#ppt_h"/>
                                          </p:val>
                                        </p:tav>
                                      </p:tavLst>
                                    </p:anim>
                                    <p:anim calcmode="lin" valueType="num">
                                      <p:cBhvr>
                                        <p:cTn id="56" dur="500" fill="hold"/>
                                        <p:tgtEl>
                                          <p:spTgt spid="125992">
                                            <p:txEl>
                                              <p:pRg st="10" end="10"/>
                                            </p:txEl>
                                          </p:spTgt>
                                        </p:tgtEl>
                                        <p:attrNameLst>
                                          <p:attrName>ppt_x</p:attrName>
                                        </p:attrNameLst>
                                      </p:cBhvr>
                                      <p:tavLst>
                                        <p:tav tm="0">
                                          <p:val>
                                            <p:strVal val="#ppt_x-.2"/>
                                          </p:val>
                                        </p:tav>
                                        <p:tav tm="100000">
                                          <p:val>
                                            <p:strVal val="#ppt_x"/>
                                          </p:val>
                                        </p:tav>
                                      </p:tavLst>
                                    </p:anim>
                                    <p:anim calcmode="lin" valueType="num">
                                      <p:cBhvr>
                                        <p:cTn id="57" dur="500" fill="hold"/>
                                        <p:tgtEl>
                                          <p:spTgt spid="125992">
                                            <p:txEl>
                                              <p:pRg st="10" end="10"/>
                                            </p:txEl>
                                          </p:spTgt>
                                        </p:tgtEl>
                                        <p:attrNameLst>
                                          <p:attrName>ppt_y</p:attrName>
                                        </p:attrNameLst>
                                      </p:cBhvr>
                                      <p:tavLst>
                                        <p:tav tm="0">
                                          <p:val>
                                            <p:strVal val="#ppt_y"/>
                                          </p:val>
                                        </p:tav>
                                        <p:tav tm="100000">
                                          <p:val>
                                            <p:strVal val="#ppt_y"/>
                                          </p:val>
                                        </p:tav>
                                      </p:tavLst>
                                    </p:anim>
                                    <p:animEffect transition="in" filter="fade">
                                      <p:cBhvr>
                                        <p:cTn id="58" dur="500"/>
                                        <p:tgtEl>
                                          <p:spTgt spid="125992">
                                            <p:txEl>
                                              <p:pRg st="10" end="10"/>
                                            </p:txEl>
                                          </p:spTgt>
                                        </p:tgtEl>
                                      </p:cBhvr>
                                    </p:animEffect>
                                  </p:childTnLst>
                                </p:cTn>
                              </p:par>
                              <p:par>
                                <p:cTn id="59" presetID="54" presetClass="entr" presetSubtype="0" accel="100000" fill="hold" grpId="0" nodeType="withEffect">
                                  <p:stCondLst>
                                    <p:cond delay="1000"/>
                                  </p:stCondLst>
                                  <p:childTnLst>
                                    <p:set>
                                      <p:cBhvr>
                                        <p:cTn id="60" dur="1" fill="hold">
                                          <p:stCondLst>
                                            <p:cond delay="0"/>
                                          </p:stCondLst>
                                        </p:cTn>
                                        <p:tgtEl>
                                          <p:spTgt spid="125992">
                                            <p:txEl>
                                              <p:pRg st="11" end="11"/>
                                            </p:txEl>
                                          </p:spTgt>
                                        </p:tgtEl>
                                        <p:attrNameLst>
                                          <p:attrName>style.visibility</p:attrName>
                                        </p:attrNameLst>
                                      </p:cBhvr>
                                      <p:to>
                                        <p:strVal val="visible"/>
                                      </p:to>
                                    </p:set>
                                    <p:anim calcmode="lin" valueType="num">
                                      <p:cBhvr>
                                        <p:cTn id="61" dur="500" fill="hold"/>
                                        <p:tgtEl>
                                          <p:spTgt spid="125992">
                                            <p:txEl>
                                              <p:pRg st="11" end="11"/>
                                            </p:txEl>
                                          </p:spTgt>
                                        </p:tgtEl>
                                        <p:attrNameLst>
                                          <p:attrName>ppt_w</p:attrName>
                                        </p:attrNameLst>
                                      </p:cBhvr>
                                      <p:tavLst>
                                        <p:tav tm="0">
                                          <p:val>
                                            <p:strVal val="#ppt_w*0.05"/>
                                          </p:val>
                                        </p:tav>
                                        <p:tav tm="100000">
                                          <p:val>
                                            <p:strVal val="#ppt_w"/>
                                          </p:val>
                                        </p:tav>
                                      </p:tavLst>
                                    </p:anim>
                                    <p:anim calcmode="lin" valueType="num">
                                      <p:cBhvr>
                                        <p:cTn id="62" dur="500" fill="hold"/>
                                        <p:tgtEl>
                                          <p:spTgt spid="125992">
                                            <p:txEl>
                                              <p:pRg st="11" end="11"/>
                                            </p:txEl>
                                          </p:spTgt>
                                        </p:tgtEl>
                                        <p:attrNameLst>
                                          <p:attrName>ppt_h</p:attrName>
                                        </p:attrNameLst>
                                      </p:cBhvr>
                                      <p:tavLst>
                                        <p:tav tm="0">
                                          <p:val>
                                            <p:strVal val="#ppt_h"/>
                                          </p:val>
                                        </p:tav>
                                        <p:tav tm="100000">
                                          <p:val>
                                            <p:strVal val="#ppt_h"/>
                                          </p:val>
                                        </p:tav>
                                      </p:tavLst>
                                    </p:anim>
                                    <p:anim calcmode="lin" valueType="num">
                                      <p:cBhvr>
                                        <p:cTn id="63" dur="500" fill="hold"/>
                                        <p:tgtEl>
                                          <p:spTgt spid="125992">
                                            <p:txEl>
                                              <p:pRg st="11" end="11"/>
                                            </p:txEl>
                                          </p:spTgt>
                                        </p:tgtEl>
                                        <p:attrNameLst>
                                          <p:attrName>ppt_x</p:attrName>
                                        </p:attrNameLst>
                                      </p:cBhvr>
                                      <p:tavLst>
                                        <p:tav tm="0">
                                          <p:val>
                                            <p:strVal val="#ppt_x-.2"/>
                                          </p:val>
                                        </p:tav>
                                        <p:tav tm="100000">
                                          <p:val>
                                            <p:strVal val="#ppt_x"/>
                                          </p:val>
                                        </p:tav>
                                      </p:tavLst>
                                    </p:anim>
                                    <p:anim calcmode="lin" valueType="num">
                                      <p:cBhvr>
                                        <p:cTn id="64" dur="500" fill="hold"/>
                                        <p:tgtEl>
                                          <p:spTgt spid="125992">
                                            <p:txEl>
                                              <p:pRg st="11" end="11"/>
                                            </p:txEl>
                                          </p:spTgt>
                                        </p:tgtEl>
                                        <p:attrNameLst>
                                          <p:attrName>ppt_y</p:attrName>
                                        </p:attrNameLst>
                                      </p:cBhvr>
                                      <p:tavLst>
                                        <p:tav tm="0">
                                          <p:val>
                                            <p:strVal val="#ppt_y"/>
                                          </p:val>
                                        </p:tav>
                                        <p:tav tm="100000">
                                          <p:val>
                                            <p:strVal val="#ppt_y"/>
                                          </p:val>
                                        </p:tav>
                                      </p:tavLst>
                                    </p:anim>
                                    <p:animEffect transition="in" filter="fade">
                                      <p:cBhvr>
                                        <p:cTn id="65" dur="500"/>
                                        <p:tgtEl>
                                          <p:spTgt spid="125992">
                                            <p:txEl>
                                              <p:pRg st="11" end="11"/>
                                            </p:txEl>
                                          </p:spTgt>
                                        </p:tgtEl>
                                      </p:cBhvr>
                                    </p:animEffect>
                                  </p:childTnLst>
                                </p:cTn>
                              </p:par>
                            </p:childTnLst>
                          </p:cTn>
                        </p:par>
                        <p:par>
                          <p:cTn id="66" fill="hold" nodeType="afterGroup">
                            <p:stCondLst>
                              <p:cond delay="4000"/>
                            </p:stCondLst>
                            <p:childTnLst>
                              <p:par>
                                <p:cTn id="67" presetID="10" presetClass="entr" presetSubtype="0" fill="hold" nodeType="after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9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Casting and Promotion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p:txBody>
          <a:bodyPr>
            <a:normAutofit lnSpcReduction="10000"/>
          </a:bodyPr>
          <a:lstStyle/>
          <a:p>
            <a:pPr algn="just"/>
            <a:r>
              <a:rPr lang="en-IN" dirty="0" smtClean="0"/>
              <a:t>Automatic </a:t>
            </a:r>
            <a:r>
              <a:rPr lang="en-IN" dirty="0"/>
              <a:t>type conversion </a:t>
            </a:r>
            <a:r>
              <a:rPr lang="en-IN" dirty="0" smtClean="0"/>
              <a:t>(widening conversion) will </a:t>
            </a:r>
            <a:r>
              <a:rPr lang="en-IN" dirty="0"/>
              <a:t>take place if the following two conditions are met:</a:t>
            </a:r>
          </a:p>
          <a:p>
            <a:pPr lvl="1" algn="just"/>
            <a:r>
              <a:rPr lang="en-IN" dirty="0" smtClean="0"/>
              <a:t>The </a:t>
            </a:r>
            <a:r>
              <a:rPr lang="en-IN" dirty="0"/>
              <a:t>two types are compatible.</a:t>
            </a:r>
          </a:p>
          <a:p>
            <a:pPr lvl="1" algn="just"/>
            <a:r>
              <a:rPr lang="en-IN" dirty="0" smtClean="0"/>
              <a:t>The </a:t>
            </a:r>
            <a:r>
              <a:rPr lang="en-IN" dirty="0"/>
              <a:t>destination type is larger than the source type.</a:t>
            </a:r>
          </a:p>
          <a:p>
            <a:pPr algn="just"/>
            <a:r>
              <a:rPr lang="en-IN" dirty="0"/>
              <a:t>No automatic conversions from the numeric types to char or Boolean</a:t>
            </a:r>
          </a:p>
          <a:p>
            <a:pPr algn="just"/>
            <a:r>
              <a:rPr lang="en-IN" dirty="0"/>
              <a:t>Explicit type </a:t>
            </a:r>
            <a:r>
              <a:rPr lang="en-IN" dirty="0" smtClean="0"/>
              <a:t>casting (</a:t>
            </a:r>
            <a:r>
              <a:rPr lang="en-IN" smtClean="0"/>
              <a:t>narrowing conversion)</a:t>
            </a:r>
            <a:endParaRPr lang="en-IN" dirty="0"/>
          </a:p>
          <a:p>
            <a:pPr lvl="1" algn="just"/>
            <a:r>
              <a:rPr lang="en-IN" dirty="0" smtClean="0"/>
              <a:t>When </a:t>
            </a:r>
            <a:r>
              <a:rPr lang="en-IN" dirty="0"/>
              <a:t>a floating-point value is assigned to an integer type, the fractional component is </a:t>
            </a:r>
            <a:r>
              <a:rPr lang="en-IN" dirty="0" smtClean="0"/>
              <a:t>lost. (truncation)</a:t>
            </a:r>
            <a:endParaRPr lang="en-IN" dirty="0"/>
          </a:p>
          <a:p>
            <a:pPr lvl="1" algn="just"/>
            <a:r>
              <a:rPr lang="en-IN" dirty="0" smtClean="0"/>
              <a:t>If </a:t>
            </a:r>
            <a:r>
              <a:rPr lang="en-IN" dirty="0"/>
              <a:t>the size of the whole number component is too large to fit into the target integer type, then that value will be reduced modulo the target type’s range</a:t>
            </a:r>
            <a:r>
              <a:rPr lang="en-IN" dirty="0" smtClean="0"/>
              <a:t>.</a:t>
            </a:r>
          </a:p>
          <a:p>
            <a:pPr lvl="1" algn="just"/>
            <a:r>
              <a:rPr lang="en-IN" i="1" dirty="0" smtClean="0">
                <a:solidFill>
                  <a:srgbClr val="FF0000"/>
                </a:solidFill>
              </a:rPr>
              <a:t>(target-type) value</a:t>
            </a:r>
            <a:endParaRPr lang="en-IN" i="1" dirty="0">
              <a:solidFill>
                <a:srgbClr val="FF0000"/>
              </a:solidFill>
            </a:endParaRPr>
          </a:p>
          <a:p>
            <a:pPr algn="just"/>
            <a:endParaRPr lang="en-IN" dirty="0"/>
          </a:p>
        </p:txBody>
      </p:sp>
    </p:spTree>
    <p:extLst>
      <p:ext uri="{BB962C8B-B14F-4D97-AF65-F5344CB8AC3E}">
        <p14:creationId xmlns:p14="http://schemas.microsoft.com/office/powerpoint/2010/main" val="1048906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409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2CA916CF-827D-4345-A769-EE5DC3D563D5}" type="slidenum">
              <a:rPr lang="en-US" sz="900">
                <a:solidFill>
                  <a:schemeClr val="bg1"/>
                </a:solidFill>
                <a:latin typeface="Arial" panose="020B0604020202020204" pitchFamily="34" charset="0"/>
              </a:rPr>
              <a:pPr/>
              <a:t>29</a:t>
            </a:fld>
            <a:endParaRPr lang="en-US" sz="900">
              <a:solidFill>
                <a:schemeClr val="bg1"/>
              </a:solidFill>
              <a:latin typeface="Arial" panose="020B0604020202020204" pitchFamily="34" charset="0"/>
            </a:endParaRPr>
          </a:p>
        </p:txBody>
      </p:sp>
      <p:sp>
        <p:nvSpPr>
          <p:cNvPr id="40964" name="Rectangle 2"/>
          <p:cNvSpPr>
            <a:spLocks noGrp="1" noChangeArrowheads="1"/>
          </p:cNvSpPr>
          <p:nvPr>
            <p:ph type="title"/>
          </p:nvPr>
        </p:nvSpPr>
        <p:spPr/>
        <p:txBody>
          <a:bodyPr/>
          <a:lstStyle/>
          <a:p>
            <a:pPr eaLnBrk="1" hangingPunct="1"/>
            <a:r>
              <a:rPr lang="en-US" smtClean="0"/>
              <a:t>Typecasting Primitive Data Types</a:t>
            </a:r>
          </a:p>
        </p:txBody>
      </p:sp>
      <p:sp>
        <p:nvSpPr>
          <p:cNvPr id="206851" name="Rectangle 3"/>
          <p:cNvSpPr>
            <a:spLocks noGrp="1" noChangeArrowheads="1"/>
          </p:cNvSpPr>
          <p:nvPr>
            <p:ph type="body" idx="1"/>
          </p:nvPr>
        </p:nvSpPr>
        <p:spPr>
          <a:xfrm>
            <a:off x="304800" y="1295400"/>
            <a:ext cx="8229600" cy="5029200"/>
          </a:xfrm>
        </p:spPr>
        <p:txBody>
          <a:bodyPr>
            <a:normAutofit fontScale="92500" lnSpcReduction="20000"/>
          </a:bodyPr>
          <a:lstStyle/>
          <a:p>
            <a:pPr eaLnBrk="1" hangingPunct="1"/>
            <a:r>
              <a:rPr lang="en-US" dirty="0" smtClean="0"/>
              <a:t>Automatic type changing is known as </a:t>
            </a:r>
            <a:r>
              <a:rPr lang="en-US" i="1" dirty="0" smtClean="0">
                <a:solidFill>
                  <a:srgbClr val="FF0000"/>
                </a:solidFill>
              </a:rPr>
              <a:t>Implicit Conversion</a:t>
            </a:r>
          </a:p>
          <a:p>
            <a:pPr lvl="1"/>
            <a:r>
              <a:rPr lang="en-US" dirty="0" smtClean="0">
                <a:solidFill>
                  <a:schemeClr val="tx1"/>
                </a:solidFill>
              </a:rPr>
              <a:t>Widening conversion</a:t>
            </a:r>
          </a:p>
          <a:p>
            <a:pPr lvl="1" eaLnBrk="1" hangingPunct="1"/>
            <a:r>
              <a:rPr lang="en-US" dirty="0" smtClean="0"/>
              <a:t>A variable of smaller capacity can be assigned to another variable of bigger capacity</a:t>
            </a:r>
          </a:p>
          <a:p>
            <a:pPr lvl="4" eaLnBrk="1" hangingPunct="1"/>
            <a:endParaRPr lang="en-US" dirty="0" smtClean="0"/>
          </a:p>
          <a:p>
            <a:pPr lvl="1" eaLnBrk="1" hangingPunct="1">
              <a:buFont typeface="Wingdings" panose="05000000000000000000" pitchFamily="2" charset="2"/>
              <a:buNone/>
            </a:pPr>
            <a:r>
              <a:rPr lang="en-US" sz="1600" dirty="0" smtClean="0">
                <a:solidFill>
                  <a:schemeClr val="accent2"/>
                </a:solidFill>
                <a:latin typeface="Lucida Console" panose="020B0609040504020204" pitchFamily="49" charset="0"/>
              </a:rPr>
              <a:t>				</a:t>
            </a:r>
            <a:r>
              <a:rPr lang="en-US" sz="1600" dirty="0" smtClean="0">
                <a:solidFill>
                  <a:srgbClr val="FF0000"/>
                </a:solidFill>
                <a:latin typeface="Lucida Console" panose="020B0609040504020204" pitchFamily="49" charset="0"/>
              </a:rPr>
              <a:t>   int </a:t>
            </a:r>
            <a:r>
              <a:rPr lang="en-US" sz="1600" dirty="0" err="1" smtClean="0">
                <a:solidFill>
                  <a:srgbClr val="FF0000"/>
                </a:solidFill>
                <a:latin typeface="Lucida Console" panose="020B0609040504020204" pitchFamily="49" charset="0"/>
              </a:rPr>
              <a:t>i</a:t>
            </a:r>
            <a:r>
              <a:rPr lang="en-US" sz="1600" dirty="0" smtClean="0">
                <a:solidFill>
                  <a:srgbClr val="FF0000"/>
                </a:solidFill>
                <a:latin typeface="Lucida Console" panose="020B0609040504020204" pitchFamily="49" charset="0"/>
              </a:rPr>
              <a:t> = 10;</a:t>
            </a:r>
          </a:p>
          <a:p>
            <a:pPr lvl="1" eaLnBrk="1" hangingPunct="1">
              <a:buFont typeface="Wingdings" panose="05000000000000000000" pitchFamily="2" charset="2"/>
              <a:buNone/>
            </a:pPr>
            <a:r>
              <a:rPr lang="en-US" sz="1600" dirty="0" smtClean="0">
                <a:solidFill>
                  <a:srgbClr val="FF0000"/>
                </a:solidFill>
                <a:latin typeface="Lucida Console" panose="020B0609040504020204" pitchFamily="49" charset="0"/>
              </a:rPr>
              <a:t>		                  double d;</a:t>
            </a:r>
          </a:p>
          <a:p>
            <a:pPr lvl="1" eaLnBrk="1" hangingPunct="1">
              <a:buFont typeface="Wingdings" panose="05000000000000000000" pitchFamily="2" charset="2"/>
              <a:buNone/>
            </a:pPr>
            <a:r>
              <a:rPr lang="en-US" sz="1600" dirty="0" smtClean="0">
                <a:solidFill>
                  <a:srgbClr val="FF0000"/>
                </a:solidFill>
                <a:latin typeface="Lucida Console" panose="020B0609040504020204" pitchFamily="49" charset="0"/>
              </a:rPr>
              <a:t>				   d = </a:t>
            </a:r>
            <a:r>
              <a:rPr lang="en-US" sz="1600" dirty="0" err="1" smtClean="0">
                <a:solidFill>
                  <a:srgbClr val="FF0000"/>
                </a:solidFill>
                <a:latin typeface="Lucida Console" panose="020B0609040504020204" pitchFamily="49" charset="0"/>
              </a:rPr>
              <a:t>i</a:t>
            </a:r>
            <a:r>
              <a:rPr lang="en-US" sz="1600" dirty="0" smtClean="0">
                <a:solidFill>
                  <a:srgbClr val="FF0000"/>
                </a:solidFill>
                <a:latin typeface="Lucida Console" panose="020B0609040504020204" pitchFamily="49" charset="0"/>
              </a:rPr>
              <a:t>;</a:t>
            </a:r>
          </a:p>
          <a:p>
            <a:pPr eaLnBrk="1" hangingPunct="1"/>
            <a:endParaRPr lang="en-US" dirty="0" smtClean="0"/>
          </a:p>
          <a:p>
            <a:pPr eaLnBrk="1" hangingPunct="1"/>
            <a:r>
              <a:rPr lang="en-US" dirty="0" smtClean="0"/>
              <a:t>Whenever a larger type is converted to a smaller type, we have to explicitly specify the </a:t>
            </a:r>
            <a:r>
              <a:rPr lang="en-US" i="1" dirty="0" smtClean="0">
                <a:solidFill>
                  <a:srgbClr val="FF0000"/>
                </a:solidFill>
              </a:rPr>
              <a:t>type cast operator</a:t>
            </a:r>
          </a:p>
          <a:p>
            <a:pPr lvl="4" eaLnBrk="1" hangingPunct="1"/>
            <a:endParaRPr lang="en-US" dirty="0" smtClean="0">
              <a:solidFill>
                <a:schemeClr val="accent2"/>
              </a:solidFill>
            </a:endParaRPr>
          </a:p>
          <a:p>
            <a:pPr lvl="1" eaLnBrk="1" hangingPunct="1">
              <a:buFont typeface="Wingdings" panose="05000000000000000000" pitchFamily="2" charset="2"/>
              <a:buNone/>
            </a:pPr>
            <a:r>
              <a:rPr lang="en-US" sz="1600" dirty="0" smtClean="0">
                <a:solidFill>
                  <a:schemeClr val="accent2"/>
                </a:solidFill>
                <a:latin typeface="Lucida Console" panose="020B0609040504020204" pitchFamily="49" charset="0"/>
              </a:rPr>
              <a:t>				</a:t>
            </a:r>
            <a:r>
              <a:rPr lang="en-US" sz="1600" dirty="0" smtClean="0">
                <a:solidFill>
                  <a:srgbClr val="FF0000"/>
                </a:solidFill>
                <a:latin typeface="Lucida Console" panose="020B0609040504020204" pitchFamily="49" charset="0"/>
              </a:rPr>
              <a:t>   double d = 10;</a:t>
            </a:r>
          </a:p>
          <a:p>
            <a:pPr lvl="1" eaLnBrk="1" hangingPunct="1">
              <a:buFont typeface="Wingdings" panose="05000000000000000000" pitchFamily="2" charset="2"/>
              <a:buNone/>
            </a:pPr>
            <a:r>
              <a:rPr lang="en-US" sz="1600" dirty="0" smtClean="0">
                <a:solidFill>
                  <a:srgbClr val="FF0000"/>
                </a:solidFill>
                <a:latin typeface="Lucida Console" panose="020B0609040504020204" pitchFamily="49" charset="0"/>
              </a:rPr>
              <a:t>			   	   int </a:t>
            </a:r>
            <a:r>
              <a:rPr lang="en-US" sz="1600" dirty="0" err="1" smtClean="0">
                <a:solidFill>
                  <a:srgbClr val="FF0000"/>
                </a:solidFill>
                <a:latin typeface="Lucida Console" panose="020B0609040504020204" pitchFamily="49" charset="0"/>
              </a:rPr>
              <a:t>i</a:t>
            </a:r>
            <a:r>
              <a:rPr lang="en-US" sz="1600" dirty="0" smtClean="0">
                <a:solidFill>
                  <a:srgbClr val="FF0000"/>
                </a:solidFill>
                <a:latin typeface="Lucida Console" panose="020B0609040504020204" pitchFamily="49" charset="0"/>
              </a:rPr>
              <a:t>;</a:t>
            </a:r>
          </a:p>
          <a:p>
            <a:pPr lvl="1" eaLnBrk="1" hangingPunct="1">
              <a:buFont typeface="Wingdings" panose="05000000000000000000" pitchFamily="2" charset="2"/>
              <a:buNone/>
            </a:pPr>
            <a:r>
              <a:rPr lang="en-US" sz="1600" dirty="0" smtClean="0">
                <a:solidFill>
                  <a:srgbClr val="FF0000"/>
                </a:solidFill>
                <a:latin typeface="Lucida Console" panose="020B0609040504020204" pitchFamily="49" charset="0"/>
              </a:rPr>
              <a:t>				   </a:t>
            </a:r>
            <a:r>
              <a:rPr lang="en-US" sz="1600" dirty="0" err="1" smtClean="0">
                <a:solidFill>
                  <a:srgbClr val="FF0000"/>
                </a:solidFill>
                <a:latin typeface="Lucida Console" panose="020B0609040504020204" pitchFamily="49" charset="0"/>
              </a:rPr>
              <a:t>i</a:t>
            </a:r>
            <a:r>
              <a:rPr lang="en-US" sz="1600" dirty="0" smtClean="0">
                <a:solidFill>
                  <a:srgbClr val="FF0000"/>
                </a:solidFill>
                <a:latin typeface="Lucida Console" panose="020B0609040504020204" pitchFamily="49" charset="0"/>
              </a:rPr>
              <a:t> = (int) d;</a:t>
            </a:r>
          </a:p>
          <a:p>
            <a:pPr lvl="1"/>
            <a:r>
              <a:rPr lang="en-US" dirty="0" smtClean="0"/>
              <a:t>Narrowing conversion</a:t>
            </a:r>
          </a:p>
          <a:p>
            <a:pPr lvl="1"/>
            <a:r>
              <a:rPr lang="en-US" dirty="0" smtClean="0"/>
              <a:t>This prevents </a:t>
            </a:r>
            <a:r>
              <a:rPr lang="en-US" i="1" dirty="0" smtClean="0">
                <a:solidFill>
                  <a:srgbClr val="FF0000"/>
                </a:solidFill>
              </a:rPr>
              <a:t>accidental loss</a:t>
            </a:r>
            <a:r>
              <a:rPr lang="en-US" dirty="0" smtClean="0">
                <a:solidFill>
                  <a:srgbClr val="FF0000"/>
                </a:solidFill>
              </a:rPr>
              <a:t> </a:t>
            </a:r>
            <a:r>
              <a:rPr lang="en-US" dirty="0" smtClean="0"/>
              <a:t>of data</a:t>
            </a:r>
          </a:p>
        </p:txBody>
      </p:sp>
      <p:grpSp>
        <p:nvGrpSpPr>
          <p:cNvPr id="2" name="Group 7"/>
          <p:cNvGrpSpPr>
            <a:grpSpLocks/>
          </p:cNvGrpSpPr>
          <p:nvPr/>
        </p:nvGrpSpPr>
        <p:grpSpPr bwMode="auto">
          <a:xfrm>
            <a:off x="6368716" y="4343400"/>
            <a:ext cx="2590800" cy="381000"/>
            <a:chOff x="4032" y="2400"/>
            <a:chExt cx="1632" cy="240"/>
          </a:xfrm>
        </p:grpSpPr>
        <p:sp>
          <p:nvSpPr>
            <p:cNvPr id="40967" name="AutoShape 4"/>
            <p:cNvSpPr>
              <a:spLocks noChangeArrowheads="1"/>
            </p:cNvSpPr>
            <p:nvPr/>
          </p:nvSpPr>
          <p:spPr bwMode="auto">
            <a:xfrm flipH="1">
              <a:off x="4032" y="2400"/>
              <a:ext cx="1632" cy="240"/>
            </a:xfrm>
            <a:prstGeom prst="wedgeRoundRectCallout">
              <a:avLst>
                <a:gd name="adj1" fmla="val 118440"/>
                <a:gd name="adj2" fmla="val 172917"/>
                <a:gd name="adj3" fmla="val 16667"/>
              </a:avLst>
            </a:prstGeom>
            <a:solidFill>
              <a:srgbClr val="99CCFF">
                <a:alpha val="50195"/>
              </a:srgbClr>
            </a:solidFill>
            <a:ln w="12700" algn="ctr">
              <a:solidFill>
                <a:srgbClr val="333399"/>
              </a:solidFill>
              <a:miter lim="800000"/>
              <a:headEnd/>
              <a:tailEnd/>
            </a:ln>
          </p:spPr>
          <p:txBody>
            <a:bodyPr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b="1">
                <a:latin typeface="Arial" panose="020B0604020202020204" pitchFamily="34" charset="0"/>
              </a:endParaRPr>
            </a:p>
          </p:txBody>
        </p:sp>
        <p:sp>
          <p:nvSpPr>
            <p:cNvPr id="40968" name="Text Box 5"/>
            <p:cNvSpPr txBox="1">
              <a:spLocks noChangeArrowheads="1"/>
            </p:cNvSpPr>
            <p:nvPr/>
          </p:nvSpPr>
          <p:spPr bwMode="auto">
            <a:xfrm>
              <a:off x="4224" y="2421"/>
              <a:ext cx="12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400">
                  <a:solidFill>
                    <a:schemeClr val="accent2"/>
                  </a:solidFill>
                </a:rPr>
                <a:t>Type cast operator</a:t>
              </a:r>
            </a:p>
          </p:txBody>
        </p:sp>
      </p:grpSp>
    </p:spTree>
    <p:extLst>
      <p:ext uri="{BB962C8B-B14F-4D97-AF65-F5344CB8AC3E}">
        <p14:creationId xmlns:p14="http://schemas.microsoft.com/office/powerpoint/2010/main" val="30773762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 calcmode="lin" valueType="num">
                                      <p:cBhvr>
                                        <p:cTn id="7" dur="2000" fill="hold"/>
                                        <p:tgtEl>
                                          <p:spTgt spid="206851">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206851">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206851">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206851">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206851">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06851">
                                            <p:txEl>
                                              <p:pRg st="1" end="1"/>
                                            </p:txEl>
                                          </p:spTgt>
                                        </p:tgtEl>
                                        <p:attrNameLst>
                                          <p:attrName>style.visibility</p:attrName>
                                        </p:attrNameLst>
                                      </p:cBhvr>
                                      <p:to>
                                        <p:strVal val="visible"/>
                                      </p:to>
                                    </p:set>
                                    <p:anim calcmode="lin" valueType="num">
                                      <p:cBhvr>
                                        <p:cTn id="14" dur="2000" fill="hold"/>
                                        <p:tgtEl>
                                          <p:spTgt spid="206851">
                                            <p:txEl>
                                              <p:pRg st="1" end="1"/>
                                            </p:txEl>
                                          </p:spTgt>
                                        </p:tgtEl>
                                        <p:attrNameLst>
                                          <p:attrName>ppt_w</p:attrName>
                                        </p:attrNameLst>
                                      </p:cBhvr>
                                      <p:tavLst>
                                        <p:tav tm="0">
                                          <p:val>
                                            <p:strVal val="#ppt_w*0.05"/>
                                          </p:val>
                                        </p:tav>
                                        <p:tav tm="100000">
                                          <p:val>
                                            <p:strVal val="#ppt_w"/>
                                          </p:val>
                                        </p:tav>
                                      </p:tavLst>
                                    </p:anim>
                                    <p:anim calcmode="lin" valueType="num">
                                      <p:cBhvr>
                                        <p:cTn id="15" dur="2000" fill="hold"/>
                                        <p:tgtEl>
                                          <p:spTgt spid="206851">
                                            <p:txEl>
                                              <p:pRg st="1" end="1"/>
                                            </p:txEl>
                                          </p:spTgt>
                                        </p:tgtEl>
                                        <p:attrNameLst>
                                          <p:attrName>ppt_h</p:attrName>
                                        </p:attrNameLst>
                                      </p:cBhvr>
                                      <p:tavLst>
                                        <p:tav tm="0">
                                          <p:val>
                                            <p:strVal val="#ppt_h"/>
                                          </p:val>
                                        </p:tav>
                                        <p:tav tm="100000">
                                          <p:val>
                                            <p:strVal val="#ppt_h"/>
                                          </p:val>
                                        </p:tav>
                                      </p:tavLst>
                                    </p:anim>
                                    <p:anim calcmode="lin" valueType="num">
                                      <p:cBhvr>
                                        <p:cTn id="16" dur="2000" fill="hold"/>
                                        <p:tgtEl>
                                          <p:spTgt spid="206851">
                                            <p:txEl>
                                              <p:pRg st="1" end="1"/>
                                            </p:txEl>
                                          </p:spTgt>
                                        </p:tgtEl>
                                        <p:attrNameLst>
                                          <p:attrName>ppt_x</p:attrName>
                                        </p:attrNameLst>
                                      </p:cBhvr>
                                      <p:tavLst>
                                        <p:tav tm="0">
                                          <p:val>
                                            <p:strVal val="#ppt_x-.2"/>
                                          </p:val>
                                        </p:tav>
                                        <p:tav tm="100000">
                                          <p:val>
                                            <p:strVal val="#ppt_x"/>
                                          </p:val>
                                        </p:tav>
                                      </p:tavLst>
                                    </p:anim>
                                    <p:anim calcmode="lin" valueType="num">
                                      <p:cBhvr>
                                        <p:cTn id="17" dur="2000" fill="hold"/>
                                        <p:tgtEl>
                                          <p:spTgt spid="206851">
                                            <p:txEl>
                                              <p:pRg st="1" end="1"/>
                                            </p:txEl>
                                          </p:spTgt>
                                        </p:tgtEl>
                                        <p:attrNameLst>
                                          <p:attrName>ppt_y</p:attrName>
                                        </p:attrNameLst>
                                      </p:cBhvr>
                                      <p:tavLst>
                                        <p:tav tm="0">
                                          <p:val>
                                            <p:strVal val="#ppt_y"/>
                                          </p:val>
                                        </p:tav>
                                        <p:tav tm="100000">
                                          <p:val>
                                            <p:strVal val="#ppt_y"/>
                                          </p:val>
                                        </p:tav>
                                      </p:tavLst>
                                    </p:anim>
                                    <p:animEffect transition="in" filter="fade">
                                      <p:cBhvr>
                                        <p:cTn id="18" dur="2000"/>
                                        <p:tgtEl>
                                          <p:spTgt spid="206851">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206851">
                                            <p:txEl>
                                              <p:pRg st="2" end="2"/>
                                            </p:txEl>
                                          </p:spTgt>
                                        </p:tgtEl>
                                        <p:attrNameLst>
                                          <p:attrName>style.visibility</p:attrName>
                                        </p:attrNameLst>
                                      </p:cBhvr>
                                      <p:to>
                                        <p:strVal val="visible"/>
                                      </p:to>
                                    </p:set>
                                    <p:anim calcmode="lin" valueType="num">
                                      <p:cBhvr>
                                        <p:cTn id="21" dur="2000" fill="hold"/>
                                        <p:tgtEl>
                                          <p:spTgt spid="206851">
                                            <p:txEl>
                                              <p:pRg st="2" end="2"/>
                                            </p:txEl>
                                          </p:spTgt>
                                        </p:tgtEl>
                                        <p:attrNameLst>
                                          <p:attrName>ppt_w</p:attrName>
                                        </p:attrNameLst>
                                      </p:cBhvr>
                                      <p:tavLst>
                                        <p:tav tm="0">
                                          <p:val>
                                            <p:strVal val="#ppt_w*0.05"/>
                                          </p:val>
                                        </p:tav>
                                        <p:tav tm="100000">
                                          <p:val>
                                            <p:strVal val="#ppt_w"/>
                                          </p:val>
                                        </p:tav>
                                      </p:tavLst>
                                    </p:anim>
                                    <p:anim calcmode="lin" valueType="num">
                                      <p:cBhvr>
                                        <p:cTn id="22" dur="2000" fill="hold"/>
                                        <p:tgtEl>
                                          <p:spTgt spid="206851">
                                            <p:txEl>
                                              <p:pRg st="2" end="2"/>
                                            </p:txEl>
                                          </p:spTgt>
                                        </p:tgtEl>
                                        <p:attrNameLst>
                                          <p:attrName>ppt_h</p:attrName>
                                        </p:attrNameLst>
                                      </p:cBhvr>
                                      <p:tavLst>
                                        <p:tav tm="0">
                                          <p:val>
                                            <p:strVal val="#ppt_h"/>
                                          </p:val>
                                        </p:tav>
                                        <p:tav tm="100000">
                                          <p:val>
                                            <p:strVal val="#ppt_h"/>
                                          </p:val>
                                        </p:tav>
                                      </p:tavLst>
                                    </p:anim>
                                    <p:anim calcmode="lin" valueType="num">
                                      <p:cBhvr>
                                        <p:cTn id="23" dur="2000" fill="hold"/>
                                        <p:tgtEl>
                                          <p:spTgt spid="206851">
                                            <p:txEl>
                                              <p:pRg st="2" end="2"/>
                                            </p:txEl>
                                          </p:spTgt>
                                        </p:tgtEl>
                                        <p:attrNameLst>
                                          <p:attrName>ppt_x</p:attrName>
                                        </p:attrNameLst>
                                      </p:cBhvr>
                                      <p:tavLst>
                                        <p:tav tm="0">
                                          <p:val>
                                            <p:strVal val="#ppt_x-.2"/>
                                          </p:val>
                                        </p:tav>
                                        <p:tav tm="100000">
                                          <p:val>
                                            <p:strVal val="#ppt_x"/>
                                          </p:val>
                                        </p:tav>
                                      </p:tavLst>
                                    </p:anim>
                                    <p:anim calcmode="lin" valueType="num">
                                      <p:cBhvr>
                                        <p:cTn id="24" dur="2000" fill="hold"/>
                                        <p:tgtEl>
                                          <p:spTgt spid="206851">
                                            <p:txEl>
                                              <p:pRg st="2" end="2"/>
                                            </p:txEl>
                                          </p:spTgt>
                                        </p:tgtEl>
                                        <p:attrNameLst>
                                          <p:attrName>ppt_y</p:attrName>
                                        </p:attrNameLst>
                                      </p:cBhvr>
                                      <p:tavLst>
                                        <p:tav tm="0">
                                          <p:val>
                                            <p:strVal val="#ppt_y"/>
                                          </p:val>
                                        </p:tav>
                                        <p:tav tm="100000">
                                          <p:val>
                                            <p:strVal val="#ppt_y"/>
                                          </p:val>
                                        </p:tav>
                                      </p:tavLst>
                                    </p:anim>
                                    <p:animEffect transition="in" filter="fade">
                                      <p:cBhvr>
                                        <p:cTn id="25" dur="2000"/>
                                        <p:tgtEl>
                                          <p:spTgt spid="206851">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206851">
                                            <p:txEl>
                                              <p:pRg st="4" end="4"/>
                                            </p:txEl>
                                          </p:spTgt>
                                        </p:tgtEl>
                                        <p:attrNameLst>
                                          <p:attrName>style.visibility</p:attrName>
                                        </p:attrNameLst>
                                      </p:cBhvr>
                                      <p:to>
                                        <p:strVal val="visible"/>
                                      </p:to>
                                    </p:set>
                                    <p:anim calcmode="lin" valueType="num">
                                      <p:cBhvr>
                                        <p:cTn id="28" dur="2000" fill="hold"/>
                                        <p:tgtEl>
                                          <p:spTgt spid="206851">
                                            <p:txEl>
                                              <p:pRg st="4" end="4"/>
                                            </p:txEl>
                                          </p:spTgt>
                                        </p:tgtEl>
                                        <p:attrNameLst>
                                          <p:attrName>ppt_w</p:attrName>
                                        </p:attrNameLst>
                                      </p:cBhvr>
                                      <p:tavLst>
                                        <p:tav tm="0">
                                          <p:val>
                                            <p:strVal val="#ppt_w*0.05"/>
                                          </p:val>
                                        </p:tav>
                                        <p:tav tm="100000">
                                          <p:val>
                                            <p:strVal val="#ppt_w"/>
                                          </p:val>
                                        </p:tav>
                                      </p:tavLst>
                                    </p:anim>
                                    <p:anim calcmode="lin" valueType="num">
                                      <p:cBhvr>
                                        <p:cTn id="29" dur="2000" fill="hold"/>
                                        <p:tgtEl>
                                          <p:spTgt spid="206851">
                                            <p:txEl>
                                              <p:pRg st="4" end="4"/>
                                            </p:txEl>
                                          </p:spTgt>
                                        </p:tgtEl>
                                        <p:attrNameLst>
                                          <p:attrName>ppt_h</p:attrName>
                                        </p:attrNameLst>
                                      </p:cBhvr>
                                      <p:tavLst>
                                        <p:tav tm="0">
                                          <p:val>
                                            <p:strVal val="#ppt_h"/>
                                          </p:val>
                                        </p:tav>
                                        <p:tav tm="100000">
                                          <p:val>
                                            <p:strVal val="#ppt_h"/>
                                          </p:val>
                                        </p:tav>
                                      </p:tavLst>
                                    </p:anim>
                                    <p:anim calcmode="lin" valueType="num">
                                      <p:cBhvr>
                                        <p:cTn id="30" dur="2000" fill="hold"/>
                                        <p:tgtEl>
                                          <p:spTgt spid="206851">
                                            <p:txEl>
                                              <p:pRg st="4" end="4"/>
                                            </p:txEl>
                                          </p:spTgt>
                                        </p:tgtEl>
                                        <p:attrNameLst>
                                          <p:attrName>ppt_x</p:attrName>
                                        </p:attrNameLst>
                                      </p:cBhvr>
                                      <p:tavLst>
                                        <p:tav tm="0">
                                          <p:val>
                                            <p:strVal val="#ppt_x-.2"/>
                                          </p:val>
                                        </p:tav>
                                        <p:tav tm="100000">
                                          <p:val>
                                            <p:strVal val="#ppt_x"/>
                                          </p:val>
                                        </p:tav>
                                      </p:tavLst>
                                    </p:anim>
                                    <p:anim calcmode="lin" valueType="num">
                                      <p:cBhvr>
                                        <p:cTn id="31" dur="2000" fill="hold"/>
                                        <p:tgtEl>
                                          <p:spTgt spid="206851">
                                            <p:txEl>
                                              <p:pRg st="4" end="4"/>
                                            </p:txEl>
                                          </p:spTgt>
                                        </p:tgtEl>
                                        <p:attrNameLst>
                                          <p:attrName>ppt_y</p:attrName>
                                        </p:attrNameLst>
                                      </p:cBhvr>
                                      <p:tavLst>
                                        <p:tav tm="0">
                                          <p:val>
                                            <p:strVal val="#ppt_y"/>
                                          </p:val>
                                        </p:tav>
                                        <p:tav tm="100000">
                                          <p:val>
                                            <p:strVal val="#ppt_y"/>
                                          </p:val>
                                        </p:tav>
                                      </p:tavLst>
                                    </p:anim>
                                    <p:animEffect transition="in" filter="fade">
                                      <p:cBhvr>
                                        <p:cTn id="32" dur="2000"/>
                                        <p:tgtEl>
                                          <p:spTgt spid="206851">
                                            <p:txEl>
                                              <p:pRg st="4" end="4"/>
                                            </p:txEl>
                                          </p:spTgt>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206851">
                                            <p:txEl>
                                              <p:pRg st="5" end="5"/>
                                            </p:txEl>
                                          </p:spTgt>
                                        </p:tgtEl>
                                        <p:attrNameLst>
                                          <p:attrName>style.visibility</p:attrName>
                                        </p:attrNameLst>
                                      </p:cBhvr>
                                      <p:to>
                                        <p:strVal val="visible"/>
                                      </p:to>
                                    </p:set>
                                    <p:anim calcmode="lin" valueType="num">
                                      <p:cBhvr>
                                        <p:cTn id="35" dur="2000" fill="hold"/>
                                        <p:tgtEl>
                                          <p:spTgt spid="206851">
                                            <p:txEl>
                                              <p:pRg st="5" end="5"/>
                                            </p:txEl>
                                          </p:spTgt>
                                        </p:tgtEl>
                                        <p:attrNameLst>
                                          <p:attrName>ppt_w</p:attrName>
                                        </p:attrNameLst>
                                      </p:cBhvr>
                                      <p:tavLst>
                                        <p:tav tm="0">
                                          <p:val>
                                            <p:strVal val="#ppt_w*0.05"/>
                                          </p:val>
                                        </p:tav>
                                        <p:tav tm="100000">
                                          <p:val>
                                            <p:strVal val="#ppt_w"/>
                                          </p:val>
                                        </p:tav>
                                      </p:tavLst>
                                    </p:anim>
                                    <p:anim calcmode="lin" valueType="num">
                                      <p:cBhvr>
                                        <p:cTn id="36" dur="2000" fill="hold"/>
                                        <p:tgtEl>
                                          <p:spTgt spid="206851">
                                            <p:txEl>
                                              <p:pRg st="5" end="5"/>
                                            </p:txEl>
                                          </p:spTgt>
                                        </p:tgtEl>
                                        <p:attrNameLst>
                                          <p:attrName>ppt_h</p:attrName>
                                        </p:attrNameLst>
                                      </p:cBhvr>
                                      <p:tavLst>
                                        <p:tav tm="0">
                                          <p:val>
                                            <p:strVal val="#ppt_h"/>
                                          </p:val>
                                        </p:tav>
                                        <p:tav tm="100000">
                                          <p:val>
                                            <p:strVal val="#ppt_h"/>
                                          </p:val>
                                        </p:tav>
                                      </p:tavLst>
                                    </p:anim>
                                    <p:anim calcmode="lin" valueType="num">
                                      <p:cBhvr>
                                        <p:cTn id="37" dur="2000" fill="hold"/>
                                        <p:tgtEl>
                                          <p:spTgt spid="206851">
                                            <p:txEl>
                                              <p:pRg st="5" end="5"/>
                                            </p:txEl>
                                          </p:spTgt>
                                        </p:tgtEl>
                                        <p:attrNameLst>
                                          <p:attrName>ppt_x</p:attrName>
                                        </p:attrNameLst>
                                      </p:cBhvr>
                                      <p:tavLst>
                                        <p:tav tm="0">
                                          <p:val>
                                            <p:strVal val="#ppt_x-.2"/>
                                          </p:val>
                                        </p:tav>
                                        <p:tav tm="100000">
                                          <p:val>
                                            <p:strVal val="#ppt_x"/>
                                          </p:val>
                                        </p:tav>
                                      </p:tavLst>
                                    </p:anim>
                                    <p:anim calcmode="lin" valueType="num">
                                      <p:cBhvr>
                                        <p:cTn id="38" dur="2000" fill="hold"/>
                                        <p:tgtEl>
                                          <p:spTgt spid="206851">
                                            <p:txEl>
                                              <p:pRg st="5" end="5"/>
                                            </p:txEl>
                                          </p:spTgt>
                                        </p:tgtEl>
                                        <p:attrNameLst>
                                          <p:attrName>ppt_y</p:attrName>
                                        </p:attrNameLst>
                                      </p:cBhvr>
                                      <p:tavLst>
                                        <p:tav tm="0">
                                          <p:val>
                                            <p:strVal val="#ppt_y"/>
                                          </p:val>
                                        </p:tav>
                                        <p:tav tm="100000">
                                          <p:val>
                                            <p:strVal val="#ppt_y"/>
                                          </p:val>
                                        </p:tav>
                                      </p:tavLst>
                                    </p:anim>
                                    <p:animEffect transition="in" filter="fade">
                                      <p:cBhvr>
                                        <p:cTn id="39" dur="2000"/>
                                        <p:tgtEl>
                                          <p:spTgt spid="206851">
                                            <p:txEl>
                                              <p:pRg st="5" end="5"/>
                                            </p:txEl>
                                          </p:spTgt>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206851">
                                            <p:txEl>
                                              <p:pRg st="6" end="6"/>
                                            </p:txEl>
                                          </p:spTgt>
                                        </p:tgtEl>
                                        <p:attrNameLst>
                                          <p:attrName>style.visibility</p:attrName>
                                        </p:attrNameLst>
                                      </p:cBhvr>
                                      <p:to>
                                        <p:strVal val="visible"/>
                                      </p:to>
                                    </p:set>
                                    <p:anim calcmode="lin" valueType="num">
                                      <p:cBhvr>
                                        <p:cTn id="42" dur="2000" fill="hold"/>
                                        <p:tgtEl>
                                          <p:spTgt spid="206851">
                                            <p:txEl>
                                              <p:pRg st="6" end="6"/>
                                            </p:txEl>
                                          </p:spTgt>
                                        </p:tgtEl>
                                        <p:attrNameLst>
                                          <p:attrName>ppt_w</p:attrName>
                                        </p:attrNameLst>
                                      </p:cBhvr>
                                      <p:tavLst>
                                        <p:tav tm="0">
                                          <p:val>
                                            <p:strVal val="#ppt_w*0.05"/>
                                          </p:val>
                                        </p:tav>
                                        <p:tav tm="100000">
                                          <p:val>
                                            <p:strVal val="#ppt_w"/>
                                          </p:val>
                                        </p:tav>
                                      </p:tavLst>
                                    </p:anim>
                                    <p:anim calcmode="lin" valueType="num">
                                      <p:cBhvr>
                                        <p:cTn id="43" dur="2000" fill="hold"/>
                                        <p:tgtEl>
                                          <p:spTgt spid="206851">
                                            <p:txEl>
                                              <p:pRg st="6" end="6"/>
                                            </p:txEl>
                                          </p:spTgt>
                                        </p:tgtEl>
                                        <p:attrNameLst>
                                          <p:attrName>ppt_h</p:attrName>
                                        </p:attrNameLst>
                                      </p:cBhvr>
                                      <p:tavLst>
                                        <p:tav tm="0">
                                          <p:val>
                                            <p:strVal val="#ppt_h"/>
                                          </p:val>
                                        </p:tav>
                                        <p:tav tm="100000">
                                          <p:val>
                                            <p:strVal val="#ppt_h"/>
                                          </p:val>
                                        </p:tav>
                                      </p:tavLst>
                                    </p:anim>
                                    <p:anim calcmode="lin" valueType="num">
                                      <p:cBhvr>
                                        <p:cTn id="44" dur="2000" fill="hold"/>
                                        <p:tgtEl>
                                          <p:spTgt spid="206851">
                                            <p:txEl>
                                              <p:pRg st="6" end="6"/>
                                            </p:txEl>
                                          </p:spTgt>
                                        </p:tgtEl>
                                        <p:attrNameLst>
                                          <p:attrName>ppt_x</p:attrName>
                                        </p:attrNameLst>
                                      </p:cBhvr>
                                      <p:tavLst>
                                        <p:tav tm="0">
                                          <p:val>
                                            <p:strVal val="#ppt_x-.2"/>
                                          </p:val>
                                        </p:tav>
                                        <p:tav tm="100000">
                                          <p:val>
                                            <p:strVal val="#ppt_x"/>
                                          </p:val>
                                        </p:tav>
                                      </p:tavLst>
                                    </p:anim>
                                    <p:anim calcmode="lin" valueType="num">
                                      <p:cBhvr>
                                        <p:cTn id="45" dur="2000" fill="hold"/>
                                        <p:tgtEl>
                                          <p:spTgt spid="206851">
                                            <p:txEl>
                                              <p:pRg st="6" end="6"/>
                                            </p:txEl>
                                          </p:spTgt>
                                        </p:tgtEl>
                                        <p:attrNameLst>
                                          <p:attrName>ppt_y</p:attrName>
                                        </p:attrNameLst>
                                      </p:cBhvr>
                                      <p:tavLst>
                                        <p:tav tm="0">
                                          <p:val>
                                            <p:strVal val="#ppt_y"/>
                                          </p:val>
                                        </p:tav>
                                        <p:tav tm="100000">
                                          <p:val>
                                            <p:strVal val="#ppt_y"/>
                                          </p:val>
                                        </p:tav>
                                      </p:tavLst>
                                    </p:anim>
                                    <p:animEffect transition="in" filter="fade">
                                      <p:cBhvr>
                                        <p:cTn id="46" dur="2000"/>
                                        <p:tgtEl>
                                          <p:spTgt spid="206851">
                                            <p:txEl>
                                              <p:pRg st="6" end="6"/>
                                            </p:txEl>
                                          </p:spTgt>
                                        </p:tgtEl>
                                      </p:cBhvr>
                                    </p:animEffect>
                                  </p:childTnLst>
                                </p:cTn>
                              </p:par>
                            </p:childTnLst>
                          </p:cTn>
                        </p:par>
                        <p:par>
                          <p:cTn id="47" fill="hold" nodeType="afterGroup">
                            <p:stCondLst>
                              <p:cond delay="2000"/>
                            </p:stCondLst>
                            <p:childTnLst>
                              <p:par>
                                <p:cTn id="48" presetID="54" presetClass="entr" presetSubtype="0" accel="100000" fill="hold" grpId="0" nodeType="afterEffect">
                                  <p:stCondLst>
                                    <p:cond delay="0"/>
                                  </p:stCondLst>
                                  <p:childTnLst>
                                    <p:set>
                                      <p:cBhvr>
                                        <p:cTn id="49" dur="1" fill="hold">
                                          <p:stCondLst>
                                            <p:cond delay="0"/>
                                          </p:stCondLst>
                                        </p:cTn>
                                        <p:tgtEl>
                                          <p:spTgt spid="206851">
                                            <p:txEl>
                                              <p:pRg st="8" end="8"/>
                                            </p:txEl>
                                          </p:spTgt>
                                        </p:tgtEl>
                                        <p:attrNameLst>
                                          <p:attrName>style.visibility</p:attrName>
                                        </p:attrNameLst>
                                      </p:cBhvr>
                                      <p:to>
                                        <p:strVal val="visible"/>
                                      </p:to>
                                    </p:set>
                                    <p:anim calcmode="lin" valueType="num">
                                      <p:cBhvr>
                                        <p:cTn id="50" dur="2000" fill="hold"/>
                                        <p:tgtEl>
                                          <p:spTgt spid="206851">
                                            <p:txEl>
                                              <p:pRg st="8" end="8"/>
                                            </p:txEl>
                                          </p:spTgt>
                                        </p:tgtEl>
                                        <p:attrNameLst>
                                          <p:attrName>ppt_w</p:attrName>
                                        </p:attrNameLst>
                                      </p:cBhvr>
                                      <p:tavLst>
                                        <p:tav tm="0">
                                          <p:val>
                                            <p:strVal val="#ppt_w*0.05"/>
                                          </p:val>
                                        </p:tav>
                                        <p:tav tm="100000">
                                          <p:val>
                                            <p:strVal val="#ppt_w"/>
                                          </p:val>
                                        </p:tav>
                                      </p:tavLst>
                                    </p:anim>
                                    <p:anim calcmode="lin" valueType="num">
                                      <p:cBhvr>
                                        <p:cTn id="51" dur="2000" fill="hold"/>
                                        <p:tgtEl>
                                          <p:spTgt spid="206851">
                                            <p:txEl>
                                              <p:pRg st="8" end="8"/>
                                            </p:txEl>
                                          </p:spTgt>
                                        </p:tgtEl>
                                        <p:attrNameLst>
                                          <p:attrName>ppt_h</p:attrName>
                                        </p:attrNameLst>
                                      </p:cBhvr>
                                      <p:tavLst>
                                        <p:tav tm="0">
                                          <p:val>
                                            <p:strVal val="#ppt_h"/>
                                          </p:val>
                                        </p:tav>
                                        <p:tav tm="100000">
                                          <p:val>
                                            <p:strVal val="#ppt_h"/>
                                          </p:val>
                                        </p:tav>
                                      </p:tavLst>
                                    </p:anim>
                                    <p:anim calcmode="lin" valueType="num">
                                      <p:cBhvr>
                                        <p:cTn id="52" dur="2000" fill="hold"/>
                                        <p:tgtEl>
                                          <p:spTgt spid="206851">
                                            <p:txEl>
                                              <p:pRg st="8" end="8"/>
                                            </p:txEl>
                                          </p:spTgt>
                                        </p:tgtEl>
                                        <p:attrNameLst>
                                          <p:attrName>ppt_x</p:attrName>
                                        </p:attrNameLst>
                                      </p:cBhvr>
                                      <p:tavLst>
                                        <p:tav tm="0">
                                          <p:val>
                                            <p:strVal val="#ppt_x-.2"/>
                                          </p:val>
                                        </p:tav>
                                        <p:tav tm="100000">
                                          <p:val>
                                            <p:strVal val="#ppt_x"/>
                                          </p:val>
                                        </p:tav>
                                      </p:tavLst>
                                    </p:anim>
                                    <p:anim calcmode="lin" valueType="num">
                                      <p:cBhvr>
                                        <p:cTn id="53" dur="2000" fill="hold"/>
                                        <p:tgtEl>
                                          <p:spTgt spid="206851">
                                            <p:txEl>
                                              <p:pRg st="8" end="8"/>
                                            </p:txEl>
                                          </p:spTgt>
                                        </p:tgtEl>
                                        <p:attrNameLst>
                                          <p:attrName>ppt_y</p:attrName>
                                        </p:attrNameLst>
                                      </p:cBhvr>
                                      <p:tavLst>
                                        <p:tav tm="0">
                                          <p:val>
                                            <p:strVal val="#ppt_y"/>
                                          </p:val>
                                        </p:tav>
                                        <p:tav tm="100000">
                                          <p:val>
                                            <p:strVal val="#ppt_y"/>
                                          </p:val>
                                        </p:tav>
                                      </p:tavLst>
                                    </p:anim>
                                    <p:animEffect transition="in" filter="fade">
                                      <p:cBhvr>
                                        <p:cTn id="54" dur="2000"/>
                                        <p:tgtEl>
                                          <p:spTgt spid="206851">
                                            <p:txEl>
                                              <p:pRg st="8" end="8"/>
                                            </p:txEl>
                                          </p:spTgt>
                                        </p:tgtEl>
                                      </p:cBhvr>
                                    </p:animEffect>
                                  </p:childTnLst>
                                </p:cTn>
                              </p:par>
                              <p:par>
                                <p:cTn id="55" presetID="54" presetClass="entr" presetSubtype="0" accel="100000" fill="hold" grpId="0" nodeType="withEffect">
                                  <p:stCondLst>
                                    <p:cond delay="0"/>
                                  </p:stCondLst>
                                  <p:childTnLst>
                                    <p:set>
                                      <p:cBhvr>
                                        <p:cTn id="56" dur="1" fill="hold">
                                          <p:stCondLst>
                                            <p:cond delay="0"/>
                                          </p:stCondLst>
                                        </p:cTn>
                                        <p:tgtEl>
                                          <p:spTgt spid="206851">
                                            <p:txEl>
                                              <p:pRg st="10" end="10"/>
                                            </p:txEl>
                                          </p:spTgt>
                                        </p:tgtEl>
                                        <p:attrNameLst>
                                          <p:attrName>style.visibility</p:attrName>
                                        </p:attrNameLst>
                                      </p:cBhvr>
                                      <p:to>
                                        <p:strVal val="visible"/>
                                      </p:to>
                                    </p:set>
                                    <p:anim calcmode="lin" valueType="num">
                                      <p:cBhvr>
                                        <p:cTn id="57" dur="2000" fill="hold"/>
                                        <p:tgtEl>
                                          <p:spTgt spid="206851">
                                            <p:txEl>
                                              <p:pRg st="10" end="10"/>
                                            </p:txEl>
                                          </p:spTgt>
                                        </p:tgtEl>
                                        <p:attrNameLst>
                                          <p:attrName>ppt_w</p:attrName>
                                        </p:attrNameLst>
                                      </p:cBhvr>
                                      <p:tavLst>
                                        <p:tav tm="0">
                                          <p:val>
                                            <p:strVal val="#ppt_w*0.05"/>
                                          </p:val>
                                        </p:tav>
                                        <p:tav tm="100000">
                                          <p:val>
                                            <p:strVal val="#ppt_w"/>
                                          </p:val>
                                        </p:tav>
                                      </p:tavLst>
                                    </p:anim>
                                    <p:anim calcmode="lin" valueType="num">
                                      <p:cBhvr>
                                        <p:cTn id="58" dur="2000" fill="hold"/>
                                        <p:tgtEl>
                                          <p:spTgt spid="206851">
                                            <p:txEl>
                                              <p:pRg st="10" end="10"/>
                                            </p:txEl>
                                          </p:spTgt>
                                        </p:tgtEl>
                                        <p:attrNameLst>
                                          <p:attrName>ppt_h</p:attrName>
                                        </p:attrNameLst>
                                      </p:cBhvr>
                                      <p:tavLst>
                                        <p:tav tm="0">
                                          <p:val>
                                            <p:strVal val="#ppt_h"/>
                                          </p:val>
                                        </p:tav>
                                        <p:tav tm="100000">
                                          <p:val>
                                            <p:strVal val="#ppt_h"/>
                                          </p:val>
                                        </p:tav>
                                      </p:tavLst>
                                    </p:anim>
                                    <p:anim calcmode="lin" valueType="num">
                                      <p:cBhvr>
                                        <p:cTn id="59" dur="2000" fill="hold"/>
                                        <p:tgtEl>
                                          <p:spTgt spid="206851">
                                            <p:txEl>
                                              <p:pRg st="10" end="10"/>
                                            </p:txEl>
                                          </p:spTgt>
                                        </p:tgtEl>
                                        <p:attrNameLst>
                                          <p:attrName>ppt_x</p:attrName>
                                        </p:attrNameLst>
                                      </p:cBhvr>
                                      <p:tavLst>
                                        <p:tav tm="0">
                                          <p:val>
                                            <p:strVal val="#ppt_x-.2"/>
                                          </p:val>
                                        </p:tav>
                                        <p:tav tm="100000">
                                          <p:val>
                                            <p:strVal val="#ppt_x"/>
                                          </p:val>
                                        </p:tav>
                                      </p:tavLst>
                                    </p:anim>
                                    <p:anim calcmode="lin" valueType="num">
                                      <p:cBhvr>
                                        <p:cTn id="60" dur="2000" fill="hold"/>
                                        <p:tgtEl>
                                          <p:spTgt spid="206851">
                                            <p:txEl>
                                              <p:pRg st="10" end="10"/>
                                            </p:txEl>
                                          </p:spTgt>
                                        </p:tgtEl>
                                        <p:attrNameLst>
                                          <p:attrName>ppt_y</p:attrName>
                                        </p:attrNameLst>
                                      </p:cBhvr>
                                      <p:tavLst>
                                        <p:tav tm="0">
                                          <p:val>
                                            <p:strVal val="#ppt_y"/>
                                          </p:val>
                                        </p:tav>
                                        <p:tav tm="100000">
                                          <p:val>
                                            <p:strVal val="#ppt_y"/>
                                          </p:val>
                                        </p:tav>
                                      </p:tavLst>
                                    </p:anim>
                                    <p:animEffect transition="in" filter="fade">
                                      <p:cBhvr>
                                        <p:cTn id="61" dur="2000"/>
                                        <p:tgtEl>
                                          <p:spTgt spid="206851">
                                            <p:txEl>
                                              <p:pRg st="10" end="10"/>
                                            </p:txEl>
                                          </p:spTgt>
                                        </p:tgtEl>
                                      </p:cBhvr>
                                    </p:animEffect>
                                  </p:childTnLst>
                                </p:cTn>
                              </p:par>
                              <p:par>
                                <p:cTn id="62" presetID="54" presetClass="entr" presetSubtype="0" accel="100000" fill="hold" grpId="0" nodeType="withEffect">
                                  <p:stCondLst>
                                    <p:cond delay="0"/>
                                  </p:stCondLst>
                                  <p:childTnLst>
                                    <p:set>
                                      <p:cBhvr>
                                        <p:cTn id="63" dur="1" fill="hold">
                                          <p:stCondLst>
                                            <p:cond delay="0"/>
                                          </p:stCondLst>
                                        </p:cTn>
                                        <p:tgtEl>
                                          <p:spTgt spid="206851">
                                            <p:txEl>
                                              <p:pRg st="11" end="11"/>
                                            </p:txEl>
                                          </p:spTgt>
                                        </p:tgtEl>
                                        <p:attrNameLst>
                                          <p:attrName>style.visibility</p:attrName>
                                        </p:attrNameLst>
                                      </p:cBhvr>
                                      <p:to>
                                        <p:strVal val="visible"/>
                                      </p:to>
                                    </p:set>
                                    <p:anim calcmode="lin" valueType="num">
                                      <p:cBhvr>
                                        <p:cTn id="64" dur="2000" fill="hold"/>
                                        <p:tgtEl>
                                          <p:spTgt spid="206851">
                                            <p:txEl>
                                              <p:pRg st="11" end="11"/>
                                            </p:txEl>
                                          </p:spTgt>
                                        </p:tgtEl>
                                        <p:attrNameLst>
                                          <p:attrName>ppt_w</p:attrName>
                                        </p:attrNameLst>
                                      </p:cBhvr>
                                      <p:tavLst>
                                        <p:tav tm="0">
                                          <p:val>
                                            <p:strVal val="#ppt_w*0.05"/>
                                          </p:val>
                                        </p:tav>
                                        <p:tav tm="100000">
                                          <p:val>
                                            <p:strVal val="#ppt_w"/>
                                          </p:val>
                                        </p:tav>
                                      </p:tavLst>
                                    </p:anim>
                                    <p:anim calcmode="lin" valueType="num">
                                      <p:cBhvr>
                                        <p:cTn id="65" dur="2000" fill="hold"/>
                                        <p:tgtEl>
                                          <p:spTgt spid="206851">
                                            <p:txEl>
                                              <p:pRg st="11" end="11"/>
                                            </p:txEl>
                                          </p:spTgt>
                                        </p:tgtEl>
                                        <p:attrNameLst>
                                          <p:attrName>ppt_h</p:attrName>
                                        </p:attrNameLst>
                                      </p:cBhvr>
                                      <p:tavLst>
                                        <p:tav tm="0">
                                          <p:val>
                                            <p:strVal val="#ppt_h"/>
                                          </p:val>
                                        </p:tav>
                                        <p:tav tm="100000">
                                          <p:val>
                                            <p:strVal val="#ppt_h"/>
                                          </p:val>
                                        </p:tav>
                                      </p:tavLst>
                                    </p:anim>
                                    <p:anim calcmode="lin" valueType="num">
                                      <p:cBhvr>
                                        <p:cTn id="66" dur="2000" fill="hold"/>
                                        <p:tgtEl>
                                          <p:spTgt spid="206851">
                                            <p:txEl>
                                              <p:pRg st="11" end="11"/>
                                            </p:txEl>
                                          </p:spTgt>
                                        </p:tgtEl>
                                        <p:attrNameLst>
                                          <p:attrName>ppt_x</p:attrName>
                                        </p:attrNameLst>
                                      </p:cBhvr>
                                      <p:tavLst>
                                        <p:tav tm="0">
                                          <p:val>
                                            <p:strVal val="#ppt_x-.2"/>
                                          </p:val>
                                        </p:tav>
                                        <p:tav tm="100000">
                                          <p:val>
                                            <p:strVal val="#ppt_x"/>
                                          </p:val>
                                        </p:tav>
                                      </p:tavLst>
                                    </p:anim>
                                    <p:anim calcmode="lin" valueType="num">
                                      <p:cBhvr>
                                        <p:cTn id="67" dur="2000" fill="hold"/>
                                        <p:tgtEl>
                                          <p:spTgt spid="206851">
                                            <p:txEl>
                                              <p:pRg st="11" end="11"/>
                                            </p:txEl>
                                          </p:spTgt>
                                        </p:tgtEl>
                                        <p:attrNameLst>
                                          <p:attrName>ppt_y</p:attrName>
                                        </p:attrNameLst>
                                      </p:cBhvr>
                                      <p:tavLst>
                                        <p:tav tm="0">
                                          <p:val>
                                            <p:strVal val="#ppt_y"/>
                                          </p:val>
                                        </p:tav>
                                        <p:tav tm="100000">
                                          <p:val>
                                            <p:strVal val="#ppt_y"/>
                                          </p:val>
                                        </p:tav>
                                      </p:tavLst>
                                    </p:anim>
                                    <p:animEffect transition="in" filter="fade">
                                      <p:cBhvr>
                                        <p:cTn id="68" dur="2000"/>
                                        <p:tgtEl>
                                          <p:spTgt spid="206851">
                                            <p:txEl>
                                              <p:pRg st="11" end="11"/>
                                            </p:txEl>
                                          </p:spTgt>
                                        </p:tgtEl>
                                      </p:cBhvr>
                                    </p:animEffect>
                                  </p:childTnLst>
                                </p:cTn>
                              </p:par>
                              <p:par>
                                <p:cTn id="69" presetID="54" presetClass="entr" presetSubtype="0" accel="100000" fill="hold" grpId="0" nodeType="withEffect">
                                  <p:stCondLst>
                                    <p:cond delay="0"/>
                                  </p:stCondLst>
                                  <p:childTnLst>
                                    <p:set>
                                      <p:cBhvr>
                                        <p:cTn id="70" dur="1" fill="hold">
                                          <p:stCondLst>
                                            <p:cond delay="0"/>
                                          </p:stCondLst>
                                        </p:cTn>
                                        <p:tgtEl>
                                          <p:spTgt spid="206851">
                                            <p:txEl>
                                              <p:pRg st="12" end="12"/>
                                            </p:txEl>
                                          </p:spTgt>
                                        </p:tgtEl>
                                        <p:attrNameLst>
                                          <p:attrName>style.visibility</p:attrName>
                                        </p:attrNameLst>
                                      </p:cBhvr>
                                      <p:to>
                                        <p:strVal val="visible"/>
                                      </p:to>
                                    </p:set>
                                    <p:anim calcmode="lin" valueType="num">
                                      <p:cBhvr>
                                        <p:cTn id="71" dur="2000" fill="hold"/>
                                        <p:tgtEl>
                                          <p:spTgt spid="206851">
                                            <p:txEl>
                                              <p:pRg st="12" end="12"/>
                                            </p:txEl>
                                          </p:spTgt>
                                        </p:tgtEl>
                                        <p:attrNameLst>
                                          <p:attrName>ppt_w</p:attrName>
                                        </p:attrNameLst>
                                      </p:cBhvr>
                                      <p:tavLst>
                                        <p:tav tm="0">
                                          <p:val>
                                            <p:strVal val="#ppt_w*0.05"/>
                                          </p:val>
                                        </p:tav>
                                        <p:tav tm="100000">
                                          <p:val>
                                            <p:strVal val="#ppt_w"/>
                                          </p:val>
                                        </p:tav>
                                      </p:tavLst>
                                    </p:anim>
                                    <p:anim calcmode="lin" valueType="num">
                                      <p:cBhvr>
                                        <p:cTn id="72" dur="2000" fill="hold"/>
                                        <p:tgtEl>
                                          <p:spTgt spid="206851">
                                            <p:txEl>
                                              <p:pRg st="12" end="12"/>
                                            </p:txEl>
                                          </p:spTgt>
                                        </p:tgtEl>
                                        <p:attrNameLst>
                                          <p:attrName>ppt_h</p:attrName>
                                        </p:attrNameLst>
                                      </p:cBhvr>
                                      <p:tavLst>
                                        <p:tav tm="0">
                                          <p:val>
                                            <p:strVal val="#ppt_h"/>
                                          </p:val>
                                        </p:tav>
                                        <p:tav tm="100000">
                                          <p:val>
                                            <p:strVal val="#ppt_h"/>
                                          </p:val>
                                        </p:tav>
                                      </p:tavLst>
                                    </p:anim>
                                    <p:anim calcmode="lin" valueType="num">
                                      <p:cBhvr>
                                        <p:cTn id="73" dur="2000" fill="hold"/>
                                        <p:tgtEl>
                                          <p:spTgt spid="206851">
                                            <p:txEl>
                                              <p:pRg st="12" end="12"/>
                                            </p:txEl>
                                          </p:spTgt>
                                        </p:tgtEl>
                                        <p:attrNameLst>
                                          <p:attrName>ppt_x</p:attrName>
                                        </p:attrNameLst>
                                      </p:cBhvr>
                                      <p:tavLst>
                                        <p:tav tm="0">
                                          <p:val>
                                            <p:strVal val="#ppt_x-.2"/>
                                          </p:val>
                                        </p:tav>
                                        <p:tav tm="100000">
                                          <p:val>
                                            <p:strVal val="#ppt_x"/>
                                          </p:val>
                                        </p:tav>
                                      </p:tavLst>
                                    </p:anim>
                                    <p:anim calcmode="lin" valueType="num">
                                      <p:cBhvr>
                                        <p:cTn id="74" dur="2000" fill="hold"/>
                                        <p:tgtEl>
                                          <p:spTgt spid="206851">
                                            <p:txEl>
                                              <p:pRg st="12" end="12"/>
                                            </p:txEl>
                                          </p:spTgt>
                                        </p:tgtEl>
                                        <p:attrNameLst>
                                          <p:attrName>ppt_y</p:attrName>
                                        </p:attrNameLst>
                                      </p:cBhvr>
                                      <p:tavLst>
                                        <p:tav tm="0">
                                          <p:val>
                                            <p:strVal val="#ppt_y"/>
                                          </p:val>
                                        </p:tav>
                                        <p:tav tm="100000">
                                          <p:val>
                                            <p:strVal val="#ppt_y"/>
                                          </p:val>
                                        </p:tav>
                                      </p:tavLst>
                                    </p:anim>
                                    <p:animEffect transition="in" filter="fade">
                                      <p:cBhvr>
                                        <p:cTn id="75" dur="2000"/>
                                        <p:tgtEl>
                                          <p:spTgt spid="206851">
                                            <p:txEl>
                                              <p:pRg st="12" end="12"/>
                                            </p:txEl>
                                          </p:spTgt>
                                        </p:tgtEl>
                                      </p:cBhvr>
                                    </p:animEffect>
                                  </p:childTnLst>
                                </p:cTn>
                              </p:par>
                              <p:par>
                                <p:cTn id="76" presetID="54" presetClass="entr" presetSubtype="0" accel="100000" fill="hold" grpId="0" nodeType="withEffect">
                                  <p:stCondLst>
                                    <p:cond delay="0"/>
                                  </p:stCondLst>
                                  <p:childTnLst>
                                    <p:set>
                                      <p:cBhvr>
                                        <p:cTn id="77" dur="1" fill="hold">
                                          <p:stCondLst>
                                            <p:cond delay="0"/>
                                          </p:stCondLst>
                                        </p:cTn>
                                        <p:tgtEl>
                                          <p:spTgt spid="206851">
                                            <p:txEl>
                                              <p:pRg st="13" end="13"/>
                                            </p:txEl>
                                          </p:spTgt>
                                        </p:tgtEl>
                                        <p:attrNameLst>
                                          <p:attrName>style.visibility</p:attrName>
                                        </p:attrNameLst>
                                      </p:cBhvr>
                                      <p:to>
                                        <p:strVal val="visible"/>
                                      </p:to>
                                    </p:set>
                                    <p:anim calcmode="lin" valueType="num">
                                      <p:cBhvr>
                                        <p:cTn id="78" dur="2000" fill="hold"/>
                                        <p:tgtEl>
                                          <p:spTgt spid="206851">
                                            <p:txEl>
                                              <p:pRg st="13" end="13"/>
                                            </p:txEl>
                                          </p:spTgt>
                                        </p:tgtEl>
                                        <p:attrNameLst>
                                          <p:attrName>ppt_w</p:attrName>
                                        </p:attrNameLst>
                                      </p:cBhvr>
                                      <p:tavLst>
                                        <p:tav tm="0">
                                          <p:val>
                                            <p:strVal val="#ppt_w*0.05"/>
                                          </p:val>
                                        </p:tav>
                                        <p:tav tm="100000">
                                          <p:val>
                                            <p:strVal val="#ppt_w"/>
                                          </p:val>
                                        </p:tav>
                                      </p:tavLst>
                                    </p:anim>
                                    <p:anim calcmode="lin" valueType="num">
                                      <p:cBhvr>
                                        <p:cTn id="79" dur="2000" fill="hold"/>
                                        <p:tgtEl>
                                          <p:spTgt spid="206851">
                                            <p:txEl>
                                              <p:pRg st="13" end="13"/>
                                            </p:txEl>
                                          </p:spTgt>
                                        </p:tgtEl>
                                        <p:attrNameLst>
                                          <p:attrName>ppt_h</p:attrName>
                                        </p:attrNameLst>
                                      </p:cBhvr>
                                      <p:tavLst>
                                        <p:tav tm="0">
                                          <p:val>
                                            <p:strVal val="#ppt_h"/>
                                          </p:val>
                                        </p:tav>
                                        <p:tav tm="100000">
                                          <p:val>
                                            <p:strVal val="#ppt_h"/>
                                          </p:val>
                                        </p:tav>
                                      </p:tavLst>
                                    </p:anim>
                                    <p:anim calcmode="lin" valueType="num">
                                      <p:cBhvr>
                                        <p:cTn id="80" dur="2000" fill="hold"/>
                                        <p:tgtEl>
                                          <p:spTgt spid="206851">
                                            <p:txEl>
                                              <p:pRg st="13" end="13"/>
                                            </p:txEl>
                                          </p:spTgt>
                                        </p:tgtEl>
                                        <p:attrNameLst>
                                          <p:attrName>ppt_x</p:attrName>
                                        </p:attrNameLst>
                                      </p:cBhvr>
                                      <p:tavLst>
                                        <p:tav tm="0">
                                          <p:val>
                                            <p:strVal val="#ppt_x-.2"/>
                                          </p:val>
                                        </p:tav>
                                        <p:tav tm="100000">
                                          <p:val>
                                            <p:strVal val="#ppt_x"/>
                                          </p:val>
                                        </p:tav>
                                      </p:tavLst>
                                    </p:anim>
                                    <p:anim calcmode="lin" valueType="num">
                                      <p:cBhvr>
                                        <p:cTn id="81" dur="2000" fill="hold"/>
                                        <p:tgtEl>
                                          <p:spTgt spid="206851">
                                            <p:txEl>
                                              <p:pRg st="13" end="13"/>
                                            </p:txEl>
                                          </p:spTgt>
                                        </p:tgtEl>
                                        <p:attrNameLst>
                                          <p:attrName>ppt_y</p:attrName>
                                        </p:attrNameLst>
                                      </p:cBhvr>
                                      <p:tavLst>
                                        <p:tav tm="0">
                                          <p:val>
                                            <p:strVal val="#ppt_y"/>
                                          </p:val>
                                        </p:tav>
                                        <p:tav tm="100000">
                                          <p:val>
                                            <p:strVal val="#ppt_y"/>
                                          </p:val>
                                        </p:tav>
                                      </p:tavLst>
                                    </p:anim>
                                    <p:animEffect transition="in" filter="fade">
                                      <p:cBhvr>
                                        <p:cTn id="82" dur="2000"/>
                                        <p:tgtEl>
                                          <p:spTgt spid="206851">
                                            <p:txEl>
                                              <p:pRg st="13" end="13"/>
                                            </p:txEl>
                                          </p:spTgt>
                                        </p:tgtEl>
                                      </p:cBhvr>
                                    </p:animEffect>
                                  </p:childTnLst>
                                </p:cTn>
                              </p:par>
                              <p:par>
                                <p:cTn id="83" presetID="54" presetClass="entr" presetSubtype="0" accel="100000" fill="hold" grpId="0" nodeType="withEffect">
                                  <p:stCondLst>
                                    <p:cond delay="0"/>
                                  </p:stCondLst>
                                  <p:childTnLst>
                                    <p:set>
                                      <p:cBhvr>
                                        <p:cTn id="84" dur="1" fill="hold">
                                          <p:stCondLst>
                                            <p:cond delay="0"/>
                                          </p:stCondLst>
                                        </p:cTn>
                                        <p:tgtEl>
                                          <p:spTgt spid="206851">
                                            <p:txEl>
                                              <p:pRg st="14" end="14"/>
                                            </p:txEl>
                                          </p:spTgt>
                                        </p:tgtEl>
                                        <p:attrNameLst>
                                          <p:attrName>style.visibility</p:attrName>
                                        </p:attrNameLst>
                                      </p:cBhvr>
                                      <p:to>
                                        <p:strVal val="visible"/>
                                      </p:to>
                                    </p:set>
                                    <p:anim calcmode="lin" valueType="num">
                                      <p:cBhvr>
                                        <p:cTn id="85" dur="2000" fill="hold"/>
                                        <p:tgtEl>
                                          <p:spTgt spid="206851">
                                            <p:txEl>
                                              <p:pRg st="14" end="14"/>
                                            </p:txEl>
                                          </p:spTgt>
                                        </p:tgtEl>
                                        <p:attrNameLst>
                                          <p:attrName>ppt_w</p:attrName>
                                        </p:attrNameLst>
                                      </p:cBhvr>
                                      <p:tavLst>
                                        <p:tav tm="0">
                                          <p:val>
                                            <p:strVal val="#ppt_w*0.05"/>
                                          </p:val>
                                        </p:tav>
                                        <p:tav tm="100000">
                                          <p:val>
                                            <p:strVal val="#ppt_w"/>
                                          </p:val>
                                        </p:tav>
                                      </p:tavLst>
                                    </p:anim>
                                    <p:anim calcmode="lin" valueType="num">
                                      <p:cBhvr>
                                        <p:cTn id="86" dur="2000" fill="hold"/>
                                        <p:tgtEl>
                                          <p:spTgt spid="206851">
                                            <p:txEl>
                                              <p:pRg st="14" end="14"/>
                                            </p:txEl>
                                          </p:spTgt>
                                        </p:tgtEl>
                                        <p:attrNameLst>
                                          <p:attrName>ppt_h</p:attrName>
                                        </p:attrNameLst>
                                      </p:cBhvr>
                                      <p:tavLst>
                                        <p:tav tm="0">
                                          <p:val>
                                            <p:strVal val="#ppt_h"/>
                                          </p:val>
                                        </p:tav>
                                        <p:tav tm="100000">
                                          <p:val>
                                            <p:strVal val="#ppt_h"/>
                                          </p:val>
                                        </p:tav>
                                      </p:tavLst>
                                    </p:anim>
                                    <p:anim calcmode="lin" valueType="num">
                                      <p:cBhvr>
                                        <p:cTn id="87" dur="2000" fill="hold"/>
                                        <p:tgtEl>
                                          <p:spTgt spid="206851">
                                            <p:txEl>
                                              <p:pRg st="14" end="14"/>
                                            </p:txEl>
                                          </p:spTgt>
                                        </p:tgtEl>
                                        <p:attrNameLst>
                                          <p:attrName>ppt_x</p:attrName>
                                        </p:attrNameLst>
                                      </p:cBhvr>
                                      <p:tavLst>
                                        <p:tav tm="0">
                                          <p:val>
                                            <p:strVal val="#ppt_x-.2"/>
                                          </p:val>
                                        </p:tav>
                                        <p:tav tm="100000">
                                          <p:val>
                                            <p:strVal val="#ppt_x"/>
                                          </p:val>
                                        </p:tav>
                                      </p:tavLst>
                                    </p:anim>
                                    <p:anim calcmode="lin" valueType="num">
                                      <p:cBhvr>
                                        <p:cTn id="88" dur="2000" fill="hold"/>
                                        <p:tgtEl>
                                          <p:spTgt spid="206851">
                                            <p:txEl>
                                              <p:pRg st="14" end="14"/>
                                            </p:txEl>
                                          </p:spTgt>
                                        </p:tgtEl>
                                        <p:attrNameLst>
                                          <p:attrName>ppt_y</p:attrName>
                                        </p:attrNameLst>
                                      </p:cBhvr>
                                      <p:tavLst>
                                        <p:tav tm="0">
                                          <p:val>
                                            <p:strVal val="#ppt_y"/>
                                          </p:val>
                                        </p:tav>
                                        <p:tav tm="100000">
                                          <p:val>
                                            <p:strVal val="#ppt_y"/>
                                          </p:val>
                                        </p:tav>
                                      </p:tavLst>
                                    </p:anim>
                                    <p:animEffect transition="in" filter="fade">
                                      <p:cBhvr>
                                        <p:cTn id="89" dur="2000"/>
                                        <p:tgtEl>
                                          <p:spTgt spid="206851">
                                            <p:txEl>
                                              <p:pRg st="14" end="14"/>
                                            </p:txEl>
                                          </p:spTgt>
                                        </p:tgtEl>
                                      </p:cBhvr>
                                    </p:animEffect>
                                  </p:childTnLst>
                                </p:cTn>
                              </p:par>
                            </p:childTnLst>
                          </p:cTn>
                        </p:par>
                        <p:par>
                          <p:cTn id="90" fill="hold" nodeType="afterGroup">
                            <p:stCondLst>
                              <p:cond delay="4000"/>
                            </p:stCondLst>
                            <p:childTnLst>
                              <p:par>
                                <p:cTn id="91" presetID="10" presetClass="entr" presetSubtype="0" fill="hold" nodeType="after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fade">
                                      <p:cBhvr>
                                        <p:cTn id="9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370DE2B6-70EE-4145-BCFE-9166F6282BC5}" type="slidenum">
              <a:rPr lang="en-US" sz="900">
                <a:solidFill>
                  <a:schemeClr val="bg1"/>
                </a:solidFill>
                <a:latin typeface="Arial" panose="020B0604020202020204" pitchFamily="34" charset="0"/>
              </a:rPr>
              <a:pPr/>
              <a:t>3</a:t>
            </a:fld>
            <a:endParaRPr lang="en-US" sz="900">
              <a:solidFill>
                <a:schemeClr val="bg1"/>
              </a:solidFill>
              <a:latin typeface="Arial" panose="020B0604020202020204" pitchFamily="34" charset="0"/>
            </a:endParaRPr>
          </a:p>
        </p:txBody>
      </p:sp>
      <p:sp>
        <p:nvSpPr>
          <p:cNvPr id="30724" name="Rectangle 2"/>
          <p:cNvSpPr>
            <a:spLocks noGrp="1" noChangeArrowheads="1"/>
          </p:cNvSpPr>
          <p:nvPr>
            <p:ph type="title"/>
          </p:nvPr>
        </p:nvSpPr>
        <p:spPr/>
        <p:txBody>
          <a:bodyPr/>
          <a:lstStyle/>
          <a:p>
            <a:pPr eaLnBrk="1" hangingPunct="1"/>
            <a:r>
              <a:rPr lang="en-US" smtClean="0"/>
              <a:t>Data Types in Java</a:t>
            </a:r>
          </a:p>
        </p:txBody>
      </p:sp>
      <p:sp>
        <p:nvSpPr>
          <p:cNvPr id="70659" name="Rectangle 3"/>
          <p:cNvSpPr>
            <a:spLocks noGrp="1" noChangeArrowheads="1"/>
          </p:cNvSpPr>
          <p:nvPr>
            <p:ph type="body" idx="1"/>
          </p:nvPr>
        </p:nvSpPr>
        <p:spPr/>
        <p:txBody>
          <a:bodyPr/>
          <a:lstStyle/>
          <a:p>
            <a:pPr algn="just" eaLnBrk="1" hangingPunct="1"/>
            <a:r>
              <a:rPr lang="en-US" dirty="0" smtClean="0"/>
              <a:t>Java is a </a:t>
            </a:r>
            <a:r>
              <a:rPr lang="en-US" dirty="0" smtClean="0">
                <a:solidFill>
                  <a:schemeClr val="accent2"/>
                </a:solidFill>
              </a:rPr>
              <a:t>strongly typed</a:t>
            </a:r>
            <a:r>
              <a:rPr lang="en-US" dirty="0" smtClean="0"/>
              <a:t> language</a:t>
            </a:r>
          </a:p>
          <a:p>
            <a:pPr lvl="1" algn="just" eaLnBrk="1" hangingPunct="1"/>
            <a:r>
              <a:rPr lang="en-US" dirty="0" smtClean="0"/>
              <a:t>Every variable, expression has a type and every type is strictly defined.</a:t>
            </a:r>
          </a:p>
          <a:p>
            <a:pPr lvl="1" algn="just" eaLnBrk="1" hangingPunct="1"/>
            <a:r>
              <a:rPr lang="en-US" dirty="0" smtClean="0"/>
              <a:t>Type compatibility is checked.</a:t>
            </a:r>
          </a:p>
          <a:p>
            <a:pPr lvl="1" algn="just"/>
            <a:r>
              <a:rPr lang="en-US" dirty="0"/>
              <a:t>Impossible to typecast incompatible </a:t>
            </a:r>
            <a:r>
              <a:rPr lang="en-US" dirty="0" smtClean="0"/>
              <a:t>types.</a:t>
            </a:r>
          </a:p>
          <a:p>
            <a:pPr algn="just" eaLnBrk="1" hangingPunct="1"/>
            <a:endParaRPr lang="en-US" dirty="0" smtClean="0"/>
          </a:p>
          <a:p>
            <a:pPr algn="just" eaLnBrk="1" hangingPunct="1"/>
            <a:r>
              <a:rPr lang="en-US" dirty="0" smtClean="0"/>
              <a:t>Data types may be:</a:t>
            </a:r>
          </a:p>
          <a:p>
            <a:pPr lvl="1" algn="just" eaLnBrk="1" hangingPunct="1"/>
            <a:r>
              <a:rPr lang="en-US" dirty="0" smtClean="0"/>
              <a:t>Primitive data types</a:t>
            </a:r>
          </a:p>
          <a:p>
            <a:pPr lvl="1" algn="just" eaLnBrk="1" hangingPunct="1"/>
            <a:r>
              <a:rPr lang="en-US" dirty="0" smtClean="0"/>
              <a:t>Reference data types</a:t>
            </a:r>
          </a:p>
        </p:txBody>
      </p:sp>
    </p:spTree>
    <p:extLst>
      <p:ext uri="{BB962C8B-B14F-4D97-AF65-F5344CB8AC3E}">
        <p14:creationId xmlns:p14="http://schemas.microsoft.com/office/powerpoint/2010/main" val="32673667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strips(downLeft)">
                                      <p:cBhvr>
                                        <p:cTn id="7" dur="1000"/>
                                        <p:tgtEl>
                                          <p:spTgt spid="70659">
                                            <p:txEl>
                                              <p:pRg st="0" end="0"/>
                                            </p:txEl>
                                          </p:spTgt>
                                        </p:tgtEl>
                                      </p:cBhvr>
                                    </p:animEffect>
                                  </p:childTnLst>
                                </p:cTn>
                              </p:par>
                              <p:par>
                                <p:cTn id="8" presetID="50" presetClass="entr" presetSubtype="0" decel="10000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 calcmode="lin" valueType="num">
                                      <p:cBhvr>
                                        <p:cTn id="10" dur="2000" fill="hold"/>
                                        <p:tgtEl>
                                          <p:spTgt spid="70659">
                                            <p:txEl>
                                              <p:pRg st="1" end="1"/>
                                            </p:txEl>
                                          </p:spTgt>
                                        </p:tgtEl>
                                        <p:attrNameLst>
                                          <p:attrName>ppt_w</p:attrName>
                                        </p:attrNameLst>
                                      </p:cBhvr>
                                      <p:tavLst>
                                        <p:tav tm="0">
                                          <p:val>
                                            <p:strVal val="#ppt_w+.3"/>
                                          </p:val>
                                        </p:tav>
                                        <p:tav tm="100000">
                                          <p:val>
                                            <p:strVal val="#ppt_w"/>
                                          </p:val>
                                        </p:tav>
                                      </p:tavLst>
                                    </p:anim>
                                    <p:anim calcmode="lin" valueType="num">
                                      <p:cBhvr>
                                        <p:cTn id="11" dur="2000" fill="hold"/>
                                        <p:tgtEl>
                                          <p:spTgt spid="70659">
                                            <p:txEl>
                                              <p:pRg st="1" end="1"/>
                                            </p:txEl>
                                          </p:spTgt>
                                        </p:tgtEl>
                                        <p:attrNameLst>
                                          <p:attrName>ppt_h</p:attrName>
                                        </p:attrNameLst>
                                      </p:cBhvr>
                                      <p:tavLst>
                                        <p:tav tm="0">
                                          <p:val>
                                            <p:strVal val="#ppt_h"/>
                                          </p:val>
                                        </p:tav>
                                        <p:tav tm="100000">
                                          <p:val>
                                            <p:strVal val="#ppt_h"/>
                                          </p:val>
                                        </p:tav>
                                      </p:tavLst>
                                    </p:anim>
                                    <p:animEffect transition="in" filter="fade">
                                      <p:cBhvr>
                                        <p:cTn id="12" dur="2000"/>
                                        <p:tgtEl>
                                          <p:spTgt spid="70659">
                                            <p:txEl>
                                              <p:pRg st="1" end="1"/>
                                            </p:txEl>
                                          </p:spTgt>
                                        </p:tgtEl>
                                      </p:cBhvr>
                                    </p:animEffect>
                                  </p:childTnLst>
                                </p:cTn>
                              </p:par>
                              <p:par>
                                <p:cTn id="13" presetID="50" presetClass="entr" presetSubtype="0" decel="100000" fill="hold" grpId="0" nodeType="with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anim calcmode="lin" valueType="num">
                                      <p:cBhvr>
                                        <p:cTn id="15" dur="2000" fill="hold"/>
                                        <p:tgtEl>
                                          <p:spTgt spid="70659">
                                            <p:txEl>
                                              <p:pRg st="2" end="2"/>
                                            </p:txEl>
                                          </p:spTgt>
                                        </p:tgtEl>
                                        <p:attrNameLst>
                                          <p:attrName>ppt_w</p:attrName>
                                        </p:attrNameLst>
                                      </p:cBhvr>
                                      <p:tavLst>
                                        <p:tav tm="0">
                                          <p:val>
                                            <p:strVal val="#ppt_w+.3"/>
                                          </p:val>
                                        </p:tav>
                                        <p:tav tm="100000">
                                          <p:val>
                                            <p:strVal val="#ppt_w"/>
                                          </p:val>
                                        </p:tav>
                                      </p:tavLst>
                                    </p:anim>
                                    <p:anim calcmode="lin" valueType="num">
                                      <p:cBhvr>
                                        <p:cTn id="16" dur="2000" fill="hold"/>
                                        <p:tgtEl>
                                          <p:spTgt spid="70659">
                                            <p:txEl>
                                              <p:pRg st="2" end="2"/>
                                            </p:txEl>
                                          </p:spTgt>
                                        </p:tgtEl>
                                        <p:attrNameLst>
                                          <p:attrName>ppt_h</p:attrName>
                                        </p:attrNameLst>
                                      </p:cBhvr>
                                      <p:tavLst>
                                        <p:tav tm="0">
                                          <p:val>
                                            <p:strVal val="#ppt_h"/>
                                          </p:val>
                                        </p:tav>
                                        <p:tav tm="100000">
                                          <p:val>
                                            <p:strVal val="#ppt_h"/>
                                          </p:val>
                                        </p:tav>
                                      </p:tavLst>
                                    </p:anim>
                                    <p:animEffect transition="in" filter="fade">
                                      <p:cBhvr>
                                        <p:cTn id="17" dur="2000"/>
                                        <p:tgtEl>
                                          <p:spTgt spid="70659">
                                            <p:txEl>
                                              <p:pRg st="2" end="2"/>
                                            </p:txEl>
                                          </p:spTgt>
                                        </p:tgtEl>
                                      </p:cBhvr>
                                    </p:animEffect>
                                  </p:childTnLst>
                                </p:cTn>
                              </p:par>
                              <p:par>
                                <p:cTn id="18" presetID="50" presetClass="entr" presetSubtype="0" decel="100000" fill="hold" grpId="0" nodeType="withEffect">
                                  <p:stCondLst>
                                    <p:cond delay="0"/>
                                  </p:stCondLst>
                                  <p:childTnLst>
                                    <p:set>
                                      <p:cBhvr>
                                        <p:cTn id="19" dur="1" fill="hold">
                                          <p:stCondLst>
                                            <p:cond delay="0"/>
                                          </p:stCondLst>
                                        </p:cTn>
                                        <p:tgtEl>
                                          <p:spTgt spid="70659">
                                            <p:txEl>
                                              <p:pRg st="3" end="3"/>
                                            </p:txEl>
                                          </p:spTgt>
                                        </p:tgtEl>
                                        <p:attrNameLst>
                                          <p:attrName>style.visibility</p:attrName>
                                        </p:attrNameLst>
                                      </p:cBhvr>
                                      <p:to>
                                        <p:strVal val="visible"/>
                                      </p:to>
                                    </p:set>
                                    <p:anim calcmode="lin" valueType="num">
                                      <p:cBhvr>
                                        <p:cTn id="20" dur="2000" fill="hold"/>
                                        <p:tgtEl>
                                          <p:spTgt spid="70659">
                                            <p:txEl>
                                              <p:pRg st="3" end="3"/>
                                            </p:txEl>
                                          </p:spTgt>
                                        </p:tgtEl>
                                        <p:attrNameLst>
                                          <p:attrName>ppt_w</p:attrName>
                                        </p:attrNameLst>
                                      </p:cBhvr>
                                      <p:tavLst>
                                        <p:tav tm="0">
                                          <p:val>
                                            <p:strVal val="#ppt_w+.3"/>
                                          </p:val>
                                        </p:tav>
                                        <p:tav tm="100000">
                                          <p:val>
                                            <p:strVal val="#ppt_w"/>
                                          </p:val>
                                        </p:tav>
                                      </p:tavLst>
                                    </p:anim>
                                    <p:anim calcmode="lin" valueType="num">
                                      <p:cBhvr>
                                        <p:cTn id="21" dur="2000" fill="hold"/>
                                        <p:tgtEl>
                                          <p:spTgt spid="70659">
                                            <p:txEl>
                                              <p:pRg st="3" end="3"/>
                                            </p:txEl>
                                          </p:spTgt>
                                        </p:tgtEl>
                                        <p:attrNameLst>
                                          <p:attrName>ppt_h</p:attrName>
                                        </p:attrNameLst>
                                      </p:cBhvr>
                                      <p:tavLst>
                                        <p:tav tm="0">
                                          <p:val>
                                            <p:strVal val="#ppt_h"/>
                                          </p:val>
                                        </p:tav>
                                        <p:tav tm="100000">
                                          <p:val>
                                            <p:strVal val="#ppt_h"/>
                                          </p:val>
                                        </p:tav>
                                      </p:tavLst>
                                    </p:anim>
                                    <p:animEffect transition="in" filter="fade">
                                      <p:cBhvr>
                                        <p:cTn id="22" dur="2000"/>
                                        <p:tgtEl>
                                          <p:spTgt spid="70659">
                                            <p:txEl>
                                              <p:pRg st="3" end="3"/>
                                            </p:txEl>
                                          </p:spTgt>
                                        </p:tgtEl>
                                      </p:cBhvr>
                                    </p:animEffect>
                                  </p:childTnLst>
                                </p:cTn>
                              </p:par>
                            </p:childTnLst>
                          </p:cTn>
                        </p:par>
                        <p:par>
                          <p:cTn id="23" fill="hold" nodeType="afterGroup">
                            <p:stCondLst>
                              <p:cond delay="2000"/>
                            </p:stCondLst>
                            <p:childTnLst>
                              <p:par>
                                <p:cTn id="24" presetID="50" presetClass="entr" presetSubtype="0" decel="100000" fill="hold" grpId="0" nodeType="afterEffect">
                                  <p:stCondLst>
                                    <p:cond delay="0"/>
                                  </p:stCondLst>
                                  <p:childTnLst>
                                    <p:set>
                                      <p:cBhvr>
                                        <p:cTn id="25" dur="1" fill="hold">
                                          <p:stCondLst>
                                            <p:cond delay="0"/>
                                          </p:stCondLst>
                                        </p:cTn>
                                        <p:tgtEl>
                                          <p:spTgt spid="70659">
                                            <p:txEl>
                                              <p:pRg st="5" end="5"/>
                                            </p:txEl>
                                          </p:spTgt>
                                        </p:tgtEl>
                                        <p:attrNameLst>
                                          <p:attrName>style.visibility</p:attrName>
                                        </p:attrNameLst>
                                      </p:cBhvr>
                                      <p:to>
                                        <p:strVal val="visible"/>
                                      </p:to>
                                    </p:set>
                                    <p:anim calcmode="lin" valueType="num">
                                      <p:cBhvr>
                                        <p:cTn id="26" dur="2000" fill="hold"/>
                                        <p:tgtEl>
                                          <p:spTgt spid="70659">
                                            <p:txEl>
                                              <p:pRg st="5" end="5"/>
                                            </p:txEl>
                                          </p:spTgt>
                                        </p:tgtEl>
                                        <p:attrNameLst>
                                          <p:attrName>ppt_w</p:attrName>
                                        </p:attrNameLst>
                                      </p:cBhvr>
                                      <p:tavLst>
                                        <p:tav tm="0">
                                          <p:val>
                                            <p:strVal val="#ppt_w+.3"/>
                                          </p:val>
                                        </p:tav>
                                        <p:tav tm="100000">
                                          <p:val>
                                            <p:strVal val="#ppt_w"/>
                                          </p:val>
                                        </p:tav>
                                      </p:tavLst>
                                    </p:anim>
                                    <p:anim calcmode="lin" valueType="num">
                                      <p:cBhvr>
                                        <p:cTn id="27" dur="2000" fill="hold"/>
                                        <p:tgtEl>
                                          <p:spTgt spid="70659">
                                            <p:txEl>
                                              <p:pRg st="5" end="5"/>
                                            </p:txEl>
                                          </p:spTgt>
                                        </p:tgtEl>
                                        <p:attrNameLst>
                                          <p:attrName>ppt_h</p:attrName>
                                        </p:attrNameLst>
                                      </p:cBhvr>
                                      <p:tavLst>
                                        <p:tav tm="0">
                                          <p:val>
                                            <p:strVal val="#ppt_h"/>
                                          </p:val>
                                        </p:tav>
                                        <p:tav tm="100000">
                                          <p:val>
                                            <p:strVal val="#ppt_h"/>
                                          </p:val>
                                        </p:tav>
                                      </p:tavLst>
                                    </p:anim>
                                    <p:animEffect transition="in" filter="fade">
                                      <p:cBhvr>
                                        <p:cTn id="28" dur="2000"/>
                                        <p:tgtEl>
                                          <p:spTgt spid="70659">
                                            <p:txEl>
                                              <p:pRg st="5" end="5"/>
                                            </p:txEl>
                                          </p:spTgt>
                                        </p:tgtEl>
                                      </p:cBhvr>
                                    </p:animEffect>
                                  </p:childTnLst>
                                </p:cTn>
                              </p:par>
                            </p:childTnLst>
                          </p:cTn>
                        </p:par>
                        <p:par>
                          <p:cTn id="29" fill="hold" nodeType="afterGroup">
                            <p:stCondLst>
                              <p:cond delay="4000"/>
                            </p:stCondLst>
                            <p:childTnLst>
                              <p:par>
                                <p:cTn id="30" presetID="50" presetClass="entr" presetSubtype="0" decel="100000" fill="hold" grpId="0" nodeType="afterEffect">
                                  <p:stCondLst>
                                    <p:cond delay="0"/>
                                  </p:stCondLst>
                                  <p:childTnLst>
                                    <p:set>
                                      <p:cBhvr>
                                        <p:cTn id="31" dur="1" fill="hold">
                                          <p:stCondLst>
                                            <p:cond delay="0"/>
                                          </p:stCondLst>
                                        </p:cTn>
                                        <p:tgtEl>
                                          <p:spTgt spid="70659">
                                            <p:txEl>
                                              <p:pRg st="6" end="6"/>
                                            </p:txEl>
                                          </p:spTgt>
                                        </p:tgtEl>
                                        <p:attrNameLst>
                                          <p:attrName>style.visibility</p:attrName>
                                        </p:attrNameLst>
                                      </p:cBhvr>
                                      <p:to>
                                        <p:strVal val="visible"/>
                                      </p:to>
                                    </p:set>
                                    <p:anim calcmode="lin" valueType="num">
                                      <p:cBhvr>
                                        <p:cTn id="32" dur="2000" fill="hold"/>
                                        <p:tgtEl>
                                          <p:spTgt spid="70659">
                                            <p:txEl>
                                              <p:pRg st="6" end="6"/>
                                            </p:txEl>
                                          </p:spTgt>
                                        </p:tgtEl>
                                        <p:attrNameLst>
                                          <p:attrName>ppt_w</p:attrName>
                                        </p:attrNameLst>
                                      </p:cBhvr>
                                      <p:tavLst>
                                        <p:tav tm="0">
                                          <p:val>
                                            <p:strVal val="#ppt_w+.3"/>
                                          </p:val>
                                        </p:tav>
                                        <p:tav tm="100000">
                                          <p:val>
                                            <p:strVal val="#ppt_w"/>
                                          </p:val>
                                        </p:tav>
                                      </p:tavLst>
                                    </p:anim>
                                    <p:anim calcmode="lin" valueType="num">
                                      <p:cBhvr>
                                        <p:cTn id="33" dur="2000" fill="hold"/>
                                        <p:tgtEl>
                                          <p:spTgt spid="70659">
                                            <p:txEl>
                                              <p:pRg st="6" end="6"/>
                                            </p:txEl>
                                          </p:spTgt>
                                        </p:tgtEl>
                                        <p:attrNameLst>
                                          <p:attrName>ppt_h</p:attrName>
                                        </p:attrNameLst>
                                      </p:cBhvr>
                                      <p:tavLst>
                                        <p:tav tm="0">
                                          <p:val>
                                            <p:strVal val="#ppt_h"/>
                                          </p:val>
                                        </p:tav>
                                        <p:tav tm="100000">
                                          <p:val>
                                            <p:strVal val="#ppt_h"/>
                                          </p:val>
                                        </p:tav>
                                      </p:tavLst>
                                    </p:anim>
                                    <p:animEffect transition="in" filter="fade">
                                      <p:cBhvr>
                                        <p:cTn id="34" dur="2000"/>
                                        <p:tgtEl>
                                          <p:spTgt spid="70659">
                                            <p:txEl>
                                              <p:pRg st="6" end="6"/>
                                            </p:txEl>
                                          </p:spTgt>
                                        </p:tgtEl>
                                      </p:cBhvr>
                                    </p:animEffect>
                                  </p:childTnLst>
                                </p:cTn>
                              </p:par>
                            </p:childTnLst>
                          </p:cTn>
                        </p:par>
                        <p:par>
                          <p:cTn id="35" fill="hold" nodeType="afterGroup">
                            <p:stCondLst>
                              <p:cond delay="6000"/>
                            </p:stCondLst>
                            <p:childTnLst>
                              <p:par>
                                <p:cTn id="36" presetID="50" presetClass="entr" presetSubtype="0" decel="100000" fill="hold" grpId="0" nodeType="afterEffect">
                                  <p:stCondLst>
                                    <p:cond delay="0"/>
                                  </p:stCondLst>
                                  <p:childTnLst>
                                    <p:set>
                                      <p:cBhvr>
                                        <p:cTn id="37" dur="1" fill="hold">
                                          <p:stCondLst>
                                            <p:cond delay="0"/>
                                          </p:stCondLst>
                                        </p:cTn>
                                        <p:tgtEl>
                                          <p:spTgt spid="70659">
                                            <p:txEl>
                                              <p:pRg st="7" end="7"/>
                                            </p:txEl>
                                          </p:spTgt>
                                        </p:tgtEl>
                                        <p:attrNameLst>
                                          <p:attrName>style.visibility</p:attrName>
                                        </p:attrNameLst>
                                      </p:cBhvr>
                                      <p:to>
                                        <p:strVal val="visible"/>
                                      </p:to>
                                    </p:set>
                                    <p:anim calcmode="lin" valueType="num">
                                      <p:cBhvr>
                                        <p:cTn id="38" dur="2000" fill="hold"/>
                                        <p:tgtEl>
                                          <p:spTgt spid="70659">
                                            <p:txEl>
                                              <p:pRg st="7" end="7"/>
                                            </p:txEl>
                                          </p:spTgt>
                                        </p:tgtEl>
                                        <p:attrNameLst>
                                          <p:attrName>ppt_w</p:attrName>
                                        </p:attrNameLst>
                                      </p:cBhvr>
                                      <p:tavLst>
                                        <p:tav tm="0">
                                          <p:val>
                                            <p:strVal val="#ppt_w+.3"/>
                                          </p:val>
                                        </p:tav>
                                        <p:tav tm="100000">
                                          <p:val>
                                            <p:strVal val="#ppt_w"/>
                                          </p:val>
                                        </p:tav>
                                      </p:tavLst>
                                    </p:anim>
                                    <p:anim calcmode="lin" valueType="num">
                                      <p:cBhvr>
                                        <p:cTn id="39" dur="2000" fill="hold"/>
                                        <p:tgtEl>
                                          <p:spTgt spid="70659">
                                            <p:txEl>
                                              <p:pRg st="7" end="7"/>
                                            </p:txEl>
                                          </p:spTgt>
                                        </p:tgtEl>
                                        <p:attrNameLst>
                                          <p:attrName>ppt_h</p:attrName>
                                        </p:attrNameLst>
                                      </p:cBhvr>
                                      <p:tavLst>
                                        <p:tav tm="0">
                                          <p:val>
                                            <p:strVal val="#ppt_h"/>
                                          </p:val>
                                        </p:tav>
                                        <p:tav tm="100000">
                                          <p:val>
                                            <p:strVal val="#ppt_h"/>
                                          </p:val>
                                        </p:tav>
                                      </p:tavLst>
                                    </p:anim>
                                    <p:animEffect transition="in" filter="fade">
                                      <p:cBhvr>
                                        <p:cTn id="40" dur="2000"/>
                                        <p:tgtEl>
                                          <p:spTgt spid="70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casting and conversion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7" name="Text Box 6"/>
          <p:cNvSpPr txBox="1">
            <a:spLocks noChangeArrowheads="1"/>
          </p:cNvSpPr>
          <p:nvPr/>
        </p:nvSpPr>
        <p:spPr bwMode="auto">
          <a:xfrm>
            <a:off x="612648" y="1395185"/>
            <a:ext cx="7464552" cy="5262979"/>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IN" sz="1600" dirty="0"/>
              <a:t>// Demonstrate casts.</a:t>
            </a:r>
          </a:p>
          <a:p>
            <a:r>
              <a:rPr lang="en-IN" sz="1600" dirty="0"/>
              <a:t>class Conversion {</a:t>
            </a:r>
          </a:p>
          <a:p>
            <a:pPr lvl="1"/>
            <a:r>
              <a:rPr lang="en-IN" sz="1600" dirty="0"/>
              <a:t>public static void main(String </a:t>
            </a:r>
            <a:r>
              <a:rPr lang="en-IN" sz="1600" dirty="0" err="1"/>
              <a:t>args</a:t>
            </a:r>
            <a:r>
              <a:rPr lang="en-IN" sz="1600" dirty="0"/>
              <a:t>[]) {</a:t>
            </a:r>
          </a:p>
          <a:p>
            <a:pPr lvl="2"/>
            <a:r>
              <a:rPr lang="en-IN" sz="1600" dirty="0"/>
              <a:t>byte b;</a:t>
            </a:r>
          </a:p>
          <a:p>
            <a:pPr lvl="2"/>
            <a:r>
              <a:rPr lang="en-IN" sz="1600" dirty="0" err="1"/>
              <a:t>int</a:t>
            </a:r>
            <a:r>
              <a:rPr lang="en-IN" sz="1600" dirty="0"/>
              <a:t> </a:t>
            </a:r>
            <a:r>
              <a:rPr lang="en-IN" sz="1600" dirty="0" err="1"/>
              <a:t>i</a:t>
            </a:r>
            <a:r>
              <a:rPr lang="en-IN" sz="1600" dirty="0"/>
              <a:t> = 257;</a:t>
            </a:r>
          </a:p>
          <a:p>
            <a:pPr lvl="2"/>
            <a:r>
              <a:rPr lang="en-IN" sz="1600" dirty="0"/>
              <a:t>double d = 323.142</a:t>
            </a:r>
            <a:r>
              <a:rPr lang="en-IN" sz="1600" dirty="0" smtClean="0"/>
              <a:t>;</a:t>
            </a:r>
          </a:p>
          <a:p>
            <a:pPr lvl="2"/>
            <a:r>
              <a:rPr lang="en-IN" sz="1600" dirty="0" smtClean="0"/>
              <a:t>float f = 128.78f;</a:t>
            </a:r>
            <a:endParaRPr lang="en-IN" sz="1600" dirty="0"/>
          </a:p>
          <a:p>
            <a:pPr lvl="2"/>
            <a:r>
              <a:rPr lang="en-IN" sz="1600" dirty="0" err="1"/>
              <a:t>System.out.println</a:t>
            </a:r>
            <a:r>
              <a:rPr lang="en-IN" sz="1600" dirty="0"/>
              <a:t>("\</a:t>
            </a:r>
            <a:r>
              <a:rPr lang="en-IN" sz="1600" dirty="0" err="1"/>
              <a:t>nConversion</a:t>
            </a:r>
            <a:r>
              <a:rPr lang="en-IN" sz="1600" dirty="0"/>
              <a:t> of </a:t>
            </a:r>
            <a:r>
              <a:rPr lang="en-IN" sz="1600" dirty="0" err="1"/>
              <a:t>int</a:t>
            </a:r>
            <a:r>
              <a:rPr lang="en-IN" sz="1600" dirty="0"/>
              <a:t> to byte.");</a:t>
            </a:r>
          </a:p>
          <a:p>
            <a:pPr lvl="2"/>
            <a:r>
              <a:rPr lang="en-IN" sz="1600" dirty="0"/>
              <a:t>b = (byte) </a:t>
            </a:r>
            <a:r>
              <a:rPr lang="en-IN" sz="1600" dirty="0" err="1"/>
              <a:t>i</a:t>
            </a:r>
            <a:r>
              <a:rPr lang="en-IN" sz="1600" dirty="0"/>
              <a:t>;</a:t>
            </a:r>
          </a:p>
          <a:p>
            <a:pPr lvl="2"/>
            <a:r>
              <a:rPr lang="en-IN" sz="1600" dirty="0" err="1"/>
              <a:t>System.out.println</a:t>
            </a:r>
            <a:r>
              <a:rPr lang="en-IN" sz="1600" dirty="0"/>
              <a:t>("</a:t>
            </a:r>
            <a:r>
              <a:rPr lang="en-IN" sz="1600" dirty="0" err="1"/>
              <a:t>i</a:t>
            </a:r>
            <a:r>
              <a:rPr lang="en-IN" sz="1600" dirty="0"/>
              <a:t> and b " + </a:t>
            </a:r>
            <a:r>
              <a:rPr lang="en-IN" sz="1600" dirty="0" err="1"/>
              <a:t>i</a:t>
            </a:r>
            <a:r>
              <a:rPr lang="en-IN" sz="1600" dirty="0"/>
              <a:t> + " " + b</a:t>
            </a:r>
            <a:r>
              <a:rPr lang="en-IN" sz="1600" dirty="0" smtClean="0"/>
              <a:t>); // </a:t>
            </a:r>
            <a:r>
              <a:rPr lang="en-IN" sz="1600" dirty="0" smtClean="0">
                <a:solidFill>
                  <a:srgbClr val="FF0000"/>
                </a:solidFill>
              </a:rPr>
              <a:t>257 1</a:t>
            </a:r>
            <a:endParaRPr lang="en-IN" sz="1600" dirty="0">
              <a:solidFill>
                <a:srgbClr val="FF0000"/>
              </a:solidFill>
            </a:endParaRPr>
          </a:p>
          <a:p>
            <a:pPr lvl="2"/>
            <a:r>
              <a:rPr lang="en-IN" sz="1600" dirty="0" err="1"/>
              <a:t>System.out.println</a:t>
            </a:r>
            <a:r>
              <a:rPr lang="en-IN" sz="1600" dirty="0"/>
              <a:t>("\</a:t>
            </a:r>
            <a:r>
              <a:rPr lang="en-IN" sz="1600" dirty="0" err="1"/>
              <a:t>nConversion</a:t>
            </a:r>
            <a:r>
              <a:rPr lang="en-IN" sz="1600" dirty="0"/>
              <a:t> of double to int.");</a:t>
            </a:r>
          </a:p>
          <a:p>
            <a:pPr lvl="2"/>
            <a:r>
              <a:rPr lang="en-IN" sz="1600" dirty="0" err="1"/>
              <a:t>i</a:t>
            </a:r>
            <a:r>
              <a:rPr lang="en-IN" sz="1600" dirty="0"/>
              <a:t> = (</a:t>
            </a:r>
            <a:r>
              <a:rPr lang="en-IN" sz="1600" dirty="0" err="1"/>
              <a:t>int</a:t>
            </a:r>
            <a:r>
              <a:rPr lang="en-IN" sz="1600" dirty="0"/>
              <a:t>) d;</a:t>
            </a:r>
          </a:p>
          <a:p>
            <a:pPr lvl="2"/>
            <a:r>
              <a:rPr lang="en-IN" sz="1600" dirty="0" err="1"/>
              <a:t>System.out.println</a:t>
            </a:r>
            <a:r>
              <a:rPr lang="en-IN" sz="1600" dirty="0"/>
              <a:t>("d and </a:t>
            </a:r>
            <a:r>
              <a:rPr lang="en-IN" sz="1600" dirty="0" err="1"/>
              <a:t>i</a:t>
            </a:r>
            <a:r>
              <a:rPr lang="en-IN" sz="1600" dirty="0"/>
              <a:t> " + d + " " + </a:t>
            </a:r>
            <a:r>
              <a:rPr lang="en-IN" sz="1600" dirty="0" err="1"/>
              <a:t>i</a:t>
            </a:r>
            <a:r>
              <a:rPr lang="en-IN" sz="1600" dirty="0" smtClean="0"/>
              <a:t>); // </a:t>
            </a:r>
            <a:r>
              <a:rPr lang="en-IN" sz="1600" dirty="0" smtClean="0">
                <a:solidFill>
                  <a:srgbClr val="FF0000"/>
                </a:solidFill>
              </a:rPr>
              <a:t>323.142 323</a:t>
            </a:r>
            <a:endParaRPr lang="en-IN" sz="1600" dirty="0">
              <a:solidFill>
                <a:srgbClr val="FF0000"/>
              </a:solidFill>
            </a:endParaRPr>
          </a:p>
          <a:p>
            <a:pPr lvl="2"/>
            <a:r>
              <a:rPr lang="en-IN" sz="1600" dirty="0" err="1"/>
              <a:t>System.out.println</a:t>
            </a:r>
            <a:r>
              <a:rPr lang="en-IN" sz="1600" dirty="0"/>
              <a:t>("\</a:t>
            </a:r>
            <a:r>
              <a:rPr lang="en-IN" sz="1600" dirty="0" err="1"/>
              <a:t>nConversion</a:t>
            </a:r>
            <a:r>
              <a:rPr lang="en-IN" sz="1600" dirty="0"/>
              <a:t> of double to byte.");</a:t>
            </a:r>
          </a:p>
          <a:p>
            <a:pPr lvl="2"/>
            <a:r>
              <a:rPr lang="en-IN" sz="1600" dirty="0"/>
              <a:t>b = (byte) d;</a:t>
            </a:r>
          </a:p>
          <a:p>
            <a:pPr lvl="2"/>
            <a:r>
              <a:rPr lang="en-IN" sz="1600" dirty="0" err="1"/>
              <a:t>System.out.println</a:t>
            </a:r>
            <a:r>
              <a:rPr lang="en-IN" sz="1600" dirty="0"/>
              <a:t>("d and b " + d + " " + b</a:t>
            </a:r>
            <a:r>
              <a:rPr lang="en-IN" sz="1600" dirty="0" smtClean="0"/>
              <a:t>); // </a:t>
            </a:r>
            <a:r>
              <a:rPr lang="en-IN" sz="1600" dirty="0" smtClean="0">
                <a:solidFill>
                  <a:srgbClr val="FF0000"/>
                </a:solidFill>
              </a:rPr>
              <a:t>323.142 67</a:t>
            </a:r>
          </a:p>
          <a:p>
            <a:pPr lvl="2"/>
            <a:r>
              <a:rPr lang="en-IN" sz="1600" dirty="0" err="1"/>
              <a:t>System.out.println</a:t>
            </a:r>
            <a:r>
              <a:rPr lang="en-IN" sz="1600" dirty="0"/>
              <a:t>("\</a:t>
            </a:r>
            <a:r>
              <a:rPr lang="en-IN" sz="1600" dirty="0" err="1"/>
              <a:t>nConversion</a:t>
            </a:r>
            <a:r>
              <a:rPr lang="en-IN" sz="1600" dirty="0"/>
              <a:t> of </a:t>
            </a:r>
            <a:r>
              <a:rPr lang="en-IN" sz="1600" dirty="0" smtClean="0"/>
              <a:t>float </a:t>
            </a:r>
            <a:r>
              <a:rPr lang="en-IN" sz="1600" dirty="0"/>
              <a:t>to byte.");</a:t>
            </a:r>
          </a:p>
          <a:p>
            <a:pPr lvl="2"/>
            <a:r>
              <a:rPr lang="en-IN" sz="1600" dirty="0"/>
              <a:t>b = (byte) </a:t>
            </a:r>
            <a:r>
              <a:rPr lang="en-IN" sz="1600" dirty="0" smtClean="0"/>
              <a:t>f;</a:t>
            </a:r>
            <a:endParaRPr lang="en-IN" sz="1600" dirty="0"/>
          </a:p>
          <a:p>
            <a:pPr lvl="2"/>
            <a:r>
              <a:rPr lang="en-IN" sz="1600" dirty="0" err="1"/>
              <a:t>System.out.println</a:t>
            </a:r>
            <a:r>
              <a:rPr lang="en-IN" sz="1600" dirty="0" smtClean="0"/>
              <a:t>(“f </a:t>
            </a:r>
            <a:r>
              <a:rPr lang="en-IN" sz="1600" dirty="0"/>
              <a:t>and b " + </a:t>
            </a:r>
            <a:r>
              <a:rPr lang="en-IN" sz="1600" dirty="0" smtClean="0"/>
              <a:t>f </a:t>
            </a:r>
            <a:r>
              <a:rPr lang="en-IN" sz="1600" dirty="0"/>
              <a:t>+ " " + b); </a:t>
            </a:r>
            <a:r>
              <a:rPr lang="en-IN" sz="1600" dirty="0" smtClean="0"/>
              <a:t>// </a:t>
            </a:r>
            <a:r>
              <a:rPr lang="en-IN" sz="1600" dirty="0" smtClean="0">
                <a:solidFill>
                  <a:srgbClr val="FF0000"/>
                </a:solidFill>
              </a:rPr>
              <a:t>128.78 -128</a:t>
            </a:r>
            <a:endParaRPr lang="en-IN" sz="1600" dirty="0">
              <a:solidFill>
                <a:srgbClr val="FF0000"/>
              </a:solidFill>
            </a:endParaRPr>
          </a:p>
          <a:p>
            <a:pPr lvl="1"/>
            <a:r>
              <a:rPr lang="en-IN" sz="1600" dirty="0" smtClean="0"/>
              <a:t>}</a:t>
            </a:r>
            <a:endParaRPr lang="en-IN" sz="1600" dirty="0"/>
          </a:p>
          <a:p>
            <a:r>
              <a:rPr lang="en-IN" sz="1600" dirty="0"/>
              <a:t>}</a:t>
            </a:r>
            <a:endParaRPr lang="en-IN" sz="1600" dirty="0">
              <a:solidFill>
                <a:srgbClr val="FF0000"/>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78934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strVal val="#ppt_w+.3"/>
                                          </p:val>
                                        </p:tav>
                                        <p:tav tm="100000">
                                          <p:val>
                                            <p:strVal val="#ppt_w"/>
                                          </p:val>
                                        </p:tav>
                                      </p:tavLst>
                                    </p:anim>
                                    <p:anim calcmode="lin" valueType="num">
                                      <p:cBhvr>
                                        <p:cTn id="8" dur="2000" fill="hold"/>
                                        <p:tgtEl>
                                          <p:spTgt spid="7"/>
                                        </p:tgtEl>
                                        <p:attrNameLst>
                                          <p:attrName>ppt_h</p:attrName>
                                        </p:attrNameLst>
                                      </p:cBhvr>
                                      <p:tavLst>
                                        <p:tav tm="0">
                                          <p:val>
                                            <p:strVal val="#ppt_h"/>
                                          </p:val>
                                        </p:tav>
                                        <p:tav tm="100000">
                                          <p:val>
                                            <p:strVal val="#ppt_h"/>
                                          </p:val>
                                        </p:tav>
                                      </p:tavLst>
                                    </p:anim>
                                    <p:animEffect transition="in" filter="fade">
                                      <p:cBhvr>
                                        <p:cTn id="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Automatic type promotion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p:txBody>
          <a:bodyPr>
            <a:normAutofit/>
          </a:bodyPr>
          <a:lstStyle/>
          <a:p>
            <a:endParaRPr lang="en-IN" dirty="0" smtClean="0"/>
          </a:p>
          <a:p>
            <a:endParaRPr lang="en-IN" dirty="0"/>
          </a:p>
          <a:p>
            <a:endParaRPr lang="en-IN" dirty="0" smtClean="0"/>
          </a:p>
          <a:p>
            <a:endParaRPr lang="en-IN" dirty="0"/>
          </a:p>
          <a:p>
            <a:r>
              <a:rPr lang="en-IN" dirty="0" smtClean="0"/>
              <a:t>Here a * b exceeds the byte range.</a:t>
            </a:r>
          </a:p>
          <a:p>
            <a:r>
              <a:rPr lang="en-IN" dirty="0" smtClean="0"/>
              <a:t>Java </a:t>
            </a:r>
            <a:r>
              <a:rPr lang="en-IN" dirty="0"/>
              <a:t>automatically promotes each byte, short, or char operand to </a:t>
            </a:r>
            <a:r>
              <a:rPr lang="en-IN" dirty="0" smtClean="0"/>
              <a:t>int when </a:t>
            </a:r>
            <a:r>
              <a:rPr lang="en-IN" dirty="0"/>
              <a:t>evaluating an </a:t>
            </a:r>
            <a:r>
              <a:rPr lang="en-IN" dirty="0" smtClean="0"/>
              <a:t>expression.</a:t>
            </a:r>
          </a:p>
          <a:p>
            <a:endParaRPr lang="en-IN" dirty="0" smtClean="0"/>
          </a:p>
          <a:p>
            <a:endParaRPr lang="en-IN" dirty="0" smtClean="0"/>
          </a:p>
        </p:txBody>
      </p:sp>
      <p:sp>
        <p:nvSpPr>
          <p:cNvPr id="8" name="Text Box 6"/>
          <p:cNvSpPr txBox="1">
            <a:spLocks noChangeArrowheads="1"/>
          </p:cNvSpPr>
          <p:nvPr/>
        </p:nvSpPr>
        <p:spPr bwMode="auto">
          <a:xfrm>
            <a:off x="1572768" y="1311910"/>
            <a:ext cx="2923032" cy="1569660"/>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IN" sz="2400" dirty="0">
                <a:solidFill>
                  <a:srgbClr val="FF0000"/>
                </a:solidFill>
                <a:latin typeface="Aparajita" panose="020B0604020202020204" pitchFamily="34" charset="0"/>
                <a:cs typeface="Aparajita" panose="020B0604020202020204" pitchFamily="34" charset="0"/>
              </a:rPr>
              <a:t>byte a = 40;</a:t>
            </a:r>
          </a:p>
          <a:p>
            <a:r>
              <a:rPr lang="en-IN" sz="2400" dirty="0">
                <a:solidFill>
                  <a:srgbClr val="FF0000"/>
                </a:solidFill>
                <a:latin typeface="Aparajita" panose="020B0604020202020204" pitchFamily="34" charset="0"/>
                <a:cs typeface="Aparajita" panose="020B0604020202020204" pitchFamily="34" charset="0"/>
              </a:rPr>
              <a:t>byte b = 50;</a:t>
            </a:r>
          </a:p>
          <a:p>
            <a:r>
              <a:rPr lang="en-IN" sz="2400" dirty="0">
                <a:solidFill>
                  <a:srgbClr val="FF0000"/>
                </a:solidFill>
                <a:latin typeface="Aparajita" panose="020B0604020202020204" pitchFamily="34" charset="0"/>
                <a:cs typeface="Aparajita" panose="020B0604020202020204" pitchFamily="34" charset="0"/>
              </a:rPr>
              <a:t>byte c = 100;</a:t>
            </a:r>
          </a:p>
          <a:p>
            <a:r>
              <a:rPr lang="en-IN" sz="2400" dirty="0" err="1">
                <a:solidFill>
                  <a:srgbClr val="FF0000"/>
                </a:solidFill>
                <a:latin typeface="Aparajita" panose="020B0604020202020204" pitchFamily="34" charset="0"/>
                <a:cs typeface="Aparajita" panose="020B0604020202020204" pitchFamily="34" charset="0"/>
              </a:rPr>
              <a:t>int</a:t>
            </a:r>
            <a:r>
              <a:rPr lang="en-IN" sz="2400" dirty="0">
                <a:solidFill>
                  <a:srgbClr val="FF0000"/>
                </a:solidFill>
                <a:latin typeface="Aparajita" panose="020B0604020202020204" pitchFamily="34" charset="0"/>
                <a:cs typeface="Aparajita" panose="020B0604020202020204" pitchFamily="34" charset="0"/>
              </a:rPr>
              <a:t> d = a * b / c;</a:t>
            </a:r>
          </a:p>
        </p:txBody>
      </p:sp>
      <p:sp>
        <p:nvSpPr>
          <p:cNvPr id="9" name="Text Box 6"/>
          <p:cNvSpPr txBox="1">
            <a:spLocks noChangeArrowheads="1"/>
          </p:cNvSpPr>
          <p:nvPr/>
        </p:nvSpPr>
        <p:spPr bwMode="auto">
          <a:xfrm>
            <a:off x="1603248" y="4495800"/>
            <a:ext cx="5346192" cy="1569660"/>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IN" sz="2400" dirty="0">
                <a:solidFill>
                  <a:srgbClr val="FF0000"/>
                </a:solidFill>
                <a:latin typeface="Aparajita" panose="020B0604020202020204" pitchFamily="34" charset="0"/>
                <a:cs typeface="Aparajita" panose="020B0604020202020204" pitchFamily="34" charset="0"/>
              </a:rPr>
              <a:t>byte b = 50;</a:t>
            </a:r>
          </a:p>
          <a:p>
            <a:r>
              <a:rPr lang="en-IN" sz="2400" dirty="0">
                <a:solidFill>
                  <a:srgbClr val="FF0000"/>
                </a:solidFill>
                <a:latin typeface="Aparajita" panose="020B0604020202020204" pitchFamily="34" charset="0"/>
                <a:cs typeface="Aparajita" panose="020B0604020202020204" pitchFamily="34" charset="0"/>
              </a:rPr>
              <a:t>b = b * 2; // Error! Cannot assign an </a:t>
            </a:r>
            <a:r>
              <a:rPr lang="en-IN" sz="2400" dirty="0" err="1">
                <a:solidFill>
                  <a:srgbClr val="FF0000"/>
                </a:solidFill>
                <a:latin typeface="Aparajita" panose="020B0604020202020204" pitchFamily="34" charset="0"/>
                <a:cs typeface="Aparajita" panose="020B0604020202020204" pitchFamily="34" charset="0"/>
              </a:rPr>
              <a:t>int</a:t>
            </a:r>
            <a:r>
              <a:rPr lang="en-IN" sz="2400" dirty="0">
                <a:solidFill>
                  <a:srgbClr val="FF0000"/>
                </a:solidFill>
                <a:latin typeface="Aparajita" panose="020B0604020202020204" pitchFamily="34" charset="0"/>
                <a:cs typeface="Aparajita" panose="020B0604020202020204" pitchFamily="34" charset="0"/>
              </a:rPr>
              <a:t> to a byte!</a:t>
            </a:r>
          </a:p>
          <a:p>
            <a:r>
              <a:rPr lang="en-IN" sz="2400" dirty="0">
                <a:solidFill>
                  <a:srgbClr val="FF0000"/>
                </a:solidFill>
                <a:latin typeface="Aparajita" panose="020B0604020202020204" pitchFamily="34" charset="0"/>
                <a:cs typeface="Aparajita" panose="020B0604020202020204" pitchFamily="34" charset="0"/>
              </a:rPr>
              <a:t>byte b = 50;</a:t>
            </a:r>
          </a:p>
          <a:p>
            <a:r>
              <a:rPr lang="en-IN" sz="2400" dirty="0">
                <a:solidFill>
                  <a:srgbClr val="FF0000"/>
                </a:solidFill>
                <a:latin typeface="Aparajita" panose="020B0604020202020204" pitchFamily="34" charset="0"/>
                <a:cs typeface="Aparajita" panose="020B0604020202020204" pitchFamily="34" charset="0"/>
              </a:rPr>
              <a:t>b = (byte)(b * 2);</a:t>
            </a:r>
          </a:p>
        </p:txBody>
      </p:sp>
    </p:spTree>
    <p:extLst>
      <p:ext uri="{BB962C8B-B14F-4D97-AF65-F5344CB8AC3E}">
        <p14:creationId xmlns:p14="http://schemas.microsoft.com/office/powerpoint/2010/main" val="127749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ppt_w</p:attrName>
                                        </p:attrNameLst>
                                      </p:cBhvr>
                                      <p:tavLst>
                                        <p:tav tm="0">
                                          <p:val>
                                            <p:strVal val="#ppt_w+.3"/>
                                          </p:val>
                                        </p:tav>
                                        <p:tav tm="100000">
                                          <p:val>
                                            <p:strVal val="#ppt_w"/>
                                          </p:val>
                                        </p:tav>
                                      </p:tavLst>
                                    </p:anim>
                                    <p:anim calcmode="lin" valueType="num">
                                      <p:cBhvr>
                                        <p:cTn id="8" dur="2000" fill="hold"/>
                                        <p:tgtEl>
                                          <p:spTgt spid="8"/>
                                        </p:tgtEl>
                                        <p:attrNameLst>
                                          <p:attrName>ppt_h</p:attrName>
                                        </p:attrNameLst>
                                      </p:cBhvr>
                                      <p:tavLst>
                                        <p:tav tm="0">
                                          <p:val>
                                            <p:strVal val="#ppt_h"/>
                                          </p:val>
                                        </p:tav>
                                        <p:tav tm="100000">
                                          <p:val>
                                            <p:strVal val="#ppt_h"/>
                                          </p:val>
                                        </p:tav>
                                      </p:tavLst>
                                    </p:anim>
                                    <p:animEffect transition="in" filter="fade">
                                      <p:cBhvr>
                                        <p:cTn id="9" dur="2000"/>
                                        <p:tgtEl>
                                          <p:spTgt spid="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2000" fill="hold"/>
                                        <p:tgtEl>
                                          <p:spTgt spid="9"/>
                                        </p:tgtEl>
                                        <p:attrNameLst>
                                          <p:attrName>ppt_w</p:attrName>
                                        </p:attrNameLst>
                                      </p:cBhvr>
                                      <p:tavLst>
                                        <p:tav tm="0">
                                          <p:val>
                                            <p:strVal val="#ppt_w+.3"/>
                                          </p:val>
                                        </p:tav>
                                        <p:tav tm="100000">
                                          <p:val>
                                            <p:strVal val="#ppt_w"/>
                                          </p:val>
                                        </p:tav>
                                      </p:tavLst>
                                    </p:anim>
                                    <p:anim calcmode="lin" valueType="num">
                                      <p:cBhvr>
                                        <p:cTn id="13" dur="2000" fill="hold"/>
                                        <p:tgtEl>
                                          <p:spTgt spid="9"/>
                                        </p:tgtEl>
                                        <p:attrNameLst>
                                          <p:attrName>ppt_h</p:attrName>
                                        </p:attrNameLst>
                                      </p:cBhvr>
                                      <p:tavLst>
                                        <p:tav tm="0">
                                          <p:val>
                                            <p:strVal val="#ppt_h"/>
                                          </p:val>
                                        </p:tav>
                                        <p:tav tm="100000">
                                          <p:val>
                                            <p:strVal val="#ppt_h"/>
                                          </p:val>
                                        </p:tav>
                                      </p:tavLst>
                                    </p:anim>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Automatic type promotion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p:txBody>
          <a:bodyPr>
            <a:normAutofit/>
          </a:bodyPr>
          <a:lstStyle/>
          <a:p>
            <a:pPr algn="just"/>
            <a:r>
              <a:rPr lang="en-IN" sz="2400" dirty="0" smtClean="0"/>
              <a:t>First</a:t>
            </a:r>
            <a:r>
              <a:rPr lang="en-IN" sz="2400" dirty="0"/>
              <a:t>, all byte, short, and char values are promoted to int, as just described. Then, if one operand is a long, the whole expression is promoted to long. If one operand is a float, the entire expression is promoted to float. If any of the operands is double, the result is double.</a:t>
            </a:r>
          </a:p>
          <a:p>
            <a:pPr algn="just"/>
            <a:endParaRPr lang="en-IN" sz="2400" dirty="0"/>
          </a:p>
        </p:txBody>
      </p:sp>
      <p:sp>
        <p:nvSpPr>
          <p:cNvPr id="6" name="Text Box 6"/>
          <p:cNvSpPr txBox="1">
            <a:spLocks noChangeArrowheads="1"/>
          </p:cNvSpPr>
          <p:nvPr/>
        </p:nvSpPr>
        <p:spPr bwMode="auto">
          <a:xfrm>
            <a:off x="152400" y="3092430"/>
            <a:ext cx="8839200" cy="3416320"/>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just"/>
            <a:r>
              <a:rPr lang="en-IN" sz="1800" dirty="0">
                <a:solidFill>
                  <a:srgbClr val="FF0000"/>
                </a:solidFill>
              </a:rPr>
              <a:t>class Promote {</a:t>
            </a:r>
          </a:p>
          <a:p>
            <a:pPr algn="just"/>
            <a:r>
              <a:rPr lang="en-IN" sz="1800" dirty="0" smtClean="0">
                <a:solidFill>
                  <a:srgbClr val="FF0000"/>
                </a:solidFill>
              </a:rPr>
              <a:t>	public </a:t>
            </a:r>
            <a:r>
              <a:rPr lang="en-IN" sz="1800" dirty="0">
                <a:solidFill>
                  <a:srgbClr val="FF0000"/>
                </a:solidFill>
              </a:rPr>
              <a:t>static void main(String </a:t>
            </a:r>
            <a:r>
              <a:rPr lang="en-IN" sz="1800" dirty="0" err="1">
                <a:solidFill>
                  <a:srgbClr val="FF0000"/>
                </a:solidFill>
              </a:rPr>
              <a:t>args</a:t>
            </a:r>
            <a:r>
              <a:rPr lang="en-IN" sz="1800" dirty="0">
                <a:solidFill>
                  <a:srgbClr val="FF0000"/>
                </a:solidFill>
              </a:rPr>
              <a:t>[]) {</a:t>
            </a:r>
          </a:p>
          <a:p>
            <a:pPr lvl="3" algn="just"/>
            <a:r>
              <a:rPr lang="en-IN" sz="1800" dirty="0">
                <a:solidFill>
                  <a:srgbClr val="FF0000"/>
                </a:solidFill>
              </a:rPr>
              <a:t>byte b = 42;</a:t>
            </a:r>
          </a:p>
          <a:p>
            <a:pPr lvl="3" algn="just"/>
            <a:r>
              <a:rPr lang="en-IN" sz="1800" dirty="0">
                <a:solidFill>
                  <a:srgbClr val="FF0000"/>
                </a:solidFill>
              </a:rPr>
              <a:t>char c = 'a';</a:t>
            </a:r>
          </a:p>
          <a:p>
            <a:pPr lvl="3" algn="just"/>
            <a:r>
              <a:rPr lang="en-IN" sz="1800" dirty="0">
                <a:solidFill>
                  <a:srgbClr val="FF0000"/>
                </a:solidFill>
              </a:rPr>
              <a:t>short s = 1024;</a:t>
            </a:r>
          </a:p>
          <a:p>
            <a:pPr lvl="3" algn="just"/>
            <a:r>
              <a:rPr lang="en-IN" sz="1800" dirty="0" err="1">
                <a:solidFill>
                  <a:srgbClr val="FF0000"/>
                </a:solidFill>
              </a:rPr>
              <a:t>int</a:t>
            </a:r>
            <a:r>
              <a:rPr lang="en-IN" sz="1800" dirty="0">
                <a:solidFill>
                  <a:srgbClr val="FF0000"/>
                </a:solidFill>
              </a:rPr>
              <a:t> </a:t>
            </a:r>
            <a:r>
              <a:rPr lang="en-IN" sz="1800" dirty="0" err="1">
                <a:solidFill>
                  <a:srgbClr val="FF0000"/>
                </a:solidFill>
              </a:rPr>
              <a:t>i</a:t>
            </a:r>
            <a:r>
              <a:rPr lang="en-IN" sz="1800" dirty="0">
                <a:solidFill>
                  <a:srgbClr val="FF0000"/>
                </a:solidFill>
              </a:rPr>
              <a:t> = 50000;</a:t>
            </a:r>
          </a:p>
          <a:p>
            <a:pPr lvl="3" algn="just"/>
            <a:r>
              <a:rPr lang="en-IN" sz="1800" dirty="0">
                <a:solidFill>
                  <a:srgbClr val="FF0000"/>
                </a:solidFill>
              </a:rPr>
              <a:t>float f = 5.67f;</a:t>
            </a:r>
          </a:p>
          <a:p>
            <a:pPr lvl="3" algn="just"/>
            <a:r>
              <a:rPr lang="en-IN" sz="1800" dirty="0">
                <a:solidFill>
                  <a:srgbClr val="FF0000"/>
                </a:solidFill>
              </a:rPr>
              <a:t>double d = .1234;</a:t>
            </a:r>
          </a:p>
          <a:p>
            <a:pPr lvl="3" algn="just"/>
            <a:r>
              <a:rPr lang="en-IN" sz="1800" dirty="0">
                <a:solidFill>
                  <a:srgbClr val="FF0000"/>
                </a:solidFill>
              </a:rPr>
              <a:t>double result = (f * b) + (</a:t>
            </a:r>
            <a:r>
              <a:rPr lang="en-IN" sz="1800" dirty="0" err="1">
                <a:solidFill>
                  <a:srgbClr val="FF0000"/>
                </a:solidFill>
              </a:rPr>
              <a:t>i</a:t>
            </a:r>
            <a:r>
              <a:rPr lang="en-IN" sz="1800" dirty="0">
                <a:solidFill>
                  <a:srgbClr val="FF0000"/>
                </a:solidFill>
              </a:rPr>
              <a:t> / c) - (d * s);</a:t>
            </a:r>
          </a:p>
          <a:p>
            <a:pPr lvl="3" algn="just"/>
            <a:r>
              <a:rPr lang="en-IN" sz="1800" dirty="0" err="1">
                <a:solidFill>
                  <a:srgbClr val="FF0000"/>
                </a:solidFill>
              </a:rPr>
              <a:t>System.out.println</a:t>
            </a:r>
            <a:r>
              <a:rPr lang="en-IN" sz="1800" dirty="0">
                <a:solidFill>
                  <a:srgbClr val="FF0000"/>
                </a:solidFill>
              </a:rPr>
              <a:t>((f * b) + " + " + (</a:t>
            </a:r>
            <a:r>
              <a:rPr lang="en-IN" sz="1800" dirty="0" err="1">
                <a:solidFill>
                  <a:srgbClr val="FF0000"/>
                </a:solidFill>
              </a:rPr>
              <a:t>i</a:t>
            </a:r>
            <a:r>
              <a:rPr lang="en-IN" sz="1800" dirty="0">
                <a:solidFill>
                  <a:srgbClr val="FF0000"/>
                </a:solidFill>
              </a:rPr>
              <a:t> / c) + " - " + (d * s));</a:t>
            </a:r>
          </a:p>
          <a:p>
            <a:pPr lvl="3" algn="just"/>
            <a:r>
              <a:rPr lang="en-IN" sz="1800" dirty="0" err="1">
                <a:solidFill>
                  <a:srgbClr val="FF0000"/>
                </a:solidFill>
              </a:rPr>
              <a:t>System.out.println</a:t>
            </a:r>
            <a:r>
              <a:rPr lang="en-IN" sz="1800" dirty="0">
                <a:solidFill>
                  <a:srgbClr val="FF0000"/>
                </a:solidFill>
              </a:rPr>
              <a:t>("result = " + result</a:t>
            </a:r>
            <a:r>
              <a:rPr lang="en-IN" sz="1800" dirty="0" smtClean="0">
                <a:solidFill>
                  <a:srgbClr val="FF0000"/>
                </a:solidFill>
              </a:rPr>
              <a:t>); }</a:t>
            </a:r>
            <a:endParaRPr lang="en-IN" sz="1800" dirty="0">
              <a:solidFill>
                <a:srgbClr val="FF0000"/>
              </a:solidFill>
            </a:endParaRPr>
          </a:p>
          <a:p>
            <a:pPr algn="just"/>
            <a:r>
              <a:rPr lang="en-IN" sz="1800" dirty="0" smtClean="0">
                <a:solidFill>
                  <a:srgbClr val="FF0000"/>
                </a:solidFill>
              </a:rPr>
              <a:t>	}</a:t>
            </a:r>
            <a:endParaRPr lang="en-IN" sz="1800" dirty="0">
              <a:solidFill>
                <a:srgbClr val="FF0000"/>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87197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ppt_w+.3"/>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animEffect transition="in" filter="fade">
                                      <p:cBhvr>
                                        <p:cTn id="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Conversion</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p:txBody>
          <a:bodyPr>
            <a:normAutofit/>
          </a:bodyPr>
          <a:lstStyle/>
          <a:p>
            <a:pPr algn="just"/>
            <a:r>
              <a:rPr lang="en-IN" sz="2400" dirty="0" smtClean="0"/>
              <a:t>byte </a:t>
            </a:r>
            <a:r>
              <a:rPr lang="en-IN" sz="2400" dirty="0" smtClean="0">
                <a:sym typeface="Wingdings" panose="05000000000000000000" pitchFamily="2" charset="2"/>
              </a:rPr>
              <a:t> short  </a:t>
            </a:r>
            <a:r>
              <a:rPr lang="en-IN" sz="2400" dirty="0" err="1" smtClean="0">
                <a:sym typeface="Wingdings" panose="05000000000000000000" pitchFamily="2" charset="2"/>
              </a:rPr>
              <a:t>int</a:t>
            </a:r>
            <a:r>
              <a:rPr lang="en-IN" sz="2400" dirty="0" smtClean="0">
                <a:sym typeface="Wingdings" panose="05000000000000000000" pitchFamily="2" charset="2"/>
              </a:rPr>
              <a:t>  long (implicitly)</a:t>
            </a:r>
          </a:p>
          <a:p>
            <a:pPr algn="just"/>
            <a:r>
              <a:rPr lang="en-IN" sz="2400" dirty="0" smtClean="0">
                <a:sym typeface="Wingdings" panose="05000000000000000000" pitchFamily="2" charset="2"/>
              </a:rPr>
              <a:t>byte  short  </a:t>
            </a:r>
            <a:r>
              <a:rPr lang="en-IN" sz="2400" dirty="0" err="1" smtClean="0">
                <a:sym typeface="Wingdings" panose="05000000000000000000" pitchFamily="2" charset="2"/>
              </a:rPr>
              <a:t>int</a:t>
            </a:r>
            <a:r>
              <a:rPr lang="en-IN" sz="2400" dirty="0" smtClean="0">
                <a:sym typeface="Wingdings" panose="05000000000000000000" pitchFamily="2" charset="2"/>
              </a:rPr>
              <a:t>  long (explicitly)</a:t>
            </a:r>
          </a:p>
          <a:p>
            <a:pPr algn="just"/>
            <a:r>
              <a:rPr lang="en-IN" sz="2400" dirty="0">
                <a:sym typeface="Wingdings" panose="05000000000000000000" pitchFamily="2" charset="2"/>
              </a:rPr>
              <a:t>f</a:t>
            </a:r>
            <a:r>
              <a:rPr lang="en-IN" sz="2400" dirty="0" smtClean="0">
                <a:sym typeface="Wingdings" panose="05000000000000000000" pitchFamily="2" charset="2"/>
              </a:rPr>
              <a:t>loat  double (implicit)</a:t>
            </a:r>
          </a:p>
          <a:p>
            <a:pPr algn="just"/>
            <a:r>
              <a:rPr lang="en-IN" sz="2400" dirty="0">
                <a:sym typeface="Wingdings" panose="05000000000000000000" pitchFamily="2" charset="2"/>
              </a:rPr>
              <a:t>f</a:t>
            </a:r>
            <a:r>
              <a:rPr lang="en-IN" sz="2400" dirty="0" smtClean="0">
                <a:sym typeface="Wingdings" panose="05000000000000000000" pitchFamily="2" charset="2"/>
              </a:rPr>
              <a:t>loat  double (explicit)</a:t>
            </a:r>
          </a:p>
          <a:p>
            <a:pPr algn="just"/>
            <a:r>
              <a:rPr lang="en-IN" sz="2400" dirty="0" err="1">
                <a:sym typeface="Wingdings" panose="05000000000000000000" pitchFamily="2" charset="2"/>
              </a:rPr>
              <a:t>i</a:t>
            </a:r>
            <a:r>
              <a:rPr lang="en-IN" sz="2400" dirty="0" err="1" smtClean="0">
                <a:sym typeface="Wingdings" panose="05000000000000000000" pitchFamily="2" charset="2"/>
              </a:rPr>
              <a:t>nt</a:t>
            </a:r>
            <a:r>
              <a:rPr lang="en-IN" sz="2400" dirty="0" smtClean="0">
                <a:sym typeface="Wingdings" panose="05000000000000000000" pitchFamily="2" charset="2"/>
              </a:rPr>
              <a:t> </a:t>
            </a:r>
            <a:r>
              <a:rPr lang="en-IN" sz="2400" smtClean="0">
                <a:sym typeface="Wingdings" panose="05000000000000000000" pitchFamily="2" charset="2"/>
              </a:rPr>
              <a:t> float, </a:t>
            </a:r>
            <a:r>
              <a:rPr lang="en-IN" sz="2400" dirty="0" smtClean="0">
                <a:sym typeface="Wingdings" panose="05000000000000000000" pitchFamily="2" charset="2"/>
              </a:rPr>
              <a:t>double (explicit)</a:t>
            </a:r>
          </a:p>
          <a:p>
            <a:pPr algn="just"/>
            <a:r>
              <a:rPr lang="en-IN" sz="2400" dirty="0" smtClean="0">
                <a:sym typeface="Wingdings" panose="05000000000000000000" pitchFamily="2" charset="2"/>
              </a:rPr>
              <a:t>long  float, double (explicit)</a:t>
            </a:r>
          </a:p>
          <a:p>
            <a:pPr algn="just"/>
            <a:r>
              <a:rPr lang="en-IN" sz="2400" dirty="0" smtClean="0">
                <a:sym typeface="Wingdings" panose="05000000000000000000" pitchFamily="2" charset="2"/>
              </a:rPr>
              <a:t>char  byte, short, </a:t>
            </a:r>
            <a:r>
              <a:rPr lang="en-IN" sz="2400" dirty="0" err="1" smtClean="0">
                <a:sym typeface="Wingdings" panose="05000000000000000000" pitchFamily="2" charset="2"/>
              </a:rPr>
              <a:t>int</a:t>
            </a:r>
            <a:r>
              <a:rPr lang="en-IN" sz="2400" dirty="0" smtClean="0">
                <a:sym typeface="Wingdings" panose="05000000000000000000" pitchFamily="2" charset="2"/>
              </a:rPr>
              <a:t>, long, float, double (explicit)</a:t>
            </a:r>
          </a:p>
          <a:p>
            <a:pPr algn="just"/>
            <a:r>
              <a:rPr lang="en-IN" sz="2400" dirty="0" err="1">
                <a:sym typeface="Wingdings" panose="05000000000000000000" pitchFamily="2" charset="2"/>
              </a:rPr>
              <a:t>b</a:t>
            </a:r>
            <a:r>
              <a:rPr lang="en-IN" sz="2400" dirty="0" err="1" smtClean="0">
                <a:sym typeface="Wingdings" panose="05000000000000000000" pitchFamily="2" charset="2"/>
              </a:rPr>
              <a:t>oolean</a:t>
            </a:r>
            <a:r>
              <a:rPr lang="en-IN" sz="2400" dirty="0" smtClean="0">
                <a:sym typeface="Wingdings" panose="05000000000000000000" pitchFamily="2" charset="2"/>
              </a:rPr>
              <a:t> (cannot be casted)</a:t>
            </a:r>
            <a:endParaRPr lang="en-IN" sz="2400" dirty="0"/>
          </a:p>
        </p:txBody>
      </p:sp>
    </p:spTree>
    <p:extLst>
      <p:ext uri="{BB962C8B-B14F-4D97-AF65-F5344CB8AC3E}">
        <p14:creationId xmlns:p14="http://schemas.microsoft.com/office/powerpoint/2010/main" val="8725308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604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CD446AD7-3FC6-46EB-9659-ACF0F76A1A38}" type="slidenum">
              <a:rPr lang="en-US" sz="900">
                <a:solidFill>
                  <a:schemeClr val="bg1"/>
                </a:solidFill>
                <a:latin typeface="Arial" panose="020B0604020202020204" pitchFamily="34" charset="0"/>
              </a:rPr>
              <a:pPr/>
              <a:t>34</a:t>
            </a:fld>
            <a:endParaRPr lang="en-US" sz="900">
              <a:solidFill>
                <a:schemeClr val="bg1"/>
              </a:solidFill>
              <a:latin typeface="Arial" panose="020B0604020202020204" pitchFamily="34" charset="0"/>
            </a:endParaRPr>
          </a:p>
        </p:txBody>
      </p:sp>
      <p:sp>
        <p:nvSpPr>
          <p:cNvPr id="60420" name="Rectangle 2"/>
          <p:cNvSpPr>
            <a:spLocks noGrp="1" noChangeArrowheads="1"/>
          </p:cNvSpPr>
          <p:nvPr>
            <p:ph type="title"/>
          </p:nvPr>
        </p:nvSpPr>
        <p:spPr/>
        <p:txBody>
          <a:bodyPr/>
          <a:lstStyle/>
          <a:p>
            <a:pPr eaLnBrk="1" hangingPunct="1"/>
            <a:r>
              <a:rPr lang="en-US" smtClean="0"/>
              <a:t>Arrays in Java</a:t>
            </a:r>
          </a:p>
        </p:txBody>
      </p:sp>
      <p:sp>
        <p:nvSpPr>
          <p:cNvPr id="136195" name="Rectangle 3"/>
          <p:cNvSpPr>
            <a:spLocks noGrp="1" noChangeArrowheads="1"/>
          </p:cNvSpPr>
          <p:nvPr>
            <p:ph type="body" idx="1"/>
          </p:nvPr>
        </p:nvSpPr>
        <p:spPr/>
        <p:txBody>
          <a:bodyPr/>
          <a:lstStyle/>
          <a:p>
            <a:pPr algn="just" eaLnBrk="1" hangingPunct="1"/>
            <a:r>
              <a:rPr lang="en-US" sz="1800" dirty="0" smtClean="0"/>
              <a:t>A data structure which defines an ordered collection of a fixed number of homogeneous data elements</a:t>
            </a:r>
          </a:p>
          <a:p>
            <a:pPr algn="just" eaLnBrk="1" hangingPunct="1"/>
            <a:r>
              <a:rPr lang="en-US" sz="1800" dirty="0" smtClean="0"/>
              <a:t>Size is fixed and cannot increase to accommodate more elements</a:t>
            </a:r>
          </a:p>
          <a:p>
            <a:pPr algn="just" eaLnBrk="1" hangingPunct="1"/>
            <a:r>
              <a:rPr lang="en-US" sz="1800" dirty="0" smtClean="0"/>
              <a:t>Arrays in Java are objects and can be of primitive data types or reference variable type</a:t>
            </a:r>
          </a:p>
          <a:p>
            <a:pPr algn="just" eaLnBrk="1" hangingPunct="1"/>
            <a:r>
              <a:rPr lang="en-US" sz="1800" dirty="0" smtClean="0"/>
              <a:t>All elements in the array must be of the same data type</a:t>
            </a:r>
          </a:p>
        </p:txBody>
      </p:sp>
      <p:grpSp>
        <p:nvGrpSpPr>
          <p:cNvPr id="2" name="Group 32"/>
          <p:cNvGrpSpPr>
            <a:grpSpLocks/>
          </p:cNvGrpSpPr>
          <p:nvPr/>
        </p:nvGrpSpPr>
        <p:grpSpPr bwMode="auto">
          <a:xfrm>
            <a:off x="1066800" y="3248025"/>
            <a:ext cx="7086600" cy="1905000"/>
            <a:chOff x="672" y="2736"/>
            <a:chExt cx="4464" cy="1200"/>
          </a:xfrm>
        </p:grpSpPr>
        <p:grpSp>
          <p:nvGrpSpPr>
            <p:cNvPr id="60439" name="Group 29"/>
            <p:cNvGrpSpPr>
              <a:grpSpLocks/>
            </p:cNvGrpSpPr>
            <p:nvPr/>
          </p:nvGrpSpPr>
          <p:grpSpPr bwMode="auto">
            <a:xfrm>
              <a:off x="816" y="2832"/>
              <a:ext cx="1488" cy="336"/>
              <a:chOff x="816" y="2916"/>
              <a:chExt cx="1488" cy="336"/>
            </a:xfrm>
          </p:grpSpPr>
          <p:grpSp>
            <p:nvGrpSpPr>
              <p:cNvPr id="60454" name="Group 4"/>
              <p:cNvGrpSpPr>
                <a:grpSpLocks/>
              </p:cNvGrpSpPr>
              <p:nvPr/>
            </p:nvGrpSpPr>
            <p:grpSpPr bwMode="auto">
              <a:xfrm>
                <a:off x="843" y="2916"/>
                <a:ext cx="1440" cy="336"/>
                <a:chOff x="624" y="2880"/>
                <a:chExt cx="1440" cy="336"/>
              </a:xfrm>
            </p:grpSpPr>
            <p:sp>
              <p:nvSpPr>
                <p:cNvPr id="60460" name="AutoShape 5"/>
                <p:cNvSpPr>
                  <a:spLocks noChangeArrowheads="1"/>
                </p:cNvSpPr>
                <p:nvPr/>
              </p:nvSpPr>
              <p:spPr bwMode="auto">
                <a:xfrm>
                  <a:off x="624"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61" name="AutoShape 6"/>
                <p:cNvSpPr>
                  <a:spLocks noChangeArrowheads="1"/>
                </p:cNvSpPr>
                <p:nvPr/>
              </p:nvSpPr>
              <p:spPr bwMode="auto">
                <a:xfrm>
                  <a:off x="912"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62" name="AutoShape 7"/>
                <p:cNvSpPr>
                  <a:spLocks noChangeArrowheads="1"/>
                </p:cNvSpPr>
                <p:nvPr/>
              </p:nvSpPr>
              <p:spPr bwMode="auto">
                <a:xfrm>
                  <a:off x="1200"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63" name="AutoShape 8"/>
                <p:cNvSpPr>
                  <a:spLocks noChangeArrowheads="1"/>
                </p:cNvSpPr>
                <p:nvPr/>
              </p:nvSpPr>
              <p:spPr bwMode="auto">
                <a:xfrm>
                  <a:off x="1488"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64" name="AutoShape 9"/>
                <p:cNvSpPr>
                  <a:spLocks noChangeArrowheads="1"/>
                </p:cNvSpPr>
                <p:nvPr/>
              </p:nvSpPr>
              <p:spPr bwMode="auto">
                <a:xfrm>
                  <a:off x="1776" y="2880"/>
                  <a:ext cx="288" cy="336"/>
                </a:xfrm>
                <a:prstGeom prst="can">
                  <a:avLst>
                    <a:gd name="adj" fmla="val 29167"/>
                  </a:avLst>
                </a:prstGeom>
                <a:solidFill>
                  <a:srgbClr val="CCFFCC">
                    <a:alpha val="50195"/>
                  </a:srgbClr>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grpSp>
          <p:sp>
            <p:nvSpPr>
              <p:cNvPr id="60455" name="Text Box 10"/>
              <p:cNvSpPr txBox="1">
                <a:spLocks noChangeArrowheads="1"/>
              </p:cNvSpPr>
              <p:nvPr/>
            </p:nvSpPr>
            <p:spPr bwMode="auto">
              <a:xfrm>
                <a:off x="816"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22</a:t>
                </a:r>
              </a:p>
            </p:txBody>
          </p:sp>
          <p:sp>
            <p:nvSpPr>
              <p:cNvPr id="60456" name="Text Box 11"/>
              <p:cNvSpPr txBox="1">
                <a:spLocks noChangeArrowheads="1"/>
              </p:cNvSpPr>
              <p:nvPr/>
            </p:nvSpPr>
            <p:spPr bwMode="auto">
              <a:xfrm>
                <a:off x="1680"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100</a:t>
                </a:r>
              </a:p>
            </p:txBody>
          </p:sp>
          <p:sp>
            <p:nvSpPr>
              <p:cNvPr id="60457" name="Text Box 12"/>
              <p:cNvSpPr txBox="1">
                <a:spLocks noChangeArrowheads="1"/>
              </p:cNvSpPr>
              <p:nvPr/>
            </p:nvSpPr>
            <p:spPr bwMode="auto">
              <a:xfrm>
                <a:off x="1392"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66</a:t>
                </a:r>
              </a:p>
            </p:txBody>
          </p:sp>
          <p:sp>
            <p:nvSpPr>
              <p:cNvPr id="60458" name="Text Box 13"/>
              <p:cNvSpPr txBox="1">
                <a:spLocks noChangeArrowheads="1"/>
              </p:cNvSpPr>
              <p:nvPr/>
            </p:nvSpPr>
            <p:spPr bwMode="auto">
              <a:xfrm>
                <a:off x="1968"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dirty="0"/>
                  <a:t>72</a:t>
                </a:r>
              </a:p>
            </p:txBody>
          </p:sp>
          <p:sp>
            <p:nvSpPr>
              <p:cNvPr id="60459" name="Text Box 14"/>
              <p:cNvSpPr txBox="1">
                <a:spLocks noChangeArrowheads="1"/>
              </p:cNvSpPr>
              <p:nvPr/>
            </p:nvSpPr>
            <p:spPr bwMode="auto">
              <a:xfrm>
                <a:off x="1104" y="302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33</a:t>
                </a:r>
              </a:p>
            </p:txBody>
          </p:sp>
        </p:grpSp>
        <p:grpSp>
          <p:nvGrpSpPr>
            <p:cNvPr id="60440" name="Group 31"/>
            <p:cNvGrpSpPr>
              <a:grpSpLocks/>
            </p:cNvGrpSpPr>
            <p:nvPr/>
          </p:nvGrpSpPr>
          <p:grpSpPr bwMode="auto">
            <a:xfrm>
              <a:off x="3216" y="2736"/>
              <a:ext cx="1920" cy="240"/>
              <a:chOff x="3168" y="2736"/>
              <a:chExt cx="1920" cy="240"/>
            </a:xfrm>
          </p:grpSpPr>
          <p:sp>
            <p:nvSpPr>
              <p:cNvPr id="60452" name="AutoShape 15"/>
              <p:cNvSpPr>
                <a:spLocks noChangeArrowheads="1"/>
              </p:cNvSpPr>
              <p:nvPr/>
            </p:nvSpPr>
            <p:spPr bwMode="auto">
              <a:xfrm>
                <a:off x="3168" y="2736"/>
                <a:ext cx="1920" cy="240"/>
              </a:xfrm>
              <a:prstGeom prst="wedgeRoundRectCallout">
                <a:avLst>
                  <a:gd name="adj1" fmla="val -94843"/>
                  <a:gd name="adj2" fmla="val 59583"/>
                  <a:gd name="adj3" fmla="val 16667"/>
                </a:avLst>
              </a:prstGeom>
              <a:solidFill>
                <a:srgbClr val="99CCFF">
                  <a:alpha val="50195"/>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a:p>
            </p:txBody>
          </p:sp>
          <p:sp>
            <p:nvSpPr>
              <p:cNvPr id="60453" name="Text Box 16"/>
              <p:cNvSpPr txBox="1">
                <a:spLocks noChangeArrowheads="1"/>
              </p:cNvSpPr>
              <p:nvPr/>
            </p:nvSpPr>
            <p:spPr bwMode="auto">
              <a:xfrm>
                <a:off x="3168" y="2763"/>
                <a:ext cx="19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An array holding 5 int elements</a:t>
                </a:r>
              </a:p>
            </p:txBody>
          </p:sp>
        </p:grpSp>
        <p:sp>
          <p:nvSpPr>
            <p:cNvPr id="60441" name="AutoShape 21"/>
            <p:cNvSpPr>
              <a:spLocks noChangeArrowheads="1"/>
            </p:cNvSpPr>
            <p:nvPr/>
          </p:nvSpPr>
          <p:spPr bwMode="auto">
            <a:xfrm>
              <a:off x="2928" y="3696"/>
              <a:ext cx="2016" cy="240"/>
            </a:xfrm>
            <a:prstGeom prst="wedgeRoundRectCallout">
              <a:avLst>
                <a:gd name="adj1" fmla="val -70833"/>
                <a:gd name="adj2" fmla="val -63333"/>
                <a:gd name="adj3" fmla="val 16667"/>
              </a:avLst>
            </a:prstGeom>
            <a:solidFill>
              <a:srgbClr val="FFFF99">
                <a:alpha val="50195"/>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b="1">
                <a:latin typeface="Arial" panose="020B0604020202020204" pitchFamily="34" charset="0"/>
              </a:endParaRPr>
            </a:p>
          </p:txBody>
        </p:sp>
        <p:sp>
          <p:nvSpPr>
            <p:cNvPr id="60442" name="Text Box 22"/>
            <p:cNvSpPr txBox="1">
              <a:spLocks noChangeArrowheads="1"/>
            </p:cNvSpPr>
            <p:nvPr/>
          </p:nvSpPr>
          <p:spPr bwMode="auto">
            <a:xfrm>
              <a:off x="2880" y="3744"/>
              <a:ext cx="19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An array holding 4 rabbit objects</a:t>
              </a:r>
            </a:p>
          </p:txBody>
        </p:sp>
        <p:grpSp>
          <p:nvGrpSpPr>
            <p:cNvPr id="60443" name="Group 27"/>
            <p:cNvGrpSpPr>
              <a:grpSpLocks/>
            </p:cNvGrpSpPr>
            <p:nvPr/>
          </p:nvGrpSpPr>
          <p:grpSpPr bwMode="auto">
            <a:xfrm>
              <a:off x="672" y="3360"/>
              <a:ext cx="1737" cy="528"/>
              <a:chOff x="624" y="3360"/>
              <a:chExt cx="1737" cy="528"/>
            </a:xfrm>
          </p:grpSpPr>
          <p:sp>
            <p:nvSpPr>
              <p:cNvPr id="60444" name="AutoShape 17"/>
              <p:cNvSpPr>
                <a:spLocks noChangeArrowheads="1"/>
              </p:cNvSpPr>
              <p:nvPr/>
            </p:nvSpPr>
            <p:spPr bwMode="auto">
              <a:xfrm>
                <a:off x="624" y="3360"/>
                <a:ext cx="442" cy="528"/>
              </a:xfrm>
              <a:prstGeom prst="can">
                <a:avLst>
                  <a:gd name="adj" fmla="val 29864"/>
                </a:avLst>
              </a:prstGeom>
              <a:solidFill>
                <a:srgbClr val="FFCC99"/>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45" name="AutoShape 18"/>
              <p:cNvSpPr>
                <a:spLocks noChangeArrowheads="1"/>
              </p:cNvSpPr>
              <p:nvPr/>
            </p:nvSpPr>
            <p:spPr bwMode="auto">
              <a:xfrm>
                <a:off x="1056" y="3360"/>
                <a:ext cx="441" cy="528"/>
              </a:xfrm>
              <a:prstGeom prst="can">
                <a:avLst>
                  <a:gd name="adj" fmla="val 29932"/>
                </a:avLst>
              </a:prstGeom>
              <a:solidFill>
                <a:srgbClr val="FFCC99"/>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46" name="AutoShape 19"/>
              <p:cNvSpPr>
                <a:spLocks noChangeArrowheads="1"/>
              </p:cNvSpPr>
              <p:nvPr/>
            </p:nvSpPr>
            <p:spPr bwMode="auto">
              <a:xfrm>
                <a:off x="1488" y="3360"/>
                <a:ext cx="442" cy="528"/>
              </a:xfrm>
              <a:prstGeom prst="can">
                <a:avLst>
                  <a:gd name="adj" fmla="val 29864"/>
                </a:avLst>
              </a:prstGeom>
              <a:solidFill>
                <a:srgbClr val="FFCC99"/>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47" name="AutoShape 20"/>
              <p:cNvSpPr>
                <a:spLocks noChangeArrowheads="1"/>
              </p:cNvSpPr>
              <p:nvPr/>
            </p:nvSpPr>
            <p:spPr bwMode="auto">
              <a:xfrm>
                <a:off x="1920" y="3360"/>
                <a:ext cx="441" cy="528"/>
              </a:xfrm>
              <a:prstGeom prst="can">
                <a:avLst>
                  <a:gd name="adj" fmla="val 29932"/>
                </a:avLst>
              </a:prstGeom>
              <a:solidFill>
                <a:srgbClr val="FFCC99"/>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pic>
            <p:nvPicPr>
              <p:cNvPr id="60448" name="Picture 23" descr="ra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3504"/>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49" name="Picture 24" descr="ra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3504"/>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0" name="Picture 25" descr="ra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 y="3504"/>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1" name="Picture 26" descr="ra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3504"/>
                <a:ext cx="2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 name="Group 48"/>
          <p:cNvGrpSpPr>
            <a:grpSpLocks/>
          </p:cNvGrpSpPr>
          <p:nvPr/>
        </p:nvGrpSpPr>
        <p:grpSpPr bwMode="auto">
          <a:xfrm>
            <a:off x="1052513" y="4938713"/>
            <a:ext cx="7253287" cy="1266825"/>
            <a:chOff x="663" y="3090"/>
            <a:chExt cx="4569" cy="798"/>
          </a:xfrm>
        </p:grpSpPr>
        <p:sp>
          <p:nvSpPr>
            <p:cNvPr id="60424" name="AutoShape 33"/>
            <p:cNvSpPr>
              <a:spLocks noChangeArrowheads="1"/>
            </p:cNvSpPr>
            <p:nvPr/>
          </p:nvSpPr>
          <p:spPr bwMode="auto">
            <a:xfrm>
              <a:off x="663" y="3360"/>
              <a:ext cx="442" cy="528"/>
            </a:xfrm>
            <a:prstGeom prst="can">
              <a:avLst>
                <a:gd name="adj" fmla="val 29864"/>
              </a:avLst>
            </a:prstGeom>
            <a:solidFill>
              <a:srgbClr val="FFCC99"/>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25" name="AutoShape 34"/>
            <p:cNvSpPr>
              <a:spLocks noChangeArrowheads="1"/>
            </p:cNvSpPr>
            <p:nvPr/>
          </p:nvSpPr>
          <p:spPr bwMode="auto">
            <a:xfrm>
              <a:off x="1095" y="3360"/>
              <a:ext cx="441" cy="528"/>
            </a:xfrm>
            <a:prstGeom prst="can">
              <a:avLst>
                <a:gd name="adj" fmla="val 29932"/>
              </a:avLst>
            </a:prstGeom>
            <a:solidFill>
              <a:srgbClr val="FFCC99"/>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26" name="AutoShape 35"/>
            <p:cNvSpPr>
              <a:spLocks noChangeArrowheads="1"/>
            </p:cNvSpPr>
            <p:nvPr/>
          </p:nvSpPr>
          <p:spPr bwMode="auto">
            <a:xfrm>
              <a:off x="1527" y="3360"/>
              <a:ext cx="442" cy="528"/>
            </a:xfrm>
            <a:prstGeom prst="can">
              <a:avLst>
                <a:gd name="adj" fmla="val 29864"/>
              </a:avLst>
            </a:prstGeom>
            <a:solidFill>
              <a:srgbClr val="FFCC99"/>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27" name="AutoShape 36"/>
            <p:cNvSpPr>
              <a:spLocks noChangeArrowheads="1"/>
            </p:cNvSpPr>
            <p:nvPr/>
          </p:nvSpPr>
          <p:spPr bwMode="auto">
            <a:xfrm>
              <a:off x="1959" y="3360"/>
              <a:ext cx="441" cy="528"/>
            </a:xfrm>
            <a:prstGeom prst="can">
              <a:avLst>
                <a:gd name="adj" fmla="val 29932"/>
              </a:avLst>
            </a:prstGeom>
            <a:solidFill>
              <a:srgbClr val="FFCC99"/>
            </a:solidFill>
            <a:ln w="12700">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28" name="Oval 37"/>
            <p:cNvSpPr>
              <a:spLocks noChangeArrowheads="1"/>
            </p:cNvSpPr>
            <p:nvPr/>
          </p:nvSpPr>
          <p:spPr bwMode="auto">
            <a:xfrm>
              <a:off x="825" y="3720"/>
              <a:ext cx="78" cy="66"/>
            </a:xfrm>
            <a:prstGeom prst="ellipse">
              <a:avLst/>
            </a:prstGeom>
            <a:solidFill>
              <a:schemeClr val="tx1"/>
            </a:solidFill>
            <a:ln w="9525">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29" name="Oval 38"/>
            <p:cNvSpPr>
              <a:spLocks noChangeArrowheads="1"/>
            </p:cNvSpPr>
            <p:nvPr/>
          </p:nvSpPr>
          <p:spPr bwMode="auto">
            <a:xfrm>
              <a:off x="1257" y="3717"/>
              <a:ext cx="78" cy="66"/>
            </a:xfrm>
            <a:prstGeom prst="ellipse">
              <a:avLst/>
            </a:prstGeom>
            <a:solidFill>
              <a:schemeClr val="tx1"/>
            </a:solidFill>
            <a:ln w="9525">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30" name="Oval 39"/>
            <p:cNvSpPr>
              <a:spLocks noChangeArrowheads="1"/>
            </p:cNvSpPr>
            <p:nvPr/>
          </p:nvSpPr>
          <p:spPr bwMode="auto">
            <a:xfrm>
              <a:off x="1689" y="3726"/>
              <a:ext cx="78" cy="66"/>
            </a:xfrm>
            <a:prstGeom prst="ellipse">
              <a:avLst/>
            </a:prstGeom>
            <a:solidFill>
              <a:schemeClr val="tx1"/>
            </a:solidFill>
            <a:ln w="9525">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31" name="Oval 40"/>
            <p:cNvSpPr>
              <a:spLocks noChangeArrowheads="1"/>
            </p:cNvSpPr>
            <p:nvPr/>
          </p:nvSpPr>
          <p:spPr bwMode="auto">
            <a:xfrm>
              <a:off x="2124" y="3714"/>
              <a:ext cx="78" cy="66"/>
            </a:xfrm>
            <a:prstGeom prst="ellipse">
              <a:avLst/>
            </a:prstGeom>
            <a:solidFill>
              <a:schemeClr val="tx1"/>
            </a:solidFill>
            <a:ln w="9525">
              <a:solidFill>
                <a:schemeClr val="tx1"/>
              </a:solidFill>
              <a:round/>
              <a:headEnd/>
              <a:tailEnd/>
            </a:ln>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60432" name="Line 41"/>
            <p:cNvSpPr>
              <a:spLocks noChangeShapeType="1"/>
            </p:cNvSpPr>
            <p:nvPr/>
          </p:nvSpPr>
          <p:spPr bwMode="auto">
            <a:xfrm flipV="1">
              <a:off x="864" y="3090"/>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0433" name="Line 42"/>
            <p:cNvSpPr>
              <a:spLocks noChangeShapeType="1"/>
            </p:cNvSpPr>
            <p:nvPr/>
          </p:nvSpPr>
          <p:spPr bwMode="auto">
            <a:xfrm flipV="1">
              <a:off x="1296" y="31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0434" name="Line 43"/>
            <p:cNvSpPr>
              <a:spLocks noChangeShapeType="1"/>
            </p:cNvSpPr>
            <p:nvPr/>
          </p:nvSpPr>
          <p:spPr bwMode="auto">
            <a:xfrm flipV="1">
              <a:off x="1728" y="31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0435" name="Line 44"/>
            <p:cNvSpPr>
              <a:spLocks noChangeShapeType="1"/>
            </p:cNvSpPr>
            <p:nvPr/>
          </p:nvSpPr>
          <p:spPr bwMode="auto">
            <a:xfrm flipV="1">
              <a:off x="2160" y="310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60436" name="Group 47"/>
            <p:cNvGrpSpPr>
              <a:grpSpLocks/>
            </p:cNvGrpSpPr>
            <p:nvPr/>
          </p:nvGrpSpPr>
          <p:grpSpPr bwMode="auto">
            <a:xfrm>
              <a:off x="3024" y="3456"/>
              <a:ext cx="2208" cy="240"/>
              <a:chOff x="3024" y="3456"/>
              <a:chExt cx="2208" cy="240"/>
            </a:xfrm>
          </p:grpSpPr>
          <p:sp>
            <p:nvSpPr>
              <p:cNvPr id="60437" name="AutoShape 45"/>
              <p:cNvSpPr>
                <a:spLocks noChangeArrowheads="1"/>
              </p:cNvSpPr>
              <p:nvPr/>
            </p:nvSpPr>
            <p:spPr bwMode="auto">
              <a:xfrm>
                <a:off x="3024" y="3456"/>
                <a:ext cx="2208" cy="240"/>
              </a:xfrm>
              <a:prstGeom prst="wedgeRoundRectCallout">
                <a:avLst>
                  <a:gd name="adj1" fmla="val -85236"/>
                  <a:gd name="adj2" fmla="val 58333"/>
                  <a:gd name="adj3" fmla="val 16667"/>
                </a:avLst>
              </a:prstGeom>
              <a:solidFill>
                <a:srgbClr val="CCFFCC">
                  <a:alpha val="50195"/>
                </a:srgbClr>
              </a:solidFill>
              <a:ln w="12700" algn="ctr">
                <a:solidFill>
                  <a:schemeClr val="tx1"/>
                </a:solidFill>
                <a:miter lim="800000"/>
                <a:headEnd/>
                <a:tailEnd/>
              </a:ln>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sz="1200" b="1">
                  <a:latin typeface="Arial" panose="020B0604020202020204" pitchFamily="34" charset="0"/>
                </a:endParaRPr>
              </a:p>
            </p:txBody>
          </p:sp>
          <p:sp>
            <p:nvSpPr>
              <p:cNvPr id="60438" name="Text Box 46"/>
              <p:cNvSpPr txBox="1">
                <a:spLocks noChangeArrowheads="1"/>
              </p:cNvSpPr>
              <p:nvPr/>
            </p:nvSpPr>
            <p:spPr bwMode="auto">
              <a:xfrm>
                <a:off x="3168" y="3504"/>
                <a:ext cx="19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1200"/>
                  <a:t>Reference to Rabit Object</a:t>
                </a:r>
              </a:p>
            </p:txBody>
          </p:sp>
        </p:grpSp>
      </p:grpSp>
    </p:spTree>
    <p:extLst>
      <p:ext uri="{BB962C8B-B14F-4D97-AF65-F5344CB8AC3E}">
        <p14:creationId xmlns:p14="http://schemas.microsoft.com/office/powerpoint/2010/main" val="10061708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dissolve">
                                      <p:cBhvr>
                                        <p:cTn id="7" dur="1000"/>
                                        <p:tgtEl>
                                          <p:spTgt spid="136195">
                                            <p:txEl>
                                              <p:pRg st="0" end="0"/>
                                            </p:txEl>
                                          </p:spTgt>
                                        </p:tgtEl>
                                      </p:cBhvr>
                                    </p:animEffect>
                                  </p:childTnLst>
                                </p:cTn>
                              </p:par>
                            </p:childTnLst>
                          </p:cTn>
                        </p:par>
                        <p:par>
                          <p:cTn id="8" fill="hold" nodeType="afterGroup">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36195">
                                            <p:txEl>
                                              <p:pRg st="1" end="1"/>
                                            </p:txEl>
                                          </p:spTgt>
                                        </p:tgtEl>
                                        <p:attrNameLst>
                                          <p:attrName>style.visibility</p:attrName>
                                        </p:attrNameLst>
                                      </p:cBhvr>
                                      <p:to>
                                        <p:strVal val="visible"/>
                                      </p:to>
                                    </p:set>
                                    <p:animEffect transition="in" filter="dissolve">
                                      <p:cBhvr>
                                        <p:cTn id="11" dur="1000"/>
                                        <p:tgtEl>
                                          <p:spTgt spid="136195">
                                            <p:txEl>
                                              <p:pRg st="1" end="1"/>
                                            </p:txEl>
                                          </p:spTgt>
                                        </p:tgtEl>
                                      </p:cBhvr>
                                    </p:animEffect>
                                  </p:childTnLst>
                                </p:cTn>
                              </p:par>
                            </p:childTnLst>
                          </p:cTn>
                        </p:par>
                        <p:par>
                          <p:cTn id="12" fill="hold" nodeType="afterGroup">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136195">
                                            <p:txEl>
                                              <p:pRg st="2" end="2"/>
                                            </p:txEl>
                                          </p:spTgt>
                                        </p:tgtEl>
                                        <p:attrNameLst>
                                          <p:attrName>style.visibility</p:attrName>
                                        </p:attrNameLst>
                                      </p:cBhvr>
                                      <p:to>
                                        <p:strVal val="visible"/>
                                      </p:to>
                                    </p:set>
                                    <p:animEffect transition="in" filter="dissolve">
                                      <p:cBhvr>
                                        <p:cTn id="15" dur="1000"/>
                                        <p:tgtEl>
                                          <p:spTgt spid="136195">
                                            <p:txEl>
                                              <p:pRg st="2" end="2"/>
                                            </p:txEl>
                                          </p:spTgt>
                                        </p:tgtEl>
                                      </p:cBhvr>
                                    </p:animEffect>
                                  </p:childTnLst>
                                </p:cTn>
                              </p:par>
                            </p:childTnLst>
                          </p:cTn>
                        </p:par>
                        <p:par>
                          <p:cTn id="16" fill="hold" nodeType="afterGroup">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136195">
                                            <p:txEl>
                                              <p:pRg st="3" end="3"/>
                                            </p:txEl>
                                          </p:spTgt>
                                        </p:tgtEl>
                                        <p:attrNameLst>
                                          <p:attrName>style.visibility</p:attrName>
                                        </p:attrNameLst>
                                      </p:cBhvr>
                                      <p:to>
                                        <p:strVal val="visible"/>
                                      </p:to>
                                    </p:set>
                                    <p:animEffect transition="in" filter="dissolve">
                                      <p:cBhvr>
                                        <p:cTn id="19" dur="1000"/>
                                        <p:tgtEl>
                                          <p:spTgt spid="136195">
                                            <p:txEl>
                                              <p:pRg st="3" end="3"/>
                                            </p:txEl>
                                          </p:spTgt>
                                        </p:tgtEl>
                                      </p:cBhvr>
                                    </p:animEffect>
                                  </p:childTnLst>
                                </p:cTn>
                              </p:par>
                            </p:childTnLst>
                          </p:cTn>
                        </p:par>
                        <p:par>
                          <p:cTn id="20" fill="hold" nodeType="afterGroup">
                            <p:stCondLst>
                              <p:cond delay="4000"/>
                            </p:stCondLst>
                            <p:childTnLst>
                              <p:par>
                                <p:cTn id="21" presetID="54" presetClass="entr" presetSubtype="0" accel="10000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strVal val="#ppt_w*0.05"/>
                                          </p:val>
                                        </p:tav>
                                        <p:tav tm="100000">
                                          <p:val>
                                            <p:strVal val="#ppt_w"/>
                                          </p:val>
                                        </p:tav>
                                      </p:tavLst>
                                    </p:anim>
                                    <p:anim calcmode="lin" valueType="num">
                                      <p:cBhvr>
                                        <p:cTn id="24" dur="1000" fill="hold"/>
                                        <p:tgtEl>
                                          <p:spTgt spid="2"/>
                                        </p:tgtEl>
                                        <p:attrNameLst>
                                          <p:attrName>ppt_h</p:attrName>
                                        </p:attrNameLst>
                                      </p:cBhvr>
                                      <p:tavLst>
                                        <p:tav tm="0">
                                          <p:val>
                                            <p:strVal val="#ppt_h"/>
                                          </p:val>
                                        </p:tav>
                                        <p:tav tm="100000">
                                          <p:val>
                                            <p:strVal val="#ppt_h"/>
                                          </p:val>
                                        </p:tav>
                                      </p:tavLst>
                                    </p:anim>
                                    <p:anim calcmode="lin" valueType="num">
                                      <p:cBhvr>
                                        <p:cTn id="25" dur="1000" fill="hold"/>
                                        <p:tgtEl>
                                          <p:spTgt spid="2"/>
                                        </p:tgtEl>
                                        <p:attrNameLst>
                                          <p:attrName>ppt_x</p:attrName>
                                        </p:attrNameLst>
                                      </p:cBhvr>
                                      <p:tavLst>
                                        <p:tav tm="0">
                                          <p:val>
                                            <p:strVal val="#ppt_x-.2"/>
                                          </p:val>
                                        </p:tav>
                                        <p:tav tm="100000">
                                          <p:val>
                                            <p:strVal val="#ppt_x"/>
                                          </p:val>
                                        </p:tav>
                                      </p:tavLst>
                                    </p:anim>
                                    <p:anim calcmode="lin" valueType="num">
                                      <p:cBhvr>
                                        <p:cTn id="26" dur="1000" fill="hold"/>
                                        <p:tgtEl>
                                          <p:spTgt spid="2"/>
                                        </p:tgtEl>
                                        <p:attrNameLst>
                                          <p:attrName>ppt_y</p:attrName>
                                        </p:attrNameLst>
                                      </p:cBhvr>
                                      <p:tavLst>
                                        <p:tav tm="0">
                                          <p:val>
                                            <p:strVal val="#ppt_y"/>
                                          </p:val>
                                        </p:tav>
                                        <p:tav tm="100000">
                                          <p:val>
                                            <p:strVal val="#ppt_y"/>
                                          </p:val>
                                        </p:tav>
                                      </p:tavLst>
                                    </p:anim>
                                    <p:animEffect transition="in" filter="fade">
                                      <p:cBhvr>
                                        <p:cTn id="27" dur="1000"/>
                                        <p:tgtEl>
                                          <p:spTgt spid="2"/>
                                        </p:tgtEl>
                                      </p:cBhvr>
                                    </p:animEffect>
                                  </p:childTnLst>
                                </p:cTn>
                              </p:par>
                              <p:par>
                                <p:cTn id="28" presetID="54" presetClass="entr" presetSubtype="0" accel="10000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strVal val="#ppt_w*0.05"/>
                                          </p:val>
                                        </p:tav>
                                        <p:tav tm="100000">
                                          <p:val>
                                            <p:strVal val="#ppt_w"/>
                                          </p:val>
                                        </p:tav>
                                      </p:tavLst>
                                    </p:anim>
                                    <p:anim calcmode="lin" valueType="num">
                                      <p:cBhvr>
                                        <p:cTn id="31" dur="1000" fill="hold"/>
                                        <p:tgtEl>
                                          <p:spTgt spid="7"/>
                                        </p:tgtEl>
                                        <p:attrNameLst>
                                          <p:attrName>ppt_h</p:attrName>
                                        </p:attrNameLst>
                                      </p:cBhvr>
                                      <p:tavLst>
                                        <p:tav tm="0">
                                          <p:val>
                                            <p:strVal val="#ppt_h"/>
                                          </p:val>
                                        </p:tav>
                                        <p:tav tm="100000">
                                          <p:val>
                                            <p:strVal val="#ppt_h"/>
                                          </p:val>
                                        </p:tav>
                                      </p:tavLst>
                                    </p:anim>
                                    <p:anim calcmode="lin" valueType="num">
                                      <p:cBhvr>
                                        <p:cTn id="32" dur="1000" fill="hold"/>
                                        <p:tgtEl>
                                          <p:spTgt spid="7"/>
                                        </p:tgtEl>
                                        <p:attrNameLst>
                                          <p:attrName>ppt_x</p:attrName>
                                        </p:attrNameLst>
                                      </p:cBhvr>
                                      <p:tavLst>
                                        <p:tav tm="0">
                                          <p:val>
                                            <p:strVal val="#ppt_x-.2"/>
                                          </p:val>
                                        </p:tav>
                                        <p:tav tm="100000">
                                          <p:val>
                                            <p:strVal val="#ppt_x"/>
                                          </p:val>
                                        </p:tav>
                                      </p:tavLst>
                                    </p:anim>
                                    <p:anim calcmode="lin" valueType="num">
                                      <p:cBhvr>
                                        <p:cTn id="33" dur="1000" fill="hold"/>
                                        <p:tgtEl>
                                          <p:spTgt spid="7"/>
                                        </p:tgtEl>
                                        <p:attrNameLst>
                                          <p:attrName>ppt_y</p:attrName>
                                        </p:attrNameLst>
                                      </p:cBhvr>
                                      <p:tavLst>
                                        <p:tav tm="0">
                                          <p:val>
                                            <p:strVal val="#ppt_y"/>
                                          </p:val>
                                        </p:tav>
                                        <p:tav tm="100000">
                                          <p:val>
                                            <p:strVal val="#ppt_y"/>
                                          </p:val>
                                        </p:tav>
                                      </p:tavLst>
                                    </p:anim>
                                    <p:animEffect transition="in" filter="fad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614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E6387475-BB7A-4AEE-B203-869A1D0BB416}" type="slidenum">
              <a:rPr lang="en-US" sz="900">
                <a:solidFill>
                  <a:schemeClr val="bg1"/>
                </a:solidFill>
                <a:latin typeface="Arial" panose="020B0604020202020204" pitchFamily="34" charset="0"/>
              </a:rPr>
              <a:pPr/>
              <a:t>35</a:t>
            </a:fld>
            <a:endParaRPr lang="en-US" sz="900">
              <a:solidFill>
                <a:schemeClr val="bg1"/>
              </a:solidFill>
              <a:latin typeface="Arial" panose="020B0604020202020204" pitchFamily="34" charset="0"/>
            </a:endParaRPr>
          </a:p>
        </p:txBody>
      </p:sp>
      <p:sp>
        <p:nvSpPr>
          <p:cNvPr id="61444" name="Rectangle 7"/>
          <p:cNvSpPr>
            <a:spLocks noGrp="1" noChangeArrowheads="1"/>
          </p:cNvSpPr>
          <p:nvPr>
            <p:ph type="title"/>
          </p:nvPr>
        </p:nvSpPr>
        <p:spPr/>
        <p:txBody>
          <a:bodyPr/>
          <a:lstStyle/>
          <a:p>
            <a:pPr eaLnBrk="1" hangingPunct="1"/>
            <a:r>
              <a:rPr lang="en-US" smtClean="0"/>
              <a:t>Arrays in Java (Contd…)</a:t>
            </a:r>
          </a:p>
        </p:txBody>
      </p:sp>
      <p:sp>
        <p:nvSpPr>
          <p:cNvPr id="219144" name="Rectangle 8"/>
          <p:cNvSpPr>
            <a:spLocks noGrp="1" noChangeArrowheads="1"/>
          </p:cNvSpPr>
          <p:nvPr>
            <p:ph type="body" idx="1"/>
          </p:nvPr>
        </p:nvSpPr>
        <p:spPr/>
        <p:txBody>
          <a:bodyPr>
            <a:normAutofit/>
          </a:bodyPr>
          <a:lstStyle/>
          <a:p>
            <a:pPr eaLnBrk="1" hangingPunct="1"/>
            <a:r>
              <a:rPr lang="en-US" sz="2000" i="1" dirty="0" smtClean="0">
                <a:solidFill>
                  <a:srgbClr val="C00000"/>
                </a:solidFill>
              </a:rPr>
              <a:t>Reference variables</a:t>
            </a:r>
            <a:r>
              <a:rPr lang="en-US" sz="2000" dirty="0" smtClean="0"/>
              <a:t> are used in Java to store the references of objects created by the operator </a:t>
            </a:r>
            <a:r>
              <a:rPr lang="en-US" sz="2000" i="1" dirty="0" smtClean="0">
                <a:solidFill>
                  <a:srgbClr val="C00000"/>
                </a:solidFill>
              </a:rPr>
              <a:t>new</a:t>
            </a:r>
          </a:p>
          <a:p>
            <a:pPr eaLnBrk="1" hangingPunct="1"/>
            <a:endParaRPr lang="en-US" sz="2000" dirty="0" smtClean="0"/>
          </a:p>
          <a:p>
            <a:pPr eaLnBrk="1" hangingPunct="1"/>
            <a:r>
              <a:rPr lang="en-US" sz="2000" dirty="0" smtClean="0"/>
              <a:t>Any one of the following syntax can be used to create a reference to an </a:t>
            </a:r>
            <a:r>
              <a:rPr lang="en-US" sz="2000" i="1" dirty="0" smtClean="0"/>
              <a:t>int</a:t>
            </a:r>
            <a:r>
              <a:rPr lang="en-US" sz="2000" dirty="0" smtClean="0"/>
              <a:t> array</a:t>
            </a:r>
          </a:p>
          <a:p>
            <a:pPr eaLnBrk="1" hangingPunct="1"/>
            <a:endParaRPr lang="en-US" sz="2000" dirty="0" smtClean="0"/>
          </a:p>
          <a:p>
            <a:pPr eaLnBrk="1" hangingPunct="1"/>
            <a:endParaRPr lang="en-US" sz="2000" dirty="0" smtClean="0"/>
          </a:p>
          <a:p>
            <a:pPr eaLnBrk="1" hangingPunct="1"/>
            <a:endParaRPr lang="en-US" sz="2000" dirty="0" smtClean="0"/>
          </a:p>
          <a:p>
            <a:pPr eaLnBrk="1" hangingPunct="1"/>
            <a:r>
              <a:rPr lang="en-US" sz="2000" dirty="0" smtClean="0"/>
              <a:t>The reference x can be used for referring to any </a:t>
            </a:r>
            <a:r>
              <a:rPr lang="en-US" sz="2000" i="1" dirty="0" smtClean="0"/>
              <a:t>int </a:t>
            </a:r>
            <a:r>
              <a:rPr lang="en-US" sz="2000" dirty="0" smtClean="0"/>
              <a:t>array</a:t>
            </a:r>
          </a:p>
        </p:txBody>
      </p:sp>
      <p:sp>
        <p:nvSpPr>
          <p:cNvPr id="219140" name="Text Box 4"/>
          <p:cNvSpPr txBox="1">
            <a:spLocks noChangeArrowheads="1"/>
          </p:cNvSpPr>
          <p:nvPr/>
        </p:nvSpPr>
        <p:spPr bwMode="auto">
          <a:xfrm>
            <a:off x="3962400" y="1660414"/>
            <a:ext cx="1881187" cy="584775"/>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a:r>
              <a:rPr lang="en-US" sz="1600" dirty="0">
                <a:solidFill>
                  <a:srgbClr val="C00000"/>
                </a:solidFill>
                <a:latin typeface="Courier New" panose="02070309020205020404" pitchFamily="49" charset="0"/>
              </a:rPr>
              <a:t>int x[];</a:t>
            </a:r>
          </a:p>
          <a:p>
            <a:pPr algn="l"/>
            <a:r>
              <a:rPr lang="en-US" sz="1600" dirty="0">
                <a:solidFill>
                  <a:srgbClr val="C00000"/>
                </a:solidFill>
                <a:latin typeface="Courier New" panose="02070309020205020404" pitchFamily="49" charset="0"/>
              </a:rPr>
              <a:t>int [] x;</a:t>
            </a:r>
          </a:p>
        </p:txBody>
      </p:sp>
      <p:sp>
        <p:nvSpPr>
          <p:cNvPr id="219142" name="Text Box 6"/>
          <p:cNvSpPr txBox="1">
            <a:spLocks noChangeArrowheads="1"/>
          </p:cNvSpPr>
          <p:nvPr/>
        </p:nvSpPr>
        <p:spPr bwMode="auto">
          <a:xfrm>
            <a:off x="1761009" y="2814980"/>
            <a:ext cx="5943600" cy="1077218"/>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a:r>
              <a:rPr lang="en-US" sz="1600" dirty="0">
                <a:solidFill>
                  <a:srgbClr val="C00000"/>
                </a:solidFill>
                <a:latin typeface="Courier New" panose="02070309020205020404" pitchFamily="49" charset="0"/>
              </a:rPr>
              <a:t>//Declare a reference to an int array</a:t>
            </a:r>
          </a:p>
          <a:p>
            <a:pPr algn="l"/>
            <a:r>
              <a:rPr lang="en-US" sz="1600" dirty="0">
                <a:solidFill>
                  <a:srgbClr val="C00000"/>
                </a:solidFill>
                <a:latin typeface="Courier New" panose="02070309020205020404" pitchFamily="49" charset="0"/>
              </a:rPr>
              <a:t>int [] x;</a:t>
            </a:r>
          </a:p>
          <a:p>
            <a:pPr algn="l"/>
            <a:r>
              <a:rPr lang="en-US" sz="1600" dirty="0">
                <a:solidFill>
                  <a:srgbClr val="C00000"/>
                </a:solidFill>
                <a:latin typeface="Courier New" panose="02070309020205020404" pitchFamily="49" charset="0"/>
              </a:rPr>
              <a:t>//Create a new int array and make x refer to it</a:t>
            </a:r>
          </a:p>
          <a:p>
            <a:pPr algn="l"/>
            <a:r>
              <a:rPr lang="en-US" sz="1600" dirty="0">
                <a:solidFill>
                  <a:srgbClr val="C00000"/>
                </a:solidFill>
                <a:latin typeface="Courier New" panose="02070309020205020404" pitchFamily="49" charset="0"/>
              </a:rPr>
              <a:t>x = new int[5];</a:t>
            </a:r>
          </a:p>
        </p:txBody>
      </p:sp>
      <p:pic>
        <p:nvPicPr>
          <p:cNvPr id="2" name="Picture 1"/>
          <p:cNvPicPr>
            <a:picLocks noChangeAspect="1"/>
          </p:cNvPicPr>
          <p:nvPr/>
        </p:nvPicPr>
        <p:blipFill>
          <a:blip r:embed="rId3"/>
          <a:stretch>
            <a:fillRect/>
          </a:stretch>
        </p:blipFill>
        <p:spPr>
          <a:xfrm>
            <a:off x="1219201" y="4765616"/>
            <a:ext cx="6781800" cy="1391344"/>
          </a:xfrm>
          <a:prstGeom prst="rect">
            <a:avLst/>
          </a:prstGeom>
        </p:spPr>
      </p:pic>
    </p:spTree>
    <p:extLst>
      <p:ext uri="{BB962C8B-B14F-4D97-AF65-F5344CB8AC3E}">
        <p14:creationId xmlns:p14="http://schemas.microsoft.com/office/powerpoint/2010/main" val="3772514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19144">
                                            <p:txEl>
                                              <p:pRg st="0" end="0"/>
                                            </p:txEl>
                                          </p:spTgt>
                                        </p:tgtEl>
                                        <p:attrNameLst>
                                          <p:attrName>style.visibility</p:attrName>
                                        </p:attrNameLst>
                                      </p:cBhvr>
                                      <p:to>
                                        <p:strVal val="visible"/>
                                      </p:to>
                                    </p:set>
                                    <p:anim calcmode="lin" valueType="num">
                                      <p:cBhvr>
                                        <p:cTn id="7" dur="2000" fill="hold"/>
                                        <p:tgtEl>
                                          <p:spTgt spid="219144">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219144">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219144">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219144">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219144">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19144">
                                            <p:txEl>
                                              <p:pRg st="2" end="2"/>
                                            </p:txEl>
                                          </p:spTgt>
                                        </p:tgtEl>
                                        <p:attrNameLst>
                                          <p:attrName>style.visibility</p:attrName>
                                        </p:attrNameLst>
                                      </p:cBhvr>
                                      <p:to>
                                        <p:strVal val="visible"/>
                                      </p:to>
                                    </p:set>
                                    <p:anim calcmode="lin" valueType="num">
                                      <p:cBhvr>
                                        <p:cTn id="14" dur="2000" fill="hold"/>
                                        <p:tgtEl>
                                          <p:spTgt spid="219144">
                                            <p:txEl>
                                              <p:pRg st="2" end="2"/>
                                            </p:txEl>
                                          </p:spTgt>
                                        </p:tgtEl>
                                        <p:attrNameLst>
                                          <p:attrName>ppt_w</p:attrName>
                                        </p:attrNameLst>
                                      </p:cBhvr>
                                      <p:tavLst>
                                        <p:tav tm="0">
                                          <p:val>
                                            <p:strVal val="#ppt_w*0.05"/>
                                          </p:val>
                                        </p:tav>
                                        <p:tav tm="100000">
                                          <p:val>
                                            <p:strVal val="#ppt_w"/>
                                          </p:val>
                                        </p:tav>
                                      </p:tavLst>
                                    </p:anim>
                                    <p:anim calcmode="lin" valueType="num">
                                      <p:cBhvr>
                                        <p:cTn id="15" dur="2000" fill="hold"/>
                                        <p:tgtEl>
                                          <p:spTgt spid="219144">
                                            <p:txEl>
                                              <p:pRg st="2" end="2"/>
                                            </p:txEl>
                                          </p:spTgt>
                                        </p:tgtEl>
                                        <p:attrNameLst>
                                          <p:attrName>ppt_h</p:attrName>
                                        </p:attrNameLst>
                                      </p:cBhvr>
                                      <p:tavLst>
                                        <p:tav tm="0">
                                          <p:val>
                                            <p:strVal val="#ppt_h"/>
                                          </p:val>
                                        </p:tav>
                                        <p:tav tm="100000">
                                          <p:val>
                                            <p:strVal val="#ppt_h"/>
                                          </p:val>
                                        </p:tav>
                                      </p:tavLst>
                                    </p:anim>
                                    <p:anim calcmode="lin" valueType="num">
                                      <p:cBhvr>
                                        <p:cTn id="16" dur="2000" fill="hold"/>
                                        <p:tgtEl>
                                          <p:spTgt spid="219144">
                                            <p:txEl>
                                              <p:pRg st="2" end="2"/>
                                            </p:txEl>
                                          </p:spTgt>
                                        </p:tgtEl>
                                        <p:attrNameLst>
                                          <p:attrName>ppt_x</p:attrName>
                                        </p:attrNameLst>
                                      </p:cBhvr>
                                      <p:tavLst>
                                        <p:tav tm="0">
                                          <p:val>
                                            <p:strVal val="#ppt_x-.2"/>
                                          </p:val>
                                        </p:tav>
                                        <p:tav tm="100000">
                                          <p:val>
                                            <p:strVal val="#ppt_x"/>
                                          </p:val>
                                        </p:tav>
                                      </p:tavLst>
                                    </p:anim>
                                    <p:anim calcmode="lin" valueType="num">
                                      <p:cBhvr>
                                        <p:cTn id="17" dur="2000" fill="hold"/>
                                        <p:tgtEl>
                                          <p:spTgt spid="219144">
                                            <p:txEl>
                                              <p:pRg st="2" end="2"/>
                                            </p:txEl>
                                          </p:spTgt>
                                        </p:tgtEl>
                                        <p:attrNameLst>
                                          <p:attrName>ppt_y</p:attrName>
                                        </p:attrNameLst>
                                      </p:cBhvr>
                                      <p:tavLst>
                                        <p:tav tm="0">
                                          <p:val>
                                            <p:strVal val="#ppt_y"/>
                                          </p:val>
                                        </p:tav>
                                        <p:tav tm="100000">
                                          <p:val>
                                            <p:strVal val="#ppt_y"/>
                                          </p:val>
                                        </p:tav>
                                      </p:tavLst>
                                    </p:anim>
                                    <p:animEffect transition="in" filter="fade">
                                      <p:cBhvr>
                                        <p:cTn id="18" dur="2000"/>
                                        <p:tgtEl>
                                          <p:spTgt spid="219144">
                                            <p:txEl>
                                              <p:pRg st="2" end="2"/>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219144">
                                            <p:txEl>
                                              <p:pRg st="6" end="6"/>
                                            </p:txEl>
                                          </p:spTgt>
                                        </p:tgtEl>
                                        <p:attrNameLst>
                                          <p:attrName>style.visibility</p:attrName>
                                        </p:attrNameLst>
                                      </p:cBhvr>
                                      <p:to>
                                        <p:strVal val="visible"/>
                                      </p:to>
                                    </p:set>
                                    <p:anim calcmode="lin" valueType="num">
                                      <p:cBhvr>
                                        <p:cTn id="21" dur="2000" fill="hold"/>
                                        <p:tgtEl>
                                          <p:spTgt spid="219144">
                                            <p:txEl>
                                              <p:pRg st="6" end="6"/>
                                            </p:txEl>
                                          </p:spTgt>
                                        </p:tgtEl>
                                        <p:attrNameLst>
                                          <p:attrName>ppt_w</p:attrName>
                                        </p:attrNameLst>
                                      </p:cBhvr>
                                      <p:tavLst>
                                        <p:tav tm="0">
                                          <p:val>
                                            <p:strVal val="#ppt_w*0.05"/>
                                          </p:val>
                                        </p:tav>
                                        <p:tav tm="100000">
                                          <p:val>
                                            <p:strVal val="#ppt_w"/>
                                          </p:val>
                                        </p:tav>
                                      </p:tavLst>
                                    </p:anim>
                                    <p:anim calcmode="lin" valueType="num">
                                      <p:cBhvr>
                                        <p:cTn id="22" dur="2000" fill="hold"/>
                                        <p:tgtEl>
                                          <p:spTgt spid="219144">
                                            <p:txEl>
                                              <p:pRg st="6" end="6"/>
                                            </p:txEl>
                                          </p:spTgt>
                                        </p:tgtEl>
                                        <p:attrNameLst>
                                          <p:attrName>ppt_h</p:attrName>
                                        </p:attrNameLst>
                                      </p:cBhvr>
                                      <p:tavLst>
                                        <p:tav tm="0">
                                          <p:val>
                                            <p:strVal val="#ppt_h"/>
                                          </p:val>
                                        </p:tav>
                                        <p:tav tm="100000">
                                          <p:val>
                                            <p:strVal val="#ppt_h"/>
                                          </p:val>
                                        </p:tav>
                                      </p:tavLst>
                                    </p:anim>
                                    <p:anim calcmode="lin" valueType="num">
                                      <p:cBhvr>
                                        <p:cTn id="23" dur="2000" fill="hold"/>
                                        <p:tgtEl>
                                          <p:spTgt spid="219144">
                                            <p:txEl>
                                              <p:pRg st="6" end="6"/>
                                            </p:txEl>
                                          </p:spTgt>
                                        </p:tgtEl>
                                        <p:attrNameLst>
                                          <p:attrName>ppt_x</p:attrName>
                                        </p:attrNameLst>
                                      </p:cBhvr>
                                      <p:tavLst>
                                        <p:tav tm="0">
                                          <p:val>
                                            <p:strVal val="#ppt_x-.2"/>
                                          </p:val>
                                        </p:tav>
                                        <p:tav tm="100000">
                                          <p:val>
                                            <p:strVal val="#ppt_x"/>
                                          </p:val>
                                        </p:tav>
                                      </p:tavLst>
                                    </p:anim>
                                    <p:anim calcmode="lin" valueType="num">
                                      <p:cBhvr>
                                        <p:cTn id="24" dur="2000" fill="hold"/>
                                        <p:tgtEl>
                                          <p:spTgt spid="219144">
                                            <p:txEl>
                                              <p:pRg st="6" end="6"/>
                                            </p:txEl>
                                          </p:spTgt>
                                        </p:tgtEl>
                                        <p:attrNameLst>
                                          <p:attrName>ppt_y</p:attrName>
                                        </p:attrNameLst>
                                      </p:cBhvr>
                                      <p:tavLst>
                                        <p:tav tm="0">
                                          <p:val>
                                            <p:strVal val="#ppt_y"/>
                                          </p:val>
                                        </p:tav>
                                        <p:tav tm="100000">
                                          <p:val>
                                            <p:strVal val="#ppt_y"/>
                                          </p:val>
                                        </p:tav>
                                      </p:tavLst>
                                    </p:anim>
                                    <p:animEffect transition="in" filter="fade">
                                      <p:cBhvr>
                                        <p:cTn id="25" dur="2000"/>
                                        <p:tgtEl>
                                          <p:spTgt spid="219144">
                                            <p:txEl>
                                              <p:pRg st="6" end="6"/>
                                            </p:txEl>
                                          </p:spTgt>
                                        </p:tgtEl>
                                      </p:cBhvr>
                                    </p:animEffect>
                                  </p:childTnLst>
                                </p:cTn>
                              </p:par>
                              <p:par>
                                <p:cTn id="26" presetID="50" presetClass="entr" presetSubtype="0" decel="100000" fill="hold" grpId="0" nodeType="withEffect">
                                  <p:stCondLst>
                                    <p:cond delay="0"/>
                                  </p:stCondLst>
                                  <p:childTnLst>
                                    <p:set>
                                      <p:cBhvr>
                                        <p:cTn id="27" dur="1" fill="hold">
                                          <p:stCondLst>
                                            <p:cond delay="0"/>
                                          </p:stCondLst>
                                        </p:cTn>
                                        <p:tgtEl>
                                          <p:spTgt spid="219142"/>
                                        </p:tgtEl>
                                        <p:attrNameLst>
                                          <p:attrName>style.visibility</p:attrName>
                                        </p:attrNameLst>
                                      </p:cBhvr>
                                      <p:to>
                                        <p:strVal val="visible"/>
                                      </p:to>
                                    </p:set>
                                    <p:anim calcmode="lin" valueType="num">
                                      <p:cBhvr>
                                        <p:cTn id="28" dur="2000" fill="hold"/>
                                        <p:tgtEl>
                                          <p:spTgt spid="219142"/>
                                        </p:tgtEl>
                                        <p:attrNameLst>
                                          <p:attrName>ppt_w</p:attrName>
                                        </p:attrNameLst>
                                      </p:cBhvr>
                                      <p:tavLst>
                                        <p:tav tm="0">
                                          <p:val>
                                            <p:strVal val="#ppt_w+.3"/>
                                          </p:val>
                                        </p:tav>
                                        <p:tav tm="100000">
                                          <p:val>
                                            <p:strVal val="#ppt_w"/>
                                          </p:val>
                                        </p:tav>
                                      </p:tavLst>
                                    </p:anim>
                                    <p:anim calcmode="lin" valueType="num">
                                      <p:cBhvr>
                                        <p:cTn id="29" dur="2000" fill="hold"/>
                                        <p:tgtEl>
                                          <p:spTgt spid="219142"/>
                                        </p:tgtEl>
                                        <p:attrNameLst>
                                          <p:attrName>ppt_h</p:attrName>
                                        </p:attrNameLst>
                                      </p:cBhvr>
                                      <p:tavLst>
                                        <p:tav tm="0">
                                          <p:val>
                                            <p:strVal val="#ppt_h"/>
                                          </p:val>
                                        </p:tav>
                                        <p:tav tm="100000">
                                          <p:val>
                                            <p:strVal val="#ppt_h"/>
                                          </p:val>
                                        </p:tav>
                                      </p:tavLst>
                                    </p:anim>
                                    <p:animEffect transition="in" filter="fade">
                                      <p:cBhvr>
                                        <p:cTn id="30" dur="2000"/>
                                        <p:tgtEl>
                                          <p:spTgt spid="219142"/>
                                        </p:tgtEl>
                                      </p:cBhvr>
                                    </p:animEffect>
                                  </p:childTnLst>
                                </p:cTn>
                              </p:par>
                              <p:par>
                                <p:cTn id="31" presetID="50" presetClass="entr" presetSubtype="0" decel="100000" fill="hold" grpId="0" nodeType="withEffect">
                                  <p:stCondLst>
                                    <p:cond delay="0"/>
                                  </p:stCondLst>
                                  <p:childTnLst>
                                    <p:set>
                                      <p:cBhvr>
                                        <p:cTn id="32" dur="1" fill="hold">
                                          <p:stCondLst>
                                            <p:cond delay="0"/>
                                          </p:stCondLst>
                                        </p:cTn>
                                        <p:tgtEl>
                                          <p:spTgt spid="219140"/>
                                        </p:tgtEl>
                                        <p:attrNameLst>
                                          <p:attrName>style.visibility</p:attrName>
                                        </p:attrNameLst>
                                      </p:cBhvr>
                                      <p:to>
                                        <p:strVal val="visible"/>
                                      </p:to>
                                    </p:set>
                                    <p:anim calcmode="lin" valueType="num">
                                      <p:cBhvr>
                                        <p:cTn id="33" dur="2000" fill="hold"/>
                                        <p:tgtEl>
                                          <p:spTgt spid="219140"/>
                                        </p:tgtEl>
                                        <p:attrNameLst>
                                          <p:attrName>ppt_w</p:attrName>
                                        </p:attrNameLst>
                                      </p:cBhvr>
                                      <p:tavLst>
                                        <p:tav tm="0">
                                          <p:val>
                                            <p:strVal val="#ppt_w+.3"/>
                                          </p:val>
                                        </p:tav>
                                        <p:tav tm="100000">
                                          <p:val>
                                            <p:strVal val="#ppt_w"/>
                                          </p:val>
                                        </p:tav>
                                      </p:tavLst>
                                    </p:anim>
                                    <p:anim calcmode="lin" valueType="num">
                                      <p:cBhvr>
                                        <p:cTn id="34" dur="2000" fill="hold"/>
                                        <p:tgtEl>
                                          <p:spTgt spid="219140"/>
                                        </p:tgtEl>
                                        <p:attrNameLst>
                                          <p:attrName>ppt_h</p:attrName>
                                        </p:attrNameLst>
                                      </p:cBhvr>
                                      <p:tavLst>
                                        <p:tav tm="0">
                                          <p:val>
                                            <p:strVal val="#ppt_h"/>
                                          </p:val>
                                        </p:tav>
                                        <p:tav tm="100000">
                                          <p:val>
                                            <p:strVal val="#ppt_h"/>
                                          </p:val>
                                        </p:tav>
                                      </p:tavLst>
                                    </p:anim>
                                    <p:animEffect transition="in" filter="fade">
                                      <p:cBhvr>
                                        <p:cTn id="35" dur="2000"/>
                                        <p:tgtEl>
                                          <p:spTgt spid="21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4" grpId="0" build="p"/>
      <p:bldP spid="219140" grpId="0" animBg="1"/>
      <p:bldP spid="2191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624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E3FE2B1A-B9D5-46EC-816F-226E059FAA33}" type="slidenum">
              <a:rPr lang="en-US" sz="900">
                <a:solidFill>
                  <a:schemeClr val="bg1"/>
                </a:solidFill>
                <a:latin typeface="Arial" panose="020B0604020202020204" pitchFamily="34" charset="0"/>
              </a:rPr>
              <a:pPr/>
              <a:t>36</a:t>
            </a:fld>
            <a:endParaRPr lang="en-US" sz="900">
              <a:solidFill>
                <a:schemeClr val="bg1"/>
              </a:solidFill>
              <a:latin typeface="Arial" panose="020B0604020202020204" pitchFamily="34" charset="0"/>
            </a:endParaRPr>
          </a:p>
        </p:txBody>
      </p:sp>
      <p:sp>
        <p:nvSpPr>
          <p:cNvPr id="62468" name="Rectangle 6"/>
          <p:cNvSpPr>
            <a:spLocks noGrp="1" noChangeArrowheads="1"/>
          </p:cNvSpPr>
          <p:nvPr>
            <p:ph type="title"/>
          </p:nvPr>
        </p:nvSpPr>
        <p:spPr/>
        <p:txBody>
          <a:bodyPr/>
          <a:lstStyle/>
          <a:p>
            <a:pPr eaLnBrk="1" hangingPunct="1"/>
            <a:r>
              <a:rPr lang="en-US" smtClean="0"/>
              <a:t>Arrays in Java (Contd…)</a:t>
            </a:r>
          </a:p>
        </p:txBody>
      </p:sp>
      <p:sp>
        <p:nvSpPr>
          <p:cNvPr id="217095" name="Rectangle 7"/>
          <p:cNvSpPr>
            <a:spLocks noGrp="1" noChangeArrowheads="1"/>
          </p:cNvSpPr>
          <p:nvPr>
            <p:ph type="body" idx="1"/>
          </p:nvPr>
        </p:nvSpPr>
        <p:spPr/>
        <p:txBody>
          <a:bodyPr/>
          <a:lstStyle/>
          <a:p>
            <a:pPr eaLnBrk="1" hangingPunct="1"/>
            <a:r>
              <a:rPr lang="en-US" dirty="0" smtClean="0"/>
              <a:t>The following statement also creates a new </a:t>
            </a:r>
            <a:r>
              <a:rPr lang="en-US" i="1" dirty="0" smtClean="0"/>
              <a:t>int</a:t>
            </a:r>
            <a:r>
              <a:rPr lang="en-US" dirty="0" smtClean="0"/>
              <a:t> array and assigns its reference to x</a:t>
            </a:r>
          </a:p>
          <a:p>
            <a:pPr eaLnBrk="1" hangingPunct="1"/>
            <a:endParaRPr lang="en-US" dirty="0" smtClean="0"/>
          </a:p>
          <a:p>
            <a:pPr eaLnBrk="1" hangingPunct="1"/>
            <a:endParaRPr lang="en-US" dirty="0" smtClean="0"/>
          </a:p>
          <a:p>
            <a:pPr eaLnBrk="1" hangingPunct="1"/>
            <a:r>
              <a:rPr lang="en-US" dirty="0" smtClean="0"/>
              <a:t>In simple terms, references can be seen as names of an array.</a:t>
            </a:r>
          </a:p>
          <a:p>
            <a:r>
              <a:rPr lang="en-US" dirty="0"/>
              <a:t>An array can be initialized while it is created as follows:</a:t>
            </a:r>
            <a:endParaRPr lang="en-US" dirty="0">
              <a:latin typeface="Courier New" panose="02070309020205020404" pitchFamily="49" charset="0"/>
            </a:endParaRPr>
          </a:p>
          <a:p>
            <a:pPr eaLnBrk="1" hangingPunct="1"/>
            <a:endParaRPr lang="en-US" dirty="0" smtClean="0"/>
          </a:p>
        </p:txBody>
      </p:sp>
      <p:sp>
        <p:nvSpPr>
          <p:cNvPr id="217092" name="Text Box 4"/>
          <p:cNvSpPr txBox="1">
            <a:spLocks noChangeArrowheads="1"/>
          </p:cNvSpPr>
          <p:nvPr/>
        </p:nvSpPr>
        <p:spPr bwMode="auto">
          <a:xfrm>
            <a:off x="2971800" y="2438400"/>
            <a:ext cx="3200400" cy="366713"/>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a:r>
              <a:rPr lang="en-US" sz="1800" dirty="0">
                <a:solidFill>
                  <a:srgbClr val="FF0000"/>
                </a:solidFill>
                <a:latin typeface="Courier New" panose="02070309020205020404" pitchFamily="49" charset="0"/>
              </a:rPr>
              <a:t>int [] x = new int[5];</a:t>
            </a:r>
          </a:p>
        </p:txBody>
      </p:sp>
      <p:sp>
        <p:nvSpPr>
          <p:cNvPr id="7" name="Text Box 4"/>
          <p:cNvSpPr txBox="1">
            <a:spLocks noChangeArrowheads="1"/>
          </p:cNvSpPr>
          <p:nvPr/>
        </p:nvSpPr>
        <p:spPr bwMode="auto">
          <a:xfrm>
            <a:off x="2500313" y="4535487"/>
            <a:ext cx="4114800" cy="1027113"/>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eaLnBrk="1" hangingPunct="1">
              <a:lnSpc>
                <a:spcPct val="160000"/>
              </a:lnSpc>
              <a:spcBef>
                <a:spcPct val="20000"/>
              </a:spcBef>
              <a:buClrTx/>
              <a:buSzPct val="110000"/>
              <a:buFont typeface="Wingdings" panose="05000000000000000000" pitchFamily="2" charset="2"/>
              <a:buNone/>
            </a:pPr>
            <a:r>
              <a:rPr lang="en-US" sz="1800" dirty="0">
                <a:solidFill>
                  <a:srgbClr val="FF0000"/>
                </a:solidFill>
                <a:latin typeface="Courier New" panose="02070309020205020404" pitchFamily="49" charset="0"/>
              </a:rPr>
              <a:t>int [] x = {1, 2, 3, 4};</a:t>
            </a:r>
          </a:p>
          <a:p>
            <a:pPr algn="l" eaLnBrk="1" hangingPunct="1">
              <a:lnSpc>
                <a:spcPct val="160000"/>
              </a:lnSpc>
              <a:spcBef>
                <a:spcPct val="20000"/>
              </a:spcBef>
              <a:buClrTx/>
              <a:buSzPct val="110000"/>
              <a:buFont typeface="Wingdings" panose="05000000000000000000" pitchFamily="2" charset="2"/>
              <a:buNone/>
            </a:pPr>
            <a:r>
              <a:rPr lang="en-US" sz="1800" dirty="0">
                <a:solidFill>
                  <a:srgbClr val="FF0000"/>
                </a:solidFill>
                <a:latin typeface="Courier New" panose="02070309020205020404" pitchFamily="49" charset="0"/>
              </a:rPr>
              <a:t>char [] c = {‘a’, ‘b’, ‘c’};</a:t>
            </a:r>
          </a:p>
        </p:txBody>
      </p:sp>
    </p:spTree>
    <p:extLst>
      <p:ext uri="{BB962C8B-B14F-4D97-AF65-F5344CB8AC3E}">
        <p14:creationId xmlns:p14="http://schemas.microsoft.com/office/powerpoint/2010/main" val="38874531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17095">
                                            <p:txEl>
                                              <p:pRg st="0" end="0"/>
                                            </p:txEl>
                                          </p:spTgt>
                                        </p:tgtEl>
                                        <p:attrNameLst>
                                          <p:attrName>style.visibility</p:attrName>
                                        </p:attrNameLst>
                                      </p:cBhvr>
                                      <p:to>
                                        <p:strVal val="visible"/>
                                      </p:to>
                                    </p:set>
                                    <p:anim calcmode="lin" valueType="num">
                                      <p:cBhvr>
                                        <p:cTn id="7" dur="1000" fill="hold"/>
                                        <p:tgtEl>
                                          <p:spTgt spid="21709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21709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21709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21709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217095">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17095">
                                            <p:txEl>
                                              <p:pRg st="3" end="3"/>
                                            </p:txEl>
                                          </p:spTgt>
                                        </p:tgtEl>
                                        <p:attrNameLst>
                                          <p:attrName>style.visibility</p:attrName>
                                        </p:attrNameLst>
                                      </p:cBhvr>
                                      <p:to>
                                        <p:strVal val="visible"/>
                                      </p:to>
                                    </p:set>
                                    <p:anim calcmode="lin" valueType="num">
                                      <p:cBhvr>
                                        <p:cTn id="14" dur="1000" fill="hold"/>
                                        <p:tgtEl>
                                          <p:spTgt spid="217095">
                                            <p:txEl>
                                              <p:pRg st="3" end="3"/>
                                            </p:txEl>
                                          </p:spTgt>
                                        </p:tgtEl>
                                        <p:attrNameLst>
                                          <p:attrName>ppt_w</p:attrName>
                                        </p:attrNameLst>
                                      </p:cBhvr>
                                      <p:tavLst>
                                        <p:tav tm="0">
                                          <p:val>
                                            <p:strVal val="#ppt_w*0.05"/>
                                          </p:val>
                                        </p:tav>
                                        <p:tav tm="100000">
                                          <p:val>
                                            <p:strVal val="#ppt_w"/>
                                          </p:val>
                                        </p:tav>
                                      </p:tavLst>
                                    </p:anim>
                                    <p:anim calcmode="lin" valueType="num">
                                      <p:cBhvr>
                                        <p:cTn id="15" dur="1000" fill="hold"/>
                                        <p:tgtEl>
                                          <p:spTgt spid="217095">
                                            <p:txEl>
                                              <p:pRg st="3" end="3"/>
                                            </p:txEl>
                                          </p:spTgt>
                                        </p:tgtEl>
                                        <p:attrNameLst>
                                          <p:attrName>ppt_h</p:attrName>
                                        </p:attrNameLst>
                                      </p:cBhvr>
                                      <p:tavLst>
                                        <p:tav tm="0">
                                          <p:val>
                                            <p:strVal val="#ppt_h"/>
                                          </p:val>
                                        </p:tav>
                                        <p:tav tm="100000">
                                          <p:val>
                                            <p:strVal val="#ppt_h"/>
                                          </p:val>
                                        </p:tav>
                                      </p:tavLst>
                                    </p:anim>
                                    <p:anim calcmode="lin" valueType="num">
                                      <p:cBhvr>
                                        <p:cTn id="16" dur="1000" fill="hold"/>
                                        <p:tgtEl>
                                          <p:spTgt spid="217095">
                                            <p:txEl>
                                              <p:pRg st="3" end="3"/>
                                            </p:txEl>
                                          </p:spTgt>
                                        </p:tgtEl>
                                        <p:attrNameLst>
                                          <p:attrName>ppt_x</p:attrName>
                                        </p:attrNameLst>
                                      </p:cBhvr>
                                      <p:tavLst>
                                        <p:tav tm="0">
                                          <p:val>
                                            <p:strVal val="#ppt_x-.2"/>
                                          </p:val>
                                        </p:tav>
                                        <p:tav tm="100000">
                                          <p:val>
                                            <p:strVal val="#ppt_x"/>
                                          </p:val>
                                        </p:tav>
                                      </p:tavLst>
                                    </p:anim>
                                    <p:anim calcmode="lin" valueType="num">
                                      <p:cBhvr>
                                        <p:cTn id="17" dur="1000" fill="hold"/>
                                        <p:tgtEl>
                                          <p:spTgt spid="217095">
                                            <p:txEl>
                                              <p:pRg st="3" end="3"/>
                                            </p:txEl>
                                          </p:spTgt>
                                        </p:tgtEl>
                                        <p:attrNameLst>
                                          <p:attrName>ppt_y</p:attrName>
                                        </p:attrNameLst>
                                      </p:cBhvr>
                                      <p:tavLst>
                                        <p:tav tm="0">
                                          <p:val>
                                            <p:strVal val="#ppt_y"/>
                                          </p:val>
                                        </p:tav>
                                        <p:tav tm="100000">
                                          <p:val>
                                            <p:strVal val="#ppt_y"/>
                                          </p:val>
                                        </p:tav>
                                      </p:tavLst>
                                    </p:anim>
                                    <p:animEffect transition="in" filter="fade">
                                      <p:cBhvr>
                                        <p:cTn id="18" dur="1000"/>
                                        <p:tgtEl>
                                          <p:spTgt spid="2170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grpId="0" nodeType="clickEffect">
                                  <p:stCondLst>
                                    <p:cond delay="0"/>
                                  </p:stCondLst>
                                  <p:childTnLst>
                                    <p:set>
                                      <p:cBhvr>
                                        <p:cTn id="22" dur="1" fill="hold">
                                          <p:stCondLst>
                                            <p:cond delay="0"/>
                                          </p:stCondLst>
                                        </p:cTn>
                                        <p:tgtEl>
                                          <p:spTgt spid="217095">
                                            <p:txEl>
                                              <p:pRg st="4" end="4"/>
                                            </p:txEl>
                                          </p:spTgt>
                                        </p:tgtEl>
                                        <p:attrNameLst>
                                          <p:attrName>style.visibility</p:attrName>
                                        </p:attrNameLst>
                                      </p:cBhvr>
                                      <p:to>
                                        <p:strVal val="visible"/>
                                      </p:to>
                                    </p:set>
                                    <p:anim calcmode="lin" valueType="num">
                                      <p:cBhvr>
                                        <p:cTn id="23" dur="1000" fill="hold"/>
                                        <p:tgtEl>
                                          <p:spTgt spid="217095">
                                            <p:txEl>
                                              <p:pRg st="4" end="4"/>
                                            </p:txEl>
                                          </p:spTgt>
                                        </p:tgtEl>
                                        <p:attrNameLst>
                                          <p:attrName>ppt_w</p:attrName>
                                        </p:attrNameLst>
                                      </p:cBhvr>
                                      <p:tavLst>
                                        <p:tav tm="0">
                                          <p:val>
                                            <p:strVal val="#ppt_w*0.05"/>
                                          </p:val>
                                        </p:tav>
                                        <p:tav tm="100000">
                                          <p:val>
                                            <p:strVal val="#ppt_w"/>
                                          </p:val>
                                        </p:tav>
                                      </p:tavLst>
                                    </p:anim>
                                    <p:anim calcmode="lin" valueType="num">
                                      <p:cBhvr>
                                        <p:cTn id="24" dur="1000" fill="hold"/>
                                        <p:tgtEl>
                                          <p:spTgt spid="217095">
                                            <p:txEl>
                                              <p:pRg st="4" end="4"/>
                                            </p:txEl>
                                          </p:spTgt>
                                        </p:tgtEl>
                                        <p:attrNameLst>
                                          <p:attrName>ppt_h</p:attrName>
                                        </p:attrNameLst>
                                      </p:cBhvr>
                                      <p:tavLst>
                                        <p:tav tm="0">
                                          <p:val>
                                            <p:strVal val="#ppt_h"/>
                                          </p:val>
                                        </p:tav>
                                        <p:tav tm="100000">
                                          <p:val>
                                            <p:strVal val="#ppt_h"/>
                                          </p:val>
                                        </p:tav>
                                      </p:tavLst>
                                    </p:anim>
                                    <p:anim calcmode="lin" valueType="num">
                                      <p:cBhvr>
                                        <p:cTn id="25" dur="1000" fill="hold"/>
                                        <p:tgtEl>
                                          <p:spTgt spid="217095">
                                            <p:txEl>
                                              <p:pRg st="4" end="4"/>
                                            </p:txEl>
                                          </p:spTgt>
                                        </p:tgtEl>
                                        <p:attrNameLst>
                                          <p:attrName>ppt_x</p:attrName>
                                        </p:attrNameLst>
                                      </p:cBhvr>
                                      <p:tavLst>
                                        <p:tav tm="0">
                                          <p:val>
                                            <p:strVal val="#ppt_x-.2"/>
                                          </p:val>
                                        </p:tav>
                                        <p:tav tm="100000">
                                          <p:val>
                                            <p:strVal val="#ppt_x"/>
                                          </p:val>
                                        </p:tav>
                                      </p:tavLst>
                                    </p:anim>
                                    <p:anim calcmode="lin" valueType="num">
                                      <p:cBhvr>
                                        <p:cTn id="26" dur="1000" fill="hold"/>
                                        <p:tgtEl>
                                          <p:spTgt spid="217095">
                                            <p:txEl>
                                              <p:pRg st="4" end="4"/>
                                            </p:txEl>
                                          </p:spTgt>
                                        </p:tgtEl>
                                        <p:attrNameLst>
                                          <p:attrName>ppt_y</p:attrName>
                                        </p:attrNameLst>
                                      </p:cBhvr>
                                      <p:tavLst>
                                        <p:tav tm="0">
                                          <p:val>
                                            <p:strVal val="#ppt_y"/>
                                          </p:val>
                                        </p:tav>
                                        <p:tav tm="100000">
                                          <p:val>
                                            <p:strVal val="#ppt_y"/>
                                          </p:val>
                                        </p:tav>
                                      </p:tavLst>
                                    </p:anim>
                                    <p:animEffect transition="in" filter="fade">
                                      <p:cBhvr>
                                        <p:cTn id="27" dur="1000"/>
                                        <p:tgtEl>
                                          <p:spTgt spid="217095">
                                            <p:txEl>
                                              <p:pRg st="4" end="4"/>
                                            </p:txEl>
                                          </p:spTgt>
                                        </p:tgtEl>
                                      </p:cBhvr>
                                    </p:animEffect>
                                  </p:childTnLst>
                                </p:cTn>
                              </p:par>
                              <p:par>
                                <p:cTn id="28" presetID="54" presetClass="entr" presetSubtype="0" accel="100000" fill="hold" grpId="0" nodeType="withEffect">
                                  <p:stCondLst>
                                    <p:cond delay="0"/>
                                  </p:stCondLst>
                                  <p:childTnLst>
                                    <p:set>
                                      <p:cBhvr>
                                        <p:cTn id="29" dur="1" fill="hold">
                                          <p:stCondLst>
                                            <p:cond delay="0"/>
                                          </p:stCondLst>
                                        </p:cTn>
                                        <p:tgtEl>
                                          <p:spTgt spid="217092"/>
                                        </p:tgtEl>
                                        <p:attrNameLst>
                                          <p:attrName>style.visibility</p:attrName>
                                        </p:attrNameLst>
                                      </p:cBhvr>
                                      <p:to>
                                        <p:strVal val="visible"/>
                                      </p:to>
                                    </p:set>
                                    <p:anim calcmode="lin" valueType="num">
                                      <p:cBhvr>
                                        <p:cTn id="30" dur="1000" fill="hold"/>
                                        <p:tgtEl>
                                          <p:spTgt spid="217092"/>
                                        </p:tgtEl>
                                        <p:attrNameLst>
                                          <p:attrName>ppt_w</p:attrName>
                                        </p:attrNameLst>
                                      </p:cBhvr>
                                      <p:tavLst>
                                        <p:tav tm="0">
                                          <p:val>
                                            <p:strVal val="#ppt_w*0.05"/>
                                          </p:val>
                                        </p:tav>
                                        <p:tav tm="100000">
                                          <p:val>
                                            <p:strVal val="#ppt_w"/>
                                          </p:val>
                                        </p:tav>
                                      </p:tavLst>
                                    </p:anim>
                                    <p:anim calcmode="lin" valueType="num">
                                      <p:cBhvr>
                                        <p:cTn id="31" dur="1000" fill="hold"/>
                                        <p:tgtEl>
                                          <p:spTgt spid="217092"/>
                                        </p:tgtEl>
                                        <p:attrNameLst>
                                          <p:attrName>ppt_h</p:attrName>
                                        </p:attrNameLst>
                                      </p:cBhvr>
                                      <p:tavLst>
                                        <p:tav tm="0">
                                          <p:val>
                                            <p:strVal val="#ppt_h"/>
                                          </p:val>
                                        </p:tav>
                                        <p:tav tm="100000">
                                          <p:val>
                                            <p:strVal val="#ppt_h"/>
                                          </p:val>
                                        </p:tav>
                                      </p:tavLst>
                                    </p:anim>
                                    <p:anim calcmode="lin" valueType="num">
                                      <p:cBhvr>
                                        <p:cTn id="32" dur="1000" fill="hold"/>
                                        <p:tgtEl>
                                          <p:spTgt spid="217092"/>
                                        </p:tgtEl>
                                        <p:attrNameLst>
                                          <p:attrName>ppt_x</p:attrName>
                                        </p:attrNameLst>
                                      </p:cBhvr>
                                      <p:tavLst>
                                        <p:tav tm="0">
                                          <p:val>
                                            <p:strVal val="#ppt_x-.2"/>
                                          </p:val>
                                        </p:tav>
                                        <p:tav tm="100000">
                                          <p:val>
                                            <p:strVal val="#ppt_x"/>
                                          </p:val>
                                        </p:tav>
                                      </p:tavLst>
                                    </p:anim>
                                    <p:anim calcmode="lin" valueType="num">
                                      <p:cBhvr>
                                        <p:cTn id="33" dur="1000" fill="hold"/>
                                        <p:tgtEl>
                                          <p:spTgt spid="217092"/>
                                        </p:tgtEl>
                                        <p:attrNameLst>
                                          <p:attrName>ppt_y</p:attrName>
                                        </p:attrNameLst>
                                      </p:cBhvr>
                                      <p:tavLst>
                                        <p:tav tm="0">
                                          <p:val>
                                            <p:strVal val="#ppt_y"/>
                                          </p:val>
                                        </p:tav>
                                        <p:tav tm="100000">
                                          <p:val>
                                            <p:strVal val="#ppt_y"/>
                                          </p:val>
                                        </p:tav>
                                      </p:tavLst>
                                    </p:anim>
                                    <p:animEffect transition="in" filter="fade">
                                      <p:cBhvr>
                                        <p:cTn id="34" dur="1000"/>
                                        <p:tgtEl>
                                          <p:spTgt spid="217092"/>
                                        </p:tgtEl>
                                      </p:cBhvr>
                                    </p:animEffect>
                                  </p:childTnLst>
                                </p:cTn>
                              </p:par>
                            </p:childTnLst>
                          </p:cTn>
                        </p:par>
                        <p:par>
                          <p:cTn id="35" fill="hold">
                            <p:stCondLst>
                              <p:cond delay="1000"/>
                            </p:stCondLst>
                            <p:childTnLst>
                              <p:par>
                                <p:cTn id="36" presetID="18" presetClass="entr" presetSubtype="12"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strips(downLeft)">
                                      <p:cBhvr>
                                        <p:cTn id="3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5" grpId="0" build="p"/>
      <p:bldP spid="217092"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6" name="Text Box 6"/>
          <p:cNvSpPr txBox="1">
            <a:spLocks noChangeArrowheads="1"/>
          </p:cNvSpPr>
          <p:nvPr/>
        </p:nvSpPr>
        <p:spPr bwMode="auto">
          <a:xfrm>
            <a:off x="762000" y="1339592"/>
            <a:ext cx="7620000" cy="5016758"/>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IN" sz="1600" dirty="0"/>
              <a:t>// Demonstrate a one-dimensional array.</a:t>
            </a:r>
          </a:p>
          <a:p>
            <a:r>
              <a:rPr lang="en-IN" sz="1600" dirty="0"/>
              <a:t>class Array {</a:t>
            </a:r>
          </a:p>
          <a:p>
            <a:pPr lvl="1"/>
            <a:r>
              <a:rPr lang="en-IN" sz="1600" dirty="0"/>
              <a:t>public static void main(String </a:t>
            </a:r>
            <a:r>
              <a:rPr lang="en-IN" sz="1600" dirty="0" err="1"/>
              <a:t>args</a:t>
            </a:r>
            <a:r>
              <a:rPr lang="en-IN" sz="1600" dirty="0"/>
              <a:t>[]) {</a:t>
            </a:r>
          </a:p>
          <a:p>
            <a:pPr lvl="2"/>
            <a:r>
              <a:rPr lang="en-IN" sz="1600" dirty="0" err="1"/>
              <a:t>int</a:t>
            </a:r>
            <a:r>
              <a:rPr lang="en-IN" sz="1600" dirty="0"/>
              <a:t> </a:t>
            </a:r>
            <a:r>
              <a:rPr lang="en-IN" sz="1600" dirty="0" err="1"/>
              <a:t>month_days</a:t>
            </a:r>
            <a:r>
              <a:rPr lang="en-IN" sz="1600" dirty="0"/>
              <a:t>[];</a:t>
            </a:r>
          </a:p>
          <a:p>
            <a:pPr lvl="2"/>
            <a:r>
              <a:rPr lang="en-IN" sz="1600" dirty="0" err="1"/>
              <a:t>month_days</a:t>
            </a:r>
            <a:r>
              <a:rPr lang="en-IN" sz="1600" dirty="0"/>
              <a:t> = new </a:t>
            </a:r>
            <a:r>
              <a:rPr lang="en-IN" sz="1600" dirty="0" err="1"/>
              <a:t>int</a:t>
            </a:r>
            <a:r>
              <a:rPr lang="en-IN" sz="1600" dirty="0"/>
              <a:t>[12];</a:t>
            </a:r>
          </a:p>
          <a:p>
            <a:pPr lvl="2"/>
            <a:r>
              <a:rPr lang="en-IN" sz="1600" dirty="0" err="1"/>
              <a:t>month_days</a:t>
            </a:r>
            <a:r>
              <a:rPr lang="en-IN" sz="1600" dirty="0"/>
              <a:t>[0] = 31;</a:t>
            </a:r>
          </a:p>
          <a:p>
            <a:pPr lvl="2"/>
            <a:r>
              <a:rPr lang="en-IN" sz="1600" dirty="0" err="1"/>
              <a:t>month_days</a:t>
            </a:r>
            <a:r>
              <a:rPr lang="en-IN" sz="1600" dirty="0"/>
              <a:t>[1] = 28;</a:t>
            </a:r>
          </a:p>
          <a:p>
            <a:pPr lvl="2"/>
            <a:r>
              <a:rPr lang="en-IN" sz="1600" dirty="0" err="1"/>
              <a:t>month_days</a:t>
            </a:r>
            <a:r>
              <a:rPr lang="en-IN" sz="1600" dirty="0"/>
              <a:t>[2] = 31;</a:t>
            </a:r>
          </a:p>
          <a:p>
            <a:pPr lvl="2"/>
            <a:r>
              <a:rPr lang="en-IN" sz="1600" dirty="0" err="1"/>
              <a:t>month_days</a:t>
            </a:r>
            <a:r>
              <a:rPr lang="en-IN" sz="1600" dirty="0"/>
              <a:t>[3] = 30;</a:t>
            </a:r>
          </a:p>
          <a:p>
            <a:pPr lvl="2"/>
            <a:r>
              <a:rPr lang="en-IN" sz="1600" dirty="0" err="1"/>
              <a:t>month_days</a:t>
            </a:r>
            <a:r>
              <a:rPr lang="en-IN" sz="1600" dirty="0"/>
              <a:t>[4] = 31;</a:t>
            </a:r>
          </a:p>
          <a:p>
            <a:pPr lvl="2"/>
            <a:r>
              <a:rPr lang="en-IN" sz="1600" dirty="0" err="1"/>
              <a:t>month_days</a:t>
            </a:r>
            <a:r>
              <a:rPr lang="en-IN" sz="1600" dirty="0"/>
              <a:t>[5] = 30;</a:t>
            </a:r>
          </a:p>
          <a:p>
            <a:pPr lvl="2"/>
            <a:r>
              <a:rPr lang="en-IN" sz="1600" dirty="0" err="1"/>
              <a:t>month_days</a:t>
            </a:r>
            <a:r>
              <a:rPr lang="en-IN" sz="1600" dirty="0"/>
              <a:t>[6] = 31</a:t>
            </a:r>
            <a:r>
              <a:rPr lang="en-IN" sz="1600" dirty="0" smtClean="0"/>
              <a:t>;</a:t>
            </a:r>
          </a:p>
          <a:p>
            <a:pPr lvl="2"/>
            <a:r>
              <a:rPr lang="en-IN" sz="1600" dirty="0" err="1"/>
              <a:t>month_days</a:t>
            </a:r>
            <a:r>
              <a:rPr lang="en-IN" sz="1600" dirty="0"/>
              <a:t>[7] = 31;</a:t>
            </a:r>
          </a:p>
          <a:p>
            <a:pPr lvl="2"/>
            <a:r>
              <a:rPr lang="en-IN" sz="1600" dirty="0" err="1"/>
              <a:t>month_days</a:t>
            </a:r>
            <a:r>
              <a:rPr lang="en-IN" sz="1600" dirty="0"/>
              <a:t>[8] = 30;</a:t>
            </a:r>
          </a:p>
          <a:p>
            <a:pPr lvl="2"/>
            <a:r>
              <a:rPr lang="en-IN" sz="1600" dirty="0" err="1"/>
              <a:t>month_days</a:t>
            </a:r>
            <a:r>
              <a:rPr lang="en-IN" sz="1600" dirty="0"/>
              <a:t>[9] = 31;</a:t>
            </a:r>
          </a:p>
          <a:p>
            <a:pPr lvl="2"/>
            <a:r>
              <a:rPr lang="en-IN" sz="1600" dirty="0" err="1"/>
              <a:t>month_days</a:t>
            </a:r>
            <a:r>
              <a:rPr lang="en-IN" sz="1600" dirty="0"/>
              <a:t>[10] = 30;</a:t>
            </a:r>
          </a:p>
          <a:p>
            <a:pPr lvl="2"/>
            <a:r>
              <a:rPr lang="en-IN" sz="1600" dirty="0" err="1"/>
              <a:t>month_days</a:t>
            </a:r>
            <a:r>
              <a:rPr lang="en-IN" sz="1600" dirty="0"/>
              <a:t>[11] = 31;</a:t>
            </a:r>
          </a:p>
          <a:p>
            <a:pPr lvl="2"/>
            <a:r>
              <a:rPr lang="en-IN" sz="1600" dirty="0" err="1"/>
              <a:t>System.out.println</a:t>
            </a:r>
            <a:r>
              <a:rPr lang="en-IN" sz="1600" dirty="0"/>
              <a:t>("April has " + </a:t>
            </a:r>
            <a:r>
              <a:rPr lang="en-IN" sz="1600" dirty="0" err="1"/>
              <a:t>month_days</a:t>
            </a:r>
            <a:r>
              <a:rPr lang="en-IN" sz="1600" dirty="0"/>
              <a:t>[3] + " days.");</a:t>
            </a:r>
          </a:p>
          <a:p>
            <a:pPr lvl="1"/>
            <a:r>
              <a:rPr lang="en-IN" sz="1600" dirty="0"/>
              <a:t>}</a:t>
            </a:r>
          </a:p>
          <a:p>
            <a:r>
              <a:rPr lang="en-IN" sz="1600" dirty="0"/>
              <a:t>}</a:t>
            </a:r>
            <a:endParaRPr lang="en-US" sz="1600" dirty="0">
              <a:solidFill>
                <a:srgbClr val="C00000"/>
              </a:solidFill>
              <a:latin typeface="Courier New" panose="02070309020205020404" pitchFamily="49" charset="0"/>
            </a:endParaRPr>
          </a:p>
        </p:txBody>
      </p:sp>
    </p:spTree>
    <p:extLst>
      <p:ext uri="{BB962C8B-B14F-4D97-AF65-F5344CB8AC3E}">
        <p14:creationId xmlns:p14="http://schemas.microsoft.com/office/powerpoint/2010/main" val="340534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ppt_w+.3"/>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animEffect transition="in" filter="fade">
                                      <p:cBhvr>
                                        <p:cTn id="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
        <p:nvSpPr>
          <p:cNvPr id="6" name="Text Box 6"/>
          <p:cNvSpPr txBox="1">
            <a:spLocks noChangeArrowheads="1"/>
          </p:cNvSpPr>
          <p:nvPr/>
        </p:nvSpPr>
        <p:spPr bwMode="auto">
          <a:xfrm>
            <a:off x="381000" y="1339592"/>
            <a:ext cx="8534400" cy="1815882"/>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IN" sz="1600" dirty="0"/>
              <a:t>// An improved version of the previous program.</a:t>
            </a:r>
          </a:p>
          <a:p>
            <a:r>
              <a:rPr lang="en-IN" sz="1600" dirty="0"/>
              <a:t>class </a:t>
            </a:r>
            <a:r>
              <a:rPr lang="en-IN" sz="1600" dirty="0" err="1"/>
              <a:t>AutoArray</a:t>
            </a:r>
            <a:r>
              <a:rPr lang="en-IN" sz="1600" dirty="0"/>
              <a:t> {</a:t>
            </a:r>
          </a:p>
          <a:p>
            <a:r>
              <a:rPr lang="en-IN" sz="1600" dirty="0" smtClean="0"/>
              <a:t>	public </a:t>
            </a:r>
            <a:r>
              <a:rPr lang="en-IN" sz="1600" dirty="0"/>
              <a:t>static void main(String </a:t>
            </a:r>
            <a:r>
              <a:rPr lang="en-IN" sz="1600" dirty="0" err="1"/>
              <a:t>args</a:t>
            </a:r>
            <a:r>
              <a:rPr lang="en-IN" sz="1600" dirty="0"/>
              <a:t>[]) {</a:t>
            </a:r>
          </a:p>
          <a:p>
            <a:r>
              <a:rPr lang="en-IN" sz="1600" dirty="0" smtClean="0"/>
              <a:t>	</a:t>
            </a:r>
            <a:r>
              <a:rPr lang="en-IN" sz="1600" dirty="0" err="1" smtClean="0"/>
              <a:t>int</a:t>
            </a:r>
            <a:r>
              <a:rPr lang="en-IN" sz="1600" dirty="0" smtClean="0"/>
              <a:t> </a:t>
            </a:r>
            <a:r>
              <a:rPr lang="en-IN" sz="1600" dirty="0" err="1"/>
              <a:t>month_days</a:t>
            </a:r>
            <a:r>
              <a:rPr lang="en-IN" sz="1600" dirty="0"/>
              <a:t>[] = { 31, 28, 31, 30, 31, 30, 31, 31, 30, </a:t>
            </a:r>
            <a:r>
              <a:rPr lang="en-IN" sz="1600" dirty="0" smtClean="0"/>
              <a:t>31, 30</a:t>
            </a:r>
            <a:r>
              <a:rPr lang="en-IN" sz="1600" dirty="0"/>
              <a:t>, 31 };</a:t>
            </a:r>
          </a:p>
          <a:p>
            <a:r>
              <a:rPr lang="en-IN" sz="1600" dirty="0" smtClean="0"/>
              <a:t>	</a:t>
            </a:r>
            <a:r>
              <a:rPr lang="en-IN" sz="1600" dirty="0" err="1" smtClean="0"/>
              <a:t>System.out.println</a:t>
            </a:r>
            <a:r>
              <a:rPr lang="en-IN" sz="1600" dirty="0"/>
              <a:t>("April has " + </a:t>
            </a:r>
            <a:r>
              <a:rPr lang="en-IN" sz="1600" dirty="0" err="1"/>
              <a:t>month_days</a:t>
            </a:r>
            <a:r>
              <a:rPr lang="en-IN" sz="1600" dirty="0"/>
              <a:t>[3] + " days.");</a:t>
            </a:r>
          </a:p>
          <a:p>
            <a:r>
              <a:rPr lang="en-IN" sz="1600" dirty="0" smtClean="0"/>
              <a:t>	}</a:t>
            </a:r>
            <a:endParaRPr lang="en-IN" sz="1600" dirty="0"/>
          </a:p>
          <a:p>
            <a:r>
              <a:rPr lang="en-IN" sz="1600" dirty="0"/>
              <a:t>}</a:t>
            </a:r>
            <a:endParaRPr lang="en-US" sz="1600" dirty="0">
              <a:solidFill>
                <a:srgbClr val="C00000"/>
              </a:solidFill>
              <a:latin typeface="Courier New" panose="02070309020205020404" pitchFamily="49" charset="0"/>
            </a:endParaRPr>
          </a:p>
        </p:txBody>
      </p:sp>
      <p:sp>
        <p:nvSpPr>
          <p:cNvPr id="7" name="Text Box 6"/>
          <p:cNvSpPr txBox="1">
            <a:spLocks noChangeArrowheads="1"/>
          </p:cNvSpPr>
          <p:nvPr/>
        </p:nvSpPr>
        <p:spPr bwMode="auto">
          <a:xfrm>
            <a:off x="381000" y="3352066"/>
            <a:ext cx="8534400" cy="2785378"/>
          </a:xfrm>
          <a:prstGeom prst="rect">
            <a:avLst/>
          </a:prstGeom>
          <a:solidFill>
            <a:srgbClr val="FFFFCC">
              <a:alpha val="50195"/>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IN" sz="1600" dirty="0"/>
              <a:t>// Average an array of values.</a:t>
            </a:r>
          </a:p>
          <a:p>
            <a:r>
              <a:rPr lang="en-IN" sz="1600" dirty="0"/>
              <a:t>class Average {</a:t>
            </a:r>
          </a:p>
          <a:p>
            <a:r>
              <a:rPr lang="en-IN" sz="1600" dirty="0" smtClean="0"/>
              <a:t>	public </a:t>
            </a:r>
            <a:r>
              <a:rPr lang="en-IN" sz="1600" dirty="0"/>
              <a:t>static void main(String </a:t>
            </a:r>
            <a:r>
              <a:rPr lang="en-IN" sz="1600" dirty="0" err="1"/>
              <a:t>args</a:t>
            </a:r>
            <a:r>
              <a:rPr lang="en-IN" sz="1600" dirty="0"/>
              <a:t>[]) {</a:t>
            </a:r>
          </a:p>
          <a:p>
            <a:r>
              <a:rPr lang="en-IN" sz="1600" dirty="0" smtClean="0"/>
              <a:t>		double </a:t>
            </a:r>
            <a:r>
              <a:rPr lang="en-IN" sz="1600" dirty="0" err="1"/>
              <a:t>nums</a:t>
            </a:r>
            <a:r>
              <a:rPr lang="en-IN" sz="1600" dirty="0"/>
              <a:t>[] = {10.1, 11.2, 12.3, 13.4, 14.5};</a:t>
            </a:r>
          </a:p>
          <a:p>
            <a:r>
              <a:rPr lang="en-IN" sz="1600" dirty="0" smtClean="0"/>
              <a:t>		double </a:t>
            </a:r>
            <a:r>
              <a:rPr lang="en-IN" sz="1600" dirty="0"/>
              <a:t>result = 0;</a:t>
            </a:r>
          </a:p>
          <a:p>
            <a:r>
              <a:rPr lang="en-IN" sz="1600" dirty="0" smtClean="0"/>
              <a:t>		</a:t>
            </a:r>
            <a:r>
              <a:rPr lang="en-IN" sz="1600" dirty="0" err="1" smtClean="0"/>
              <a:t>int</a:t>
            </a:r>
            <a:r>
              <a:rPr lang="en-IN" sz="1600" dirty="0" smtClean="0"/>
              <a:t> </a:t>
            </a:r>
            <a:r>
              <a:rPr lang="en-IN" sz="1600" dirty="0" err="1"/>
              <a:t>i</a:t>
            </a:r>
            <a:r>
              <a:rPr lang="en-IN" sz="1600" dirty="0" smtClean="0"/>
              <a:t>;</a:t>
            </a:r>
          </a:p>
          <a:p>
            <a:r>
              <a:rPr lang="en-IN" sz="1600" dirty="0" smtClean="0"/>
              <a:t>		for(</a:t>
            </a:r>
            <a:r>
              <a:rPr lang="en-IN" sz="1600" dirty="0" err="1" smtClean="0"/>
              <a:t>i</a:t>
            </a:r>
            <a:r>
              <a:rPr lang="en-IN" sz="1600" dirty="0" smtClean="0"/>
              <a:t>=0</a:t>
            </a:r>
            <a:r>
              <a:rPr lang="en-IN" sz="1600" dirty="0"/>
              <a:t>; </a:t>
            </a:r>
            <a:r>
              <a:rPr lang="en-IN" sz="1600" dirty="0" err="1"/>
              <a:t>i</a:t>
            </a:r>
            <a:r>
              <a:rPr lang="en-IN" sz="1600" dirty="0"/>
              <a:t>&lt;5; </a:t>
            </a:r>
            <a:r>
              <a:rPr lang="en-IN" sz="1600" dirty="0" err="1"/>
              <a:t>i</a:t>
            </a:r>
            <a:r>
              <a:rPr lang="en-IN" sz="1600" dirty="0"/>
              <a:t>++)</a:t>
            </a:r>
          </a:p>
          <a:p>
            <a:r>
              <a:rPr lang="en-IN" sz="1600" dirty="0" smtClean="0"/>
              <a:t>			result </a:t>
            </a:r>
            <a:r>
              <a:rPr lang="en-IN" sz="1600" dirty="0"/>
              <a:t>= result + </a:t>
            </a:r>
            <a:r>
              <a:rPr lang="en-IN" sz="1600" dirty="0" err="1"/>
              <a:t>nums</a:t>
            </a:r>
            <a:r>
              <a:rPr lang="en-IN" sz="1600" dirty="0"/>
              <a:t>[</a:t>
            </a:r>
            <a:r>
              <a:rPr lang="en-IN" sz="1600" dirty="0" err="1"/>
              <a:t>i</a:t>
            </a:r>
            <a:r>
              <a:rPr lang="en-IN" sz="1600" dirty="0"/>
              <a:t>];</a:t>
            </a:r>
          </a:p>
          <a:p>
            <a:r>
              <a:rPr lang="en-IN" sz="1600" dirty="0" smtClean="0"/>
              <a:t>		</a:t>
            </a:r>
            <a:r>
              <a:rPr lang="en-IN" sz="1600" dirty="0" err="1" smtClean="0"/>
              <a:t>System.out.println</a:t>
            </a:r>
            <a:r>
              <a:rPr lang="en-IN" sz="1600" dirty="0"/>
              <a:t>("Average is " + result / 5);</a:t>
            </a:r>
          </a:p>
          <a:p>
            <a:r>
              <a:rPr lang="en-IN" sz="1600" dirty="0" smtClean="0"/>
              <a:t>	}</a:t>
            </a:r>
            <a:endParaRPr lang="en-IN" sz="1600" dirty="0"/>
          </a:p>
          <a:p>
            <a:r>
              <a:rPr lang="en-IN" sz="1600" dirty="0"/>
              <a:t>}</a:t>
            </a:r>
            <a:endParaRPr lang="en-US" sz="1600" dirty="0">
              <a:solidFill>
                <a:srgbClr val="C00000"/>
              </a:solidFill>
              <a:latin typeface="Courier New" panose="02070309020205020404" pitchFamily="49" charset="0"/>
            </a:endParaRPr>
          </a:p>
        </p:txBody>
      </p:sp>
    </p:spTree>
    <p:extLst>
      <p:ext uri="{BB962C8B-B14F-4D97-AF65-F5344CB8AC3E}">
        <p14:creationId xmlns:p14="http://schemas.microsoft.com/office/powerpoint/2010/main" val="331902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ppt_w+.3"/>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animEffect transition="in" filter="fade">
                                      <p:cBhvr>
                                        <p:cTn id="9" dur="2000"/>
                                        <p:tgtEl>
                                          <p:spTgt spid="6"/>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2000" fill="hold"/>
                                        <p:tgtEl>
                                          <p:spTgt spid="7"/>
                                        </p:tgtEl>
                                        <p:attrNameLst>
                                          <p:attrName>ppt_w</p:attrName>
                                        </p:attrNameLst>
                                      </p:cBhvr>
                                      <p:tavLst>
                                        <p:tav tm="0">
                                          <p:val>
                                            <p:strVal val="#ppt_w+.3"/>
                                          </p:val>
                                        </p:tav>
                                        <p:tav tm="100000">
                                          <p:val>
                                            <p:strVal val="#ppt_w"/>
                                          </p:val>
                                        </p:tav>
                                      </p:tavLst>
                                    </p:anim>
                                    <p:anim calcmode="lin" valueType="num">
                                      <p:cBhvr>
                                        <p:cTn id="13" dur="2000" fill="hold"/>
                                        <p:tgtEl>
                                          <p:spTgt spid="7"/>
                                        </p:tgtEl>
                                        <p:attrNameLst>
                                          <p:attrName>ppt_h</p:attrName>
                                        </p:attrNameLst>
                                      </p:cBhvr>
                                      <p:tavLst>
                                        <p:tav tm="0">
                                          <p:val>
                                            <p:strVal val="#ppt_h"/>
                                          </p:val>
                                        </p:tav>
                                        <p:tav tm="100000">
                                          <p:val>
                                            <p:strVal val="#ppt_h"/>
                                          </p:val>
                                        </p:tav>
                                      </p:tavLst>
                                    </p:anim>
                                    <p:animEffect transition="in" filter="fade">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645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48E52964-FB3A-4607-B200-4E0D05EF6C4A}" type="slidenum">
              <a:rPr lang="en-US" sz="900">
                <a:solidFill>
                  <a:schemeClr val="bg1"/>
                </a:solidFill>
                <a:latin typeface="Arial" panose="020B0604020202020204" pitchFamily="34" charset="0"/>
              </a:rPr>
              <a:pPr/>
              <a:t>39</a:t>
            </a:fld>
            <a:endParaRPr lang="en-US" sz="900">
              <a:solidFill>
                <a:schemeClr val="bg1"/>
              </a:solidFill>
              <a:latin typeface="Arial" panose="020B0604020202020204" pitchFamily="34" charset="0"/>
            </a:endParaRPr>
          </a:p>
        </p:txBody>
      </p:sp>
      <p:sp>
        <p:nvSpPr>
          <p:cNvPr id="64516" name="Rectangle 2"/>
          <p:cNvSpPr>
            <a:spLocks noGrp="1" noChangeArrowheads="1"/>
          </p:cNvSpPr>
          <p:nvPr>
            <p:ph type="title"/>
          </p:nvPr>
        </p:nvSpPr>
        <p:spPr/>
        <p:txBody>
          <a:bodyPr/>
          <a:lstStyle/>
          <a:p>
            <a:pPr eaLnBrk="1" hangingPunct="1"/>
            <a:r>
              <a:rPr lang="en-US" smtClean="0"/>
              <a:t>Length of an Array</a:t>
            </a:r>
          </a:p>
        </p:txBody>
      </p:sp>
      <p:sp>
        <p:nvSpPr>
          <p:cNvPr id="140291" name="Rectangle 3"/>
          <p:cNvSpPr>
            <a:spLocks noGrp="1" noChangeArrowheads="1"/>
          </p:cNvSpPr>
          <p:nvPr>
            <p:ph type="body" idx="1"/>
          </p:nvPr>
        </p:nvSpPr>
        <p:spPr/>
        <p:txBody>
          <a:bodyPr>
            <a:normAutofit/>
          </a:bodyPr>
          <a:lstStyle/>
          <a:p>
            <a:pPr eaLnBrk="1" hangingPunct="1"/>
            <a:r>
              <a:rPr lang="en-US" sz="2400" dirty="0" smtClean="0"/>
              <a:t>Unlike C, Java checks the boundary of an array while accessing an element in it</a:t>
            </a:r>
          </a:p>
          <a:p>
            <a:pPr eaLnBrk="1" hangingPunct="1"/>
            <a:r>
              <a:rPr lang="en-US" sz="2400" dirty="0" smtClean="0"/>
              <a:t>Programmer not allowed to exceed its boundary</a:t>
            </a:r>
          </a:p>
          <a:p>
            <a:pPr eaLnBrk="1" hangingPunct="1"/>
            <a:r>
              <a:rPr lang="en-US" sz="2400" dirty="0" smtClean="0"/>
              <a:t>And so, setting a for loop as follows is very common:</a:t>
            </a:r>
          </a:p>
        </p:txBody>
      </p:sp>
      <p:sp>
        <p:nvSpPr>
          <p:cNvPr id="140292" name="Text Box 4"/>
          <p:cNvSpPr txBox="1">
            <a:spLocks noChangeArrowheads="1"/>
          </p:cNvSpPr>
          <p:nvPr/>
        </p:nvSpPr>
        <p:spPr bwMode="auto">
          <a:xfrm>
            <a:off x="1143000" y="3048000"/>
            <a:ext cx="6400800" cy="83099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a:r>
              <a:rPr lang="nb-NO" sz="1600" dirty="0">
                <a:solidFill>
                  <a:srgbClr val="FF0000"/>
                </a:solidFill>
                <a:latin typeface="Courier New" panose="02070309020205020404" pitchFamily="49" charset="0"/>
              </a:rPr>
              <a:t>for(int i = 0; i &lt; x.length; ++i){</a:t>
            </a:r>
          </a:p>
          <a:p>
            <a:pPr algn="l"/>
            <a:r>
              <a:rPr lang="nb-NO" sz="1600" dirty="0">
                <a:solidFill>
                  <a:srgbClr val="FF0000"/>
                </a:solidFill>
                <a:latin typeface="Courier New" panose="02070309020205020404" pitchFamily="49" charset="0"/>
              </a:rPr>
              <a:t>	x[i] = 5;</a:t>
            </a:r>
          </a:p>
          <a:p>
            <a:pPr algn="l"/>
            <a:r>
              <a:rPr lang="nb-NO" sz="1600" dirty="0">
                <a:solidFill>
                  <a:srgbClr val="FF0000"/>
                </a:solidFill>
                <a:latin typeface="Courier New" panose="02070309020205020404" pitchFamily="49" charset="0"/>
              </a:rPr>
              <a:t>}</a:t>
            </a:r>
            <a:endParaRPr lang="en-US" sz="1600" dirty="0">
              <a:solidFill>
                <a:srgbClr val="FF0000"/>
              </a:solidFill>
              <a:latin typeface="Courier New" panose="02070309020205020404" pitchFamily="49" charset="0"/>
            </a:endParaRPr>
          </a:p>
        </p:txBody>
      </p:sp>
      <p:sp>
        <p:nvSpPr>
          <p:cNvPr id="140293" name="Oval 5"/>
          <p:cNvSpPr>
            <a:spLocks noChangeArrowheads="1"/>
          </p:cNvSpPr>
          <p:nvPr/>
        </p:nvSpPr>
        <p:spPr bwMode="auto">
          <a:xfrm>
            <a:off x="3486150" y="2895600"/>
            <a:ext cx="1190625"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endParaRPr lang="en-US"/>
          </a:p>
        </p:txBody>
      </p:sp>
      <p:sp>
        <p:nvSpPr>
          <p:cNvPr id="140294" name="Rectangle 6"/>
          <p:cNvSpPr>
            <a:spLocks noChangeArrowheads="1"/>
          </p:cNvSpPr>
          <p:nvPr/>
        </p:nvSpPr>
        <p:spPr bwMode="auto">
          <a:xfrm>
            <a:off x="990600" y="5272706"/>
            <a:ext cx="716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eaLnBrk="1" hangingPunct="1">
              <a:spcBef>
                <a:spcPct val="0"/>
              </a:spcBef>
              <a:buClrTx/>
              <a:buSzTx/>
              <a:buFontTx/>
              <a:buNone/>
            </a:pPr>
            <a:r>
              <a:rPr lang="en-US" sz="1800" dirty="0">
                <a:solidFill>
                  <a:srgbClr val="333333"/>
                </a:solidFill>
              </a:rPr>
              <a:t>use the </a:t>
            </a:r>
            <a:r>
              <a:rPr lang="en-US" sz="1800" dirty="0">
                <a:solidFill>
                  <a:srgbClr val="CC3300"/>
                </a:solidFill>
              </a:rPr>
              <a:t>.length</a:t>
            </a:r>
            <a:r>
              <a:rPr lang="en-US" sz="1800" dirty="0">
                <a:solidFill>
                  <a:srgbClr val="CC3399"/>
                </a:solidFill>
              </a:rPr>
              <a:t> </a:t>
            </a:r>
            <a:r>
              <a:rPr lang="en-US" sz="1800" dirty="0">
                <a:solidFill>
                  <a:srgbClr val="333333"/>
                </a:solidFill>
              </a:rPr>
              <a:t>attribute of an array to control the </a:t>
            </a:r>
            <a:r>
              <a:rPr lang="en-US" sz="1800" i="1" dirty="0">
                <a:solidFill>
                  <a:srgbClr val="333333"/>
                </a:solidFill>
              </a:rPr>
              <a:t>for</a:t>
            </a:r>
            <a:r>
              <a:rPr lang="en-US" sz="1800" dirty="0">
                <a:solidFill>
                  <a:srgbClr val="333333"/>
                </a:solidFill>
              </a:rPr>
              <a:t> loop</a:t>
            </a:r>
          </a:p>
        </p:txBody>
      </p:sp>
      <p:sp>
        <p:nvSpPr>
          <p:cNvPr id="140295" name="AutoShape 7"/>
          <p:cNvSpPr>
            <a:spLocks noChangeArrowheads="1"/>
          </p:cNvSpPr>
          <p:nvPr/>
        </p:nvSpPr>
        <p:spPr bwMode="auto">
          <a:xfrm>
            <a:off x="6934200" y="4191000"/>
            <a:ext cx="2209800" cy="914400"/>
          </a:xfrm>
          <a:prstGeom prst="wedgeRoundRectCallout">
            <a:avLst>
              <a:gd name="adj1" fmla="val -197199"/>
              <a:gd name="adj2" fmla="val -145662"/>
              <a:gd name="adj3" fmla="val 16667"/>
            </a:avLst>
          </a:prstGeom>
          <a:solidFill>
            <a:srgbClr val="99CCFF">
              <a:alpha val="50195"/>
            </a:srgbClr>
          </a:solidFill>
          <a:ln w="12700" algn="ctr">
            <a:solidFill>
              <a:schemeClr val="tx1"/>
            </a:solidFill>
            <a:miter lim="800000"/>
            <a:headEnd/>
            <a:tailEnd/>
          </a:ln>
        </p:spPr>
        <p:txBody>
          <a:bodyPr anchor="ct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eaLnBrk="1" hangingPunct="1">
              <a:spcBef>
                <a:spcPct val="0"/>
              </a:spcBef>
              <a:buClrTx/>
              <a:buSzTx/>
              <a:buFontTx/>
              <a:buNone/>
            </a:pPr>
            <a:r>
              <a:rPr lang="en-US" sz="1800">
                <a:solidFill>
                  <a:srgbClr val="333333"/>
                </a:solidFill>
                <a:latin typeface="Courier New" panose="02070309020205020404" pitchFamily="49" charset="0"/>
              </a:rPr>
              <a:t>This works for </a:t>
            </a:r>
            <a:r>
              <a:rPr lang="en-US" sz="1800" u="sng">
                <a:solidFill>
                  <a:srgbClr val="333333"/>
                </a:solidFill>
                <a:latin typeface="Courier New" panose="02070309020205020404" pitchFamily="49" charset="0"/>
              </a:rPr>
              <a:t>any size</a:t>
            </a:r>
            <a:r>
              <a:rPr lang="en-US" sz="1800">
                <a:solidFill>
                  <a:srgbClr val="333333"/>
                </a:solidFill>
                <a:latin typeface="Courier New" panose="02070309020205020404" pitchFamily="49" charset="0"/>
              </a:rPr>
              <a:t> array</a:t>
            </a:r>
          </a:p>
        </p:txBody>
      </p:sp>
    </p:spTree>
    <p:extLst>
      <p:ext uri="{BB962C8B-B14F-4D97-AF65-F5344CB8AC3E}">
        <p14:creationId xmlns:p14="http://schemas.microsoft.com/office/powerpoint/2010/main" val="23449923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p:cTn id="7" dur="1000" fill="hold"/>
                                        <p:tgtEl>
                                          <p:spTgt spid="140291">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40291">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40291">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40291">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40291">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40291">
                                            <p:txEl>
                                              <p:pRg st="1" end="1"/>
                                            </p:txEl>
                                          </p:spTgt>
                                        </p:tgtEl>
                                        <p:attrNameLst>
                                          <p:attrName>style.visibility</p:attrName>
                                        </p:attrNameLst>
                                      </p:cBhvr>
                                      <p:to>
                                        <p:strVal val="visible"/>
                                      </p:to>
                                    </p:set>
                                    <p:anim calcmode="lin" valueType="num">
                                      <p:cBhvr>
                                        <p:cTn id="14" dur="1000" fill="hold"/>
                                        <p:tgtEl>
                                          <p:spTgt spid="140291">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140291">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140291">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140291">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140291">
                                            <p:txEl>
                                              <p:pRg st="1" end="1"/>
                                            </p:txEl>
                                          </p:spTgt>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40291">
                                            <p:txEl>
                                              <p:pRg st="2" end="2"/>
                                            </p:txEl>
                                          </p:spTgt>
                                        </p:tgtEl>
                                        <p:attrNameLst>
                                          <p:attrName>style.visibility</p:attrName>
                                        </p:attrNameLst>
                                      </p:cBhvr>
                                      <p:to>
                                        <p:strVal val="visible"/>
                                      </p:to>
                                    </p:set>
                                    <p:anim calcmode="lin" valueType="num">
                                      <p:cBhvr>
                                        <p:cTn id="21" dur="1000" fill="hold"/>
                                        <p:tgtEl>
                                          <p:spTgt spid="140291">
                                            <p:txEl>
                                              <p:pRg st="2" end="2"/>
                                            </p:txEl>
                                          </p:spTgt>
                                        </p:tgtEl>
                                        <p:attrNameLst>
                                          <p:attrName>ppt_w</p:attrName>
                                        </p:attrNameLst>
                                      </p:cBhvr>
                                      <p:tavLst>
                                        <p:tav tm="0">
                                          <p:val>
                                            <p:strVal val="#ppt_w*0.05"/>
                                          </p:val>
                                        </p:tav>
                                        <p:tav tm="100000">
                                          <p:val>
                                            <p:strVal val="#ppt_w"/>
                                          </p:val>
                                        </p:tav>
                                      </p:tavLst>
                                    </p:anim>
                                    <p:anim calcmode="lin" valueType="num">
                                      <p:cBhvr>
                                        <p:cTn id="22" dur="1000" fill="hold"/>
                                        <p:tgtEl>
                                          <p:spTgt spid="140291">
                                            <p:txEl>
                                              <p:pRg st="2" end="2"/>
                                            </p:txEl>
                                          </p:spTgt>
                                        </p:tgtEl>
                                        <p:attrNameLst>
                                          <p:attrName>ppt_h</p:attrName>
                                        </p:attrNameLst>
                                      </p:cBhvr>
                                      <p:tavLst>
                                        <p:tav tm="0">
                                          <p:val>
                                            <p:strVal val="#ppt_h"/>
                                          </p:val>
                                        </p:tav>
                                        <p:tav tm="100000">
                                          <p:val>
                                            <p:strVal val="#ppt_h"/>
                                          </p:val>
                                        </p:tav>
                                      </p:tavLst>
                                    </p:anim>
                                    <p:anim calcmode="lin" valueType="num">
                                      <p:cBhvr>
                                        <p:cTn id="23" dur="1000" fill="hold"/>
                                        <p:tgtEl>
                                          <p:spTgt spid="140291">
                                            <p:txEl>
                                              <p:pRg st="2" end="2"/>
                                            </p:txEl>
                                          </p:spTgt>
                                        </p:tgtEl>
                                        <p:attrNameLst>
                                          <p:attrName>ppt_x</p:attrName>
                                        </p:attrNameLst>
                                      </p:cBhvr>
                                      <p:tavLst>
                                        <p:tav tm="0">
                                          <p:val>
                                            <p:strVal val="#ppt_x-.2"/>
                                          </p:val>
                                        </p:tav>
                                        <p:tav tm="100000">
                                          <p:val>
                                            <p:strVal val="#ppt_x"/>
                                          </p:val>
                                        </p:tav>
                                      </p:tavLst>
                                    </p:anim>
                                    <p:anim calcmode="lin" valueType="num">
                                      <p:cBhvr>
                                        <p:cTn id="24" dur="1000" fill="hold"/>
                                        <p:tgtEl>
                                          <p:spTgt spid="140291">
                                            <p:txEl>
                                              <p:pRg st="2" end="2"/>
                                            </p:txEl>
                                          </p:spTgt>
                                        </p:tgtEl>
                                        <p:attrNameLst>
                                          <p:attrName>ppt_y</p:attrName>
                                        </p:attrNameLst>
                                      </p:cBhvr>
                                      <p:tavLst>
                                        <p:tav tm="0">
                                          <p:val>
                                            <p:strVal val="#ppt_y"/>
                                          </p:val>
                                        </p:tav>
                                        <p:tav tm="100000">
                                          <p:val>
                                            <p:strVal val="#ppt_y"/>
                                          </p:val>
                                        </p:tav>
                                      </p:tavLst>
                                    </p:anim>
                                    <p:animEffect transition="in" filter="fade">
                                      <p:cBhvr>
                                        <p:cTn id="25" dur="1000"/>
                                        <p:tgtEl>
                                          <p:spTgt spid="140291">
                                            <p:txEl>
                                              <p:pRg st="2" end="2"/>
                                            </p:txEl>
                                          </p:spTgt>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140295"/>
                                        </p:tgtEl>
                                        <p:attrNameLst>
                                          <p:attrName>style.visibility</p:attrName>
                                        </p:attrNameLst>
                                      </p:cBhvr>
                                      <p:to>
                                        <p:strVal val="visible"/>
                                      </p:to>
                                    </p:set>
                                    <p:anim calcmode="lin" valueType="num">
                                      <p:cBhvr>
                                        <p:cTn id="28" dur="1000" fill="hold"/>
                                        <p:tgtEl>
                                          <p:spTgt spid="140295"/>
                                        </p:tgtEl>
                                        <p:attrNameLst>
                                          <p:attrName>ppt_w</p:attrName>
                                        </p:attrNameLst>
                                      </p:cBhvr>
                                      <p:tavLst>
                                        <p:tav tm="0">
                                          <p:val>
                                            <p:strVal val="#ppt_w*0.05"/>
                                          </p:val>
                                        </p:tav>
                                        <p:tav tm="100000">
                                          <p:val>
                                            <p:strVal val="#ppt_w"/>
                                          </p:val>
                                        </p:tav>
                                      </p:tavLst>
                                    </p:anim>
                                    <p:anim calcmode="lin" valueType="num">
                                      <p:cBhvr>
                                        <p:cTn id="29" dur="1000" fill="hold"/>
                                        <p:tgtEl>
                                          <p:spTgt spid="140295"/>
                                        </p:tgtEl>
                                        <p:attrNameLst>
                                          <p:attrName>ppt_h</p:attrName>
                                        </p:attrNameLst>
                                      </p:cBhvr>
                                      <p:tavLst>
                                        <p:tav tm="0">
                                          <p:val>
                                            <p:strVal val="#ppt_h"/>
                                          </p:val>
                                        </p:tav>
                                        <p:tav tm="100000">
                                          <p:val>
                                            <p:strVal val="#ppt_h"/>
                                          </p:val>
                                        </p:tav>
                                      </p:tavLst>
                                    </p:anim>
                                    <p:anim calcmode="lin" valueType="num">
                                      <p:cBhvr>
                                        <p:cTn id="30" dur="1000" fill="hold"/>
                                        <p:tgtEl>
                                          <p:spTgt spid="140295"/>
                                        </p:tgtEl>
                                        <p:attrNameLst>
                                          <p:attrName>ppt_x</p:attrName>
                                        </p:attrNameLst>
                                      </p:cBhvr>
                                      <p:tavLst>
                                        <p:tav tm="0">
                                          <p:val>
                                            <p:strVal val="#ppt_x-.2"/>
                                          </p:val>
                                        </p:tav>
                                        <p:tav tm="100000">
                                          <p:val>
                                            <p:strVal val="#ppt_x"/>
                                          </p:val>
                                        </p:tav>
                                      </p:tavLst>
                                    </p:anim>
                                    <p:anim calcmode="lin" valueType="num">
                                      <p:cBhvr>
                                        <p:cTn id="31" dur="1000" fill="hold"/>
                                        <p:tgtEl>
                                          <p:spTgt spid="140295"/>
                                        </p:tgtEl>
                                        <p:attrNameLst>
                                          <p:attrName>ppt_y</p:attrName>
                                        </p:attrNameLst>
                                      </p:cBhvr>
                                      <p:tavLst>
                                        <p:tav tm="0">
                                          <p:val>
                                            <p:strVal val="#ppt_y"/>
                                          </p:val>
                                        </p:tav>
                                        <p:tav tm="100000">
                                          <p:val>
                                            <p:strVal val="#ppt_y"/>
                                          </p:val>
                                        </p:tav>
                                      </p:tavLst>
                                    </p:anim>
                                    <p:animEffect transition="in" filter="fade">
                                      <p:cBhvr>
                                        <p:cTn id="32" dur="1000"/>
                                        <p:tgtEl>
                                          <p:spTgt spid="140295"/>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140293"/>
                                        </p:tgtEl>
                                        <p:attrNameLst>
                                          <p:attrName>style.visibility</p:attrName>
                                        </p:attrNameLst>
                                      </p:cBhvr>
                                      <p:to>
                                        <p:strVal val="visible"/>
                                      </p:to>
                                    </p:set>
                                    <p:anim calcmode="lin" valueType="num">
                                      <p:cBhvr>
                                        <p:cTn id="35" dur="1000" fill="hold"/>
                                        <p:tgtEl>
                                          <p:spTgt spid="140293"/>
                                        </p:tgtEl>
                                        <p:attrNameLst>
                                          <p:attrName>ppt_w</p:attrName>
                                        </p:attrNameLst>
                                      </p:cBhvr>
                                      <p:tavLst>
                                        <p:tav tm="0">
                                          <p:val>
                                            <p:strVal val="#ppt_w*0.05"/>
                                          </p:val>
                                        </p:tav>
                                        <p:tav tm="100000">
                                          <p:val>
                                            <p:strVal val="#ppt_w"/>
                                          </p:val>
                                        </p:tav>
                                      </p:tavLst>
                                    </p:anim>
                                    <p:anim calcmode="lin" valueType="num">
                                      <p:cBhvr>
                                        <p:cTn id="36" dur="1000" fill="hold"/>
                                        <p:tgtEl>
                                          <p:spTgt spid="140293"/>
                                        </p:tgtEl>
                                        <p:attrNameLst>
                                          <p:attrName>ppt_h</p:attrName>
                                        </p:attrNameLst>
                                      </p:cBhvr>
                                      <p:tavLst>
                                        <p:tav tm="0">
                                          <p:val>
                                            <p:strVal val="#ppt_h"/>
                                          </p:val>
                                        </p:tav>
                                        <p:tav tm="100000">
                                          <p:val>
                                            <p:strVal val="#ppt_h"/>
                                          </p:val>
                                        </p:tav>
                                      </p:tavLst>
                                    </p:anim>
                                    <p:anim calcmode="lin" valueType="num">
                                      <p:cBhvr>
                                        <p:cTn id="37" dur="1000" fill="hold"/>
                                        <p:tgtEl>
                                          <p:spTgt spid="140293"/>
                                        </p:tgtEl>
                                        <p:attrNameLst>
                                          <p:attrName>ppt_x</p:attrName>
                                        </p:attrNameLst>
                                      </p:cBhvr>
                                      <p:tavLst>
                                        <p:tav tm="0">
                                          <p:val>
                                            <p:strVal val="#ppt_x-.2"/>
                                          </p:val>
                                        </p:tav>
                                        <p:tav tm="100000">
                                          <p:val>
                                            <p:strVal val="#ppt_x"/>
                                          </p:val>
                                        </p:tav>
                                      </p:tavLst>
                                    </p:anim>
                                    <p:anim calcmode="lin" valueType="num">
                                      <p:cBhvr>
                                        <p:cTn id="38" dur="1000" fill="hold"/>
                                        <p:tgtEl>
                                          <p:spTgt spid="140293"/>
                                        </p:tgtEl>
                                        <p:attrNameLst>
                                          <p:attrName>ppt_y</p:attrName>
                                        </p:attrNameLst>
                                      </p:cBhvr>
                                      <p:tavLst>
                                        <p:tav tm="0">
                                          <p:val>
                                            <p:strVal val="#ppt_y"/>
                                          </p:val>
                                        </p:tav>
                                        <p:tav tm="100000">
                                          <p:val>
                                            <p:strVal val="#ppt_y"/>
                                          </p:val>
                                        </p:tav>
                                      </p:tavLst>
                                    </p:anim>
                                    <p:animEffect transition="in" filter="fade">
                                      <p:cBhvr>
                                        <p:cTn id="39" dur="1000"/>
                                        <p:tgtEl>
                                          <p:spTgt spid="140293"/>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140292"/>
                                        </p:tgtEl>
                                        <p:attrNameLst>
                                          <p:attrName>style.visibility</p:attrName>
                                        </p:attrNameLst>
                                      </p:cBhvr>
                                      <p:to>
                                        <p:strVal val="visible"/>
                                      </p:to>
                                    </p:set>
                                    <p:anim calcmode="lin" valueType="num">
                                      <p:cBhvr>
                                        <p:cTn id="42" dur="1000" fill="hold"/>
                                        <p:tgtEl>
                                          <p:spTgt spid="140292"/>
                                        </p:tgtEl>
                                        <p:attrNameLst>
                                          <p:attrName>ppt_w</p:attrName>
                                        </p:attrNameLst>
                                      </p:cBhvr>
                                      <p:tavLst>
                                        <p:tav tm="0">
                                          <p:val>
                                            <p:strVal val="#ppt_w*0.05"/>
                                          </p:val>
                                        </p:tav>
                                        <p:tav tm="100000">
                                          <p:val>
                                            <p:strVal val="#ppt_w"/>
                                          </p:val>
                                        </p:tav>
                                      </p:tavLst>
                                    </p:anim>
                                    <p:anim calcmode="lin" valueType="num">
                                      <p:cBhvr>
                                        <p:cTn id="43" dur="1000" fill="hold"/>
                                        <p:tgtEl>
                                          <p:spTgt spid="140292"/>
                                        </p:tgtEl>
                                        <p:attrNameLst>
                                          <p:attrName>ppt_h</p:attrName>
                                        </p:attrNameLst>
                                      </p:cBhvr>
                                      <p:tavLst>
                                        <p:tav tm="0">
                                          <p:val>
                                            <p:strVal val="#ppt_h"/>
                                          </p:val>
                                        </p:tav>
                                        <p:tav tm="100000">
                                          <p:val>
                                            <p:strVal val="#ppt_h"/>
                                          </p:val>
                                        </p:tav>
                                      </p:tavLst>
                                    </p:anim>
                                    <p:anim calcmode="lin" valueType="num">
                                      <p:cBhvr>
                                        <p:cTn id="44" dur="1000" fill="hold"/>
                                        <p:tgtEl>
                                          <p:spTgt spid="140292"/>
                                        </p:tgtEl>
                                        <p:attrNameLst>
                                          <p:attrName>ppt_x</p:attrName>
                                        </p:attrNameLst>
                                      </p:cBhvr>
                                      <p:tavLst>
                                        <p:tav tm="0">
                                          <p:val>
                                            <p:strVal val="#ppt_x-.2"/>
                                          </p:val>
                                        </p:tav>
                                        <p:tav tm="100000">
                                          <p:val>
                                            <p:strVal val="#ppt_x"/>
                                          </p:val>
                                        </p:tav>
                                      </p:tavLst>
                                    </p:anim>
                                    <p:anim calcmode="lin" valueType="num">
                                      <p:cBhvr>
                                        <p:cTn id="45" dur="1000" fill="hold"/>
                                        <p:tgtEl>
                                          <p:spTgt spid="140292"/>
                                        </p:tgtEl>
                                        <p:attrNameLst>
                                          <p:attrName>ppt_y</p:attrName>
                                        </p:attrNameLst>
                                      </p:cBhvr>
                                      <p:tavLst>
                                        <p:tav tm="0">
                                          <p:val>
                                            <p:strVal val="#ppt_y"/>
                                          </p:val>
                                        </p:tav>
                                        <p:tav tm="100000">
                                          <p:val>
                                            <p:strVal val="#ppt_y"/>
                                          </p:val>
                                        </p:tav>
                                      </p:tavLst>
                                    </p:anim>
                                    <p:animEffect transition="in" filter="fade">
                                      <p:cBhvr>
                                        <p:cTn id="46" dur="1000"/>
                                        <p:tgtEl>
                                          <p:spTgt spid="140292"/>
                                        </p:tgtEl>
                                      </p:cBhvr>
                                    </p:animEffect>
                                  </p:childTnLst>
                                </p:cTn>
                              </p:par>
                              <p:par>
                                <p:cTn id="47" presetID="54" presetClass="entr" presetSubtype="0" accel="100000" fill="hold" grpId="0" nodeType="withEffect">
                                  <p:stCondLst>
                                    <p:cond delay="0"/>
                                  </p:stCondLst>
                                  <p:childTnLst>
                                    <p:set>
                                      <p:cBhvr>
                                        <p:cTn id="48" dur="1" fill="hold">
                                          <p:stCondLst>
                                            <p:cond delay="0"/>
                                          </p:stCondLst>
                                        </p:cTn>
                                        <p:tgtEl>
                                          <p:spTgt spid="140294"/>
                                        </p:tgtEl>
                                        <p:attrNameLst>
                                          <p:attrName>style.visibility</p:attrName>
                                        </p:attrNameLst>
                                      </p:cBhvr>
                                      <p:to>
                                        <p:strVal val="visible"/>
                                      </p:to>
                                    </p:set>
                                    <p:anim calcmode="lin" valueType="num">
                                      <p:cBhvr>
                                        <p:cTn id="49" dur="1000" fill="hold"/>
                                        <p:tgtEl>
                                          <p:spTgt spid="140294"/>
                                        </p:tgtEl>
                                        <p:attrNameLst>
                                          <p:attrName>ppt_w</p:attrName>
                                        </p:attrNameLst>
                                      </p:cBhvr>
                                      <p:tavLst>
                                        <p:tav tm="0">
                                          <p:val>
                                            <p:strVal val="#ppt_w*0.05"/>
                                          </p:val>
                                        </p:tav>
                                        <p:tav tm="100000">
                                          <p:val>
                                            <p:strVal val="#ppt_w"/>
                                          </p:val>
                                        </p:tav>
                                      </p:tavLst>
                                    </p:anim>
                                    <p:anim calcmode="lin" valueType="num">
                                      <p:cBhvr>
                                        <p:cTn id="50" dur="1000" fill="hold"/>
                                        <p:tgtEl>
                                          <p:spTgt spid="140294"/>
                                        </p:tgtEl>
                                        <p:attrNameLst>
                                          <p:attrName>ppt_h</p:attrName>
                                        </p:attrNameLst>
                                      </p:cBhvr>
                                      <p:tavLst>
                                        <p:tav tm="0">
                                          <p:val>
                                            <p:strVal val="#ppt_h"/>
                                          </p:val>
                                        </p:tav>
                                        <p:tav tm="100000">
                                          <p:val>
                                            <p:strVal val="#ppt_h"/>
                                          </p:val>
                                        </p:tav>
                                      </p:tavLst>
                                    </p:anim>
                                    <p:anim calcmode="lin" valueType="num">
                                      <p:cBhvr>
                                        <p:cTn id="51" dur="1000" fill="hold"/>
                                        <p:tgtEl>
                                          <p:spTgt spid="140294"/>
                                        </p:tgtEl>
                                        <p:attrNameLst>
                                          <p:attrName>ppt_x</p:attrName>
                                        </p:attrNameLst>
                                      </p:cBhvr>
                                      <p:tavLst>
                                        <p:tav tm="0">
                                          <p:val>
                                            <p:strVal val="#ppt_x-.2"/>
                                          </p:val>
                                        </p:tav>
                                        <p:tav tm="100000">
                                          <p:val>
                                            <p:strVal val="#ppt_x"/>
                                          </p:val>
                                        </p:tav>
                                      </p:tavLst>
                                    </p:anim>
                                    <p:anim calcmode="lin" valueType="num">
                                      <p:cBhvr>
                                        <p:cTn id="52" dur="1000" fill="hold"/>
                                        <p:tgtEl>
                                          <p:spTgt spid="140294"/>
                                        </p:tgtEl>
                                        <p:attrNameLst>
                                          <p:attrName>ppt_y</p:attrName>
                                        </p:attrNameLst>
                                      </p:cBhvr>
                                      <p:tavLst>
                                        <p:tav tm="0">
                                          <p:val>
                                            <p:strVal val="#ppt_y"/>
                                          </p:val>
                                        </p:tav>
                                        <p:tav tm="100000">
                                          <p:val>
                                            <p:strVal val="#ppt_y"/>
                                          </p:val>
                                        </p:tav>
                                      </p:tavLst>
                                    </p:anim>
                                    <p:animEffect transition="in" filter="fade">
                                      <p:cBhvr>
                                        <p:cTn id="53" dur="1000"/>
                                        <p:tgtEl>
                                          <p:spTgt spid="140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P spid="140292" grpId="0" animBg="1"/>
      <p:bldP spid="140293" grpId="0" animBg="1"/>
      <p:bldP spid="140294" grpId="0"/>
      <p:bldP spid="1402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3174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0A6E9CCE-6593-42E4-BBDD-9EC8305F636D}" type="slidenum">
              <a:rPr lang="en-US" sz="900">
                <a:solidFill>
                  <a:schemeClr val="bg1"/>
                </a:solidFill>
                <a:latin typeface="Arial" panose="020B0604020202020204" pitchFamily="34" charset="0"/>
              </a:rPr>
              <a:pPr/>
              <a:t>4</a:t>
            </a:fld>
            <a:endParaRPr lang="en-US" sz="900">
              <a:solidFill>
                <a:schemeClr val="bg1"/>
              </a:solidFill>
              <a:latin typeface="Arial" panose="020B0604020202020204" pitchFamily="34" charset="0"/>
            </a:endParaRPr>
          </a:p>
        </p:txBody>
      </p:sp>
      <p:sp>
        <p:nvSpPr>
          <p:cNvPr id="31748" name="Rectangle 2"/>
          <p:cNvSpPr>
            <a:spLocks noGrp="1" noChangeArrowheads="1"/>
          </p:cNvSpPr>
          <p:nvPr>
            <p:ph type="title"/>
          </p:nvPr>
        </p:nvSpPr>
        <p:spPr>
          <a:xfrm>
            <a:off x="457200" y="479676"/>
            <a:ext cx="6680200" cy="431800"/>
          </a:xfrm>
        </p:spPr>
        <p:txBody>
          <a:bodyPr>
            <a:normAutofit fontScale="90000"/>
          </a:bodyPr>
          <a:lstStyle/>
          <a:p>
            <a:pPr eaLnBrk="1" hangingPunct="1"/>
            <a:r>
              <a:rPr lang="en-US" dirty="0" smtClean="0"/>
              <a:t>Primitive Data Types in Java</a:t>
            </a:r>
          </a:p>
        </p:txBody>
      </p:sp>
      <p:sp>
        <p:nvSpPr>
          <p:cNvPr id="72708" name="Rectangle 4"/>
          <p:cNvSpPr>
            <a:spLocks noChangeArrowheads="1"/>
          </p:cNvSpPr>
          <p:nvPr/>
        </p:nvSpPr>
        <p:spPr bwMode="auto">
          <a:xfrm>
            <a:off x="4419600" y="1147763"/>
            <a:ext cx="4267200"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eaLnBrk="1" hangingPunct="1">
              <a:lnSpc>
                <a:spcPct val="120000"/>
              </a:lnSpc>
              <a:spcBef>
                <a:spcPct val="20000"/>
              </a:spcBef>
              <a:buClr>
                <a:srgbClr val="CC3300"/>
              </a:buClr>
              <a:buSzTx/>
              <a:buFont typeface="Wingdings" panose="05000000000000000000" pitchFamily="2" charset="2"/>
              <a:buChar char="§"/>
            </a:pPr>
            <a:endParaRPr lang="en-US" sz="1600" dirty="0">
              <a:solidFill>
                <a:srgbClr val="3C5658"/>
              </a:solidFill>
            </a:endParaRPr>
          </a:p>
          <a:p>
            <a:pPr algn="l" eaLnBrk="1" hangingPunct="1">
              <a:lnSpc>
                <a:spcPct val="120000"/>
              </a:lnSpc>
              <a:spcBef>
                <a:spcPct val="20000"/>
              </a:spcBef>
              <a:buClr>
                <a:srgbClr val="CC3300"/>
              </a:buClr>
              <a:buSzTx/>
              <a:buFont typeface="Wingdings" panose="05000000000000000000" pitchFamily="2" charset="2"/>
              <a:buChar char="§"/>
            </a:pPr>
            <a:endParaRPr lang="en-US" sz="1600" dirty="0">
              <a:solidFill>
                <a:srgbClr val="3C5658"/>
              </a:solidFill>
            </a:endParaRPr>
          </a:p>
          <a:p>
            <a:pPr algn="l" eaLnBrk="1" hangingPunct="1">
              <a:lnSpc>
                <a:spcPct val="120000"/>
              </a:lnSpc>
              <a:spcBef>
                <a:spcPct val="20000"/>
              </a:spcBef>
              <a:buClr>
                <a:srgbClr val="CC3300"/>
              </a:buClr>
              <a:buSzTx/>
              <a:buFont typeface="Wingdings" panose="05000000000000000000" pitchFamily="2" charset="2"/>
              <a:buChar char="§"/>
            </a:pPr>
            <a:r>
              <a:rPr lang="en-US" sz="1600" dirty="0">
                <a:solidFill>
                  <a:srgbClr val="3C5658"/>
                </a:solidFill>
              </a:rPr>
              <a:t>All numeric data types are signed</a:t>
            </a:r>
          </a:p>
          <a:p>
            <a:pPr algn="l" eaLnBrk="1" hangingPunct="1">
              <a:lnSpc>
                <a:spcPct val="120000"/>
              </a:lnSpc>
              <a:spcBef>
                <a:spcPct val="20000"/>
              </a:spcBef>
              <a:buClr>
                <a:srgbClr val="CC3300"/>
              </a:buClr>
              <a:buSzTx/>
              <a:buFont typeface="Wingdings" panose="05000000000000000000" pitchFamily="2" charset="2"/>
              <a:buChar char="§"/>
            </a:pPr>
            <a:endParaRPr lang="en-US" sz="1600" dirty="0">
              <a:solidFill>
                <a:srgbClr val="3C5658"/>
              </a:solidFill>
            </a:endParaRPr>
          </a:p>
          <a:p>
            <a:pPr algn="l" eaLnBrk="1" hangingPunct="1">
              <a:lnSpc>
                <a:spcPct val="120000"/>
              </a:lnSpc>
              <a:spcBef>
                <a:spcPct val="20000"/>
              </a:spcBef>
              <a:buClr>
                <a:srgbClr val="CC3300"/>
              </a:buClr>
              <a:buSzTx/>
              <a:buFont typeface="Wingdings" panose="05000000000000000000" pitchFamily="2" charset="2"/>
              <a:buChar char="§"/>
            </a:pPr>
            <a:r>
              <a:rPr lang="en-US" sz="1600" dirty="0">
                <a:solidFill>
                  <a:srgbClr val="3C5658"/>
                </a:solidFill>
              </a:rPr>
              <a:t>The size of data types remain same on all platforms</a:t>
            </a:r>
          </a:p>
          <a:p>
            <a:pPr marL="0" indent="0" algn="l" eaLnBrk="1" hangingPunct="1">
              <a:lnSpc>
                <a:spcPct val="120000"/>
              </a:lnSpc>
              <a:spcBef>
                <a:spcPct val="20000"/>
              </a:spcBef>
              <a:buClr>
                <a:srgbClr val="CC3300"/>
              </a:buClr>
              <a:buSzTx/>
            </a:pPr>
            <a:endParaRPr lang="en-US" sz="1600" i="1" dirty="0">
              <a:solidFill>
                <a:srgbClr val="3C5658"/>
              </a:solidFill>
            </a:endParaRPr>
          </a:p>
        </p:txBody>
      </p:sp>
      <p:graphicFrame>
        <p:nvGraphicFramePr>
          <p:cNvPr id="72956" name="Group 252"/>
          <p:cNvGraphicFramePr>
            <a:graphicFrameLocks noGrp="1"/>
          </p:cNvGraphicFramePr>
          <p:nvPr>
            <p:ph sz="half" idx="2"/>
            <p:extLst/>
          </p:nvPr>
        </p:nvGraphicFramePr>
        <p:xfrm>
          <a:off x="457200" y="1219200"/>
          <a:ext cx="3581400" cy="4191000"/>
        </p:xfrm>
        <a:graphic>
          <a:graphicData uri="http://schemas.openxmlformats.org/drawingml/2006/table">
            <a:tbl>
              <a:tblPr/>
              <a:tblGrid>
                <a:gridCol w="1219200"/>
                <a:gridCol w="2362200"/>
              </a:tblGrid>
              <a:tr h="349250">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1" u="none" strike="noStrike" cap="none" normalizeH="0" baseline="0" dirty="0" smtClean="0">
                          <a:ln>
                            <a:noFill/>
                          </a:ln>
                          <a:solidFill>
                            <a:srgbClr val="3C5658"/>
                          </a:solidFill>
                          <a:effectLst/>
                          <a:latin typeface="Verdana" pitchFamily="34" charset="0"/>
                        </a:rPr>
                        <a:t>Integer Data Types</a:t>
                      </a:r>
                    </a:p>
                  </a:txBody>
                  <a:tcPr marL="0" marR="0" marT="0" marB="0" anchor="ctr" horzOverflow="overflow">
                    <a:lnL cap="flat">
                      <a:noFill/>
                    </a:lnL>
                    <a:lnR w="6350" cap="flat" cmpd="sng" algn="ctr">
                      <a:solidFill>
                        <a:schemeClr val="tx1"/>
                      </a:solidFill>
                      <a:prstDash val="solid"/>
                      <a:round/>
                      <a:headEnd type="none" w="med" len="med"/>
                      <a:tailEnd type="none" w="med" len="med"/>
                    </a:lnR>
                    <a:lnT cap="flat">
                      <a:noFill/>
                    </a:lnT>
                    <a:lnB>
                      <a:noFill/>
                    </a:lnB>
                    <a:lnTlToBr>
                      <a:noFill/>
                    </a:lnTlToBr>
                    <a:lnBlToTr>
                      <a:noFill/>
                    </a:lnBlToTr>
                    <a:noFill/>
                  </a:tcPr>
                </a:tc>
                <a:tc hMerge="1">
                  <a:txBody>
                    <a:bodyPr/>
                    <a:lstStyle/>
                    <a:p>
                      <a:endParaRPr lang="en-US"/>
                    </a:p>
                  </a:txBody>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   byte</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4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(1 byte)</a:t>
                      </a:r>
                    </a:p>
                  </a:txBody>
                  <a:tcPr marL="0" marR="0" marT="0" marB="0" anchor="ctr" horzOverflow="overflow">
                    <a:lnL>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   short</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(2 bytes)</a:t>
                      </a:r>
                    </a:p>
                  </a:txBody>
                  <a:tcPr marL="0" marR="0" marT="0" marB="0" anchor="ctr" horzOverflow="overflow">
                    <a:lnL>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dirty="0" smtClean="0">
                          <a:ln>
                            <a:noFill/>
                          </a:ln>
                          <a:solidFill>
                            <a:srgbClr val="3C5658"/>
                          </a:solidFill>
                          <a:effectLst/>
                          <a:latin typeface="Verdana" pitchFamily="34" charset="0"/>
                        </a:rPr>
                        <a:t>   int</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(4 bytes)</a:t>
                      </a:r>
                    </a:p>
                  </a:txBody>
                  <a:tcPr marL="0" marR="0" marT="0" marB="0" anchor="ctr" horzOverflow="overflow">
                    <a:lnL>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   long</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(8 bytes)</a:t>
                      </a:r>
                    </a:p>
                  </a:txBody>
                  <a:tcPr marL="0" marR="0" marT="0" marB="0" anchor="ctr" horzOverflow="overflow">
                    <a:lnL>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r>
              <a:tr h="349250">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1" u="none" strike="noStrike" cap="none" normalizeH="0" baseline="0" smtClean="0">
                          <a:ln>
                            <a:noFill/>
                          </a:ln>
                          <a:solidFill>
                            <a:srgbClr val="3C5658"/>
                          </a:solidFill>
                          <a:effectLst/>
                          <a:latin typeface="Verdana" pitchFamily="34" charset="0"/>
                        </a:rPr>
                        <a:t>Floating Data Types</a:t>
                      </a:r>
                    </a:p>
                  </a:txBody>
                  <a:tcPr marL="0" marR="0" marT="0" marB="0" anchor="ctr" horzOverflow="overflow">
                    <a:lnL cap="flat">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   float</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(4 bytes)</a:t>
                      </a:r>
                    </a:p>
                  </a:txBody>
                  <a:tcPr marL="0" marR="0" marT="0" marB="0" anchor="ctr" horzOverflow="overflow">
                    <a:lnL>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   double</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(8 bytes)</a:t>
                      </a:r>
                    </a:p>
                  </a:txBody>
                  <a:tcPr marL="0" marR="0" marT="0" marB="0" anchor="ctr" horzOverflow="overflow">
                    <a:lnL>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r>
              <a:tr h="349250">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1" u="none" strike="noStrike" cap="none" normalizeH="0" baseline="0" smtClean="0">
                          <a:ln>
                            <a:noFill/>
                          </a:ln>
                          <a:solidFill>
                            <a:srgbClr val="3C5658"/>
                          </a:solidFill>
                          <a:effectLst/>
                          <a:latin typeface="Verdana" pitchFamily="34" charset="0"/>
                        </a:rPr>
                        <a:t>Character Data Types</a:t>
                      </a:r>
                    </a:p>
                  </a:txBody>
                  <a:tcPr marL="0" marR="0" marT="0" marB="0" anchor="ctr" horzOverflow="overflow">
                    <a:lnL cap="flat">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   char</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(2 bytes)</a:t>
                      </a:r>
                    </a:p>
                  </a:txBody>
                  <a:tcPr marL="0" marR="0" marT="0" marB="0" anchor="ctr" horzOverflow="overflow">
                    <a:lnL>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r>
              <a:tr h="349250">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1" i="1" u="none" strike="noStrike" cap="none" normalizeH="0" baseline="0" dirty="0" smtClean="0">
                          <a:ln>
                            <a:noFill/>
                          </a:ln>
                          <a:solidFill>
                            <a:srgbClr val="3C5658"/>
                          </a:solidFill>
                          <a:effectLst/>
                          <a:latin typeface="Verdana" pitchFamily="34" charset="0"/>
                        </a:rPr>
                        <a:t>Logical/Boolean Data Types</a:t>
                      </a:r>
                    </a:p>
                  </a:txBody>
                  <a:tcPr marL="0" marR="0" marT="0" marB="0" anchor="ctr" horzOverflow="overflow">
                    <a:lnL cap="flat">
                      <a:noFill/>
                    </a:lnL>
                    <a:lnR w="635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   boolean</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Tx/>
                        <a:buFont typeface="Wingdings" pitchFamily="2" charset="2"/>
                        <a:buNone/>
                        <a:tabLst/>
                      </a:pPr>
                      <a:r>
                        <a:rPr kumimoji="0" lang="en-US" sz="1400" b="0" i="0" u="none" strike="noStrike" cap="none" normalizeH="0" baseline="0" smtClean="0">
                          <a:ln>
                            <a:noFill/>
                          </a:ln>
                          <a:solidFill>
                            <a:srgbClr val="3C5658"/>
                          </a:solidFill>
                          <a:effectLst/>
                          <a:latin typeface="Verdana" pitchFamily="34" charset="0"/>
                        </a:rPr>
                        <a:t>(1 bit) (true/false)</a:t>
                      </a:r>
                    </a:p>
                  </a:txBody>
                  <a:tcPr marL="0" marR="0" marT="0" marB="0" anchor="ctr" horzOverflow="overflow">
                    <a:lnL>
                      <a:noFill/>
                    </a:lnL>
                    <a:lnR w="6350" cap="flat" cmpd="sng" algn="ctr">
                      <a:solidFill>
                        <a:schemeClr val="tx1"/>
                      </a:solidFill>
                      <a:prstDash val="solid"/>
                      <a:round/>
                      <a:headEnd type="none" w="med" len="med"/>
                      <a:tailEnd type="none" w="med" len="med"/>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6512311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72956"/>
                                        </p:tgtEl>
                                        <p:attrNameLst>
                                          <p:attrName>style.visibility</p:attrName>
                                        </p:attrNameLst>
                                      </p:cBhvr>
                                      <p:to>
                                        <p:strVal val="visible"/>
                                      </p:to>
                                    </p:set>
                                    <p:anim calcmode="lin" valueType="num">
                                      <p:cBhvr>
                                        <p:cTn id="7" dur="2000" fill="hold"/>
                                        <p:tgtEl>
                                          <p:spTgt spid="72956"/>
                                        </p:tgtEl>
                                        <p:attrNameLst>
                                          <p:attrName>ppt_w</p:attrName>
                                        </p:attrNameLst>
                                      </p:cBhvr>
                                      <p:tavLst>
                                        <p:tav tm="0">
                                          <p:val>
                                            <p:strVal val="#ppt_w*0.70"/>
                                          </p:val>
                                        </p:tav>
                                        <p:tav tm="100000">
                                          <p:val>
                                            <p:strVal val="#ppt_w"/>
                                          </p:val>
                                        </p:tav>
                                      </p:tavLst>
                                    </p:anim>
                                    <p:anim calcmode="lin" valueType="num">
                                      <p:cBhvr>
                                        <p:cTn id="8" dur="2000" fill="hold"/>
                                        <p:tgtEl>
                                          <p:spTgt spid="72956"/>
                                        </p:tgtEl>
                                        <p:attrNameLst>
                                          <p:attrName>ppt_h</p:attrName>
                                        </p:attrNameLst>
                                      </p:cBhvr>
                                      <p:tavLst>
                                        <p:tav tm="0">
                                          <p:val>
                                            <p:strVal val="#ppt_h"/>
                                          </p:val>
                                        </p:tav>
                                        <p:tav tm="100000">
                                          <p:val>
                                            <p:strVal val="#ppt_h"/>
                                          </p:val>
                                        </p:tav>
                                      </p:tavLst>
                                    </p:anim>
                                    <p:animEffect transition="in" filter="fade">
                                      <p:cBhvr>
                                        <p:cTn id="9" dur="2000"/>
                                        <p:tgtEl>
                                          <p:spTgt spid="72956"/>
                                        </p:tgtEl>
                                      </p:cBhvr>
                                    </p:animEffect>
                                  </p:childTnLst>
                                </p:cTn>
                              </p:par>
                            </p:childTnLst>
                          </p:cTn>
                        </p:par>
                        <p:par>
                          <p:cTn id="10" fill="hold" nodeType="afterGroup">
                            <p:stCondLst>
                              <p:cond delay="2000"/>
                            </p:stCondLst>
                            <p:childTnLst>
                              <p:par>
                                <p:cTn id="11" presetID="10" presetClass="entr" presetSubtype="0" fill="hold" grpId="0" nodeType="afterEffect">
                                  <p:stCondLst>
                                    <p:cond delay="500"/>
                                  </p:stCondLst>
                                  <p:childTnLst>
                                    <p:set>
                                      <p:cBhvr>
                                        <p:cTn id="12" dur="1" fill="hold">
                                          <p:stCondLst>
                                            <p:cond delay="0"/>
                                          </p:stCondLst>
                                        </p:cTn>
                                        <p:tgtEl>
                                          <p:spTgt spid="72708">
                                            <p:txEl>
                                              <p:pRg st="2" end="2"/>
                                            </p:txEl>
                                          </p:spTgt>
                                        </p:tgtEl>
                                        <p:attrNameLst>
                                          <p:attrName>style.visibility</p:attrName>
                                        </p:attrNameLst>
                                      </p:cBhvr>
                                      <p:to>
                                        <p:strVal val="visible"/>
                                      </p:to>
                                    </p:set>
                                    <p:animEffect transition="in" filter="fade">
                                      <p:cBhvr>
                                        <p:cTn id="13" dur="2000"/>
                                        <p:tgtEl>
                                          <p:spTgt spid="72708">
                                            <p:txEl>
                                              <p:pRg st="2" end="2"/>
                                            </p:txEl>
                                          </p:spTgt>
                                        </p:tgtEl>
                                      </p:cBhvr>
                                    </p:animEffect>
                                  </p:childTnLst>
                                </p:cTn>
                              </p:par>
                            </p:childTnLst>
                          </p:cTn>
                        </p:par>
                        <p:par>
                          <p:cTn id="14" fill="hold" nodeType="afterGroup">
                            <p:stCondLst>
                              <p:cond delay="4500"/>
                            </p:stCondLst>
                            <p:childTnLst>
                              <p:par>
                                <p:cTn id="15" presetID="10" presetClass="entr" presetSubtype="0" fill="hold" grpId="0" nodeType="afterEffect">
                                  <p:stCondLst>
                                    <p:cond delay="500"/>
                                  </p:stCondLst>
                                  <p:childTnLst>
                                    <p:set>
                                      <p:cBhvr>
                                        <p:cTn id="16" dur="1" fill="hold">
                                          <p:stCondLst>
                                            <p:cond delay="0"/>
                                          </p:stCondLst>
                                        </p:cTn>
                                        <p:tgtEl>
                                          <p:spTgt spid="72708">
                                            <p:txEl>
                                              <p:pRg st="4" end="4"/>
                                            </p:txEl>
                                          </p:spTgt>
                                        </p:tgtEl>
                                        <p:attrNameLst>
                                          <p:attrName>style.visibility</p:attrName>
                                        </p:attrNameLst>
                                      </p:cBhvr>
                                      <p:to>
                                        <p:strVal val="visible"/>
                                      </p:to>
                                    </p:set>
                                    <p:animEffect transition="in" filter="fade">
                                      <p:cBhvr>
                                        <p:cTn id="17" dur="2000"/>
                                        <p:tgtEl>
                                          <p:spTgt spid="727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dvAuto="50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655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CE72B349-63E5-4B00-BA12-16E37CA6E4DA}" type="slidenum">
              <a:rPr lang="en-US" sz="900">
                <a:solidFill>
                  <a:schemeClr val="bg1"/>
                </a:solidFill>
                <a:latin typeface="Arial" panose="020B0604020202020204" pitchFamily="34" charset="0"/>
              </a:rPr>
              <a:pPr/>
              <a:t>40</a:t>
            </a:fld>
            <a:endParaRPr lang="en-US" sz="900">
              <a:solidFill>
                <a:schemeClr val="bg1"/>
              </a:solidFill>
              <a:latin typeface="Arial" panose="020B0604020202020204" pitchFamily="34" charset="0"/>
            </a:endParaRPr>
          </a:p>
        </p:txBody>
      </p:sp>
      <p:sp>
        <p:nvSpPr>
          <p:cNvPr id="65540" name="Rectangle 2"/>
          <p:cNvSpPr>
            <a:spLocks noGrp="1" noChangeArrowheads="1"/>
          </p:cNvSpPr>
          <p:nvPr>
            <p:ph type="title"/>
          </p:nvPr>
        </p:nvSpPr>
        <p:spPr/>
        <p:txBody>
          <a:bodyPr/>
          <a:lstStyle/>
          <a:p>
            <a:pPr eaLnBrk="1" hangingPunct="1"/>
            <a:r>
              <a:rPr lang="en-US" smtClean="0"/>
              <a:t>Multidimensional Arrays</a:t>
            </a:r>
          </a:p>
        </p:txBody>
      </p:sp>
      <p:sp>
        <p:nvSpPr>
          <p:cNvPr id="142339" name="Rectangle 3"/>
          <p:cNvSpPr>
            <a:spLocks noGrp="1" noChangeArrowheads="1"/>
          </p:cNvSpPr>
          <p:nvPr>
            <p:ph type="body" idx="1"/>
          </p:nvPr>
        </p:nvSpPr>
        <p:spPr/>
        <p:txBody>
          <a:bodyPr/>
          <a:lstStyle/>
          <a:p>
            <a:pPr algn="just" eaLnBrk="1" hangingPunct="1"/>
            <a:r>
              <a:rPr lang="en-US" dirty="0" smtClean="0"/>
              <a:t>A Multi-dimensional array is an array of arrays</a:t>
            </a:r>
          </a:p>
          <a:p>
            <a:pPr algn="just" eaLnBrk="1" hangingPunct="1"/>
            <a:r>
              <a:rPr lang="en-US" dirty="0" smtClean="0"/>
              <a:t>To declare a multidimensional array, specify each additional index using another set of square brackets</a:t>
            </a:r>
            <a:endParaRPr lang="en-US" sz="1800" dirty="0" smtClean="0"/>
          </a:p>
        </p:txBody>
      </p:sp>
      <p:sp>
        <p:nvSpPr>
          <p:cNvPr id="142340" name="Text Box 4"/>
          <p:cNvSpPr txBox="1">
            <a:spLocks noChangeArrowheads="1"/>
          </p:cNvSpPr>
          <p:nvPr/>
        </p:nvSpPr>
        <p:spPr bwMode="auto">
          <a:xfrm>
            <a:off x="879348" y="2971800"/>
            <a:ext cx="7543800" cy="2585323"/>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a:r>
              <a:rPr lang="nb-NO" sz="1800" dirty="0">
                <a:solidFill>
                  <a:srgbClr val="FF0000"/>
                </a:solidFill>
                <a:latin typeface="Courier New" panose="02070309020205020404" pitchFamily="49" charset="0"/>
              </a:rPr>
              <a:t>int [][] x;</a:t>
            </a:r>
          </a:p>
          <a:p>
            <a:pPr algn="l"/>
            <a:r>
              <a:rPr lang="nb-NO" sz="1800" dirty="0">
                <a:solidFill>
                  <a:srgbClr val="FF0000"/>
                </a:solidFill>
                <a:latin typeface="Courier New" panose="02070309020205020404" pitchFamily="49" charset="0"/>
              </a:rPr>
              <a:t>//x is a reference to an array of int arrays</a:t>
            </a:r>
          </a:p>
          <a:p>
            <a:pPr algn="l"/>
            <a:r>
              <a:rPr lang="nb-NO" sz="1800" dirty="0">
                <a:solidFill>
                  <a:srgbClr val="FF0000"/>
                </a:solidFill>
                <a:latin typeface="Courier New" panose="02070309020205020404" pitchFamily="49" charset="0"/>
              </a:rPr>
              <a:t>x = new int[3][4];</a:t>
            </a:r>
          </a:p>
          <a:p>
            <a:pPr algn="l"/>
            <a:r>
              <a:rPr lang="nb-NO" sz="1800" dirty="0">
                <a:solidFill>
                  <a:srgbClr val="FF0000"/>
                </a:solidFill>
                <a:latin typeface="Courier New" panose="02070309020205020404" pitchFamily="49" charset="0"/>
              </a:rPr>
              <a:t>//Create 3 new int arrays, each having 4 elements</a:t>
            </a:r>
          </a:p>
          <a:p>
            <a:pPr algn="l"/>
            <a:r>
              <a:rPr lang="nb-NO" sz="1800" dirty="0">
                <a:solidFill>
                  <a:srgbClr val="FF0000"/>
                </a:solidFill>
                <a:latin typeface="Courier New" panose="02070309020205020404" pitchFamily="49" charset="0"/>
              </a:rPr>
              <a:t>//x[0] refers to the first int array, x[1] to the second and so on</a:t>
            </a:r>
          </a:p>
          <a:p>
            <a:pPr algn="l"/>
            <a:r>
              <a:rPr lang="nb-NO" sz="1800" dirty="0">
                <a:solidFill>
                  <a:srgbClr val="FF0000"/>
                </a:solidFill>
                <a:latin typeface="Courier New" panose="02070309020205020404" pitchFamily="49" charset="0"/>
              </a:rPr>
              <a:t>//x[0][0] is the first element of the first array</a:t>
            </a:r>
          </a:p>
          <a:p>
            <a:pPr algn="l"/>
            <a:r>
              <a:rPr lang="nb-NO" sz="1800" dirty="0">
                <a:solidFill>
                  <a:srgbClr val="FF0000"/>
                </a:solidFill>
                <a:latin typeface="Courier New" panose="02070309020205020404" pitchFamily="49" charset="0"/>
              </a:rPr>
              <a:t>//x.length will be 3</a:t>
            </a:r>
          </a:p>
          <a:p>
            <a:pPr algn="l"/>
            <a:r>
              <a:rPr lang="nb-NO" sz="1800" dirty="0">
                <a:solidFill>
                  <a:srgbClr val="FF0000"/>
                </a:solidFill>
                <a:latin typeface="Courier New" panose="02070309020205020404" pitchFamily="49" charset="0"/>
              </a:rPr>
              <a:t>//x[0].length, x[1].length and x[2].length will be 4</a:t>
            </a:r>
            <a:endParaRPr lang="en-US" sz="18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987293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p:cTn id="7" dur="1000" fill="hold"/>
                                        <p:tgtEl>
                                          <p:spTgt spid="14233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4233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4233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4233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42339">
                                            <p:txEl>
                                              <p:pRg st="0" end="0"/>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42339">
                                            <p:txEl>
                                              <p:pRg st="1" end="1"/>
                                            </p:txEl>
                                          </p:spTgt>
                                        </p:tgtEl>
                                        <p:attrNameLst>
                                          <p:attrName>style.visibility</p:attrName>
                                        </p:attrNameLst>
                                      </p:cBhvr>
                                      <p:to>
                                        <p:strVal val="visible"/>
                                      </p:to>
                                    </p:set>
                                    <p:anim calcmode="lin" valueType="num">
                                      <p:cBhvr>
                                        <p:cTn id="14" dur="1000" fill="hold"/>
                                        <p:tgtEl>
                                          <p:spTgt spid="142339">
                                            <p:txEl>
                                              <p:pRg st="1" end="1"/>
                                            </p:txEl>
                                          </p:spTgt>
                                        </p:tgtEl>
                                        <p:attrNameLst>
                                          <p:attrName>ppt_w</p:attrName>
                                        </p:attrNameLst>
                                      </p:cBhvr>
                                      <p:tavLst>
                                        <p:tav tm="0">
                                          <p:val>
                                            <p:strVal val="#ppt_w*0.05"/>
                                          </p:val>
                                        </p:tav>
                                        <p:tav tm="100000">
                                          <p:val>
                                            <p:strVal val="#ppt_w"/>
                                          </p:val>
                                        </p:tav>
                                      </p:tavLst>
                                    </p:anim>
                                    <p:anim calcmode="lin" valueType="num">
                                      <p:cBhvr>
                                        <p:cTn id="15" dur="1000" fill="hold"/>
                                        <p:tgtEl>
                                          <p:spTgt spid="142339">
                                            <p:txEl>
                                              <p:pRg st="1" end="1"/>
                                            </p:txEl>
                                          </p:spTgt>
                                        </p:tgtEl>
                                        <p:attrNameLst>
                                          <p:attrName>ppt_h</p:attrName>
                                        </p:attrNameLst>
                                      </p:cBhvr>
                                      <p:tavLst>
                                        <p:tav tm="0">
                                          <p:val>
                                            <p:strVal val="#ppt_h"/>
                                          </p:val>
                                        </p:tav>
                                        <p:tav tm="100000">
                                          <p:val>
                                            <p:strVal val="#ppt_h"/>
                                          </p:val>
                                        </p:tav>
                                      </p:tavLst>
                                    </p:anim>
                                    <p:anim calcmode="lin" valueType="num">
                                      <p:cBhvr>
                                        <p:cTn id="16" dur="1000" fill="hold"/>
                                        <p:tgtEl>
                                          <p:spTgt spid="142339">
                                            <p:txEl>
                                              <p:pRg st="1" end="1"/>
                                            </p:txEl>
                                          </p:spTgt>
                                        </p:tgtEl>
                                        <p:attrNameLst>
                                          <p:attrName>ppt_x</p:attrName>
                                        </p:attrNameLst>
                                      </p:cBhvr>
                                      <p:tavLst>
                                        <p:tav tm="0">
                                          <p:val>
                                            <p:strVal val="#ppt_x-.2"/>
                                          </p:val>
                                        </p:tav>
                                        <p:tav tm="100000">
                                          <p:val>
                                            <p:strVal val="#ppt_x"/>
                                          </p:val>
                                        </p:tav>
                                      </p:tavLst>
                                    </p:anim>
                                    <p:anim calcmode="lin" valueType="num">
                                      <p:cBhvr>
                                        <p:cTn id="17" dur="1000" fill="hold"/>
                                        <p:tgtEl>
                                          <p:spTgt spid="142339">
                                            <p:txEl>
                                              <p:pRg st="1" end="1"/>
                                            </p:txEl>
                                          </p:spTgt>
                                        </p:tgtEl>
                                        <p:attrNameLst>
                                          <p:attrName>ppt_y</p:attrName>
                                        </p:attrNameLst>
                                      </p:cBhvr>
                                      <p:tavLst>
                                        <p:tav tm="0">
                                          <p:val>
                                            <p:strVal val="#ppt_y"/>
                                          </p:val>
                                        </p:tav>
                                        <p:tav tm="100000">
                                          <p:val>
                                            <p:strVal val="#ppt_y"/>
                                          </p:val>
                                        </p:tav>
                                      </p:tavLst>
                                    </p:anim>
                                    <p:animEffect transition="in" filter="fade">
                                      <p:cBhvr>
                                        <p:cTn id="18" dur="1000"/>
                                        <p:tgtEl>
                                          <p:spTgt spid="142339">
                                            <p:txEl>
                                              <p:pRg st="1" end="1"/>
                                            </p:txEl>
                                          </p:spTgt>
                                        </p:tgtEl>
                                      </p:cBhvr>
                                    </p:animEffect>
                                  </p:childTnLst>
                                </p:cTn>
                              </p:par>
                              <p:par>
                                <p:cTn id="19" presetID="18" presetClass="entr" presetSubtype="12" fill="hold" grpId="0" nodeType="withEffect">
                                  <p:stCondLst>
                                    <p:cond delay="500"/>
                                  </p:stCondLst>
                                  <p:childTnLst>
                                    <p:set>
                                      <p:cBhvr>
                                        <p:cTn id="20" dur="1" fill="hold">
                                          <p:stCondLst>
                                            <p:cond delay="0"/>
                                          </p:stCondLst>
                                        </p:cTn>
                                        <p:tgtEl>
                                          <p:spTgt spid="142340"/>
                                        </p:tgtEl>
                                        <p:attrNameLst>
                                          <p:attrName>style.visibility</p:attrName>
                                        </p:attrNameLst>
                                      </p:cBhvr>
                                      <p:to>
                                        <p:strVal val="visible"/>
                                      </p:to>
                                    </p:set>
                                    <p:animEffect transition="in" filter="strips(downLeft)">
                                      <p:cBhvr>
                                        <p:cTn id="21" dur="10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P spid="14234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655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CE72B349-63E5-4B00-BA12-16E37CA6E4DA}" type="slidenum">
              <a:rPr lang="en-US" sz="900">
                <a:solidFill>
                  <a:schemeClr val="bg1"/>
                </a:solidFill>
                <a:latin typeface="Arial" panose="020B0604020202020204" pitchFamily="34" charset="0"/>
              </a:rPr>
              <a:pPr/>
              <a:t>41</a:t>
            </a:fld>
            <a:endParaRPr lang="en-US" sz="900">
              <a:solidFill>
                <a:schemeClr val="bg1"/>
              </a:solidFill>
              <a:latin typeface="Arial" panose="020B0604020202020204" pitchFamily="34" charset="0"/>
            </a:endParaRPr>
          </a:p>
        </p:txBody>
      </p:sp>
      <p:sp>
        <p:nvSpPr>
          <p:cNvPr id="65540" name="Rectangle 2"/>
          <p:cNvSpPr>
            <a:spLocks noGrp="1" noChangeArrowheads="1"/>
          </p:cNvSpPr>
          <p:nvPr>
            <p:ph type="title"/>
          </p:nvPr>
        </p:nvSpPr>
        <p:spPr/>
        <p:txBody>
          <a:bodyPr/>
          <a:lstStyle/>
          <a:p>
            <a:pPr eaLnBrk="1" hangingPunct="1"/>
            <a:r>
              <a:rPr lang="en-US" smtClean="0"/>
              <a:t>Multidimensional Arrays</a:t>
            </a:r>
          </a:p>
        </p:txBody>
      </p:sp>
      <p:sp>
        <p:nvSpPr>
          <p:cNvPr id="142339" name="Rectangle 3"/>
          <p:cNvSpPr>
            <a:spLocks noGrp="1" noChangeArrowheads="1"/>
          </p:cNvSpPr>
          <p:nvPr>
            <p:ph type="body" idx="1"/>
          </p:nvPr>
        </p:nvSpPr>
        <p:spPr/>
        <p:txBody>
          <a:bodyPr/>
          <a:lstStyle/>
          <a:p>
            <a:r>
              <a:rPr lang="en-IN" dirty="0" smtClean="0"/>
              <a:t>To allocate </a:t>
            </a:r>
            <a:r>
              <a:rPr lang="en-IN" dirty="0"/>
              <a:t>memory for a multidimensional array, </a:t>
            </a:r>
            <a:r>
              <a:rPr lang="en-IN" dirty="0" smtClean="0"/>
              <a:t>need to only </a:t>
            </a:r>
            <a:r>
              <a:rPr lang="en-IN" dirty="0"/>
              <a:t>specify </a:t>
            </a:r>
            <a:r>
              <a:rPr lang="en-IN" dirty="0" smtClean="0"/>
              <a:t>the memory </a:t>
            </a:r>
            <a:r>
              <a:rPr lang="en-IN" dirty="0"/>
              <a:t>for the first (leftmost) </a:t>
            </a:r>
            <a:r>
              <a:rPr lang="en-IN" dirty="0" smtClean="0"/>
              <a:t>dimension</a:t>
            </a:r>
            <a:r>
              <a:rPr lang="en-IN" dirty="0"/>
              <a:t>. </a:t>
            </a:r>
            <a:endParaRPr lang="en-IN" dirty="0" smtClean="0"/>
          </a:p>
          <a:p>
            <a:r>
              <a:rPr lang="en-IN" dirty="0" smtClean="0"/>
              <a:t>Allocate </a:t>
            </a:r>
            <a:r>
              <a:rPr lang="en-IN" dirty="0"/>
              <a:t>the remaining </a:t>
            </a:r>
            <a:r>
              <a:rPr lang="en-IN" dirty="0" smtClean="0"/>
              <a:t>dimensions separately.</a:t>
            </a:r>
          </a:p>
          <a:p>
            <a:pPr lvl="1"/>
            <a:r>
              <a:rPr lang="en-IN" b="1" dirty="0" err="1"/>
              <a:t>int</a:t>
            </a:r>
            <a:r>
              <a:rPr lang="en-IN" b="1" dirty="0"/>
              <a:t> </a:t>
            </a:r>
            <a:r>
              <a:rPr lang="en-IN" b="1" dirty="0" err="1"/>
              <a:t>twoD</a:t>
            </a:r>
            <a:r>
              <a:rPr lang="en-IN" b="1" dirty="0" smtClean="0"/>
              <a:t>[ ][ ] </a:t>
            </a:r>
            <a:r>
              <a:rPr lang="en-IN" b="1" dirty="0"/>
              <a:t>= new </a:t>
            </a:r>
            <a:r>
              <a:rPr lang="en-IN" b="1" dirty="0" err="1"/>
              <a:t>int</a:t>
            </a:r>
            <a:r>
              <a:rPr lang="en-IN" b="1" dirty="0"/>
              <a:t>[4</a:t>
            </a:r>
            <a:r>
              <a:rPr lang="en-IN" b="1" dirty="0" smtClean="0"/>
              <a:t>][ ];</a:t>
            </a:r>
            <a:endParaRPr lang="en-IN" b="1" dirty="0"/>
          </a:p>
          <a:p>
            <a:pPr lvl="1"/>
            <a:r>
              <a:rPr lang="en-IN" dirty="0" err="1"/>
              <a:t>twoD</a:t>
            </a:r>
            <a:r>
              <a:rPr lang="en-IN" dirty="0"/>
              <a:t>[0] = </a:t>
            </a:r>
            <a:r>
              <a:rPr lang="en-IN" b="1" dirty="0"/>
              <a:t>new </a:t>
            </a:r>
            <a:r>
              <a:rPr lang="en-IN" b="1" dirty="0" err="1"/>
              <a:t>int</a:t>
            </a:r>
            <a:r>
              <a:rPr lang="en-IN" b="1" dirty="0"/>
              <a:t>[5];</a:t>
            </a:r>
          </a:p>
          <a:p>
            <a:pPr lvl="1"/>
            <a:r>
              <a:rPr lang="en-IN" dirty="0" err="1"/>
              <a:t>twoD</a:t>
            </a:r>
            <a:r>
              <a:rPr lang="en-IN" dirty="0"/>
              <a:t>[1] = </a:t>
            </a:r>
            <a:r>
              <a:rPr lang="en-IN" b="1" dirty="0"/>
              <a:t>new </a:t>
            </a:r>
            <a:r>
              <a:rPr lang="en-IN" b="1" dirty="0" err="1"/>
              <a:t>int</a:t>
            </a:r>
            <a:r>
              <a:rPr lang="en-IN" b="1" dirty="0"/>
              <a:t>[5];</a:t>
            </a:r>
          </a:p>
          <a:p>
            <a:pPr lvl="1"/>
            <a:r>
              <a:rPr lang="en-IN" dirty="0" err="1"/>
              <a:t>twoD</a:t>
            </a:r>
            <a:r>
              <a:rPr lang="en-IN" dirty="0"/>
              <a:t>[2] = </a:t>
            </a:r>
            <a:r>
              <a:rPr lang="en-IN" b="1" dirty="0"/>
              <a:t>new </a:t>
            </a:r>
            <a:r>
              <a:rPr lang="en-IN" b="1" dirty="0" err="1"/>
              <a:t>int</a:t>
            </a:r>
            <a:r>
              <a:rPr lang="en-IN" b="1" dirty="0"/>
              <a:t>[5];</a:t>
            </a:r>
          </a:p>
          <a:p>
            <a:pPr lvl="1"/>
            <a:r>
              <a:rPr lang="en-IN" dirty="0" err="1"/>
              <a:t>twoD</a:t>
            </a:r>
            <a:r>
              <a:rPr lang="en-IN" dirty="0"/>
              <a:t>[3] = </a:t>
            </a:r>
            <a:r>
              <a:rPr lang="en-IN" b="1" dirty="0"/>
              <a:t>new </a:t>
            </a:r>
            <a:r>
              <a:rPr lang="en-IN" b="1" dirty="0" err="1"/>
              <a:t>int</a:t>
            </a:r>
            <a:r>
              <a:rPr lang="en-IN" b="1" dirty="0"/>
              <a:t>[5];</a:t>
            </a:r>
            <a:endParaRPr lang="en-IN" dirty="0" smtClean="0"/>
          </a:p>
          <a:p>
            <a:endParaRPr lang="en-US" sz="1800" dirty="0" smtClean="0"/>
          </a:p>
        </p:txBody>
      </p:sp>
    </p:spTree>
    <p:extLst>
      <p:ext uri="{BB962C8B-B14F-4D97-AF65-F5344CB8AC3E}">
        <p14:creationId xmlns:p14="http://schemas.microsoft.com/office/powerpoint/2010/main" val="28280580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p:cTn id="7" dur="1000" fill="hold"/>
                                        <p:tgtEl>
                                          <p:spTgt spid="14233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4233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4233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4233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42339">
                                            <p:txEl>
                                              <p:pRg st="0" end="0"/>
                                            </p:txEl>
                                          </p:spTgt>
                                        </p:tgtEl>
                                      </p:cBhvr>
                                    </p:animEffect>
                                  </p:childTnLst>
                                </p:cTn>
                              </p:par>
                            </p:childTnLst>
                          </p:cTn>
                        </p:par>
                        <p:par>
                          <p:cTn id="12" fill="hold">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142339">
                                            <p:txEl>
                                              <p:pRg st="1" end="1"/>
                                            </p:txEl>
                                          </p:spTgt>
                                        </p:tgtEl>
                                        <p:attrNameLst>
                                          <p:attrName>style.visibility</p:attrName>
                                        </p:attrNameLst>
                                      </p:cBhvr>
                                      <p:to>
                                        <p:strVal val="visible"/>
                                      </p:to>
                                    </p:set>
                                    <p:anim calcmode="lin" valueType="num">
                                      <p:cBhvr>
                                        <p:cTn id="15" dur="1000" fill="hold"/>
                                        <p:tgtEl>
                                          <p:spTgt spid="142339">
                                            <p:txEl>
                                              <p:pRg st="1" end="1"/>
                                            </p:txEl>
                                          </p:spTgt>
                                        </p:tgtEl>
                                        <p:attrNameLst>
                                          <p:attrName>ppt_w</p:attrName>
                                        </p:attrNameLst>
                                      </p:cBhvr>
                                      <p:tavLst>
                                        <p:tav tm="0">
                                          <p:val>
                                            <p:strVal val="#ppt_w*0.05"/>
                                          </p:val>
                                        </p:tav>
                                        <p:tav tm="100000">
                                          <p:val>
                                            <p:strVal val="#ppt_w"/>
                                          </p:val>
                                        </p:tav>
                                      </p:tavLst>
                                    </p:anim>
                                    <p:anim calcmode="lin" valueType="num">
                                      <p:cBhvr>
                                        <p:cTn id="16" dur="1000" fill="hold"/>
                                        <p:tgtEl>
                                          <p:spTgt spid="142339">
                                            <p:txEl>
                                              <p:pRg st="1" end="1"/>
                                            </p:txEl>
                                          </p:spTgt>
                                        </p:tgtEl>
                                        <p:attrNameLst>
                                          <p:attrName>ppt_h</p:attrName>
                                        </p:attrNameLst>
                                      </p:cBhvr>
                                      <p:tavLst>
                                        <p:tav tm="0">
                                          <p:val>
                                            <p:strVal val="#ppt_h"/>
                                          </p:val>
                                        </p:tav>
                                        <p:tav tm="100000">
                                          <p:val>
                                            <p:strVal val="#ppt_h"/>
                                          </p:val>
                                        </p:tav>
                                      </p:tavLst>
                                    </p:anim>
                                    <p:anim calcmode="lin" valueType="num">
                                      <p:cBhvr>
                                        <p:cTn id="17" dur="1000" fill="hold"/>
                                        <p:tgtEl>
                                          <p:spTgt spid="142339">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142339">
                                            <p:txEl>
                                              <p:pRg st="1" end="1"/>
                                            </p:txEl>
                                          </p:spTgt>
                                        </p:tgtEl>
                                        <p:attrNameLst>
                                          <p:attrName>ppt_y</p:attrName>
                                        </p:attrNameLst>
                                      </p:cBhvr>
                                      <p:tavLst>
                                        <p:tav tm="0">
                                          <p:val>
                                            <p:strVal val="#ppt_y"/>
                                          </p:val>
                                        </p:tav>
                                        <p:tav tm="100000">
                                          <p:val>
                                            <p:strVal val="#ppt_y"/>
                                          </p:val>
                                        </p:tav>
                                      </p:tavLst>
                                    </p:anim>
                                    <p:animEffect transition="in" filter="fade">
                                      <p:cBhvr>
                                        <p:cTn id="19" dur="1000"/>
                                        <p:tgtEl>
                                          <p:spTgt spid="142339">
                                            <p:txEl>
                                              <p:pRg st="1" end="1"/>
                                            </p:txEl>
                                          </p:spTgt>
                                        </p:tgtEl>
                                      </p:cBhvr>
                                    </p:animEffect>
                                  </p:childTnLst>
                                </p:cTn>
                              </p:par>
                              <p:par>
                                <p:cTn id="20" presetID="54" presetClass="entr" presetSubtype="0" accel="100000" fill="hold" grpId="0" nodeType="withEffect">
                                  <p:stCondLst>
                                    <p:cond delay="0"/>
                                  </p:stCondLst>
                                  <p:childTnLst>
                                    <p:set>
                                      <p:cBhvr>
                                        <p:cTn id="21" dur="1" fill="hold">
                                          <p:stCondLst>
                                            <p:cond delay="0"/>
                                          </p:stCondLst>
                                        </p:cTn>
                                        <p:tgtEl>
                                          <p:spTgt spid="142339">
                                            <p:txEl>
                                              <p:pRg st="2" end="2"/>
                                            </p:txEl>
                                          </p:spTgt>
                                        </p:tgtEl>
                                        <p:attrNameLst>
                                          <p:attrName>style.visibility</p:attrName>
                                        </p:attrNameLst>
                                      </p:cBhvr>
                                      <p:to>
                                        <p:strVal val="visible"/>
                                      </p:to>
                                    </p:set>
                                    <p:anim calcmode="lin" valueType="num">
                                      <p:cBhvr>
                                        <p:cTn id="22" dur="1000" fill="hold"/>
                                        <p:tgtEl>
                                          <p:spTgt spid="142339">
                                            <p:txEl>
                                              <p:pRg st="2" end="2"/>
                                            </p:txEl>
                                          </p:spTgt>
                                        </p:tgtEl>
                                        <p:attrNameLst>
                                          <p:attrName>ppt_w</p:attrName>
                                        </p:attrNameLst>
                                      </p:cBhvr>
                                      <p:tavLst>
                                        <p:tav tm="0">
                                          <p:val>
                                            <p:strVal val="#ppt_w*0.05"/>
                                          </p:val>
                                        </p:tav>
                                        <p:tav tm="100000">
                                          <p:val>
                                            <p:strVal val="#ppt_w"/>
                                          </p:val>
                                        </p:tav>
                                      </p:tavLst>
                                    </p:anim>
                                    <p:anim calcmode="lin" valueType="num">
                                      <p:cBhvr>
                                        <p:cTn id="23" dur="1000" fill="hold"/>
                                        <p:tgtEl>
                                          <p:spTgt spid="142339">
                                            <p:txEl>
                                              <p:pRg st="2" end="2"/>
                                            </p:txEl>
                                          </p:spTgt>
                                        </p:tgtEl>
                                        <p:attrNameLst>
                                          <p:attrName>ppt_h</p:attrName>
                                        </p:attrNameLst>
                                      </p:cBhvr>
                                      <p:tavLst>
                                        <p:tav tm="0">
                                          <p:val>
                                            <p:strVal val="#ppt_h"/>
                                          </p:val>
                                        </p:tav>
                                        <p:tav tm="100000">
                                          <p:val>
                                            <p:strVal val="#ppt_h"/>
                                          </p:val>
                                        </p:tav>
                                      </p:tavLst>
                                    </p:anim>
                                    <p:anim calcmode="lin" valueType="num">
                                      <p:cBhvr>
                                        <p:cTn id="24" dur="1000" fill="hold"/>
                                        <p:tgtEl>
                                          <p:spTgt spid="142339">
                                            <p:txEl>
                                              <p:pRg st="2" end="2"/>
                                            </p:txEl>
                                          </p:spTgt>
                                        </p:tgtEl>
                                        <p:attrNameLst>
                                          <p:attrName>ppt_x</p:attrName>
                                        </p:attrNameLst>
                                      </p:cBhvr>
                                      <p:tavLst>
                                        <p:tav tm="0">
                                          <p:val>
                                            <p:strVal val="#ppt_x-.2"/>
                                          </p:val>
                                        </p:tav>
                                        <p:tav tm="100000">
                                          <p:val>
                                            <p:strVal val="#ppt_x"/>
                                          </p:val>
                                        </p:tav>
                                      </p:tavLst>
                                    </p:anim>
                                    <p:anim calcmode="lin" valueType="num">
                                      <p:cBhvr>
                                        <p:cTn id="25" dur="1000" fill="hold"/>
                                        <p:tgtEl>
                                          <p:spTgt spid="142339">
                                            <p:txEl>
                                              <p:pRg st="2" end="2"/>
                                            </p:txEl>
                                          </p:spTgt>
                                        </p:tgtEl>
                                        <p:attrNameLst>
                                          <p:attrName>ppt_y</p:attrName>
                                        </p:attrNameLst>
                                      </p:cBhvr>
                                      <p:tavLst>
                                        <p:tav tm="0">
                                          <p:val>
                                            <p:strVal val="#ppt_y"/>
                                          </p:val>
                                        </p:tav>
                                        <p:tav tm="100000">
                                          <p:val>
                                            <p:strVal val="#ppt_y"/>
                                          </p:val>
                                        </p:tav>
                                      </p:tavLst>
                                    </p:anim>
                                    <p:animEffect transition="in" filter="fade">
                                      <p:cBhvr>
                                        <p:cTn id="26" dur="1000"/>
                                        <p:tgtEl>
                                          <p:spTgt spid="142339">
                                            <p:txEl>
                                              <p:pRg st="2" end="2"/>
                                            </p:txEl>
                                          </p:spTgt>
                                        </p:tgtEl>
                                      </p:cBhvr>
                                    </p:animEffect>
                                  </p:childTnLst>
                                </p:cTn>
                              </p:par>
                              <p:par>
                                <p:cTn id="27" presetID="54" presetClass="entr" presetSubtype="0" accel="100000" fill="hold" grpId="0" nodeType="withEffect">
                                  <p:stCondLst>
                                    <p:cond delay="0"/>
                                  </p:stCondLst>
                                  <p:childTnLst>
                                    <p:set>
                                      <p:cBhvr>
                                        <p:cTn id="28" dur="1" fill="hold">
                                          <p:stCondLst>
                                            <p:cond delay="0"/>
                                          </p:stCondLst>
                                        </p:cTn>
                                        <p:tgtEl>
                                          <p:spTgt spid="142339">
                                            <p:txEl>
                                              <p:pRg st="3" end="3"/>
                                            </p:txEl>
                                          </p:spTgt>
                                        </p:tgtEl>
                                        <p:attrNameLst>
                                          <p:attrName>style.visibility</p:attrName>
                                        </p:attrNameLst>
                                      </p:cBhvr>
                                      <p:to>
                                        <p:strVal val="visible"/>
                                      </p:to>
                                    </p:set>
                                    <p:anim calcmode="lin" valueType="num">
                                      <p:cBhvr>
                                        <p:cTn id="29" dur="1000" fill="hold"/>
                                        <p:tgtEl>
                                          <p:spTgt spid="142339">
                                            <p:txEl>
                                              <p:pRg st="3" end="3"/>
                                            </p:txEl>
                                          </p:spTgt>
                                        </p:tgtEl>
                                        <p:attrNameLst>
                                          <p:attrName>ppt_w</p:attrName>
                                        </p:attrNameLst>
                                      </p:cBhvr>
                                      <p:tavLst>
                                        <p:tav tm="0">
                                          <p:val>
                                            <p:strVal val="#ppt_w*0.05"/>
                                          </p:val>
                                        </p:tav>
                                        <p:tav tm="100000">
                                          <p:val>
                                            <p:strVal val="#ppt_w"/>
                                          </p:val>
                                        </p:tav>
                                      </p:tavLst>
                                    </p:anim>
                                    <p:anim calcmode="lin" valueType="num">
                                      <p:cBhvr>
                                        <p:cTn id="30" dur="1000" fill="hold"/>
                                        <p:tgtEl>
                                          <p:spTgt spid="142339">
                                            <p:txEl>
                                              <p:pRg st="3" end="3"/>
                                            </p:txEl>
                                          </p:spTgt>
                                        </p:tgtEl>
                                        <p:attrNameLst>
                                          <p:attrName>ppt_h</p:attrName>
                                        </p:attrNameLst>
                                      </p:cBhvr>
                                      <p:tavLst>
                                        <p:tav tm="0">
                                          <p:val>
                                            <p:strVal val="#ppt_h"/>
                                          </p:val>
                                        </p:tav>
                                        <p:tav tm="100000">
                                          <p:val>
                                            <p:strVal val="#ppt_h"/>
                                          </p:val>
                                        </p:tav>
                                      </p:tavLst>
                                    </p:anim>
                                    <p:anim calcmode="lin" valueType="num">
                                      <p:cBhvr>
                                        <p:cTn id="31" dur="1000" fill="hold"/>
                                        <p:tgtEl>
                                          <p:spTgt spid="142339">
                                            <p:txEl>
                                              <p:pRg st="3" end="3"/>
                                            </p:txEl>
                                          </p:spTgt>
                                        </p:tgtEl>
                                        <p:attrNameLst>
                                          <p:attrName>ppt_x</p:attrName>
                                        </p:attrNameLst>
                                      </p:cBhvr>
                                      <p:tavLst>
                                        <p:tav tm="0">
                                          <p:val>
                                            <p:strVal val="#ppt_x-.2"/>
                                          </p:val>
                                        </p:tav>
                                        <p:tav tm="100000">
                                          <p:val>
                                            <p:strVal val="#ppt_x"/>
                                          </p:val>
                                        </p:tav>
                                      </p:tavLst>
                                    </p:anim>
                                    <p:anim calcmode="lin" valueType="num">
                                      <p:cBhvr>
                                        <p:cTn id="32" dur="1000" fill="hold"/>
                                        <p:tgtEl>
                                          <p:spTgt spid="142339">
                                            <p:txEl>
                                              <p:pRg st="3" end="3"/>
                                            </p:txEl>
                                          </p:spTgt>
                                        </p:tgtEl>
                                        <p:attrNameLst>
                                          <p:attrName>ppt_y</p:attrName>
                                        </p:attrNameLst>
                                      </p:cBhvr>
                                      <p:tavLst>
                                        <p:tav tm="0">
                                          <p:val>
                                            <p:strVal val="#ppt_y"/>
                                          </p:val>
                                        </p:tav>
                                        <p:tav tm="100000">
                                          <p:val>
                                            <p:strVal val="#ppt_y"/>
                                          </p:val>
                                        </p:tav>
                                      </p:tavLst>
                                    </p:anim>
                                    <p:animEffect transition="in" filter="fade">
                                      <p:cBhvr>
                                        <p:cTn id="33" dur="1000"/>
                                        <p:tgtEl>
                                          <p:spTgt spid="142339">
                                            <p:txEl>
                                              <p:pRg st="3" end="3"/>
                                            </p:txEl>
                                          </p:spTgt>
                                        </p:tgtEl>
                                      </p:cBhvr>
                                    </p:animEffect>
                                  </p:childTnLst>
                                </p:cTn>
                              </p:par>
                              <p:par>
                                <p:cTn id="34" presetID="54" presetClass="entr" presetSubtype="0" accel="100000" fill="hold" grpId="0" nodeType="withEffect">
                                  <p:stCondLst>
                                    <p:cond delay="0"/>
                                  </p:stCondLst>
                                  <p:childTnLst>
                                    <p:set>
                                      <p:cBhvr>
                                        <p:cTn id="35" dur="1" fill="hold">
                                          <p:stCondLst>
                                            <p:cond delay="0"/>
                                          </p:stCondLst>
                                        </p:cTn>
                                        <p:tgtEl>
                                          <p:spTgt spid="142339">
                                            <p:txEl>
                                              <p:pRg st="4" end="4"/>
                                            </p:txEl>
                                          </p:spTgt>
                                        </p:tgtEl>
                                        <p:attrNameLst>
                                          <p:attrName>style.visibility</p:attrName>
                                        </p:attrNameLst>
                                      </p:cBhvr>
                                      <p:to>
                                        <p:strVal val="visible"/>
                                      </p:to>
                                    </p:set>
                                    <p:anim calcmode="lin" valueType="num">
                                      <p:cBhvr>
                                        <p:cTn id="36" dur="1000" fill="hold"/>
                                        <p:tgtEl>
                                          <p:spTgt spid="142339">
                                            <p:txEl>
                                              <p:pRg st="4" end="4"/>
                                            </p:txEl>
                                          </p:spTgt>
                                        </p:tgtEl>
                                        <p:attrNameLst>
                                          <p:attrName>ppt_w</p:attrName>
                                        </p:attrNameLst>
                                      </p:cBhvr>
                                      <p:tavLst>
                                        <p:tav tm="0">
                                          <p:val>
                                            <p:strVal val="#ppt_w*0.05"/>
                                          </p:val>
                                        </p:tav>
                                        <p:tav tm="100000">
                                          <p:val>
                                            <p:strVal val="#ppt_w"/>
                                          </p:val>
                                        </p:tav>
                                      </p:tavLst>
                                    </p:anim>
                                    <p:anim calcmode="lin" valueType="num">
                                      <p:cBhvr>
                                        <p:cTn id="37" dur="1000" fill="hold"/>
                                        <p:tgtEl>
                                          <p:spTgt spid="142339">
                                            <p:txEl>
                                              <p:pRg st="4" end="4"/>
                                            </p:txEl>
                                          </p:spTgt>
                                        </p:tgtEl>
                                        <p:attrNameLst>
                                          <p:attrName>ppt_h</p:attrName>
                                        </p:attrNameLst>
                                      </p:cBhvr>
                                      <p:tavLst>
                                        <p:tav tm="0">
                                          <p:val>
                                            <p:strVal val="#ppt_h"/>
                                          </p:val>
                                        </p:tav>
                                        <p:tav tm="100000">
                                          <p:val>
                                            <p:strVal val="#ppt_h"/>
                                          </p:val>
                                        </p:tav>
                                      </p:tavLst>
                                    </p:anim>
                                    <p:anim calcmode="lin" valueType="num">
                                      <p:cBhvr>
                                        <p:cTn id="38" dur="1000" fill="hold"/>
                                        <p:tgtEl>
                                          <p:spTgt spid="142339">
                                            <p:txEl>
                                              <p:pRg st="4" end="4"/>
                                            </p:txEl>
                                          </p:spTgt>
                                        </p:tgtEl>
                                        <p:attrNameLst>
                                          <p:attrName>ppt_x</p:attrName>
                                        </p:attrNameLst>
                                      </p:cBhvr>
                                      <p:tavLst>
                                        <p:tav tm="0">
                                          <p:val>
                                            <p:strVal val="#ppt_x-.2"/>
                                          </p:val>
                                        </p:tav>
                                        <p:tav tm="100000">
                                          <p:val>
                                            <p:strVal val="#ppt_x"/>
                                          </p:val>
                                        </p:tav>
                                      </p:tavLst>
                                    </p:anim>
                                    <p:anim calcmode="lin" valueType="num">
                                      <p:cBhvr>
                                        <p:cTn id="39" dur="1000" fill="hold"/>
                                        <p:tgtEl>
                                          <p:spTgt spid="142339">
                                            <p:txEl>
                                              <p:pRg st="4" end="4"/>
                                            </p:txEl>
                                          </p:spTgt>
                                        </p:tgtEl>
                                        <p:attrNameLst>
                                          <p:attrName>ppt_y</p:attrName>
                                        </p:attrNameLst>
                                      </p:cBhvr>
                                      <p:tavLst>
                                        <p:tav tm="0">
                                          <p:val>
                                            <p:strVal val="#ppt_y"/>
                                          </p:val>
                                        </p:tav>
                                        <p:tav tm="100000">
                                          <p:val>
                                            <p:strVal val="#ppt_y"/>
                                          </p:val>
                                        </p:tav>
                                      </p:tavLst>
                                    </p:anim>
                                    <p:animEffect transition="in" filter="fade">
                                      <p:cBhvr>
                                        <p:cTn id="40" dur="1000"/>
                                        <p:tgtEl>
                                          <p:spTgt spid="142339">
                                            <p:txEl>
                                              <p:pRg st="4" end="4"/>
                                            </p:txEl>
                                          </p:spTgt>
                                        </p:tgtEl>
                                      </p:cBhvr>
                                    </p:animEffect>
                                  </p:childTnLst>
                                </p:cTn>
                              </p:par>
                              <p:par>
                                <p:cTn id="41" presetID="54" presetClass="entr" presetSubtype="0" accel="100000" fill="hold" grpId="0" nodeType="withEffect">
                                  <p:stCondLst>
                                    <p:cond delay="0"/>
                                  </p:stCondLst>
                                  <p:childTnLst>
                                    <p:set>
                                      <p:cBhvr>
                                        <p:cTn id="42" dur="1" fill="hold">
                                          <p:stCondLst>
                                            <p:cond delay="0"/>
                                          </p:stCondLst>
                                        </p:cTn>
                                        <p:tgtEl>
                                          <p:spTgt spid="142339">
                                            <p:txEl>
                                              <p:pRg st="5" end="5"/>
                                            </p:txEl>
                                          </p:spTgt>
                                        </p:tgtEl>
                                        <p:attrNameLst>
                                          <p:attrName>style.visibility</p:attrName>
                                        </p:attrNameLst>
                                      </p:cBhvr>
                                      <p:to>
                                        <p:strVal val="visible"/>
                                      </p:to>
                                    </p:set>
                                    <p:anim calcmode="lin" valueType="num">
                                      <p:cBhvr>
                                        <p:cTn id="43" dur="1000" fill="hold"/>
                                        <p:tgtEl>
                                          <p:spTgt spid="142339">
                                            <p:txEl>
                                              <p:pRg st="5" end="5"/>
                                            </p:txEl>
                                          </p:spTgt>
                                        </p:tgtEl>
                                        <p:attrNameLst>
                                          <p:attrName>ppt_w</p:attrName>
                                        </p:attrNameLst>
                                      </p:cBhvr>
                                      <p:tavLst>
                                        <p:tav tm="0">
                                          <p:val>
                                            <p:strVal val="#ppt_w*0.05"/>
                                          </p:val>
                                        </p:tav>
                                        <p:tav tm="100000">
                                          <p:val>
                                            <p:strVal val="#ppt_w"/>
                                          </p:val>
                                        </p:tav>
                                      </p:tavLst>
                                    </p:anim>
                                    <p:anim calcmode="lin" valueType="num">
                                      <p:cBhvr>
                                        <p:cTn id="44" dur="1000" fill="hold"/>
                                        <p:tgtEl>
                                          <p:spTgt spid="142339">
                                            <p:txEl>
                                              <p:pRg st="5" end="5"/>
                                            </p:txEl>
                                          </p:spTgt>
                                        </p:tgtEl>
                                        <p:attrNameLst>
                                          <p:attrName>ppt_h</p:attrName>
                                        </p:attrNameLst>
                                      </p:cBhvr>
                                      <p:tavLst>
                                        <p:tav tm="0">
                                          <p:val>
                                            <p:strVal val="#ppt_h"/>
                                          </p:val>
                                        </p:tav>
                                        <p:tav tm="100000">
                                          <p:val>
                                            <p:strVal val="#ppt_h"/>
                                          </p:val>
                                        </p:tav>
                                      </p:tavLst>
                                    </p:anim>
                                    <p:anim calcmode="lin" valueType="num">
                                      <p:cBhvr>
                                        <p:cTn id="45" dur="1000" fill="hold"/>
                                        <p:tgtEl>
                                          <p:spTgt spid="142339">
                                            <p:txEl>
                                              <p:pRg st="5" end="5"/>
                                            </p:txEl>
                                          </p:spTgt>
                                        </p:tgtEl>
                                        <p:attrNameLst>
                                          <p:attrName>ppt_x</p:attrName>
                                        </p:attrNameLst>
                                      </p:cBhvr>
                                      <p:tavLst>
                                        <p:tav tm="0">
                                          <p:val>
                                            <p:strVal val="#ppt_x-.2"/>
                                          </p:val>
                                        </p:tav>
                                        <p:tav tm="100000">
                                          <p:val>
                                            <p:strVal val="#ppt_x"/>
                                          </p:val>
                                        </p:tav>
                                      </p:tavLst>
                                    </p:anim>
                                    <p:anim calcmode="lin" valueType="num">
                                      <p:cBhvr>
                                        <p:cTn id="46" dur="1000" fill="hold"/>
                                        <p:tgtEl>
                                          <p:spTgt spid="142339">
                                            <p:txEl>
                                              <p:pRg st="5" end="5"/>
                                            </p:txEl>
                                          </p:spTgt>
                                        </p:tgtEl>
                                        <p:attrNameLst>
                                          <p:attrName>ppt_y</p:attrName>
                                        </p:attrNameLst>
                                      </p:cBhvr>
                                      <p:tavLst>
                                        <p:tav tm="0">
                                          <p:val>
                                            <p:strVal val="#ppt_y"/>
                                          </p:val>
                                        </p:tav>
                                        <p:tav tm="100000">
                                          <p:val>
                                            <p:strVal val="#ppt_y"/>
                                          </p:val>
                                        </p:tav>
                                      </p:tavLst>
                                    </p:anim>
                                    <p:animEffect transition="in" filter="fade">
                                      <p:cBhvr>
                                        <p:cTn id="47" dur="1000"/>
                                        <p:tgtEl>
                                          <p:spTgt spid="142339">
                                            <p:txEl>
                                              <p:pRg st="5" end="5"/>
                                            </p:txEl>
                                          </p:spTgt>
                                        </p:tgtEl>
                                      </p:cBhvr>
                                    </p:animEffect>
                                  </p:childTnLst>
                                </p:cTn>
                              </p:par>
                              <p:par>
                                <p:cTn id="48" presetID="54" presetClass="entr" presetSubtype="0" accel="100000" fill="hold" grpId="0" nodeType="withEffect">
                                  <p:stCondLst>
                                    <p:cond delay="0"/>
                                  </p:stCondLst>
                                  <p:childTnLst>
                                    <p:set>
                                      <p:cBhvr>
                                        <p:cTn id="49" dur="1" fill="hold">
                                          <p:stCondLst>
                                            <p:cond delay="0"/>
                                          </p:stCondLst>
                                        </p:cTn>
                                        <p:tgtEl>
                                          <p:spTgt spid="142339">
                                            <p:txEl>
                                              <p:pRg st="6" end="6"/>
                                            </p:txEl>
                                          </p:spTgt>
                                        </p:tgtEl>
                                        <p:attrNameLst>
                                          <p:attrName>style.visibility</p:attrName>
                                        </p:attrNameLst>
                                      </p:cBhvr>
                                      <p:to>
                                        <p:strVal val="visible"/>
                                      </p:to>
                                    </p:set>
                                    <p:anim calcmode="lin" valueType="num">
                                      <p:cBhvr>
                                        <p:cTn id="50" dur="1000" fill="hold"/>
                                        <p:tgtEl>
                                          <p:spTgt spid="142339">
                                            <p:txEl>
                                              <p:pRg st="6" end="6"/>
                                            </p:txEl>
                                          </p:spTgt>
                                        </p:tgtEl>
                                        <p:attrNameLst>
                                          <p:attrName>ppt_w</p:attrName>
                                        </p:attrNameLst>
                                      </p:cBhvr>
                                      <p:tavLst>
                                        <p:tav tm="0">
                                          <p:val>
                                            <p:strVal val="#ppt_w*0.05"/>
                                          </p:val>
                                        </p:tav>
                                        <p:tav tm="100000">
                                          <p:val>
                                            <p:strVal val="#ppt_w"/>
                                          </p:val>
                                        </p:tav>
                                      </p:tavLst>
                                    </p:anim>
                                    <p:anim calcmode="lin" valueType="num">
                                      <p:cBhvr>
                                        <p:cTn id="51" dur="1000" fill="hold"/>
                                        <p:tgtEl>
                                          <p:spTgt spid="142339">
                                            <p:txEl>
                                              <p:pRg st="6" end="6"/>
                                            </p:txEl>
                                          </p:spTgt>
                                        </p:tgtEl>
                                        <p:attrNameLst>
                                          <p:attrName>ppt_h</p:attrName>
                                        </p:attrNameLst>
                                      </p:cBhvr>
                                      <p:tavLst>
                                        <p:tav tm="0">
                                          <p:val>
                                            <p:strVal val="#ppt_h"/>
                                          </p:val>
                                        </p:tav>
                                        <p:tav tm="100000">
                                          <p:val>
                                            <p:strVal val="#ppt_h"/>
                                          </p:val>
                                        </p:tav>
                                      </p:tavLst>
                                    </p:anim>
                                    <p:anim calcmode="lin" valueType="num">
                                      <p:cBhvr>
                                        <p:cTn id="52" dur="1000" fill="hold"/>
                                        <p:tgtEl>
                                          <p:spTgt spid="142339">
                                            <p:txEl>
                                              <p:pRg st="6" end="6"/>
                                            </p:txEl>
                                          </p:spTgt>
                                        </p:tgtEl>
                                        <p:attrNameLst>
                                          <p:attrName>ppt_x</p:attrName>
                                        </p:attrNameLst>
                                      </p:cBhvr>
                                      <p:tavLst>
                                        <p:tav tm="0">
                                          <p:val>
                                            <p:strVal val="#ppt_x-.2"/>
                                          </p:val>
                                        </p:tav>
                                        <p:tav tm="100000">
                                          <p:val>
                                            <p:strVal val="#ppt_x"/>
                                          </p:val>
                                        </p:tav>
                                      </p:tavLst>
                                    </p:anim>
                                    <p:anim calcmode="lin" valueType="num">
                                      <p:cBhvr>
                                        <p:cTn id="53" dur="1000" fill="hold"/>
                                        <p:tgtEl>
                                          <p:spTgt spid="142339">
                                            <p:txEl>
                                              <p:pRg st="6" end="6"/>
                                            </p:txEl>
                                          </p:spTgt>
                                        </p:tgtEl>
                                        <p:attrNameLst>
                                          <p:attrName>ppt_y</p:attrName>
                                        </p:attrNameLst>
                                      </p:cBhvr>
                                      <p:tavLst>
                                        <p:tav tm="0">
                                          <p:val>
                                            <p:strVal val="#ppt_y"/>
                                          </p:val>
                                        </p:tav>
                                        <p:tav tm="100000">
                                          <p:val>
                                            <p:strVal val="#ppt_y"/>
                                          </p:val>
                                        </p:tav>
                                      </p:tavLst>
                                    </p:anim>
                                    <p:animEffect transition="in" filter="fade">
                                      <p:cBhvr>
                                        <p:cTn id="54" dur="1000"/>
                                        <p:tgtEl>
                                          <p:spTgt spid="142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655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CE72B349-63E5-4B00-BA12-16E37CA6E4DA}" type="slidenum">
              <a:rPr lang="en-US" sz="900">
                <a:solidFill>
                  <a:schemeClr val="bg1"/>
                </a:solidFill>
                <a:latin typeface="Arial" panose="020B0604020202020204" pitchFamily="34" charset="0"/>
              </a:rPr>
              <a:pPr/>
              <a:t>42</a:t>
            </a:fld>
            <a:endParaRPr lang="en-US" sz="900">
              <a:solidFill>
                <a:schemeClr val="bg1"/>
              </a:solidFill>
              <a:latin typeface="Arial" panose="020B0604020202020204" pitchFamily="34" charset="0"/>
            </a:endParaRPr>
          </a:p>
        </p:txBody>
      </p:sp>
      <p:sp>
        <p:nvSpPr>
          <p:cNvPr id="65540" name="Rectangle 2"/>
          <p:cNvSpPr>
            <a:spLocks noGrp="1" noChangeArrowheads="1"/>
          </p:cNvSpPr>
          <p:nvPr>
            <p:ph type="title"/>
          </p:nvPr>
        </p:nvSpPr>
        <p:spPr/>
        <p:txBody>
          <a:bodyPr/>
          <a:lstStyle/>
          <a:p>
            <a:pPr eaLnBrk="1" hangingPunct="1"/>
            <a:r>
              <a:rPr lang="en-US" dirty="0" smtClean="0"/>
              <a:t>Alternative Array Definition Syntax</a:t>
            </a:r>
          </a:p>
        </p:txBody>
      </p:sp>
      <p:sp>
        <p:nvSpPr>
          <p:cNvPr id="142339" name="Rectangle 3"/>
          <p:cNvSpPr>
            <a:spLocks noGrp="1" noChangeArrowheads="1"/>
          </p:cNvSpPr>
          <p:nvPr>
            <p:ph type="body" idx="1"/>
          </p:nvPr>
        </p:nvSpPr>
        <p:spPr/>
        <p:txBody>
          <a:bodyPr/>
          <a:lstStyle/>
          <a:p>
            <a:r>
              <a:rPr lang="en-IN" i="1" dirty="0"/>
              <a:t>type</a:t>
            </a:r>
            <a:r>
              <a:rPr lang="en-IN" dirty="0"/>
              <a:t>[ ] </a:t>
            </a:r>
            <a:r>
              <a:rPr lang="en-IN" i="1" dirty="0" err="1"/>
              <a:t>var</a:t>
            </a:r>
            <a:r>
              <a:rPr lang="en-IN" i="1" dirty="0"/>
              <a:t>-name</a:t>
            </a:r>
            <a:r>
              <a:rPr lang="en-IN" i="1" dirty="0" smtClean="0"/>
              <a:t>;</a:t>
            </a:r>
          </a:p>
          <a:p>
            <a:r>
              <a:rPr lang="en-IN" sz="2400" dirty="0" err="1"/>
              <a:t>int</a:t>
            </a:r>
            <a:r>
              <a:rPr lang="en-IN" sz="2400" dirty="0"/>
              <a:t> al</a:t>
            </a:r>
            <a:r>
              <a:rPr lang="en-IN" sz="2400" dirty="0" smtClean="0"/>
              <a:t>[ ] </a:t>
            </a:r>
            <a:r>
              <a:rPr lang="en-IN" sz="2400" dirty="0"/>
              <a:t>= new </a:t>
            </a:r>
            <a:r>
              <a:rPr lang="en-IN" sz="2400" dirty="0" err="1"/>
              <a:t>int</a:t>
            </a:r>
            <a:r>
              <a:rPr lang="en-IN" sz="2400" dirty="0"/>
              <a:t>[3];</a:t>
            </a:r>
          </a:p>
          <a:p>
            <a:r>
              <a:rPr lang="en-IN" sz="2400" dirty="0" err="1"/>
              <a:t>int</a:t>
            </a:r>
            <a:r>
              <a:rPr lang="en-IN" sz="2400" dirty="0" smtClean="0"/>
              <a:t>[ ] </a:t>
            </a:r>
            <a:r>
              <a:rPr lang="en-IN" sz="2400" dirty="0"/>
              <a:t>a2 = new </a:t>
            </a:r>
            <a:r>
              <a:rPr lang="en-IN" sz="2400" dirty="0" err="1"/>
              <a:t>int</a:t>
            </a:r>
            <a:r>
              <a:rPr lang="en-IN" sz="2400" dirty="0"/>
              <a:t>[3</a:t>
            </a:r>
            <a:r>
              <a:rPr lang="en-IN" sz="2400" dirty="0" smtClean="0"/>
              <a:t>];</a:t>
            </a:r>
          </a:p>
          <a:p>
            <a:r>
              <a:rPr lang="en-IN" sz="2400" dirty="0"/>
              <a:t>char twod1</a:t>
            </a:r>
            <a:r>
              <a:rPr lang="en-IN" sz="2400" dirty="0" smtClean="0"/>
              <a:t>[ ][ ] </a:t>
            </a:r>
            <a:r>
              <a:rPr lang="en-IN" sz="2400" dirty="0"/>
              <a:t>= new char[3][4];</a:t>
            </a:r>
          </a:p>
          <a:p>
            <a:r>
              <a:rPr lang="en-IN" sz="2400" dirty="0"/>
              <a:t>char</a:t>
            </a:r>
            <a:r>
              <a:rPr lang="en-IN" sz="2400" dirty="0" smtClean="0"/>
              <a:t>[ ][ ] </a:t>
            </a:r>
            <a:r>
              <a:rPr lang="en-IN" sz="2400" dirty="0"/>
              <a:t>twod2 = new char[3][4</a:t>
            </a:r>
            <a:r>
              <a:rPr lang="en-IN" sz="2400" dirty="0" smtClean="0"/>
              <a:t>];</a:t>
            </a:r>
          </a:p>
          <a:p>
            <a:r>
              <a:rPr lang="en-IN" sz="2400" dirty="0" err="1"/>
              <a:t>int</a:t>
            </a:r>
            <a:r>
              <a:rPr lang="en-IN" sz="2400" dirty="0" smtClean="0"/>
              <a:t>[ ] </a:t>
            </a:r>
            <a:r>
              <a:rPr lang="en-IN" sz="2400" dirty="0" err="1"/>
              <a:t>nums</a:t>
            </a:r>
            <a:r>
              <a:rPr lang="en-IN" sz="2400" dirty="0"/>
              <a:t>, nums2, nums3; // create three </a:t>
            </a:r>
            <a:r>
              <a:rPr lang="en-IN" sz="2400" dirty="0" smtClean="0"/>
              <a:t>arrays</a:t>
            </a:r>
            <a:endParaRPr lang="en-US" sz="2400" dirty="0" smtClean="0"/>
          </a:p>
          <a:p>
            <a:r>
              <a:rPr lang="en-IN" sz="2400" dirty="0" err="1"/>
              <a:t>int</a:t>
            </a:r>
            <a:r>
              <a:rPr lang="en-IN" sz="2400" dirty="0"/>
              <a:t> </a:t>
            </a:r>
            <a:r>
              <a:rPr lang="en-IN" sz="2400" dirty="0" err="1" smtClean="0"/>
              <a:t>nums</a:t>
            </a:r>
            <a:r>
              <a:rPr lang="en-IN" sz="2400" dirty="0" smtClean="0"/>
              <a:t>[ ], </a:t>
            </a:r>
            <a:r>
              <a:rPr lang="en-IN" sz="2400" dirty="0"/>
              <a:t>nums2</a:t>
            </a:r>
            <a:r>
              <a:rPr lang="en-IN" sz="2400" dirty="0" smtClean="0"/>
              <a:t>[ ], </a:t>
            </a:r>
            <a:r>
              <a:rPr lang="en-IN" sz="2400" dirty="0"/>
              <a:t>nums3</a:t>
            </a:r>
            <a:r>
              <a:rPr lang="en-IN" sz="2400" dirty="0" smtClean="0"/>
              <a:t>[ ]; </a:t>
            </a:r>
            <a:r>
              <a:rPr lang="en-IN" sz="2400" dirty="0"/>
              <a:t>// create three arrays</a:t>
            </a:r>
            <a:endParaRPr lang="en-IN" sz="2400" dirty="0" smtClean="0"/>
          </a:p>
        </p:txBody>
      </p:sp>
    </p:spTree>
    <p:extLst>
      <p:ext uri="{BB962C8B-B14F-4D97-AF65-F5344CB8AC3E}">
        <p14:creationId xmlns:p14="http://schemas.microsoft.com/office/powerpoint/2010/main" val="5634136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p:cTn id="7" dur="1000" fill="hold"/>
                                        <p:tgtEl>
                                          <p:spTgt spid="142339">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42339">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42339">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42339">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4233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42339">
                                            <p:txEl>
                                              <p:pRg st="1" end="1"/>
                                            </p:txEl>
                                          </p:spTgt>
                                        </p:tgtEl>
                                        <p:attrNameLst>
                                          <p:attrName>style.visibility</p:attrName>
                                        </p:attrNameLst>
                                      </p:cBhvr>
                                      <p:to>
                                        <p:strVal val="visible"/>
                                      </p:to>
                                    </p:set>
                                    <p:anim calcmode="lin" valueType="num">
                                      <p:cBhvr>
                                        <p:cTn id="16" dur="1000" fill="hold"/>
                                        <p:tgtEl>
                                          <p:spTgt spid="142339">
                                            <p:txEl>
                                              <p:pRg st="1" end="1"/>
                                            </p:txEl>
                                          </p:spTgt>
                                        </p:tgtEl>
                                        <p:attrNameLst>
                                          <p:attrName>ppt_w</p:attrName>
                                        </p:attrNameLst>
                                      </p:cBhvr>
                                      <p:tavLst>
                                        <p:tav tm="0">
                                          <p:val>
                                            <p:strVal val="#ppt_w*0.05"/>
                                          </p:val>
                                        </p:tav>
                                        <p:tav tm="100000">
                                          <p:val>
                                            <p:strVal val="#ppt_w"/>
                                          </p:val>
                                        </p:tav>
                                      </p:tavLst>
                                    </p:anim>
                                    <p:anim calcmode="lin" valueType="num">
                                      <p:cBhvr>
                                        <p:cTn id="17" dur="1000" fill="hold"/>
                                        <p:tgtEl>
                                          <p:spTgt spid="142339">
                                            <p:txEl>
                                              <p:pRg st="1" end="1"/>
                                            </p:txEl>
                                          </p:spTgt>
                                        </p:tgtEl>
                                        <p:attrNameLst>
                                          <p:attrName>ppt_h</p:attrName>
                                        </p:attrNameLst>
                                      </p:cBhvr>
                                      <p:tavLst>
                                        <p:tav tm="0">
                                          <p:val>
                                            <p:strVal val="#ppt_h"/>
                                          </p:val>
                                        </p:tav>
                                        <p:tav tm="100000">
                                          <p:val>
                                            <p:strVal val="#ppt_h"/>
                                          </p:val>
                                        </p:tav>
                                      </p:tavLst>
                                    </p:anim>
                                    <p:anim calcmode="lin" valueType="num">
                                      <p:cBhvr>
                                        <p:cTn id="18" dur="1000" fill="hold"/>
                                        <p:tgtEl>
                                          <p:spTgt spid="142339">
                                            <p:txEl>
                                              <p:pRg st="1" end="1"/>
                                            </p:txEl>
                                          </p:spTgt>
                                        </p:tgtEl>
                                        <p:attrNameLst>
                                          <p:attrName>ppt_x</p:attrName>
                                        </p:attrNameLst>
                                      </p:cBhvr>
                                      <p:tavLst>
                                        <p:tav tm="0">
                                          <p:val>
                                            <p:strVal val="#ppt_x-.2"/>
                                          </p:val>
                                        </p:tav>
                                        <p:tav tm="100000">
                                          <p:val>
                                            <p:strVal val="#ppt_x"/>
                                          </p:val>
                                        </p:tav>
                                      </p:tavLst>
                                    </p:anim>
                                    <p:anim calcmode="lin" valueType="num">
                                      <p:cBhvr>
                                        <p:cTn id="19" dur="1000" fill="hold"/>
                                        <p:tgtEl>
                                          <p:spTgt spid="142339">
                                            <p:txEl>
                                              <p:pRg st="1" end="1"/>
                                            </p:txEl>
                                          </p:spTgt>
                                        </p:tgtEl>
                                        <p:attrNameLst>
                                          <p:attrName>ppt_y</p:attrName>
                                        </p:attrNameLst>
                                      </p:cBhvr>
                                      <p:tavLst>
                                        <p:tav tm="0">
                                          <p:val>
                                            <p:strVal val="#ppt_y"/>
                                          </p:val>
                                        </p:tav>
                                        <p:tav tm="100000">
                                          <p:val>
                                            <p:strVal val="#ppt_y"/>
                                          </p:val>
                                        </p:tav>
                                      </p:tavLst>
                                    </p:anim>
                                    <p:animEffect transition="in" filter="fade">
                                      <p:cBhvr>
                                        <p:cTn id="20" dur="1000"/>
                                        <p:tgtEl>
                                          <p:spTgt spid="14233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142339">
                                            <p:txEl>
                                              <p:pRg st="2" end="2"/>
                                            </p:txEl>
                                          </p:spTgt>
                                        </p:tgtEl>
                                        <p:attrNameLst>
                                          <p:attrName>style.visibility</p:attrName>
                                        </p:attrNameLst>
                                      </p:cBhvr>
                                      <p:to>
                                        <p:strVal val="visible"/>
                                      </p:to>
                                    </p:set>
                                    <p:anim calcmode="lin" valueType="num">
                                      <p:cBhvr>
                                        <p:cTn id="25" dur="1000" fill="hold"/>
                                        <p:tgtEl>
                                          <p:spTgt spid="142339">
                                            <p:txEl>
                                              <p:pRg st="2" end="2"/>
                                            </p:txEl>
                                          </p:spTgt>
                                        </p:tgtEl>
                                        <p:attrNameLst>
                                          <p:attrName>ppt_w</p:attrName>
                                        </p:attrNameLst>
                                      </p:cBhvr>
                                      <p:tavLst>
                                        <p:tav tm="0">
                                          <p:val>
                                            <p:strVal val="#ppt_w*0.05"/>
                                          </p:val>
                                        </p:tav>
                                        <p:tav tm="100000">
                                          <p:val>
                                            <p:strVal val="#ppt_w"/>
                                          </p:val>
                                        </p:tav>
                                      </p:tavLst>
                                    </p:anim>
                                    <p:anim calcmode="lin" valueType="num">
                                      <p:cBhvr>
                                        <p:cTn id="26" dur="1000" fill="hold"/>
                                        <p:tgtEl>
                                          <p:spTgt spid="142339">
                                            <p:txEl>
                                              <p:pRg st="2" end="2"/>
                                            </p:txEl>
                                          </p:spTgt>
                                        </p:tgtEl>
                                        <p:attrNameLst>
                                          <p:attrName>ppt_h</p:attrName>
                                        </p:attrNameLst>
                                      </p:cBhvr>
                                      <p:tavLst>
                                        <p:tav tm="0">
                                          <p:val>
                                            <p:strVal val="#ppt_h"/>
                                          </p:val>
                                        </p:tav>
                                        <p:tav tm="100000">
                                          <p:val>
                                            <p:strVal val="#ppt_h"/>
                                          </p:val>
                                        </p:tav>
                                      </p:tavLst>
                                    </p:anim>
                                    <p:anim calcmode="lin" valueType="num">
                                      <p:cBhvr>
                                        <p:cTn id="27" dur="1000" fill="hold"/>
                                        <p:tgtEl>
                                          <p:spTgt spid="142339">
                                            <p:txEl>
                                              <p:pRg st="2" end="2"/>
                                            </p:txEl>
                                          </p:spTgt>
                                        </p:tgtEl>
                                        <p:attrNameLst>
                                          <p:attrName>ppt_x</p:attrName>
                                        </p:attrNameLst>
                                      </p:cBhvr>
                                      <p:tavLst>
                                        <p:tav tm="0">
                                          <p:val>
                                            <p:strVal val="#ppt_x-.2"/>
                                          </p:val>
                                        </p:tav>
                                        <p:tav tm="100000">
                                          <p:val>
                                            <p:strVal val="#ppt_x"/>
                                          </p:val>
                                        </p:tav>
                                      </p:tavLst>
                                    </p:anim>
                                    <p:anim calcmode="lin" valueType="num">
                                      <p:cBhvr>
                                        <p:cTn id="28" dur="1000" fill="hold"/>
                                        <p:tgtEl>
                                          <p:spTgt spid="142339">
                                            <p:txEl>
                                              <p:pRg st="2" end="2"/>
                                            </p:txEl>
                                          </p:spTgt>
                                        </p:tgtEl>
                                        <p:attrNameLst>
                                          <p:attrName>ppt_y</p:attrName>
                                        </p:attrNameLst>
                                      </p:cBhvr>
                                      <p:tavLst>
                                        <p:tav tm="0">
                                          <p:val>
                                            <p:strVal val="#ppt_y"/>
                                          </p:val>
                                        </p:tav>
                                        <p:tav tm="100000">
                                          <p:val>
                                            <p:strVal val="#ppt_y"/>
                                          </p:val>
                                        </p:tav>
                                      </p:tavLst>
                                    </p:anim>
                                    <p:animEffect transition="in" filter="fade">
                                      <p:cBhvr>
                                        <p:cTn id="29" dur="1000"/>
                                        <p:tgtEl>
                                          <p:spTgt spid="14233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142339">
                                            <p:txEl>
                                              <p:pRg st="3" end="3"/>
                                            </p:txEl>
                                          </p:spTgt>
                                        </p:tgtEl>
                                        <p:attrNameLst>
                                          <p:attrName>style.visibility</p:attrName>
                                        </p:attrNameLst>
                                      </p:cBhvr>
                                      <p:to>
                                        <p:strVal val="visible"/>
                                      </p:to>
                                    </p:set>
                                    <p:anim calcmode="lin" valueType="num">
                                      <p:cBhvr>
                                        <p:cTn id="34" dur="1000" fill="hold"/>
                                        <p:tgtEl>
                                          <p:spTgt spid="142339">
                                            <p:txEl>
                                              <p:pRg st="3" end="3"/>
                                            </p:txEl>
                                          </p:spTgt>
                                        </p:tgtEl>
                                        <p:attrNameLst>
                                          <p:attrName>ppt_w</p:attrName>
                                        </p:attrNameLst>
                                      </p:cBhvr>
                                      <p:tavLst>
                                        <p:tav tm="0">
                                          <p:val>
                                            <p:strVal val="#ppt_w*0.05"/>
                                          </p:val>
                                        </p:tav>
                                        <p:tav tm="100000">
                                          <p:val>
                                            <p:strVal val="#ppt_w"/>
                                          </p:val>
                                        </p:tav>
                                      </p:tavLst>
                                    </p:anim>
                                    <p:anim calcmode="lin" valueType="num">
                                      <p:cBhvr>
                                        <p:cTn id="35" dur="1000" fill="hold"/>
                                        <p:tgtEl>
                                          <p:spTgt spid="142339">
                                            <p:txEl>
                                              <p:pRg st="3" end="3"/>
                                            </p:txEl>
                                          </p:spTgt>
                                        </p:tgtEl>
                                        <p:attrNameLst>
                                          <p:attrName>ppt_h</p:attrName>
                                        </p:attrNameLst>
                                      </p:cBhvr>
                                      <p:tavLst>
                                        <p:tav tm="0">
                                          <p:val>
                                            <p:strVal val="#ppt_h"/>
                                          </p:val>
                                        </p:tav>
                                        <p:tav tm="100000">
                                          <p:val>
                                            <p:strVal val="#ppt_h"/>
                                          </p:val>
                                        </p:tav>
                                      </p:tavLst>
                                    </p:anim>
                                    <p:anim calcmode="lin" valueType="num">
                                      <p:cBhvr>
                                        <p:cTn id="36" dur="1000" fill="hold"/>
                                        <p:tgtEl>
                                          <p:spTgt spid="142339">
                                            <p:txEl>
                                              <p:pRg st="3" end="3"/>
                                            </p:txEl>
                                          </p:spTgt>
                                        </p:tgtEl>
                                        <p:attrNameLst>
                                          <p:attrName>ppt_x</p:attrName>
                                        </p:attrNameLst>
                                      </p:cBhvr>
                                      <p:tavLst>
                                        <p:tav tm="0">
                                          <p:val>
                                            <p:strVal val="#ppt_x-.2"/>
                                          </p:val>
                                        </p:tav>
                                        <p:tav tm="100000">
                                          <p:val>
                                            <p:strVal val="#ppt_x"/>
                                          </p:val>
                                        </p:tav>
                                      </p:tavLst>
                                    </p:anim>
                                    <p:anim calcmode="lin" valueType="num">
                                      <p:cBhvr>
                                        <p:cTn id="37" dur="1000" fill="hold"/>
                                        <p:tgtEl>
                                          <p:spTgt spid="142339">
                                            <p:txEl>
                                              <p:pRg st="3" end="3"/>
                                            </p:txEl>
                                          </p:spTgt>
                                        </p:tgtEl>
                                        <p:attrNameLst>
                                          <p:attrName>ppt_y</p:attrName>
                                        </p:attrNameLst>
                                      </p:cBhvr>
                                      <p:tavLst>
                                        <p:tav tm="0">
                                          <p:val>
                                            <p:strVal val="#ppt_y"/>
                                          </p:val>
                                        </p:tav>
                                        <p:tav tm="100000">
                                          <p:val>
                                            <p:strVal val="#ppt_y"/>
                                          </p:val>
                                        </p:tav>
                                      </p:tavLst>
                                    </p:anim>
                                    <p:animEffect transition="in" filter="fade">
                                      <p:cBhvr>
                                        <p:cTn id="38" dur="1000"/>
                                        <p:tgtEl>
                                          <p:spTgt spid="14233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142339">
                                            <p:txEl>
                                              <p:pRg st="4" end="4"/>
                                            </p:txEl>
                                          </p:spTgt>
                                        </p:tgtEl>
                                        <p:attrNameLst>
                                          <p:attrName>style.visibility</p:attrName>
                                        </p:attrNameLst>
                                      </p:cBhvr>
                                      <p:to>
                                        <p:strVal val="visible"/>
                                      </p:to>
                                    </p:set>
                                    <p:anim calcmode="lin" valueType="num">
                                      <p:cBhvr>
                                        <p:cTn id="43" dur="1000" fill="hold"/>
                                        <p:tgtEl>
                                          <p:spTgt spid="142339">
                                            <p:txEl>
                                              <p:pRg st="4" end="4"/>
                                            </p:txEl>
                                          </p:spTgt>
                                        </p:tgtEl>
                                        <p:attrNameLst>
                                          <p:attrName>ppt_w</p:attrName>
                                        </p:attrNameLst>
                                      </p:cBhvr>
                                      <p:tavLst>
                                        <p:tav tm="0">
                                          <p:val>
                                            <p:strVal val="#ppt_w*0.05"/>
                                          </p:val>
                                        </p:tav>
                                        <p:tav tm="100000">
                                          <p:val>
                                            <p:strVal val="#ppt_w"/>
                                          </p:val>
                                        </p:tav>
                                      </p:tavLst>
                                    </p:anim>
                                    <p:anim calcmode="lin" valueType="num">
                                      <p:cBhvr>
                                        <p:cTn id="44" dur="1000" fill="hold"/>
                                        <p:tgtEl>
                                          <p:spTgt spid="142339">
                                            <p:txEl>
                                              <p:pRg st="4" end="4"/>
                                            </p:txEl>
                                          </p:spTgt>
                                        </p:tgtEl>
                                        <p:attrNameLst>
                                          <p:attrName>ppt_h</p:attrName>
                                        </p:attrNameLst>
                                      </p:cBhvr>
                                      <p:tavLst>
                                        <p:tav tm="0">
                                          <p:val>
                                            <p:strVal val="#ppt_h"/>
                                          </p:val>
                                        </p:tav>
                                        <p:tav tm="100000">
                                          <p:val>
                                            <p:strVal val="#ppt_h"/>
                                          </p:val>
                                        </p:tav>
                                      </p:tavLst>
                                    </p:anim>
                                    <p:anim calcmode="lin" valueType="num">
                                      <p:cBhvr>
                                        <p:cTn id="45" dur="1000" fill="hold"/>
                                        <p:tgtEl>
                                          <p:spTgt spid="142339">
                                            <p:txEl>
                                              <p:pRg st="4" end="4"/>
                                            </p:txEl>
                                          </p:spTgt>
                                        </p:tgtEl>
                                        <p:attrNameLst>
                                          <p:attrName>ppt_x</p:attrName>
                                        </p:attrNameLst>
                                      </p:cBhvr>
                                      <p:tavLst>
                                        <p:tav tm="0">
                                          <p:val>
                                            <p:strVal val="#ppt_x-.2"/>
                                          </p:val>
                                        </p:tav>
                                        <p:tav tm="100000">
                                          <p:val>
                                            <p:strVal val="#ppt_x"/>
                                          </p:val>
                                        </p:tav>
                                      </p:tavLst>
                                    </p:anim>
                                    <p:anim calcmode="lin" valueType="num">
                                      <p:cBhvr>
                                        <p:cTn id="46" dur="1000" fill="hold"/>
                                        <p:tgtEl>
                                          <p:spTgt spid="142339">
                                            <p:txEl>
                                              <p:pRg st="4" end="4"/>
                                            </p:txEl>
                                          </p:spTgt>
                                        </p:tgtEl>
                                        <p:attrNameLst>
                                          <p:attrName>ppt_y</p:attrName>
                                        </p:attrNameLst>
                                      </p:cBhvr>
                                      <p:tavLst>
                                        <p:tav tm="0">
                                          <p:val>
                                            <p:strVal val="#ppt_y"/>
                                          </p:val>
                                        </p:tav>
                                        <p:tav tm="100000">
                                          <p:val>
                                            <p:strVal val="#ppt_y"/>
                                          </p:val>
                                        </p:tav>
                                      </p:tavLst>
                                    </p:anim>
                                    <p:animEffect transition="in" filter="fade">
                                      <p:cBhvr>
                                        <p:cTn id="47" dur="1000"/>
                                        <p:tgtEl>
                                          <p:spTgt spid="14233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142339">
                                            <p:txEl>
                                              <p:pRg st="5" end="5"/>
                                            </p:txEl>
                                          </p:spTgt>
                                        </p:tgtEl>
                                        <p:attrNameLst>
                                          <p:attrName>style.visibility</p:attrName>
                                        </p:attrNameLst>
                                      </p:cBhvr>
                                      <p:to>
                                        <p:strVal val="visible"/>
                                      </p:to>
                                    </p:set>
                                    <p:anim calcmode="lin" valueType="num">
                                      <p:cBhvr>
                                        <p:cTn id="52" dur="1000" fill="hold"/>
                                        <p:tgtEl>
                                          <p:spTgt spid="142339">
                                            <p:txEl>
                                              <p:pRg st="5" end="5"/>
                                            </p:txEl>
                                          </p:spTgt>
                                        </p:tgtEl>
                                        <p:attrNameLst>
                                          <p:attrName>ppt_w</p:attrName>
                                        </p:attrNameLst>
                                      </p:cBhvr>
                                      <p:tavLst>
                                        <p:tav tm="0">
                                          <p:val>
                                            <p:strVal val="#ppt_w*0.05"/>
                                          </p:val>
                                        </p:tav>
                                        <p:tav tm="100000">
                                          <p:val>
                                            <p:strVal val="#ppt_w"/>
                                          </p:val>
                                        </p:tav>
                                      </p:tavLst>
                                    </p:anim>
                                    <p:anim calcmode="lin" valueType="num">
                                      <p:cBhvr>
                                        <p:cTn id="53" dur="1000" fill="hold"/>
                                        <p:tgtEl>
                                          <p:spTgt spid="142339">
                                            <p:txEl>
                                              <p:pRg st="5" end="5"/>
                                            </p:txEl>
                                          </p:spTgt>
                                        </p:tgtEl>
                                        <p:attrNameLst>
                                          <p:attrName>ppt_h</p:attrName>
                                        </p:attrNameLst>
                                      </p:cBhvr>
                                      <p:tavLst>
                                        <p:tav tm="0">
                                          <p:val>
                                            <p:strVal val="#ppt_h"/>
                                          </p:val>
                                        </p:tav>
                                        <p:tav tm="100000">
                                          <p:val>
                                            <p:strVal val="#ppt_h"/>
                                          </p:val>
                                        </p:tav>
                                      </p:tavLst>
                                    </p:anim>
                                    <p:anim calcmode="lin" valueType="num">
                                      <p:cBhvr>
                                        <p:cTn id="54" dur="1000" fill="hold"/>
                                        <p:tgtEl>
                                          <p:spTgt spid="142339">
                                            <p:txEl>
                                              <p:pRg st="5" end="5"/>
                                            </p:txEl>
                                          </p:spTgt>
                                        </p:tgtEl>
                                        <p:attrNameLst>
                                          <p:attrName>ppt_x</p:attrName>
                                        </p:attrNameLst>
                                      </p:cBhvr>
                                      <p:tavLst>
                                        <p:tav tm="0">
                                          <p:val>
                                            <p:strVal val="#ppt_x-.2"/>
                                          </p:val>
                                        </p:tav>
                                        <p:tav tm="100000">
                                          <p:val>
                                            <p:strVal val="#ppt_x"/>
                                          </p:val>
                                        </p:tav>
                                      </p:tavLst>
                                    </p:anim>
                                    <p:anim calcmode="lin" valueType="num">
                                      <p:cBhvr>
                                        <p:cTn id="55" dur="1000" fill="hold"/>
                                        <p:tgtEl>
                                          <p:spTgt spid="142339">
                                            <p:txEl>
                                              <p:pRg st="5" end="5"/>
                                            </p:txEl>
                                          </p:spTgt>
                                        </p:tgtEl>
                                        <p:attrNameLst>
                                          <p:attrName>ppt_y</p:attrName>
                                        </p:attrNameLst>
                                      </p:cBhvr>
                                      <p:tavLst>
                                        <p:tav tm="0">
                                          <p:val>
                                            <p:strVal val="#ppt_y"/>
                                          </p:val>
                                        </p:tav>
                                        <p:tav tm="100000">
                                          <p:val>
                                            <p:strVal val="#ppt_y"/>
                                          </p:val>
                                        </p:tav>
                                      </p:tavLst>
                                    </p:anim>
                                    <p:animEffect transition="in" filter="fade">
                                      <p:cBhvr>
                                        <p:cTn id="56" dur="1000"/>
                                        <p:tgtEl>
                                          <p:spTgt spid="142339">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grpId="0" nodeType="clickEffect">
                                  <p:stCondLst>
                                    <p:cond delay="0"/>
                                  </p:stCondLst>
                                  <p:childTnLst>
                                    <p:set>
                                      <p:cBhvr>
                                        <p:cTn id="60" dur="1" fill="hold">
                                          <p:stCondLst>
                                            <p:cond delay="0"/>
                                          </p:stCondLst>
                                        </p:cTn>
                                        <p:tgtEl>
                                          <p:spTgt spid="142339">
                                            <p:txEl>
                                              <p:pRg st="6" end="6"/>
                                            </p:txEl>
                                          </p:spTgt>
                                        </p:tgtEl>
                                        <p:attrNameLst>
                                          <p:attrName>style.visibility</p:attrName>
                                        </p:attrNameLst>
                                      </p:cBhvr>
                                      <p:to>
                                        <p:strVal val="visible"/>
                                      </p:to>
                                    </p:set>
                                    <p:anim calcmode="lin" valueType="num">
                                      <p:cBhvr>
                                        <p:cTn id="61" dur="1000" fill="hold"/>
                                        <p:tgtEl>
                                          <p:spTgt spid="142339">
                                            <p:txEl>
                                              <p:pRg st="6" end="6"/>
                                            </p:txEl>
                                          </p:spTgt>
                                        </p:tgtEl>
                                        <p:attrNameLst>
                                          <p:attrName>ppt_w</p:attrName>
                                        </p:attrNameLst>
                                      </p:cBhvr>
                                      <p:tavLst>
                                        <p:tav tm="0">
                                          <p:val>
                                            <p:strVal val="#ppt_w*0.05"/>
                                          </p:val>
                                        </p:tav>
                                        <p:tav tm="100000">
                                          <p:val>
                                            <p:strVal val="#ppt_w"/>
                                          </p:val>
                                        </p:tav>
                                      </p:tavLst>
                                    </p:anim>
                                    <p:anim calcmode="lin" valueType="num">
                                      <p:cBhvr>
                                        <p:cTn id="62" dur="1000" fill="hold"/>
                                        <p:tgtEl>
                                          <p:spTgt spid="142339">
                                            <p:txEl>
                                              <p:pRg st="6" end="6"/>
                                            </p:txEl>
                                          </p:spTgt>
                                        </p:tgtEl>
                                        <p:attrNameLst>
                                          <p:attrName>ppt_h</p:attrName>
                                        </p:attrNameLst>
                                      </p:cBhvr>
                                      <p:tavLst>
                                        <p:tav tm="0">
                                          <p:val>
                                            <p:strVal val="#ppt_h"/>
                                          </p:val>
                                        </p:tav>
                                        <p:tav tm="100000">
                                          <p:val>
                                            <p:strVal val="#ppt_h"/>
                                          </p:val>
                                        </p:tav>
                                      </p:tavLst>
                                    </p:anim>
                                    <p:anim calcmode="lin" valueType="num">
                                      <p:cBhvr>
                                        <p:cTn id="63" dur="1000" fill="hold"/>
                                        <p:tgtEl>
                                          <p:spTgt spid="142339">
                                            <p:txEl>
                                              <p:pRg st="6" end="6"/>
                                            </p:txEl>
                                          </p:spTgt>
                                        </p:tgtEl>
                                        <p:attrNameLst>
                                          <p:attrName>ppt_x</p:attrName>
                                        </p:attrNameLst>
                                      </p:cBhvr>
                                      <p:tavLst>
                                        <p:tav tm="0">
                                          <p:val>
                                            <p:strVal val="#ppt_x-.2"/>
                                          </p:val>
                                        </p:tav>
                                        <p:tav tm="100000">
                                          <p:val>
                                            <p:strVal val="#ppt_x"/>
                                          </p:val>
                                        </p:tav>
                                      </p:tavLst>
                                    </p:anim>
                                    <p:anim calcmode="lin" valueType="num">
                                      <p:cBhvr>
                                        <p:cTn id="64" dur="1000" fill="hold"/>
                                        <p:tgtEl>
                                          <p:spTgt spid="142339">
                                            <p:txEl>
                                              <p:pRg st="6" end="6"/>
                                            </p:txEl>
                                          </p:spTgt>
                                        </p:tgtEl>
                                        <p:attrNameLst>
                                          <p:attrName>ppt_y</p:attrName>
                                        </p:attrNameLst>
                                      </p:cBhvr>
                                      <p:tavLst>
                                        <p:tav tm="0">
                                          <p:val>
                                            <p:strVal val="#ppt_y"/>
                                          </p:val>
                                        </p:tav>
                                        <p:tav tm="100000">
                                          <p:val>
                                            <p:strVal val="#ppt_y"/>
                                          </p:val>
                                        </p:tav>
                                      </p:tavLst>
                                    </p:anim>
                                    <p:animEffect transition="in" filter="fade">
                                      <p:cBhvr>
                                        <p:cTn id="65" dur="1000"/>
                                        <p:tgtEl>
                                          <p:spTgt spid="142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r>
              <a:rPr lang="en-US" sz="800">
                <a:solidFill>
                  <a:schemeClr val="bg1"/>
                </a:solidFill>
                <a:latin typeface="Arial" panose="020B0604020202020204" pitchFamily="34" charset="0"/>
              </a:rPr>
              <a:t>CONFIDENTIAL© Copyright 2008 Tech Mahindra Limited</a:t>
            </a:r>
          </a:p>
        </p:txBody>
      </p:sp>
      <p:sp>
        <p:nvSpPr>
          <p:cNvPr id="665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fld id="{5C1D87BB-FFE9-4966-BF25-DA2BFBE6C4FA}" type="slidenum">
              <a:rPr lang="en-US" sz="900">
                <a:solidFill>
                  <a:schemeClr val="bg1"/>
                </a:solidFill>
                <a:latin typeface="Arial" panose="020B0604020202020204" pitchFamily="34" charset="0"/>
              </a:rPr>
              <a:pPr/>
              <a:t>43</a:t>
            </a:fld>
            <a:endParaRPr lang="en-US" sz="900">
              <a:solidFill>
                <a:schemeClr val="bg1"/>
              </a:solidFill>
              <a:latin typeface="Arial" panose="020B0604020202020204" pitchFamily="34" charset="0"/>
            </a:endParaRPr>
          </a:p>
        </p:txBody>
      </p:sp>
      <p:sp>
        <p:nvSpPr>
          <p:cNvPr id="66564" name="Rectangle 2"/>
          <p:cNvSpPr>
            <a:spLocks noGrp="1" noChangeArrowheads="1"/>
          </p:cNvSpPr>
          <p:nvPr>
            <p:ph type="title"/>
          </p:nvPr>
        </p:nvSpPr>
        <p:spPr/>
        <p:txBody>
          <a:bodyPr/>
          <a:lstStyle/>
          <a:p>
            <a:pPr eaLnBrk="1" hangingPunct="1"/>
            <a:r>
              <a:rPr lang="en-US" smtClean="0"/>
              <a:t>Command Line Arguments</a:t>
            </a:r>
          </a:p>
        </p:txBody>
      </p:sp>
      <p:sp>
        <p:nvSpPr>
          <p:cNvPr id="156675" name="Rectangle 3"/>
          <p:cNvSpPr>
            <a:spLocks noGrp="1" noChangeArrowheads="1"/>
          </p:cNvSpPr>
          <p:nvPr>
            <p:ph type="body" idx="1"/>
          </p:nvPr>
        </p:nvSpPr>
        <p:spPr/>
        <p:txBody>
          <a:bodyPr>
            <a:normAutofit/>
          </a:bodyPr>
          <a:lstStyle/>
          <a:p>
            <a:pPr algn="just" eaLnBrk="1" hangingPunct="1"/>
            <a:r>
              <a:rPr lang="en-US" sz="2000" dirty="0" smtClean="0"/>
              <a:t>Information that follows program’s name on the command line when it is executed</a:t>
            </a:r>
          </a:p>
          <a:p>
            <a:pPr algn="just" eaLnBrk="1" hangingPunct="1"/>
            <a:r>
              <a:rPr lang="en-US" sz="2000" dirty="0" smtClean="0"/>
              <a:t>This data is passed to the application in the form of String arguments</a:t>
            </a:r>
          </a:p>
        </p:txBody>
      </p:sp>
      <p:sp>
        <p:nvSpPr>
          <p:cNvPr id="156676" name="Text Box 4"/>
          <p:cNvSpPr txBox="1">
            <a:spLocks noChangeArrowheads="1"/>
          </p:cNvSpPr>
          <p:nvPr/>
        </p:nvSpPr>
        <p:spPr bwMode="auto">
          <a:xfrm>
            <a:off x="1957387" y="2413317"/>
            <a:ext cx="6272213" cy="2800767"/>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500">
                <a:solidFill>
                  <a:schemeClr val="tx1"/>
                </a:solidFill>
                <a:latin typeface="Verdana" panose="020B0604030504040204" pitchFamily="34" charset="0"/>
              </a:defRPr>
            </a:lvl1pPr>
            <a:lvl2pPr marL="742950" indent="-285750">
              <a:defRPr sz="1500">
                <a:solidFill>
                  <a:schemeClr val="tx1"/>
                </a:solidFill>
                <a:latin typeface="Verdana" panose="020B0604030504040204" pitchFamily="34" charset="0"/>
              </a:defRPr>
            </a:lvl2pPr>
            <a:lvl3pPr marL="1143000" indent="-228600">
              <a:defRPr sz="1500">
                <a:solidFill>
                  <a:schemeClr val="tx1"/>
                </a:solidFill>
                <a:latin typeface="Verdana" panose="020B0604030504040204" pitchFamily="34" charset="0"/>
              </a:defRPr>
            </a:lvl3pPr>
            <a:lvl4pPr marL="1600200" indent="-228600">
              <a:defRPr sz="1500">
                <a:solidFill>
                  <a:schemeClr val="tx1"/>
                </a:solidFill>
                <a:latin typeface="Verdana" panose="020B0604030504040204" pitchFamily="34" charset="0"/>
              </a:defRPr>
            </a:lvl4pPr>
            <a:lvl5pPr marL="2057400" indent="-228600">
              <a:defRPr sz="1500">
                <a:solidFill>
                  <a:schemeClr val="tx1"/>
                </a:solidFill>
                <a:latin typeface="Verdana" panose="020B060403050404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500">
                <a:solidFill>
                  <a:schemeClr val="tx1"/>
                </a:solidFill>
                <a:latin typeface="Verdana" panose="020B0604030504040204" pitchFamily="34" charset="0"/>
              </a:defRPr>
            </a:lvl9pPr>
          </a:lstStyle>
          <a:p>
            <a:pPr algn="l"/>
            <a:r>
              <a:rPr lang="en-US" sz="1600" dirty="0">
                <a:solidFill>
                  <a:srgbClr val="FF0000"/>
                </a:solidFill>
                <a:latin typeface="Courier New" panose="02070309020205020404" pitchFamily="49" charset="0"/>
              </a:rPr>
              <a:t>class Echo { </a:t>
            </a:r>
          </a:p>
          <a:p>
            <a:pPr algn="l"/>
            <a:r>
              <a:rPr lang="en-US" sz="1600" dirty="0">
                <a:solidFill>
                  <a:srgbClr val="FF0000"/>
                </a:solidFill>
                <a:latin typeface="Courier New" panose="02070309020205020404" pitchFamily="49" charset="0"/>
              </a:rPr>
              <a:t>public static void main (String </a:t>
            </a:r>
            <a:r>
              <a:rPr lang="en-US" sz="1600" dirty="0" err="1">
                <a:solidFill>
                  <a:srgbClr val="FF0000"/>
                </a:solidFill>
                <a:latin typeface="Courier New" panose="02070309020205020404" pitchFamily="49" charset="0"/>
              </a:rPr>
              <a:t>args</a:t>
            </a:r>
            <a:r>
              <a:rPr lang="en-US" sz="1600" dirty="0">
                <a:solidFill>
                  <a:srgbClr val="FF0000"/>
                </a:solidFill>
                <a:latin typeface="Courier New" panose="02070309020205020404" pitchFamily="49" charset="0"/>
              </a:rPr>
              <a:t>[]) { </a:t>
            </a:r>
          </a:p>
          <a:p>
            <a:pPr algn="l"/>
            <a:r>
              <a:rPr lang="en-US" sz="1600" dirty="0">
                <a:solidFill>
                  <a:srgbClr val="FF0000"/>
                </a:solidFill>
                <a:latin typeface="Courier New" panose="02070309020205020404" pitchFamily="49" charset="0"/>
              </a:rPr>
              <a:t>for (int </a:t>
            </a:r>
            <a:r>
              <a:rPr lang="en-US" sz="1600" dirty="0" err="1">
                <a:solidFill>
                  <a:srgbClr val="FF0000"/>
                </a:solidFill>
                <a:latin typeface="Courier New" panose="02070309020205020404" pitchFamily="49" charset="0"/>
              </a:rPr>
              <a:t>i</a:t>
            </a:r>
            <a:r>
              <a:rPr lang="en-US" sz="1600" dirty="0">
                <a:solidFill>
                  <a:srgbClr val="FF0000"/>
                </a:solidFill>
                <a:latin typeface="Courier New" panose="02070309020205020404" pitchFamily="49" charset="0"/>
              </a:rPr>
              <a:t> = 0; </a:t>
            </a:r>
            <a:r>
              <a:rPr lang="en-US" sz="1600" dirty="0" err="1">
                <a:solidFill>
                  <a:srgbClr val="FF0000"/>
                </a:solidFill>
                <a:latin typeface="Courier New" panose="02070309020205020404" pitchFamily="49" charset="0"/>
              </a:rPr>
              <a:t>i</a:t>
            </a:r>
            <a:r>
              <a:rPr lang="en-US" sz="1600" dirty="0">
                <a:solidFill>
                  <a:srgbClr val="FF0000"/>
                </a:solidFill>
                <a:latin typeface="Courier New" panose="02070309020205020404" pitchFamily="49" charset="0"/>
              </a:rPr>
              <a:t> &lt; </a:t>
            </a:r>
            <a:r>
              <a:rPr lang="en-US" sz="1600" dirty="0" err="1">
                <a:solidFill>
                  <a:srgbClr val="FF0000"/>
                </a:solidFill>
                <a:latin typeface="Courier New" panose="02070309020205020404" pitchFamily="49" charset="0"/>
              </a:rPr>
              <a:t>args.length</a:t>
            </a:r>
            <a:r>
              <a:rPr lang="en-US" sz="1600" dirty="0">
                <a:solidFill>
                  <a:srgbClr val="FF0000"/>
                </a:solidFill>
                <a:latin typeface="Courier New" panose="02070309020205020404" pitchFamily="49" charset="0"/>
              </a:rPr>
              <a:t>; </a:t>
            </a:r>
            <a:r>
              <a:rPr lang="en-US" sz="1600" dirty="0" err="1">
                <a:solidFill>
                  <a:srgbClr val="FF0000"/>
                </a:solidFill>
                <a:latin typeface="Courier New" panose="02070309020205020404" pitchFamily="49" charset="0"/>
              </a:rPr>
              <a:t>i</a:t>
            </a:r>
            <a:r>
              <a:rPr lang="en-US" sz="1600" dirty="0">
                <a:solidFill>
                  <a:srgbClr val="FF0000"/>
                </a:solidFill>
                <a:latin typeface="Courier New" panose="02070309020205020404" pitchFamily="49" charset="0"/>
              </a:rPr>
              <a:t>++) </a:t>
            </a:r>
            <a:r>
              <a:rPr lang="en-US" sz="1600" dirty="0" err="1">
                <a:solidFill>
                  <a:srgbClr val="FF0000"/>
                </a:solidFill>
                <a:latin typeface="Courier New" panose="02070309020205020404" pitchFamily="49" charset="0"/>
              </a:rPr>
              <a:t>System.out.println</a:t>
            </a:r>
            <a:r>
              <a:rPr lang="en-US" sz="1600" dirty="0">
                <a:solidFill>
                  <a:srgbClr val="FF0000"/>
                </a:solidFill>
                <a:latin typeface="Courier New" panose="02070309020205020404" pitchFamily="49" charset="0"/>
              </a:rPr>
              <a:t>(</a:t>
            </a:r>
            <a:r>
              <a:rPr lang="en-US" sz="1600" dirty="0" err="1">
                <a:solidFill>
                  <a:srgbClr val="FF0000"/>
                </a:solidFill>
                <a:latin typeface="Courier New" panose="02070309020205020404" pitchFamily="49" charset="0"/>
              </a:rPr>
              <a:t>args</a:t>
            </a:r>
            <a:r>
              <a:rPr lang="en-US" sz="1600" dirty="0">
                <a:solidFill>
                  <a:srgbClr val="FF0000"/>
                </a:solidFill>
                <a:latin typeface="Courier New" panose="02070309020205020404" pitchFamily="49" charset="0"/>
              </a:rPr>
              <a:t>[</a:t>
            </a:r>
            <a:r>
              <a:rPr lang="en-US" sz="1600" dirty="0" err="1">
                <a:solidFill>
                  <a:srgbClr val="FF0000"/>
                </a:solidFill>
                <a:latin typeface="Courier New" panose="02070309020205020404" pitchFamily="49" charset="0"/>
              </a:rPr>
              <a:t>i</a:t>
            </a:r>
            <a:r>
              <a:rPr lang="en-US" sz="1600" dirty="0">
                <a:solidFill>
                  <a:srgbClr val="FF0000"/>
                </a:solidFill>
                <a:latin typeface="Courier New" panose="02070309020205020404" pitchFamily="49" charset="0"/>
              </a:rPr>
              <a:t>]);</a:t>
            </a:r>
          </a:p>
          <a:p>
            <a:pPr algn="l"/>
            <a:r>
              <a:rPr lang="en-US" sz="1600" dirty="0">
                <a:solidFill>
                  <a:srgbClr val="FF0000"/>
                </a:solidFill>
                <a:latin typeface="Courier New" panose="02070309020205020404" pitchFamily="49" charset="0"/>
              </a:rPr>
              <a:t> } </a:t>
            </a:r>
          </a:p>
          <a:p>
            <a:pPr algn="l"/>
            <a:r>
              <a:rPr lang="en-US" sz="1600" dirty="0">
                <a:solidFill>
                  <a:srgbClr val="FF0000"/>
                </a:solidFill>
                <a:latin typeface="Courier New" panose="02070309020205020404" pitchFamily="49" charset="0"/>
              </a:rPr>
              <a:t>}</a:t>
            </a:r>
          </a:p>
          <a:p>
            <a:pPr algn="l"/>
            <a:r>
              <a:rPr lang="en-US" sz="1600" dirty="0">
                <a:solidFill>
                  <a:srgbClr val="FF0000"/>
                </a:solidFill>
                <a:latin typeface="Courier New" panose="02070309020205020404" pitchFamily="49" charset="0"/>
              </a:rPr>
              <a:t> Try this: Invoke the Echo application as follows</a:t>
            </a:r>
          </a:p>
          <a:p>
            <a:pPr algn="l"/>
            <a:r>
              <a:rPr lang="en-US" sz="1600" dirty="0">
                <a:solidFill>
                  <a:srgbClr val="FF0000"/>
                </a:solidFill>
                <a:latin typeface="Courier New" panose="02070309020205020404" pitchFamily="49" charset="0"/>
              </a:rPr>
              <a:t>C:\&gt; java Echo Drink Hot Java </a:t>
            </a:r>
          </a:p>
          <a:p>
            <a:pPr algn="l"/>
            <a:r>
              <a:rPr lang="en-US" sz="1600" dirty="0">
                <a:solidFill>
                  <a:srgbClr val="FF0000"/>
                </a:solidFill>
                <a:latin typeface="Courier New" panose="02070309020205020404" pitchFamily="49" charset="0"/>
              </a:rPr>
              <a:t>Drink </a:t>
            </a:r>
          </a:p>
          <a:p>
            <a:pPr algn="l"/>
            <a:r>
              <a:rPr lang="en-US" sz="1600" dirty="0">
                <a:solidFill>
                  <a:srgbClr val="FF0000"/>
                </a:solidFill>
                <a:latin typeface="Courier New" panose="02070309020205020404" pitchFamily="49" charset="0"/>
              </a:rPr>
              <a:t>Hot </a:t>
            </a:r>
          </a:p>
          <a:p>
            <a:pPr algn="l"/>
            <a:r>
              <a:rPr lang="en-US" sz="1600" dirty="0">
                <a:solidFill>
                  <a:srgbClr val="FF0000"/>
                </a:solidFill>
                <a:latin typeface="Courier New" panose="02070309020205020404" pitchFamily="49" charset="0"/>
              </a:rPr>
              <a:t>Java </a:t>
            </a:r>
          </a:p>
        </p:txBody>
      </p:sp>
    </p:spTree>
    <p:extLst>
      <p:ext uri="{BB962C8B-B14F-4D97-AF65-F5344CB8AC3E}">
        <p14:creationId xmlns:p14="http://schemas.microsoft.com/office/powerpoint/2010/main" val="20570624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p:cTn id="7" dur="1000" fill="hold"/>
                                        <p:tgtEl>
                                          <p:spTgt spid="156675">
                                            <p:txEl>
                                              <p:pRg st="0" end="0"/>
                                            </p:txEl>
                                          </p:spTgt>
                                        </p:tgtEl>
                                        <p:attrNameLst>
                                          <p:attrName>ppt_w</p:attrName>
                                        </p:attrNameLst>
                                      </p:cBhvr>
                                      <p:tavLst>
                                        <p:tav tm="0">
                                          <p:val>
                                            <p:strVal val="#ppt_w*0.05"/>
                                          </p:val>
                                        </p:tav>
                                        <p:tav tm="100000">
                                          <p:val>
                                            <p:strVal val="#ppt_w"/>
                                          </p:val>
                                        </p:tav>
                                      </p:tavLst>
                                    </p:anim>
                                    <p:anim calcmode="lin" valueType="num">
                                      <p:cBhvr>
                                        <p:cTn id="8" dur="1000" fill="hold"/>
                                        <p:tgtEl>
                                          <p:spTgt spid="156675">
                                            <p:txEl>
                                              <p:pRg st="0" end="0"/>
                                            </p:txEl>
                                          </p:spTgt>
                                        </p:tgtEl>
                                        <p:attrNameLst>
                                          <p:attrName>ppt_h</p:attrName>
                                        </p:attrNameLst>
                                      </p:cBhvr>
                                      <p:tavLst>
                                        <p:tav tm="0">
                                          <p:val>
                                            <p:strVal val="#ppt_h"/>
                                          </p:val>
                                        </p:tav>
                                        <p:tav tm="100000">
                                          <p:val>
                                            <p:strVal val="#ppt_h"/>
                                          </p:val>
                                        </p:tav>
                                      </p:tavLst>
                                    </p:anim>
                                    <p:anim calcmode="lin" valueType="num">
                                      <p:cBhvr>
                                        <p:cTn id="9" dur="1000" fill="hold"/>
                                        <p:tgtEl>
                                          <p:spTgt spid="156675">
                                            <p:txEl>
                                              <p:pRg st="0" end="0"/>
                                            </p:txEl>
                                          </p:spTgt>
                                        </p:tgtEl>
                                        <p:attrNameLst>
                                          <p:attrName>ppt_x</p:attrName>
                                        </p:attrNameLst>
                                      </p:cBhvr>
                                      <p:tavLst>
                                        <p:tav tm="0">
                                          <p:val>
                                            <p:strVal val="#ppt_x-.2"/>
                                          </p:val>
                                        </p:tav>
                                        <p:tav tm="100000">
                                          <p:val>
                                            <p:strVal val="#ppt_x"/>
                                          </p:val>
                                        </p:tav>
                                      </p:tavLst>
                                    </p:anim>
                                    <p:anim calcmode="lin" valueType="num">
                                      <p:cBhvr>
                                        <p:cTn id="10" dur="1000" fill="hold"/>
                                        <p:tgtEl>
                                          <p:spTgt spid="156675">
                                            <p:txEl>
                                              <p:pRg st="0" end="0"/>
                                            </p:txEl>
                                          </p:spTgt>
                                        </p:tgtEl>
                                        <p:attrNameLst>
                                          <p:attrName>ppt_y</p:attrName>
                                        </p:attrNameLst>
                                      </p:cBhvr>
                                      <p:tavLst>
                                        <p:tav tm="0">
                                          <p:val>
                                            <p:strVal val="#ppt_y"/>
                                          </p:val>
                                        </p:tav>
                                        <p:tav tm="100000">
                                          <p:val>
                                            <p:strVal val="#ppt_y"/>
                                          </p:val>
                                        </p:tav>
                                      </p:tavLst>
                                    </p:anim>
                                    <p:animEffect transition="in" filter="fade">
                                      <p:cBhvr>
                                        <p:cTn id="11" dur="1000"/>
                                        <p:tgtEl>
                                          <p:spTgt spid="156675">
                                            <p:txEl>
                                              <p:pRg st="0" end="0"/>
                                            </p:txEl>
                                          </p:spTgt>
                                        </p:tgtEl>
                                      </p:cBhvr>
                                    </p:animEffect>
                                  </p:childTnLst>
                                </p:cTn>
                              </p:par>
                            </p:childTnLst>
                          </p:cTn>
                        </p:par>
                        <p:par>
                          <p:cTn id="12" fill="hold" nodeType="afterGroup">
                            <p:stCondLst>
                              <p:cond delay="1000"/>
                            </p:stCondLst>
                            <p:childTnLst>
                              <p:par>
                                <p:cTn id="13" presetID="54" presetClass="entr" presetSubtype="0" accel="100000" fill="hold" grpId="0" nodeType="afterEffect">
                                  <p:stCondLst>
                                    <p:cond delay="0"/>
                                  </p:stCondLst>
                                  <p:childTnLst>
                                    <p:set>
                                      <p:cBhvr>
                                        <p:cTn id="14" dur="1" fill="hold">
                                          <p:stCondLst>
                                            <p:cond delay="0"/>
                                          </p:stCondLst>
                                        </p:cTn>
                                        <p:tgtEl>
                                          <p:spTgt spid="156675">
                                            <p:txEl>
                                              <p:pRg st="1" end="1"/>
                                            </p:txEl>
                                          </p:spTgt>
                                        </p:tgtEl>
                                        <p:attrNameLst>
                                          <p:attrName>style.visibility</p:attrName>
                                        </p:attrNameLst>
                                      </p:cBhvr>
                                      <p:to>
                                        <p:strVal val="visible"/>
                                      </p:to>
                                    </p:set>
                                    <p:anim calcmode="lin" valueType="num">
                                      <p:cBhvr>
                                        <p:cTn id="15" dur="1000" fill="hold"/>
                                        <p:tgtEl>
                                          <p:spTgt spid="156675">
                                            <p:txEl>
                                              <p:pRg st="1" end="1"/>
                                            </p:txEl>
                                          </p:spTgt>
                                        </p:tgtEl>
                                        <p:attrNameLst>
                                          <p:attrName>ppt_w</p:attrName>
                                        </p:attrNameLst>
                                      </p:cBhvr>
                                      <p:tavLst>
                                        <p:tav tm="0">
                                          <p:val>
                                            <p:strVal val="#ppt_w*0.05"/>
                                          </p:val>
                                        </p:tav>
                                        <p:tav tm="100000">
                                          <p:val>
                                            <p:strVal val="#ppt_w"/>
                                          </p:val>
                                        </p:tav>
                                      </p:tavLst>
                                    </p:anim>
                                    <p:anim calcmode="lin" valueType="num">
                                      <p:cBhvr>
                                        <p:cTn id="16" dur="1000" fill="hold"/>
                                        <p:tgtEl>
                                          <p:spTgt spid="156675">
                                            <p:txEl>
                                              <p:pRg st="1" end="1"/>
                                            </p:txEl>
                                          </p:spTgt>
                                        </p:tgtEl>
                                        <p:attrNameLst>
                                          <p:attrName>ppt_h</p:attrName>
                                        </p:attrNameLst>
                                      </p:cBhvr>
                                      <p:tavLst>
                                        <p:tav tm="0">
                                          <p:val>
                                            <p:strVal val="#ppt_h"/>
                                          </p:val>
                                        </p:tav>
                                        <p:tav tm="100000">
                                          <p:val>
                                            <p:strVal val="#ppt_h"/>
                                          </p:val>
                                        </p:tav>
                                      </p:tavLst>
                                    </p:anim>
                                    <p:anim calcmode="lin" valueType="num">
                                      <p:cBhvr>
                                        <p:cTn id="17" dur="1000" fill="hold"/>
                                        <p:tgtEl>
                                          <p:spTgt spid="156675">
                                            <p:txEl>
                                              <p:pRg st="1" end="1"/>
                                            </p:txEl>
                                          </p:spTgt>
                                        </p:tgtEl>
                                        <p:attrNameLst>
                                          <p:attrName>ppt_x</p:attrName>
                                        </p:attrNameLst>
                                      </p:cBhvr>
                                      <p:tavLst>
                                        <p:tav tm="0">
                                          <p:val>
                                            <p:strVal val="#ppt_x-.2"/>
                                          </p:val>
                                        </p:tav>
                                        <p:tav tm="100000">
                                          <p:val>
                                            <p:strVal val="#ppt_x"/>
                                          </p:val>
                                        </p:tav>
                                      </p:tavLst>
                                    </p:anim>
                                    <p:anim calcmode="lin" valueType="num">
                                      <p:cBhvr>
                                        <p:cTn id="18" dur="1000" fill="hold"/>
                                        <p:tgtEl>
                                          <p:spTgt spid="156675">
                                            <p:txEl>
                                              <p:pRg st="1" end="1"/>
                                            </p:txEl>
                                          </p:spTgt>
                                        </p:tgtEl>
                                        <p:attrNameLst>
                                          <p:attrName>ppt_y</p:attrName>
                                        </p:attrNameLst>
                                      </p:cBhvr>
                                      <p:tavLst>
                                        <p:tav tm="0">
                                          <p:val>
                                            <p:strVal val="#ppt_y"/>
                                          </p:val>
                                        </p:tav>
                                        <p:tav tm="100000">
                                          <p:val>
                                            <p:strVal val="#ppt_y"/>
                                          </p:val>
                                        </p:tav>
                                      </p:tavLst>
                                    </p:anim>
                                    <p:animEffect transition="in" filter="fade">
                                      <p:cBhvr>
                                        <p:cTn id="19" dur="1000"/>
                                        <p:tgtEl>
                                          <p:spTgt spid="156675">
                                            <p:txEl>
                                              <p:pRg st="1" end="1"/>
                                            </p:txEl>
                                          </p:spTgt>
                                        </p:tgtEl>
                                      </p:cBhvr>
                                    </p:animEffect>
                                  </p:childTnLst>
                                </p:cTn>
                              </p:par>
                            </p:childTnLst>
                          </p:cTn>
                        </p:par>
                        <p:par>
                          <p:cTn id="20" fill="hold" nodeType="afterGroup">
                            <p:stCondLst>
                              <p:cond delay="2000"/>
                            </p:stCondLst>
                            <p:childTnLst>
                              <p:par>
                                <p:cTn id="21" presetID="55" presetClass="entr" presetSubtype="0" fill="hold" grpId="0" nodeType="afterEffect">
                                  <p:stCondLst>
                                    <p:cond delay="0"/>
                                  </p:stCondLst>
                                  <p:childTnLst>
                                    <p:set>
                                      <p:cBhvr>
                                        <p:cTn id="22" dur="1" fill="hold">
                                          <p:stCondLst>
                                            <p:cond delay="0"/>
                                          </p:stCondLst>
                                        </p:cTn>
                                        <p:tgtEl>
                                          <p:spTgt spid="156676"/>
                                        </p:tgtEl>
                                        <p:attrNameLst>
                                          <p:attrName>style.visibility</p:attrName>
                                        </p:attrNameLst>
                                      </p:cBhvr>
                                      <p:to>
                                        <p:strVal val="visible"/>
                                      </p:to>
                                    </p:set>
                                    <p:anim calcmode="lin" valueType="num">
                                      <p:cBhvr>
                                        <p:cTn id="23" dur="2000" fill="hold"/>
                                        <p:tgtEl>
                                          <p:spTgt spid="156676"/>
                                        </p:tgtEl>
                                        <p:attrNameLst>
                                          <p:attrName>ppt_w</p:attrName>
                                        </p:attrNameLst>
                                      </p:cBhvr>
                                      <p:tavLst>
                                        <p:tav tm="0">
                                          <p:val>
                                            <p:strVal val="#ppt_w*0.70"/>
                                          </p:val>
                                        </p:tav>
                                        <p:tav tm="100000">
                                          <p:val>
                                            <p:strVal val="#ppt_w"/>
                                          </p:val>
                                        </p:tav>
                                      </p:tavLst>
                                    </p:anim>
                                    <p:anim calcmode="lin" valueType="num">
                                      <p:cBhvr>
                                        <p:cTn id="24" dur="2000" fill="hold"/>
                                        <p:tgtEl>
                                          <p:spTgt spid="156676"/>
                                        </p:tgtEl>
                                        <p:attrNameLst>
                                          <p:attrName>ppt_h</p:attrName>
                                        </p:attrNameLst>
                                      </p:cBhvr>
                                      <p:tavLst>
                                        <p:tav tm="0">
                                          <p:val>
                                            <p:strVal val="#ppt_h"/>
                                          </p:val>
                                        </p:tav>
                                        <p:tav tm="100000">
                                          <p:val>
                                            <p:strVal val="#ppt_h"/>
                                          </p:val>
                                        </p:tav>
                                      </p:tavLst>
                                    </p:anim>
                                    <p:animEffect transition="in" filter="fade">
                                      <p:cBhvr>
                                        <p:cTn id="25" dur="20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P spid="15667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dirty="0" smtClean="0"/>
              <a:t>THANK YOU!!</a:t>
            </a:r>
            <a:endParaRPr lang="en-US" dirty="0"/>
          </a:p>
        </p:txBody>
      </p:sp>
      <p:sp>
        <p:nvSpPr>
          <p:cNvPr id="6" name="Subtitle 5"/>
          <p:cNvSpPr>
            <a:spLocks noGrp="1"/>
          </p:cNvSpPr>
          <p:nvPr>
            <p:ph type="subTitle" idx="1"/>
          </p:nvPr>
        </p:nvSpPr>
        <p:spPr/>
        <p:txBody>
          <a:bodyPr/>
          <a:lstStyle/>
          <a:p>
            <a:pPr algn="ctr"/>
            <a:r>
              <a:rPr lang="en-US" dirty="0" smtClean="0"/>
              <a:t>ANY QUESTIONS??</a:t>
            </a:r>
            <a:endParaRPr lang="en-US" dirty="0"/>
          </a:p>
        </p:txBody>
      </p:sp>
      <p:sp>
        <p:nvSpPr>
          <p:cNvPr id="4" name="Slide Number Placeholder 3"/>
          <p:cNvSpPr>
            <a:spLocks noGrp="1"/>
          </p:cNvSpPr>
          <p:nvPr>
            <p:ph type="sldNum" sz="quarter" idx="12"/>
          </p:nvPr>
        </p:nvSpPr>
        <p:spPr/>
        <p:txBody>
          <a:bodyPr/>
          <a:lstStyle/>
          <a:p>
            <a:pPr>
              <a:defRPr/>
            </a:pPr>
            <a:fld id="{8925D013-47FE-429C-A5D2-29D74FC1A240}"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Integer	</a:t>
            </a:r>
            <a:endParaRPr lang="en-IN" dirty="0"/>
          </a:p>
        </p:txBody>
      </p:sp>
      <p:sp>
        <p:nvSpPr>
          <p:cNvPr id="5" name="Slide Number Placeholder 4"/>
          <p:cNvSpPr>
            <a:spLocks noGrp="1"/>
          </p:cNvSpPr>
          <p:nvPr>
            <p:ph type="sldNum" sz="quarter" idx="12"/>
          </p:nvPr>
        </p:nvSpPr>
        <p:spPr/>
        <p:txBody>
          <a:bodyPr/>
          <a:lstStyle/>
          <a:p>
            <a:fld id="{E5A1A64D-BCCA-43EE-8B0D-F1E423C3538E}" type="slidenum">
              <a:rPr lang="en-US" smtClean="0"/>
              <a:pPr/>
              <a:t>5</a:t>
            </a:fld>
            <a:endParaRPr lang="en-US"/>
          </a:p>
        </p:txBody>
      </p:sp>
      <p:sp>
        <p:nvSpPr>
          <p:cNvPr id="7" name="Content Placeholder 6"/>
          <p:cNvSpPr>
            <a:spLocks noGrp="1"/>
          </p:cNvSpPr>
          <p:nvPr>
            <p:ph sz="quarter" idx="1"/>
          </p:nvPr>
        </p:nvSpPr>
        <p:spPr/>
        <p:txBody>
          <a:bodyPr/>
          <a:lstStyle/>
          <a:p>
            <a:pPr algn="just"/>
            <a:r>
              <a:rPr lang="en-IN" dirty="0" smtClean="0"/>
              <a:t>All of these are signed, positive and negative values.</a:t>
            </a:r>
          </a:p>
          <a:p>
            <a:pPr algn="just"/>
            <a:r>
              <a:rPr lang="en-IN" dirty="0" smtClean="0"/>
              <a:t>Java does not support unsigned, positive-only integers.</a:t>
            </a:r>
          </a:p>
          <a:p>
            <a:pPr algn="just"/>
            <a:r>
              <a:rPr lang="en-IN" dirty="0" smtClean="0"/>
              <a:t>Because of Java’s portability requirement, all data types have a strictly defined range for example: int is always 32 bits.</a:t>
            </a:r>
          </a:p>
          <a:p>
            <a:pPr algn="just"/>
            <a:endParaRPr lang="en-IN" dirty="0" smtClean="0"/>
          </a:p>
        </p:txBody>
      </p:sp>
      <p:pic>
        <p:nvPicPr>
          <p:cNvPr id="8" name="Picture 7"/>
          <p:cNvPicPr>
            <a:picLocks noChangeAspect="1"/>
          </p:cNvPicPr>
          <p:nvPr/>
        </p:nvPicPr>
        <p:blipFill>
          <a:blip r:embed="rId2"/>
          <a:stretch>
            <a:fillRect/>
          </a:stretch>
        </p:blipFill>
        <p:spPr>
          <a:xfrm>
            <a:off x="80962" y="3552825"/>
            <a:ext cx="8982075" cy="2085975"/>
          </a:xfrm>
          <a:prstGeom prst="rect">
            <a:avLst/>
          </a:prstGeom>
        </p:spPr>
      </p:pic>
    </p:spTree>
    <p:extLst>
      <p:ext uri="{BB962C8B-B14F-4D97-AF65-F5344CB8AC3E}">
        <p14:creationId xmlns:p14="http://schemas.microsoft.com/office/powerpoint/2010/main" val="264923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Floating-Point</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lstStyle/>
          <a:p>
            <a:pPr algn="just"/>
            <a:r>
              <a:rPr lang="en-IN" dirty="0" smtClean="0"/>
              <a:t>Also known as real numbers.</a:t>
            </a:r>
          </a:p>
          <a:p>
            <a:pPr algn="just"/>
            <a:r>
              <a:rPr lang="en-IN" dirty="0" smtClean="0"/>
              <a:t>Used for evaluating expressions that require fractional precision.</a:t>
            </a:r>
          </a:p>
          <a:p>
            <a:pPr algn="just"/>
            <a:r>
              <a:rPr lang="en-IN" dirty="0" smtClean="0"/>
              <a:t>There are two kinds of floating-point types</a:t>
            </a:r>
          </a:p>
          <a:p>
            <a:pPr lvl="1" algn="just"/>
            <a:r>
              <a:rPr lang="en-IN" dirty="0" smtClean="0"/>
              <a:t>float and double</a:t>
            </a:r>
            <a:endParaRPr lang="en-IN" dirty="0"/>
          </a:p>
        </p:txBody>
      </p:sp>
      <p:pic>
        <p:nvPicPr>
          <p:cNvPr id="5" name="Picture 4"/>
          <p:cNvPicPr>
            <a:picLocks noChangeAspect="1"/>
          </p:cNvPicPr>
          <p:nvPr/>
        </p:nvPicPr>
        <p:blipFill>
          <a:blip r:embed="rId2"/>
          <a:stretch>
            <a:fillRect/>
          </a:stretch>
        </p:blipFill>
        <p:spPr>
          <a:xfrm>
            <a:off x="0" y="3657600"/>
            <a:ext cx="9144000" cy="1295400"/>
          </a:xfrm>
          <a:prstGeom prst="rect">
            <a:avLst/>
          </a:prstGeom>
        </p:spPr>
      </p:pic>
    </p:spTree>
    <p:extLst>
      <p:ext uri="{BB962C8B-B14F-4D97-AF65-F5344CB8AC3E}">
        <p14:creationId xmlns:p14="http://schemas.microsoft.com/office/powerpoint/2010/main" val="232532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Characters	</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lstStyle/>
          <a:p>
            <a:pPr algn="just"/>
            <a:r>
              <a:rPr lang="en-IN" dirty="0" smtClean="0"/>
              <a:t>In C/C++, char is 8 bits wide.</a:t>
            </a:r>
          </a:p>
          <a:p>
            <a:pPr algn="just"/>
            <a:r>
              <a:rPr lang="en-IN" dirty="0" smtClean="0"/>
              <a:t>Java uses Unicode to represent characters.</a:t>
            </a:r>
          </a:p>
          <a:p>
            <a:pPr algn="just"/>
            <a:r>
              <a:rPr lang="en-IN" dirty="0" smtClean="0"/>
              <a:t>Unicode defines a fully international character set that can represent all of the characters found in all human languages.</a:t>
            </a:r>
          </a:p>
          <a:p>
            <a:pPr algn="just"/>
            <a:r>
              <a:rPr lang="en-IN" dirty="0" smtClean="0"/>
              <a:t>Java char is a 16-bit type.</a:t>
            </a:r>
          </a:p>
          <a:p>
            <a:pPr algn="just"/>
            <a:r>
              <a:rPr lang="en-IN" dirty="0" smtClean="0"/>
              <a:t>No negative char.</a:t>
            </a:r>
          </a:p>
          <a:p>
            <a:pPr algn="just"/>
            <a:r>
              <a:rPr lang="en-IN" dirty="0" smtClean="0"/>
              <a:t>The range is 0 to</a:t>
            </a:r>
          </a:p>
          <a:p>
            <a:pPr marL="0" indent="0" algn="just">
              <a:buNone/>
            </a:pPr>
            <a:r>
              <a:rPr lang="en-IN" dirty="0" smtClean="0"/>
              <a:t> 65536.</a:t>
            </a:r>
          </a:p>
          <a:p>
            <a:pPr algn="just"/>
            <a:endParaRPr lang="en-IN" dirty="0"/>
          </a:p>
        </p:txBody>
      </p:sp>
      <p:pic>
        <p:nvPicPr>
          <p:cNvPr id="6" name="Picture 5"/>
          <p:cNvPicPr>
            <a:picLocks noChangeAspect="1"/>
          </p:cNvPicPr>
          <p:nvPr/>
        </p:nvPicPr>
        <p:blipFill>
          <a:blip r:embed="rId2"/>
          <a:stretch>
            <a:fillRect/>
          </a:stretch>
        </p:blipFill>
        <p:spPr>
          <a:xfrm>
            <a:off x="3962400" y="3973744"/>
            <a:ext cx="4572000" cy="2743200"/>
          </a:xfrm>
          <a:prstGeom prst="rect">
            <a:avLst/>
          </a:prstGeom>
        </p:spPr>
      </p:pic>
    </p:spTree>
    <p:extLst>
      <p:ext uri="{BB962C8B-B14F-4D97-AF65-F5344CB8AC3E}">
        <p14:creationId xmlns:p14="http://schemas.microsoft.com/office/powerpoint/2010/main" val="299988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Characters and Integers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pic>
        <p:nvPicPr>
          <p:cNvPr id="4" name="Picture 3"/>
          <p:cNvPicPr>
            <a:picLocks noChangeAspect="1"/>
          </p:cNvPicPr>
          <p:nvPr/>
        </p:nvPicPr>
        <p:blipFill>
          <a:blip r:embed="rId2"/>
          <a:stretch>
            <a:fillRect/>
          </a:stretch>
        </p:blipFill>
        <p:spPr>
          <a:xfrm>
            <a:off x="1143000" y="1752600"/>
            <a:ext cx="6245453" cy="3276600"/>
          </a:xfrm>
          <a:prstGeom prst="rect">
            <a:avLst/>
          </a:prstGeom>
        </p:spPr>
      </p:pic>
    </p:spTree>
    <p:extLst>
      <p:ext uri="{BB962C8B-B14F-4D97-AF65-F5344CB8AC3E}">
        <p14:creationId xmlns:p14="http://schemas.microsoft.com/office/powerpoint/2010/main" val="413467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Booleans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lstStyle/>
          <a:p>
            <a:r>
              <a:rPr lang="en-IN" dirty="0" smtClean="0"/>
              <a:t>Two possible values:</a:t>
            </a:r>
          </a:p>
          <a:p>
            <a:pPr lvl="1"/>
            <a:r>
              <a:rPr lang="en-IN" dirty="0" smtClean="0"/>
              <a:t> true or false</a:t>
            </a:r>
          </a:p>
          <a:p>
            <a:r>
              <a:rPr lang="en-IN" dirty="0" smtClean="0"/>
              <a:t>This is the type returned by all relational operators.</a:t>
            </a:r>
          </a:p>
          <a:p>
            <a:r>
              <a:rPr lang="en-IN" dirty="0" smtClean="0"/>
              <a:t>Used by conditional expressions.</a:t>
            </a:r>
          </a:p>
          <a:p>
            <a:endParaRPr lang="en-IN" dirty="0" smtClean="0"/>
          </a:p>
          <a:p>
            <a:endParaRPr lang="en-IN" dirty="0"/>
          </a:p>
        </p:txBody>
      </p:sp>
      <p:pic>
        <p:nvPicPr>
          <p:cNvPr id="6" name="Picture 5"/>
          <p:cNvPicPr>
            <a:picLocks noChangeAspect="1"/>
          </p:cNvPicPr>
          <p:nvPr/>
        </p:nvPicPr>
        <p:blipFill>
          <a:blip r:embed="rId2"/>
          <a:stretch>
            <a:fillRect/>
          </a:stretch>
        </p:blipFill>
        <p:spPr>
          <a:xfrm>
            <a:off x="2581274" y="3124200"/>
            <a:ext cx="5038725" cy="3604255"/>
          </a:xfrm>
          <a:prstGeom prst="rect">
            <a:avLst/>
          </a:prstGeom>
        </p:spPr>
      </p:pic>
    </p:spTree>
    <p:extLst>
      <p:ext uri="{BB962C8B-B14F-4D97-AF65-F5344CB8AC3E}">
        <p14:creationId xmlns:p14="http://schemas.microsoft.com/office/powerpoint/2010/main" val="2248924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814</TotalTime>
  <Words>3330</Words>
  <Application>Microsoft Office PowerPoint</Application>
  <PresentationFormat>On-screen Show (4:3)</PresentationFormat>
  <Paragraphs>635</Paragraphs>
  <Slides>44</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굴림</vt:lpstr>
      <vt:lpstr>Aparajita</vt:lpstr>
      <vt:lpstr>Arial</vt:lpstr>
      <vt:lpstr>Bookman Old Style</vt:lpstr>
      <vt:lpstr>Calibri</vt:lpstr>
      <vt:lpstr>Courier New</vt:lpstr>
      <vt:lpstr>Gill Sans MT</vt:lpstr>
      <vt:lpstr>Lucida Console</vt:lpstr>
      <vt:lpstr>Times New Roman</vt:lpstr>
      <vt:lpstr>Verdana</vt:lpstr>
      <vt:lpstr>Wingdings</vt:lpstr>
      <vt:lpstr>Wingdings 3</vt:lpstr>
      <vt:lpstr>Origin</vt:lpstr>
      <vt:lpstr>Data Types, Variables and Arrays</vt:lpstr>
      <vt:lpstr>Agenda</vt:lpstr>
      <vt:lpstr>Data Types in Java</vt:lpstr>
      <vt:lpstr>Primitive Data Types in Java</vt:lpstr>
      <vt:lpstr>Integer </vt:lpstr>
      <vt:lpstr>Floating-Point</vt:lpstr>
      <vt:lpstr>Characters </vt:lpstr>
      <vt:lpstr>Characters and Integers</vt:lpstr>
      <vt:lpstr>Booleans</vt:lpstr>
      <vt:lpstr>Variables</vt:lpstr>
      <vt:lpstr>Variables (Contd…)</vt:lpstr>
      <vt:lpstr>Give this a Try…</vt:lpstr>
      <vt:lpstr>Reference Data Types</vt:lpstr>
      <vt:lpstr>Reference Data Types (Contd…)</vt:lpstr>
      <vt:lpstr>Difference between pointers and references</vt:lpstr>
      <vt:lpstr>Reference Data Types (Contd…)</vt:lpstr>
      <vt:lpstr>Scope and Lifetime Variables</vt:lpstr>
      <vt:lpstr>Scope of variables</vt:lpstr>
      <vt:lpstr>Scope of variables</vt:lpstr>
      <vt:lpstr>Scope of Variables</vt:lpstr>
      <vt:lpstr>Lifetime of variables</vt:lpstr>
      <vt:lpstr>Member &amp; Automatic variables</vt:lpstr>
      <vt:lpstr>Scope of Variables (Contd…)</vt:lpstr>
      <vt:lpstr>Scope of Variables (Contd…)</vt:lpstr>
      <vt:lpstr>Scope of Variables (Contd…)</vt:lpstr>
      <vt:lpstr>Lifetime of Objects</vt:lpstr>
      <vt:lpstr>Lifetime of  Objects </vt:lpstr>
      <vt:lpstr>Type Casting and Promotion</vt:lpstr>
      <vt:lpstr>Typecasting Primitive Data Types</vt:lpstr>
      <vt:lpstr>Type casting and conversion</vt:lpstr>
      <vt:lpstr>Automatic type promotion</vt:lpstr>
      <vt:lpstr>Automatic type promotion</vt:lpstr>
      <vt:lpstr>Type Conversion</vt:lpstr>
      <vt:lpstr>Arrays in Java</vt:lpstr>
      <vt:lpstr>Arrays in Java (Contd…)</vt:lpstr>
      <vt:lpstr>Arrays in Java (Contd…)</vt:lpstr>
      <vt:lpstr>Arrays</vt:lpstr>
      <vt:lpstr>Arrays</vt:lpstr>
      <vt:lpstr>Length of an Array</vt:lpstr>
      <vt:lpstr>Multidimensional Arrays</vt:lpstr>
      <vt:lpstr>Multidimensional Arrays</vt:lpstr>
      <vt:lpstr>Alternative Array Definition Syntax</vt:lpstr>
      <vt:lpstr>Command Line Arguments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ANUJA</dc:creator>
  <cp:lastModifiedBy>Administrator</cp:lastModifiedBy>
  <cp:revision>103</cp:revision>
  <dcterms:created xsi:type="dcterms:W3CDTF">2006-08-16T00:00:00Z</dcterms:created>
  <dcterms:modified xsi:type="dcterms:W3CDTF">2018-11-12T01:37:28Z</dcterms:modified>
</cp:coreProperties>
</file>