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7" r:id="rId3"/>
    <p:sldId id="351" r:id="rId4"/>
    <p:sldId id="349" r:id="rId5"/>
    <p:sldId id="350" r:id="rId6"/>
    <p:sldId id="352" r:id="rId7"/>
    <p:sldId id="353" r:id="rId8"/>
    <p:sldId id="357" r:id="rId9"/>
    <p:sldId id="355" r:id="rId10"/>
    <p:sldId id="354" r:id="rId11"/>
    <p:sldId id="358" r:id="rId12"/>
    <p:sldId id="359" r:id="rId13"/>
    <p:sldId id="360" r:id="rId14"/>
    <p:sldId id="365" r:id="rId15"/>
    <p:sldId id="361" r:id="rId16"/>
    <p:sldId id="362" r:id="rId17"/>
    <p:sldId id="356" r:id="rId18"/>
    <p:sldId id="363" r:id="rId19"/>
    <p:sldId id="364" r:id="rId20"/>
    <p:sldId id="366" r:id="rId21"/>
    <p:sldId id="370" r:id="rId22"/>
    <p:sldId id="368" r:id="rId23"/>
    <p:sldId id="369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87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773C705-86DD-4A35-8DAD-435CF4F0AC50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5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E8D2289-F6AE-418A-B95B-1D0C27814E39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900" dirty="0" smtClean="0">
                <a:latin typeface="Arial" panose="020B0604020202020204" pitchFamily="34" charset="0"/>
              </a:rPr>
              <a:t>The </a:t>
            </a:r>
            <a:r>
              <a:rPr lang="en-US" sz="900" b="1" dirty="0" smtClean="0">
                <a:latin typeface="Arial" panose="020B0604020202020204" pitchFamily="34" charset="0"/>
              </a:rPr>
              <a:t>new </a:t>
            </a:r>
            <a:r>
              <a:rPr lang="en-US" sz="900" dirty="0" smtClean="0">
                <a:latin typeface="Arial" panose="020B0604020202020204" pitchFamily="34" charset="0"/>
              </a:rPr>
              <a:t>keyword is used to create new objects in Java. Creating an object involves allocating memory to the object that is created.</a:t>
            </a:r>
          </a:p>
          <a:p>
            <a:pPr eaLnBrk="1" hangingPunct="1">
              <a:lnSpc>
                <a:spcPct val="140000"/>
              </a:lnSpc>
            </a:pPr>
            <a:endParaRPr lang="en-US" sz="9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900" dirty="0" smtClean="0">
                <a:latin typeface="Arial" panose="020B0604020202020204" pitchFamily="34" charset="0"/>
              </a:rPr>
              <a:t>If we just declare the following :</a:t>
            </a:r>
          </a:p>
          <a:p>
            <a:pPr eaLnBrk="1" hangingPunct="1">
              <a:lnSpc>
                <a:spcPct val="140000"/>
              </a:lnSpc>
            </a:pPr>
            <a:r>
              <a:rPr lang="en-US" sz="900" dirty="0" err="1" smtClean="0">
                <a:latin typeface="Arial" panose="020B0604020202020204" pitchFamily="34" charset="0"/>
              </a:rPr>
              <a:t>MyMath</a:t>
            </a:r>
            <a:r>
              <a:rPr lang="en-US" sz="900" dirty="0" smtClean="0">
                <a:latin typeface="Arial" panose="020B0604020202020204" pitchFamily="34" charset="0"/>
              </a:rPr>
              <a:t> </a:t>
            </a:r>
            <a:r>
              <a:rPr lang="en-US" sz="900" dirty="0" err="1" smtClean="0">
                <a:latin typeface="Arial" panose="020B0604020202020204" pitchFamily="34" charset="0"/>
              </a:rPr>
              <a:t>myMathObject</a:t>
            </a:r>
            <a:r>
              <a:rPr lang="en-US" sz="900" dirty="0" smtClean="0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endParaRPr lang="en-US" sz="9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900" dirty="0" smtClean="0">
                <a:latin typeface="Arial" panose="020B0604020202020204" pitchFamily="34" charset="0"/>
              </a:rPr>
              <a:t>Only a reference called </a:t>
            </a:r>
            <a:r>
              <a:rPr lang="en-US" sz="900" dirty="0" err="1" smtClean="0">
                <a:latin typeface="Arial" panose="020B0604020202020204" pitchFamily="34" charset="0"/>
              </a:rPr>
              <a:t>myMathObject</a:t>
            </a:r>
            <a:r>
              <a:rPr lang="en-US" sz="900" dirty="0" smtClean="0">
                <a:latin typeface="Arial" panose="020B0604020202020204" pitchFamily="34" charset="0"/>
              </a:rPr>
              <a:t> of type </a:t>
            </a:r>
            <a:r>
              <a:rPr lang="en-US" sz="900" dirty="0" err="1" smtClean="0">
                <a:latin typeface="Arial" panose="020B0604020202020204" pitchFamily="34" charset="0"/>
              </a:rPr>
              <a:t>MyMath</a:t>
            </a:r>
            <a:r>
              <a:rPr lang="en-US" sz="900" dirty="0" smtClean="0">
                <a:latin typeface="Arial" panose="020B0604020202020204" pitchFamily="34" charset="0"/>
              </a:rPr>
              <a:t> is created. No memory is allocated for the same. Its only when we use the new operator, memory is allocated, and the reference points to the memory that is allocated to the object.</a:t>
            </a:r>
          </a:p>
          <a:p>
            <a:pPr eaLnBrk="1" hangingPunct="1">
              <a:lnSpc>
                <a:spcPct val="140000"/>
              </a:lnSpc>
            </a:pPr>
            <a:endParaRPr lang="en-US" sz="9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sz="900" dirty="0" smtClean="0">
                <a:latin typeface="Arial" panose="020B0604020202020204" pitchFamily="34" charset="0"/>
              </a:rPr>
              <a:t>If the class definition has multiple constructors, then those constructors can be invoked as shown in the slides above.</a:t>
            </a:r>
          </a:p>
          <a:p>
            <a:pPr eaLnBrk="1" hangingPunct="1">
              <a:lnSpc>
                <a:spcPct val="140000"/>
              </a:lnSpc>
            </a:pPr>
            <a:endParaRPr lang="en-US" sz="9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731F9AA-52E3-49EB-BB84-CF2E31DFBEC6}" type="slidenum">
              <a:rPr lang="en-US" sz="1200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ko-KR" b="1" dirty="0" smtClean="0">
                <a:latin typeface="Arial" panose="020B0604020202020204" pitchFamily="34" charset="0"/>
                <a:ea typeface="굴림" panose="020B0600000101010101" pitchFamily="34" charset="-127"/>
              </a:rPr>
              <a:t>The class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defines a new data type and this data type is used to create objects of that type. “class is an template for an object”.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Following is the general from of the class: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class 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34" charset="-127"/>
              </a:rPr>
              <a:t>MyClass</a:t>
            </a:r>
            <a:endParaRPr lang="en-US" altLang="ko-KR" dirty="0" smtClean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{	variable1;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	variable2;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Method1()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{	// Body of Method1.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}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Method2(parameters)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{	//Body of Method2.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}	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}</a:t>
            </a:r>
          </a:p>
          <a:p>
            <a:pPr marL="228600" indent="-228600" eaLnBrk="1" hangingPunct="1"/>
            <a:endParaRPr lang="en-US" altLang="ko-KR" dirty="0" smtClean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Usually, data members will be kept private and methods accessing the data members will be kept as private. We will revisit this concept when we talk about </a:t>
            </a:r>
            <a:r>
              <a:rPr lang="en-US" altLang="ko-KR" b="1" dirty="0" smtClean="0">
                <a:latin typeface="Arial" panose="020B0604020202020204" pitchFamily="34" charset="0"/>
                <a:ea typeface="굴림" panose="020B0600000101010101" pitchFamily="34" charset="-127"/>
              </a:rPr>
              <a:t>‘access modifiers’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 in the later slides </a:t>
            </a:r>
          </a:p>
          <a:p>
            <a:pPr marL="228600" indent="-228600" eaLnBrk="1" hangingPunct="1"/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A helper method is a method that 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34" charset="-127"/>
              </a:rPr>
              <a:t>helps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34" charset="-127"/>
              </a:rPr>
              <a:t> another method to perform it's task. These are typically used when a method has to perform a complicated task that is composed of several smaller tasks. The smaller tasks are often performed by helper methods. 	</a:t>
            </a:r>
          </a:p>
        </p:txBody>
      </p:sp>
    </p:spTree>
    <p:extLst>
      <p:ext uri="{BB962C8B-B14F-4D97-AF65-F5344CB8AC3E}">
        <p14:creationId xmlns:p14="http://schemas.microsoft.com/office/powerpoint/2010/main" val="391024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pPr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Introducing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"/>
            <a:ext cx="1524000" cy="2821188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simple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3848" y="1828800"/>
            <a:ext cx="426415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71600"/>
            <a:ext cx="6477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of Box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31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Assigning object reference variable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assignment of b1 to b2 did not allocate any memory or copy any part of </a:t>
            </a:r>
            <a:r>
              <a:rPr lang="en-IN" sz="2000" dirty="0" smtClean="0"/>
              <a:t>the original </a:t>
            </a:r>
            <a:r>
              <a:rPr lang="en-IN" sz="2000" dirty="0"/>
              <a:t>object. It simply makes b2 refer to the same object as does b1.</a:t>
            </a:r>
          </a:p>
          <a:p>
            <a:pPr algn="just"/>
            <a:r>
              <a:rPr lang="en-IN" sz="2000" dirty="0" smtClean="0"/>
              <a:t>Basically </a:t>
            </a:r>
            <a:r>
              <a:rPr lang="en-IN" sz="2000" dirty="0"/>
              <a:t>they are same object with different names</a:t>
            </a:r>
          </a:p>
          <a:p>
            <a:pPr algn="just"/>
            <a:r>
              <a:rPr lang="en-IN" sz="2000" dirty="0" smtClean="0"/>
              <a:t>However </a:t>
            </a:r>
            <a:r>
              <a:rPr lang="en-IN" sz="2000" dirty="0"/>
              <a:t>they are not linked in any way. A subsequent assignment to b1 </a:t>
            </a:r>
            <a:r>
              <a:rPr lang="en-IN" sz="2000" dirty="0" smtClean="0"/>
              <a:t>will simply </a:t>
            </a:r>
            <a:r>
              <a:rPr lang="en-IN" sz="2000" dirty="0"/>
              <a:t>unhook b1 from the original object without affecting the object or </a:t>
            </a:r>
            <a:r>
              <a:rPr lang="en-IN" sz="2000" dirty="0" smtClean="0"/>
              <a:t>affecting b2</a:t>
            </a:r>
            <a:r>
              <a:rPr lang="en-IN" sz="2000" dirty="0"/>
              <a:t>. For </a:t>
            </a:r>
            <a:r>
              <a:rPr lang="en-IN" sz="2000" dirty="0" smtClean="0"/>
              <a:t>example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i="1" dirty="0"/>
              <a:t>When you assign one object reference variable to another object reference variable, </a:t>
            </a:r>
            <a:r>
              <a:rPr lang="en-IN" sz="2000" i="1" dirty="0" smtClean="0"/>
              <a:t>you are </a:t>
            </a:r>
            <a:r>
              <a:rPr lang="en-IN" sz="2000" i="1" dirty="0"/>
              <a:t>not creating a copy of the object, you are only making a copy of the reference.</a:t>
            </a:r>
            <a:endParaRPr lang="en-IN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50" y="1342390"/>
            <a:ext cx="3080750" cy="63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3" y="4038600"/>
            <a:ext cx="3080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800" i="1" dirty="0">
                <a:solidFill>
                  <a:srgbClr val="FF0000"/>
                </a:solidFill>
              </a:rPr>
              <a:t>t</a:t>
            </a:r>
            <a:r>
              <a:rPr lang="en-IN" sz="1800" i="1" dirty="0" smtClean="0">
                <a:solidFill>
                  <a:srgbClr val="FF0000"/>
                </a:solidFill>
              </a:rPr>
              <a:t>ype name (parameter-list) {</a:t>
            </a:r>
          </a:p>
          <a:p>
            <a:pPr marL="274320" lvl="1" indent="0" algn="just">
              <a:buNone/>
            </a:pPr>
            <a:r>
              <a:rPr lang="en-IN" sz="1800" i="1" dirty="0" smtClean="0">
                <a:solidFill>
                  <a:srgbClr val="FF0000"/>
                </a:solidFill>
              </a:rPr>
              <a:t>//body of method }</a:t>
            </a:r>
            <a:endParaRPr lang="en-IN" sz="1800" i="1" dirty="0">
              <a:solidFill>
                <a:srgbClr val="FF0000"/>
              </a:solidFill>
            </a:endParaRPr>
          </a:p>
          <a:p>
            <a:pPr algn="just"/>
            <a:r>
              <a:rPr lang="en-IN" sz="2000" i="1" dirty="0"/>
              <a:t>type </a:t>
            </a:r>
            <a:r>
              <a:rPr lang="en-IN" sz="2000" dirty="0"/>
              <a:t>specifies the type of data returned by the method. This can be any valid </a:t>
            </a:r>
            <a:r>
              <a:rPr lang="en-IN" sz="2000" dirty="0" smtClean="0"/>
              <a:t>type, including </a:t>
            </a:r>
            <a:r>
              <a:rPr lang="en-IN" sz="2000" dirty="0"/>
              <a:t>class types that you create. </a:t>
            </a:r>
            <a:endParaRPr lang="en-IN" sz="2000" dirty="0" smtClean="0"/>
          </a:p>
          <a:p>
            <a:pPr algn="just"/>
            <a:r>
              <a:rPr lang="en-IN" sz="2000" dirty="0" smtClean="0"/>
              <a:t>If </a:t>
            </a:r>
            <a:r>
              <a:rPr lang="en-IN" sz="2000" dirty="0"/>
              <a:t>the method does not return a value, its </a:t>
            </a:r>
            <a:r>
              <a:rPr lang="en-IN" sz="2000" dirty="0" smtClean="0"/>
              <a:t>return type </a:t>
            </a:r>
            <a:r>
              <a:rPr lang="en-IN" sz="2000" dirty="0"/>
              <a:t>must be </a:t>
            </a:r>
            <a:r>
              <a:rPr lang="en-IN" sz="2000" b="1" dirty="0"/>
              <a:t>void</a:t>
            </a:r>
            <a:r>
              <a:rPr lang="en-IN" sz="2000" dirty="0"/>
              <a:t>. The name of the method is specified by </a:t>
            </a:r>
            <a:r>
              <a:rPr lang="en-IN" sz="2000" i="1" dirty="0"/>
              <a:t>name</a:t>
            </a:r>
            <a:r>
              <a:rPr lang="en-IN" sz="2000" i="1" dirty="0" smtClean="0"/>
              <a:t>.</a:t>
            </a:r>
          </a:p>
          <a:p>
            <a:pPr algn="just"/>
            <a:r>
              <a:rPr lang="en-IN" sz="1800" dirty="0" smtClean="0"/>
              <a:t>Parameters are </a:t>
            </a:r>
            <a:r>
              <a:rPr lang="en-IN" sz="1800" dirty="0"/>
              <a:t>essentially variables that receive the value of the </a:t>
            </a:r>
            <a:r>
              <a:rPr lang="en-IN" sz="1800" i="1" dirty="0"/>
              <a:t>arguments </a:t>
            </a:r>
            <a:r>
              <a:rPr lang="en-IN" sz="1800" dirty="0"/>
              <a:t>passed to the method </a:t>
            </a:r>
            <a:r>
              <a:rPr lang="en-IN" sz="1800" dirty="0" smtClean="0"/>
              <a:t>when it </a:t>
            </a:r>
            <a:r>
              <a:rPr lang="en-IN" sz="1800" dirty="0"/>
              <a:t>is called. If the method has no parameters, then the parameter list will be empty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Methods that have a return type other than </a:t>
            </a:r>
            <a:r>
              <a:rPr lang="en-IN" sz="1800" b="1" dirty="0"/>
              <a:t>void </a:t>
            </a:r>
            <a:r>
              <a:rPr lang="en-IN" sz="1800" dirty="0"/>
              <a:t>return a value to the calling </a:t>
            </a:r>
            <a:r>
              <a:rPr lang="en-IN" sz="1800" dirty="0" smtClean="0"/>
              <a:t>routine using </a:t>
            </a:r>
            <a:r>
              <a:rPr lang="en-IN" sz="1800" dirty="0"/>
              <a:t>the following form of the </a:t>
            </a:r>
            <a:r>
              <a:rPr lang="en-IN" sz="1800" b="1" dirty="0"/>
              <a:t>return </a:t>
            </a:r>
            <a:r>
              <a:rPr lang="en-IN" sz="1800" dirty="0"/>
              <a:t>statement:</a:t>
            </a:r>
          </a:p>
          <a:p>
            <a:pPr lvl="1" algn="just"/>
            <a:r>
              <a:rPr lang="en-IN" sz="1800" dirty="0"/>
              <a:t>return </a:t>
            </a:r>
            <a:r>
              <a:rPr lang="en-IN" sz="1800" i="1" dirty="0"/>
              <a:t>value</a:t>
            </a:r>
            <a:r>
              <a:rPr lang="en-IN" sz="1800" dirty="0"/>
              <a:t>;</a:t>
            </a:r>
          </a:p>
          <a:p>
            <a:pPr algn="just"/>
            <a:r>
              <a:rPr lang="en-IN" sz="1800" dirty="0"/>
              <a:t>Here, </a:t>
            </a:r>
            <a:r>
              <a:rPr lang="en-IN" sz="1800" i="1" dirty="0"/>
              <a:t>value </a:t>
            </a:r>
            <a:r>
              <a:rPr lang="en-IN" sz="1800" dirty="0"/>
              <a:t>is the value returned.</a:t>
            </a:r>
            <a:endParaRPr lang="en-IN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Instance Variables and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/* First create an object */</a:t>
            </a:r>
          </a:p>
          <a:p>
            <a:pPr lvl="1"/>
            <a:r>
              <a:rPr lang="en-IN" dirty="0" err="1"/>
              <a:t>ObjectReference</a:t>
            </a:r>
            <a:r>
              <a:rPr lang="en-IN" dirty="0"/>
              <a:t> = new Constructor();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/* Now call a variable as follows </a:t>
            </a:r>
            <a:r>
              <a:rPr lang="en-IN" dirty="0" smtClean="0"/>
              <a:t>*/</a:t>
            </a:r>
          </a:p>
          <a:p>
            <a:pPr lvl="1"/>
            <a:r>
              <a:rPr lang="en-IN" dirty="0" err="1" smtClean="0"/>
              <a:t>ObjectReference.variableName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/* Now you can call a class method as follows */</a:t>
            </a:r>
          </a:p>
          <a:p>
            <a:pPr lvl="1"/>
            <a:r>
              <a:rPr lang="en-IN" dirty="0" err="1"/>
              <a:t>ObjectReference.MethodName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4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a method to a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518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Returning a value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5867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Parameterized Methods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5638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Special methods used to initialize a newly created object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Called </a:t>
            </a:r>
            <a:r>
              <a:rPr lang="en-US" sz="2000" dirty="0"/>
              <a:t>just after memory is allocated for an object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Initialize </a:t>
            </a:r>
            <a:r>
              <a:rPr lang="en-US" sz="2000" dirty="0"/>
              <a:t>objects to required or default values at the time of </a:t>
            </a:r>
            <a:r>
              <a:rPr lang="en-US" sz="2000" dirty="0" smtClean="0"/>
              <a:t>object </a:t>
            </a:r>
            <a:r>
              <a:rPr lang="en-US" sz="2000" dirty="0"/>
              <a:t>creation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Not </a:t>
            </a:r>
            <a:r>
              <a:rPr lang="en-US" sz="2000" dirty="0"/>
              <a:t>mandatory to write a constructor for each class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A </a:t>
            </a:r>
            <a:r>
              <a:rPr lang="en-US" sz="2000" dirty="0"/>
              <a:t>constructor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Has the same name as that of the class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Doesn’t </a:t>
            </a:r>
            <a:r>
              <a:rPr lang="en-US" sz="2000" dirty="0"/>
              <a:t>return any value, not even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i="1" dirty="0">
                <a:latin typeface="Courier New" panose="02070309020205020404" pitchFamily="49" charset="0"/>
              </a:rPr>
              <a:t>void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May </a:t>
            </a:r>
            <a:r>
              <a:rPr lang="en-US" sz="2000" dirty="0"/>
              <a:t>or may not have parameters (arguments)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000" dirty="0" smtClean="0"/>
              <a:t>If </a:t>
            </a:r>
            <a:r>
              <a:rPr lang="en-US" sz="2000" dirty="0"/>
              <a:t>a class does not have any constructor, the default constructor is automatically </a:t>
            </a:r>
            <a:r>
              <a:rPr lang="en-US" sz="2000" dirty="0" smtClean="0"/>
              <a:t>added</a:t>
            </a:r>
          </a:p>
          <a:p>
            <a:pPr algn="just"/>
            <a:r>
              <a:rPr lang="en-US" sz="2000" dirty="0"/>
              <a:t>In the absence of a user defined constructor, the compiler initializes member variables to its default values</a:t>
            </a:r>
          </a:p>
          <a:p>
            <a:pPr lvl="1" algn="just"/>
            <a:r>
              <a:rPr lang="en-US" sz="2000" dirty="0" smtClean="0"/>
              <a:t>Numeric </a:t>
            </a:r>
            <a:r>
              <a:rPr lang="en-US" sz="2000" dirty="0"/>
              <a:t>data types are set to 0</a:t>
            </a:r>
          </a:p>
          <a:p>
            <a:pPr lvl="1" algn="just"/>
            <a:r>
              <a:rPr lang="en-US" sz="2000" dirty="0" smtClean="0"/>
              <a:t>Char </a:t>
            </a:r>
            <a:r>
              <a:rPr lang="en-US" sz="2000" dirty="0"/>
              <a:t>data types are set to null character (‘\0’)</a:t>
            </a:r>
          </a:p>
          <a:p>
            <a:pPr lvl="1" algn="just"/>
            <a:r>
              <a:rPr lang="en-US" sz="2000" dirty="0" smtClean="0"/>
              <a:t>Reference </a:t>
            </a:r>
            <a:r>
              <a:rPr lang="en-US" sz="2000" dirty="0"/>
              <a:t>variables are set to </a:t>
            </a:r>
            <a:r>
              <a:rPr lang="en-US" sz="2000" i="1" dirty="0"/>
              <a:t>null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sz="2000" b="1" i="1" dirty="0">
              <a:latin typeface="Courier New" panose="02070309020205020404" pitchFamily="49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98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95400"/>
            <a:ext cx="5791200" cy="47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Concept of class</a:t>
            </a:r>
          </a:p>
          <a:p>
            <a:r>
              <a:rPr lang="en-IN" dirty="0" smtClean="0"/>
              <a:t>Creating objects</a:t>
            </a:r>
          </a:p>
          <a:p>
            <a:r>
              <a:rPr lang="en-IN" dirty="0" smtClean="0"/>
              <a:t>Declaring objects</a:t>
            </a:r>
          </a:p>
          <a:p>
            <a:r>
              <a:rPr lang="en-IN" dirty="0" smtClean="0"/>
              <a:t>Methods</a:t>
            </a:r>
          </a:p>
          <a:p>
            <a:r>
              <a:rPr lang="en-IN" dirty="0" smtClean="0"/>
              <a:t>Returning a value</a:t>
            </a:r>
          </a:p>
          <a:p>
            <a:r>
              <a:rPr lang="en-IN" dirty="0" smtClean="0"/>
              <a:t>Parameterized methods</a:t>
            </a:r>
          </a:p>
          <a:p>
            <a:r>
              <a:rPr lang="en-IN" dirty="0" smtClean="0"/>
              <a:t>Constructors</a:t>
            </a:r>
          </a:p>
          <a:p>
            <a:r>
              <a:rPr lang="en-IN" dirty="0" smtClean="0"/>
              <a:t>Garbage Collection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1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Parameterized Constructors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295401"/>
            <a:ext cx="60198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Garbage Collection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Garbage collection is the process of reclaiming the unused memory space and making it available for the future instances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Objects </a:t>
            </a:r>
            <a:r>
              <a:rPr lang="en-IN" dirty="0"/>
              <a:t>are dynamically allocated by using the new </a:t>
            </a:r>
            <a:r>
              <a:rPr lang="en-IN" dirty="0" smtClean="0"/>
              <a:t>operator.</a:t>
            </a:r>
            <a:endParaRPr lang="en-IN" dirty="0"/>
          </a:p>
          <a:p>
            <a:pPr algn="just"/>
            <a:r>
              <a:rPr lang="en-IN" dirty="0" smtClean="0"/>
              <a:t>In </a:t>
            </a:r>
            <a:r>
              <a:rPr lang="en-IN" dirty="0"/>
              <a:t>C++, dynamically allocated objects must be manually released by use of </a:t>
            </a:r>
            <a:r>
              <a:rPr lang="en-IN" dirty="0" smtClean="0"/>
              <a:t>a delete operator.</a:t>
            </a:r>
          </a:p>
          <a:p>
            <a:pPr algn="just"/>
            <a:r>
              <a:rPr lang="en-IN" dirty="0" smtClean="0"/>
              <a:t>In C, it is the programmer’s responsibility to de-allocate the dynamically allocated memory using the free() function.</a:t>
            </a:r>
            <a:endParaRPr lang="en-IN" dirty="0"/>
          </a:p>
          <a:p>
            <a:pPr algn="just"/>
            <a:r>
              <a:rPr lang="en-IN" dirty="0" smtClean="0"/>
              <a:t>Java </a:t>
            </a:r>
            <a:r>
              <a:rPr lang="en-IN" dirty="0"/>
              <a:t>takes a different approach; it handles deallocation for you </a:t>
            </a:r>
            <a:r>
              <a:rPr lang="en-IN" dirty="0" smtClean="0"/>
              <a:t>automatically.</a:t>
            </a:r>
            <a:endParaRPr lang="en-IN" dirty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no references to an object exist, that object is assumed to be no </a:t>
            </a:r>
            <a:r>
              <a:rPr lang="en-IN" dirty="0" smtClean="0"/>
              <a:t>longer needed</a:t>
            </a:r>
            <a:r>
              <a:rPr lang="en-IN" dirty="0"/>
              <a:t>, and the memory occupied by the object can be </a:t>
            </a:r>
            <a:r>
              <a:rPr lang="en-IN" dirty="0" smtClean="0"/>
              <a:t>reclaimed.</a:t>
            </a:r>
            <a:endParaRPr lang="en-IN" dirty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garbage collector runs periodically, checking for objects that are no </a:t>
            </a:r>
            <a:r>
              <a:rPr lang="en-IN" dirty="0" smtClean="0"/>
              <a:t>longer referenced </a:t>
            </a:r>
            <a:r>
              <a:rPr lang="en-IN" dirty="0"/>
              <a:t>by any running state or indirectly through other referenced </a:t>
            </a:r>
            <a:r>
              <a:rPr lang="en-IN" dirty="0" smtClean="0"/>
              <a:t>objects.</a:t>
            </a:r>
            <a:endParaRPr lang="en-IN" dirty="0"/>
          </a:p>
          <a:p>
            <a:pPr algn="just"/>
            <a:r>
              <a:rPr lang="en-IN" dirty="0" smtClean="0"/>
              <a:t>There </a:t>
            </a:r>
            <a:r>
              <a:rPr lang="en-IN" dirty="0"/>
              <a:t>is no explicit need to destroy objects as in C</a:t>
            </a:r>
            <a:r>
              <a:rPr lang="en-IN" dirty="0" smtClean="0"/>
              <a:t>++.</a:t>
            </a:r>
            <a:endParaRPr lang="en-IN" dirty="0"/>
          </a:p>
          <a:p>
            <a:pPr algn="just"/>
            <a:r>
              <a:rPr lang="en-IN" dirty="0" smtClean="0"/>
              <a:t>Normally </a:t>
            </a:r>
            <a:r>
              <a:rPr lang="en-IN" dirty="0"/>
              <a:t>a programmer should not think about destroying objects in </a:t>
            </a:r>
            <a:r>
              <a:rPr lang="en-IN" dirty="0" smtClean="0"/>
              <a:t>java.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can an object be unreferenced?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By nulling the reference</a:t>
            </a:r>
          </a:p>
          <a:p>
            <a:pPr lvl="1" algn="just"/>
            <a:r>
              <a:rPr lang="en-IN" dirty="0" smtClean="0"/>
              <a:t>Employee e = new Employee();</a:t>
            </a:r>
          </a:p>
          <a:p>
            <a:pPr lvl="1" algn="just"/>
            <a:r>
              <a:rPr lang="en-IN" dirty="0"/>
              <a:t>e</a:t>
            </a:r>
            <a:r>
              <a:rPr lang="en-IN" dirty="0" smtClean="0"/>
              <a:t> = null;</a:t>
            </a:r>
          </a:p>
          <a:p>
            <a:pPr algn="just"/>
            <a:r>
              <a:rPr lang="en-IN" dirty="0" smtClean="0"/>
              <a:t>By assigning a reference to another</a:t>
            </a:r>
          </a:p>
          <a:p>
            <a:pPr lvl="1" algn="just"/>
            <a:r>
              <a:rPr lang="en-IN" dirty="0"/>
              <a:t>Employee </a:t>
            </a:r>
            <a:r>
              <a:rPr lang="en-IN" dirty="0" smtClean="0"/>
              <a:t>e1 </a:t>
            </a:r>
            <a:r>
              <a:rPr lang="en-IN" dirty="0"/>
              <a:t>= new Employee</a:t>
            </a:r>
            <a:r>
              <a:rPr lang="en-IN" dirty="0" smtClean="0"/>
              <a:t>();</a:t>
            </a:r>
          </a:p>
          <a:p>
            <a:pPr lvl="1" algn="just"/>
            <a:r>
              <a:rPr lang="en-IN" dirty="0"/>
              <a:t>Employee </a:t>
            </a:r>
            <a:r>
              <a:rPr lang="en-IN" dirty="0" smtClean="0"/>
              <a:t>e2 </a:t>
            </a:r>
            <a:r>
              <a:rPr lang="en-IN" dirty="0"/>
              <a:t>= new Employee();</a:t>
            </a:r>
          </a:p>
          <a:p>
            <a:pPr lvl="1"/>
            <a:r>
              <a:rPr lang="en-IN" dirty="0" smtClean="0"/>
              <a:t>e1 </a:t>
            </a:r>
            <a:r>
              <a:rPr lang="en-IN" dirty="0"/>
              <a:t>= </a:t>
            </a:r>
            <a:r>
              <a:rPr lang="en-IN" dirty="0" smtClean="0"/>
              <a:t>e2; //now</a:t>
            </a:r>
            <a:r>
              <a:rPr lang="en-IN" dirty="0"/>
              <a:t> the first object referred by e1 is available for garbage collection  </a:t>
            </a:r>
          </a:p>
          <a:p>
            <a:pPr algn="just"/>
            <a:r>
              <a:rPr lang="en-IN" dirty="0" smtClean="0"/>
              <a:t>By anonymous object etc.</a:t>
            </a:r>
          </a:p>
          <a:p>
            <a:pPr lvl="1" algn="just"/>
            <a:r>
              <a:rPr lang="en-IN" b="1" dirty="0"/>
              <a:t>new</a:t>
            </a:r>
            <a:r>
              <a:rPr lang="en-IN" dirty="0"/>
              <a:t> Employee();  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8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inalize() method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Sometimes an object will need to perform some action when it is destroyed</a:t>
            </a:r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example, if an object is holding some non-Java resource such as a file </a:t>
            </a:r>
            <a:r>
              <a:rPr lang="en-IN" dirty="0" smtClean="0"/>
              <a:t>handle or </a:t>
            </a:r>
            <a:r>
              <a:rPr lang="en-IN" dirty="0"/>
              <a:t>character font, then you might want to make sure these resources are </a:t>
            </a:r>
            <a:r>
              <a:rPr lang="en-IN" dirty="0" smtClean="0"/>
              <a:t>freed before </a:t>
            </a:r>
            <a:r>
              <a:rPr lang="en-IN" dirty="0"/>
              <a:t>an object is destroyed</a:t>
            </a:r>
          </a:p>
          <a:p>
            <a:pPr algn="just"/>
            <a:r>
              <a:rPr lang="en-IN" dirty="0" smtClean="0"/>
              <a:t>You </a:t>
            </a:r>
            <a:r>
              <a:rPr lang="en-IN" dirty="0"/>
              <a:t>can define specific actions that will occur when an object is just about to </a:t>
            </a:r>
            <a:r>
              <a:rPr lang="en-IN" dirty="0" smtClean="0"/>
              <a:t>be reclaimed </a:t>
            </a:r>
            <a:r>
              <a:rPr lang="en-IN" dirty="0"/>
              <a:t>by the garbage collector</a:t>
            </a:r>
          </a:p>
          <a:p>
            <a:pPr algn="just"/>
            <a:r>
              <a:rPr lang="en-IN" dirty="0" smtClean="0"/>
              <a:t>Right </a:t>
            </a:r>
            <a:r>
              <a:rPr lang="en-IN" dirty="0"/>
              <a:t>before an asset is freed, the Java run time calls the </a:t>
            </a:r>
            <a:r>
              <a:rPr lang="en-IN" b="1" dirty="0"/>
              <a:t>finalize() </a:t>
            </a:r>
            <a:r>
              <a:rPr lang="en-IN" dirty="0"/>
              <a:t>method on </a:t>
            </a:r>
            <a:r>
              <a:rPr lang="en-IN" dirty="0" smtClean="0"/>
              <a:t>the object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b="1" dirty="0" smtClean="0"/>
              <a:t>protected </a:t>
            </a:r>
            <a:r>
              <a:rPr lang="en-IN" dirty="0"/>
              <a:t>is a </a:t>
            </a:r>
            <a:r>
              <a:rPr lang="en-IN" dirty="0" err="1"/>
              <a:t>specifier</a:t>
            </a:r>
            <a:r>
              <a:rPr lang="en-IN" dirty="0"/>
              <a:t> that prevents access to </a:t>
            </a:r>
            <a:r>
              <a:rPr lang="en-IN" b="1" dirty="0"/>
              <a:t>finalize() </a:t>
            </a:r>
            <a:r>
              <a:rPr lang="en-IN" dirty="0"/>
              <a:t>by code defined </a:t>
            </a:r>
            <a:r>
              <a:rPr lang="en-IN" dirty="0" smtClean="0"/>
              <a:t>outside its </a:t>
            </a:r>
            <a:r>
              <a:rPr lang="en-IN" dirty="0"/>
              <a:t>class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is important to understand that </a:t>
            </a:r>
            <a:r>
              <a:rPr lang="en-IN" b="1" dirty="0"/>
              <a:t>finalize() </a:t>
            </a:r>
            <a:r>
              <a:rPr lang="en-IN" dirty="0"/>
              <a:t>is only called just prior to </a:t>
            </a:r>
            <a:r>
              <a:rPr lang="en-IN" dirty="0" smtClean="0"/>
              <a:t>garbage collection</a:t>
            </a:r>
            <a:r>
              <a:rPr lang="en-IN" dirty="0"/>
              <a:t>. It is not called when an object goes </a:t>
            </a:r>
            <a:r>
              <a:rPr lang="en-IN" dirty="0" smtClean="0"/>
              <a:t>out-of-scope</a:t>
            </a:r>
          </a:p>
          <a:p>
            <a:pPr algn="just"/>
            <a:r>
              <a:rPr lang="en-IN" dirty="0"/>
              <a:t>Garbage collection is performed by a daemon thread called Garbage Collector(GC). This thread calls the finalize() method before object is garbage collected.</a:t>
            </a:r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93" y="3231143"/>
            <a:ext cx="2583614" cy="9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98EFF8D-A5F0-4D48-B507-71627107A20B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 of Class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class </a:t>
            </a:r>
            <a:r>
              <a:rPr lang="en-US" dirty="0" smtClean="0"/>
              <a:t>is a description of a group of objects with common properties (attributes) &amp; behavior (operations)</a:t>
            </a:r>
          </a:p>
          <a:p>
            <a:pPr lvl="1" algn="just" eaLnBrk="1" hangingPunct="1"/>
            <a:r>
              <a:rPr lang="en-US" dirty="0" smtClean="0"/>
              <a:t>An object is an instance of a class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         e.g. Mary is an object of Student class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	        Jane is an object of Student class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752600" y="3478212"/>
            <a:ext cx="2590800" cy="3074988"/>
            <a:chOff x="507" y="1423"/>
            <a:chExt cx="1632" cy="2225"/>
          </a:xfrm>
        </p:grpSpPr>
        <p:grpSp>
          <p:nvGrpSpPr>
            <p:cNvPr id="89103" name="Group 29"/>
            <p:cNvGrpSpPr>
              <a:grpSpLocks/>
            </p:cNvGrpSpPr>
            <p:nvPr/>
          </p:nvGrpSpPr>
          <p:grpSpPr bwMode="auto">
            <a:xfrm>
              <a:off x="507" y="2745"/>
              <a:ext cx="1632" cy="903"/>
              <a:chOff x="480" y="2745"/>
              <a:chExt cx="1632" cy="903"/>
            </a:xfrm>
          </p:grpSpPr>
          <p:sp>
            <p:nvSpPr>
              <p:cNvPr id="89105" name="Text Box 4"/>
              <p:cNvSpPr txBox="1">
                <a:spLocks noChangeArrowheads="1"/>
              </p:cNvSpPr>
              <p:nvPr/>
            </p:nvSpPr>
            <p:spPr bwMode="auto">
              <a:xfrm>
                <a:off x="807" y="2745"/>
                <a:ext cx="1056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sz="1600" b="1"/>
                  <a:t>Mary	1001</a:t>
                </a:r>
              </a:p>
            </p:txBody>
          </p:sp>
          <p:sp>
            <p:nvSpPr>
              <p:cNvPr id="89106" name="Rectangle 6"/>
              <p:cNvSpPr>
                <a:spLocks noChangeArrowheads="1"/>
              </p:cNvSpPr>
              <p:nvPr/>
            </p:nvSpPr>
            <p:spPr bwMode="auto">
              <a:xfrm>
                <a:off x="480" y="3408"/>
                <a:ext cx="624" cy="2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name</a:t>
                </a:r>
              </a:p>
            </p:txBody>
          </p:sp>
          <p:sp>
            <p:nvSpPr>
              <p:cNvPr id="89107" name="Line 7"/>
              <p:cNvSpPr>
                <a:spLocks noChangeShapeType="1"/>
              </p:cNvSpPr>
              <p:nvPr/>
            </p:nvSpPr>
            <p:spPr bwMode="auto">
              <a:xfrm flipV="1">
                <a:off x="768" y="2976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08" name="Rectangle 8"/>
              <p:cNvSpPr>
                <a:spLocks noChangeArrowheads="1"/>
              </p:cNvSpPr>
              <p:nvPr/>
            </p:nvSpPr>
            <p:spPr bwMode="auto">
              <a:xfrm>
                <a:off x="1488" y="3408"/>
                <a:ext cx="624" cy="240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rollNo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109" name="Line 9"/>
              <p:cNvSpPr>
                <a:spLocks noChangeShapeType="1"/>
              </p:cNvSpPr>
              <p:nvPr/>
            </p:nvSpPr>
            <p:spPr bwMode="auto">
              <a:xfrm flipH="1" flipV="1">
                <a:off x="1488" y="2976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9104" name="Picture 14" descr="Jodie Land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" y="1423"/>
              <a:ext cx="326" cy="1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800600" y="3476625"/>
            <a:ext cx="2590800" cy="3076575"/>
            <a:chOff x="2649" y="1445"/>
            <a:chExt cx="1632" cy="2203"/>
          </a:xfrm>
        </p:grpSpPr>
        <p:pic>
          <p:nvPicPr>
            <p:cNvPr id="89096" name="Picture 15" descr="Daria Morgendorff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445"/>
              <a:ext cx="380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097" name="Group 28"/>
            <p:cNvGrpSpPr>
              <a:grpSpLocks/>
            </p:cNvGrpSpPr>
            <p:nvPr/>
          </p:nvGrpSpPr>
          <p:grpSpPr bwMode="auto">
            <a:xfrm>
              <a:off x="2649" y="2745"/>
              <a:ext cx="1632" cy="903"/>
              <a:chOff x="3888" y="2841"/>
              <a:chExt cx="1632" cy="903"/>
            </a:xfrm>
          </p:grpSpPr>
          <p:sp>
            <p:nvSpPr>
              <p:cNvPr id="89098" name="Text Box 23"/>
              <p:cNvSpPr txBox="1">
                <a:spLocks noChangeArrowheads="1"/>
              </p:cNvSpPr>
              <p:nvPr/>
            </p:nvSpPr>
            <p:spPr bwMode="auto">
              <a:xfrm>
                <a:off x="4215" y="2841"/>
                <a:ext cx="105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 eaLnBrk="1" hangingPunct="1">
                  <a:buClrTx/>
                  <a:buSzTx/>
                  <a:buFontTx/>
                  <a:buNone/>
                </a:pPr>
                <a:r>
                  <a:rPr lang="en-US" sz="1600" b="1"/>
                  <a:t>Jane	1002</a:t>
                </a:r>
              </a:p>
            </p:txBody>
          </p:sp>
          <p:sp>
            <p:nvSpPr>
              <p:cNvPr id="89099" name="Rectangle 24"/>
              <p:cNvSpPr>
                <a:spLocks noChangeArrowheads="1"/>
              </p:cNvSpPr>
              <p:nvPr/>
            </p:nvSpPr>
            <p:spPr bwMode="auto">
              <a:xfrm>
                <a:off x="3888" y="3504"/>
                <a:ext cx="624" cy="24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1905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name</a:t>
                </a:r>
              </a:p>
            </p:txBody>
          </p:sp>
          <p:sp>
            <p:nvSpPr>
              <p:cNvPr id="89100" name="Line 25"/>
              <p:cNvSpPr>
                <a:spLocks noChangeShapeType="1"/>
              </p:cNvSpPr>
              <p:nvPr/>
            </p:nvSpPr>
            <p:spPr bwMode="auto">
              <a:xfrm flipV="1">
                <a:off x="4176" y="3072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9101" name="Rectangle 26"/>
              <p:cNvSpPr>
                <a:spLocks noChangeArrowheads="1"/>
              </p:cNvSpPr>
              <p:nvPr/>
            </p:nvSpPr>
            <p:spPr bwMode="auto">
              <a:xfrm>
                <a:off x="4896" y="3504"/>
                <a:ext cx="624" cy="240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dirty="0" err="1">
                    <a:solidFill>
                      <a:srgbClr val="FF0000"/>
                    </a:solidFill>
                  </a:rPr>
                  <a:t>rollNo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102" name="Line 27"/>
              <p:cNvSpPr>
                <a:spLocks noChangeShapeType="1"/>
              </p:cNvSpPr>
              <p:nvPr/>
            </p:nvSpPr>
            <p:spPr bwMode="auto">
              <a:xfrm flipH="1" flipV="1">
                <a:off x="4896" y="3072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4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form of a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275409"/>
            <a:ext cx="5181600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i="1" dirty="0" err="1"/>
              <a:t>classname</a:t>
            </a:r>
            <a:endParaRPr lang="en-IN" dirty="0"/>
          </a:p>
          <a:p>
            <a:r>
              <a:rPr lang="en-IN" i="1" dirty="0"/>
              <a:t> </a:t>
            </a:r>
            <a:r>
              <a:rPr lang="en-IN" dirty="0"/>
              <a:t>{</a:t>
            </a:r>
          </a:p>
          <a:p>
            <a:r>
              <a:rPr lang="en-IN" i="1" dirty="0" smtClean="0"/>
              <a:t>	type </a:t>
            </a:r>
            <a:r>
              <a:rPr lang="en-IN" i="1" dirty="0"/>
              <a:t>instance-variable1</a:t>
            </a:r>
            <a:r>
              <a:rPr lang="en-IN" dirty="0"/>
              <a:t>;</a:t>
            </a:r>
          </a:p>
          <a:p>
            <a:r>
              <a:rPr lang="en-IN" i="1" dirty="0" smtClean="0"/>
              <a:t>	type </a:t>
            </a:r>
            <a:r>
              <a:rPr lang="en-IN" i="1" dirty="0"/>
              <a:t>instance-variable2</a:t>
            </a:r>
            <a:r>
              <a:rPr lang="en-IN" dirty="0"/>
              <a:t>;</a:t>
            </a:r>
          </a:p>
          <a:p>
            <a:r>
              <a:rPr lang="en-IN" dirty="0" smtClean="0"/>
              <a:t>	// </a:t>
            </a:r>
            <a:r>
              <a:rPr lang="en-IN" dirty="0"/>
              <a:t>...</a:t>
            </a:r>
          </a:p>
          <a:p>
            <a:r>
              <a:rPr lang="en-IN" i="1" dirty="0" smtClean="0"/>
              <a:t>	type instance-</a:t>
            </a:r>
            <a:r>
              <a:rPr lang="en-IN" i="1" dirty="0" err="1" smtClean="0"/>
              <a:t>variableN</a:t>
            </a:r>
            <a:r>
              <a:rPr lang="en-IN" dirty="0"/>
              <a:t>;</a:t>
            </a:r>
          </a:p>
          <a:p>
            <a:r>
              <a:rPr lang="en-IN" i="1" dirty="0" smtClean="0"/>
              <a:t>	type </a:t>
            </a:r>
            <a:r>
              <a:rPr lang="en-IN" i="1" dirty="0"/>
              <a:t>methodname1</a:t>
            </a:r>
            <a:r>
              <a:rPr lang="en-IN" dirty="0"/>
              <a:t>(</a:t>
            </a:r>
            <a:r>
              <a:rPr lang="en-IN" i="1" dirty="0"/>
              <a:t>parameter-list</a:t>
            </a:r>
            <a:r>
              <a:rPr lang="en-IN" dirty="0"/>
              <a:t>) {</a:t>
            </a:r>
          </a:p>
          <a:p>
            <a:r>
              <a:rPr lang="en-IN" dirty="0" smtClean="0"/>
              <a:t>		// </a:t>
            </a:r>
            <a:r>
              <a:rPr lang="en-IN" dirty="0"/>
              <a:t>body of method</a:t>
            </a:r>
          </a:p>
          <a:p>
            <a:r>
              <a:rPr lang="en-IN" dirty="0" smtClean="0"/>
              <a:t>				      }</a:t>
            </a:r>
            <a:endParaRPr lang="en-IN" dirty="0"/>
          </a:p>
          <a:p>
            <a:r>
              <a:rPr lang="en-IN" i="1" dirty="0" smtClean="0"/>
              <a:t>	type </a:t>
            </a:r>
            <a:r>
              <a:rPr lang="en-IN" i="1" dirty="0"/>
              <a:t>methodname2</a:t>
            </a:r>
            <a:r>
              <a:rPr lang="en-IN" dirty="0"/>
              <a:t>(p</a:t>
            </a:r>
            <a:r>
              <a:rPr lang="en-IN" i="1" dirty="0"/>
              <a:t>arameter-list</a:t>
            </a:r>
            <a:r>
              <a:rPr lang="en-IN" dirty="0"/>
              <a:t>) {</a:t>
            </a:r>
          </a:p>
          <a:p>
            <a:r>
              <a:rPr lang="en-IN" dirty="0" smtClean="0"/>
              <a:t>		// </a:t>
            </a:r>
            <a:r>
              <a:rPr lang="en-IN" dirty="0"/>
              <a:t>body of method</a:t>
            </a:r>
          </a:p>
          <a:p>
            <a:r>
              <a:rPr lang="en-IN" dirty="0" smtClean="0"/>
              <a:t>				      }</a:t>
            </a:r>
            <a:endParaRPr lang="en-IN" dirty="0"/>
          </a:p>
          <a:p>
            <a:r>
              <a:rPr lang="en-IN" dirty="0" smtClean="0"/>
              <a:t>	// </a:t>
            </a:r>
            <a:r>
              <a:rPr lang="en-IN" dirty="0"/>
              <a:t>...</a:t>
            </a:r>
          </a:p>
          <a:p>
            <a:r>
              <a:rPr lang="en-IN" i="1" dirty="0" smtClean="0"/>
              <a:t>	type </a:t>
            </a:r>
            <a:r>
              <a:rPr lang="en-IN" i="1" dirty="0" err="1"/>
              <a:t>methodnameN</a:t>
            </a:r>
            <a:r>
              <a:rPr lang="en-IN" dirty="0"/>
              <a:t>(</a:t>
            </a:r>
            <a:r>
              <a:rPr lang="en-IN" i="1" dirty="0"/>
              <a:t>parameter-list</a:t>
            </a:r>
            <a:r>
              <a:rPr lang="en-IN" dirty="0"/>
              <a:t>) {</a:t>
            </a:r>
          </a:p>
          <a:p>
            <a:r>
              <a:rPr lang="en-IN" dirty="0" smtClean="0"/>
              <a:t>		// </a:t>
            </a:r>
            <a:r>
              <a:rPr lang="en-IN" dirty="0"/>
              <a:t>body of method</a:t>
            </a:r>
          </a:p>
          <a:p>
            <a:r>
              <a:rPr lang="en-IN" dirty="0" smtClean="0"/>
              <a:t>				      }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2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form of a Class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Data and variable defined within class are </a:t>
            </a:r>
            <a:r>
              <a:rPr lang="en-IN" dirty="0" smtClean="0"/>
              <a:t>called instance </a:t>
            </a:r>
            <a:r>
              <a:rPr lang="en-IN" dirty="0"/>
              <a:t>variable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code is contained within methods</a:t>
            </a:r>
          </a:p>
          <a:p>
            <a:pPr algn="just"/>
            <a:r>
              <a:rPr lang="en-IN" dirty="0" smtClean="0"/>
              <a:t>Collectively</a:t>
            </a:r>
            <a:r>
              <a:rPr lang="en-IN" dirty="0"/>
              <a:t>, the methods and variables defined within a </a:t>
            </a:r>
            <a:r>
              <a:rPr lang="en-IN" dirty="0" smtClean="0"/>
              <a:t>class are </a:t>
            </a:r>
            <a:r>
              <a:rPr lang="en-IN" dirty="0"/>
              <a:t>called members of the class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most classes, the instance variables are acted upon </a:t>
            </a:r>
            <a:r>
              <a:rPr lang="en-IN" dirty="0" smtClean="0"/>
              <a:t>and accessed </a:t>
            </a:r>
            <a:r>
              <a:rPr lang="en-IN" dirty="0"/>
              <a:t>by the methods defined for that class.</a:t>
            </a:r>
          </a:p>
          <a:p>
            <a:pPr algn="just"/>
            <a:r>
              <a:rPr lang="en-IN" dirty="0" smtClean="0"/>
              <a:t>Thus</a:t>
            </a:r>
            <a:r>
              <a:rPr lang="en-IN" dirty="0"/>
              <a:t>, as a general rule, it is the methods that determine </a:t>
            </a:r>
            <a:r>
              <a:rPr lang="en-IN" dirty="0" smtClean="0"/>
              <a:t>how a </a:t>
            </a:r>
            <a:r>
              <a:rPr lang="en-IN" dirty="0"/>
              <a:t>class’ data can be </a:t>
            </a:r>
            <a:r>
              <a:rPr lang="en-IN" dirty="0" smtClean="0"/>
              <a:t>used</a:t>
            </a:r>
          </a:p>
          <a:p>
            <a:pPr algn="just"/>
            <a:r>
              <a:rPr lang="en-IN" dirty="0" smtClean="0"/>
              <a:t>Class is a template for an object and an object is an instance of a class.</a:t>
            </a:r>
          </a:p>
          <a:p>
            <a:pPr algn="just"/>
            <a:r>
              <a:rPr lang="en-IN" dirty="0" smtClean="0"/>
              <a:t>Java classes do not need to have a main()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0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an object	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class declaration only creates a template, it does not create an actual object.</a:t>
            </a:r>
          </a:p>
          <a:p>
            <a:pPr algn="just"/>
            <a:r>
              <a:rPr lang="en-IN" dirty="0"/>
              <a:t>There are three steps when creating an object from a class:</a:t>
            </a:r>
          </a:p>
          <a:p>
            <a:pPr lvl="1" algn="just"/>
            <a:r>
              <a:rPr lang="en-IN" b="1" dirty="0"/>
              <a:t>Declaration: </a:t>
            </a:r>
            <a:r>
              <a:rPr lang="en-IN" dirty="0"/>
              <a:t>A variable declaration with a variable name </a:t>
            </a:r>
            <a:r>
              <a:rPr lang="en-IN" dirty="0" smtClean="0"/>
              <a:t>as </a:t>
            </a:r>
            <a:r>
              <a:rPr lang="en-IN" dirty="0"/>
              <a:t>an object type.</a:t>
            </a:r>
          </a:p>
          <a:p>
            <a:pPr lvl="1" algn="just"/>
            <a:r>
              <a:rPr lang="en-IN" b="1" dirty="0"/>
              <a:t>Instantiation: </a:t>
            </a:r>
            <a:r>
              <a:rPr lang="en-IN" dirty="0"/>
              <a:t>The 'new' key word is used to create the object.</a:t>
            </a:r>
          </a:p>
          <a:p>
            <a:pPr lvl="1" algn="just"/>
            <a:r>
              <a:rPr lang="en-IN" b="1" dirty="0"/>
              <a:t>Initialization: </a:t>
            </a:r>
            <a:r>
              <a:rPr lang="en-IN" dirty="0"/>
              <a:t>The 'new' keyword is followed by a call to a constructor. This call initializes the new object.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4340D72-E709-4359-A4F3-4F60A34EB2AF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Objects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 smtClean="0"/>
              <a:t>The </a:t>
            </a:r>
            <a:r>
              <a:rPr lang="en-US" sz="2000" i="1" dirty="0" smtClean="0">
                <a:solidFill>
                  <a:srgbClr val="FF0000"/>
                </a:solidFill>
              </a:rPr>
              <a:t>new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operator creates a object &amp; returns a reference to it</a:t>
            </a:r>
          </a:p>
          <a:p>
            <a:pPr algn="just" eaLnBrk="1" hangingPunct="1"/>
            <a:r>
              <a:rPr lang="en-US" sz="2000" dirty="0" smtClean="0"/>
              <a:t>Memory allocation of objects happens in the heap area</a:t>
            </a:r>
          </a:p>
          <a:p>
            <a:pPr algn="just" eaLnBrk="1" hangingPunct="1"/>
            <a:r>
              <a:rPr lang="en-US" sz="2000" dirty="0" smtClean="0"/>
              <a:t>Reference returned can be stored in reference variables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			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Student obj1;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			obj1 = new Student();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					Or	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			Student obj2 = new Student(“John”);</a:t>
            </a:r>
          </a:p>
          <a:p>
            <a:pPr algn="just" eaLnBrk="1" hangingPunct="1"/>
            <a:endParaRPr lang="en-US" dirty="0" smtClean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6019800" y="3002280"/>
            <a:ext cx="2895600" cy="579120"/>
          </a:xfrm>
          <a:prstGeom prst="wedgeRoundRectCallout">
            <a:avLst>
              <a:gd name="adj1" fmla="val -153695"/>
              <a:gd name="adj2" fmla="val -41177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i="1" dirty="0">
                <a:solidFill>
                  <a:srgbClr val="FF0000"/>
                </a:solidFill>
              </a:rPr>
              <a:t>obj1</a:t>
            </a:r>
            <a:r>
              <a:rPr lang="en-US" sz="1600" dirty="0"/>
              <a:t> is a reference variable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6566338" y="4780806"/>
            <a:ext cx="2286000" cy="1066800"/>
          </a:xfrm>
          <a:prstGeom prst="wedgeRoundRectCallout">
            <a:avLst>
              <a:gd name="adj1" fmla="val -126289"/>
              <a:gd name="adj2" fmla="val -133923"/>
              <a:gd name="adj3" fmla="val 16667"/>
            </a:avLst>
          </a:prstGeom>
          <a:solidFill>
            <a:srgbClr val="CCFFCC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i="1" dirty="0">
                <a:solidFill>
                  <a:srgbClr val="FF0000"/>
                </a:solidFill>
              </a:rPr>
              <a:t>new</a:t>
            </a:r>
            <a:r>
              <a:rPr lang="en-US" sz="1600" dirty="0"/>
              <a:t> keyword creates an object and returns a reference to it 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355975" y="4691063"/>
            <a:ext cx="2130425" cy="1331912"/>
            <a:chOff x="2114" y="2955"/>
            <a:chExt cx="1342" cy="839"/>
          </a:xfrm>
        </p:grpSpPr>
        <p:grpSp>
          <p:nvGrpSpPr>
            <p:cNvPr id="95252" name="Group 44"/>
            <p:cNvGrpSpPr>
              <a:grpSpLocks/>
            </p:cNvGrpSpPr>
            <p:nvPr/>
          </p:nvGrpSpPr>
          <p:grpSpPr bwMode="auto">
            <a:xfrm>
              <a:off x="2121" y="2955"/>
              <a:ext cx="1335" cy="839"/>
              <a:chOff x="2112" y="2954"/>
              <a:chExt cx="1335" cy="839"/>
            </a:xfrm>
          </p:grpSpPr>
          <p:sp>
            <p:nvSpPr>
              <p:cNvPr id="95254" name="Rectangle 22"/>
              <p:cNvSpPr>
                <a:spLocks noChangeArrowheads="1"/>
              </p:cNvSpPr>
              <p:nvPr/>
            </p:nvSpPr>
            <p:spPr bwMode="auto">
              <a:xfrm>
                <a:off x="2113" y="3234"/>
                <a:ext cx="1334" cy="559"/>
              </a:xfrm>
              <a:prstGeom prst="rect">
                <a:avLst/>
              </a:prstGeom>
              <a:solidFill>
                <a:srgbClr val="FFCC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sz="2400">
                  <a:solidFill>
                    <a:srgbClr val="CC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5255" name="Rectangle 19"/>
              <p:cNvSpPr>
                <a:spLocks noChangeArrowheads="1"/>
              </p:cNvSpPr>
              <p:nvPr/>
            </p:nvSpPr>
            <p:spPr bwMode="auto">
              <a:xfrm>
                <a:off x="2112" y="2954"/>
                <a:ext cx="1333" cy="280"/>
              </a:xfrm>
              <a:prstGeom prst="rect">
                <a:avLst/>
              </a:prstGeom>
              <a:solidFill>
                <a:srgbClr val="FFCC99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sz="2400">
                  <a:solidFill>
                    <a:srgbClr val="CC3300"/>
                  </a:solidFill>
                </a:endParaRPr>
              </a:p>
            </p:txBody>
          </p:sp>
          <p:sp>
            <p:nvSpPr>
              <p:cNvPr id="95256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2292" y="2985"/>
                <a:ext cx="9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sz="1800">
                    <a:solidFill>
                      <a:srgbClr val="CC3300"/>
                    </a:solidFill>
                    <a:latin typeface="Arial" panose="020B0604020202020204" pitchFamily="34" charset="0"/>
                  </a:rPr>
                  <a:t>obj2: Student</a:t>
                </a:r>
              </a:p>
            </p:txBody>
          </p:sp>
          <p:sp>
            <p:nvSpPr>
              <p:cNvPr id="95257" name="Text Box 21"/>
              <p:cNvSpPr txBox="1">
                <a:spLocks noChangeArrowheads="1"/>
              </p:cNvSpPr>
              <p:nvPr/>
            </p:nvSpPr>
            <p:spPr bwMode="auto">
              <a:xfrm flipH="1">
                <a:off x="2154" y="3535"/>
                <a:ext cx="1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GB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5258" name="Line 23"/>
              <p:cNvSpPr>
                <a:spLocks noChangeShapeType="1"/>
              </p:cNvSpPr>
              <p:nvPr/>
            </p:nvSpPr>
            <p:spPr bwMode="auto">
              <a:xfrm>
                <a:off x="2112" y="3493"/>
                <a:ext cx="1332" cy="1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259" name="Rectangle 25"/>
              <p:cNvSpPr>
                <a:spLocks noChangeArrowheads="1"/>
              </p:cNvSpPr>
              <p:nvPr/>
            </p:nvSpPr>
            <p:spPr bwMode="auto">
              <a:xfrm>
                <a:off x="2610" y="3264"/>
                <a:ext cx="384" cy="19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anose="05050102010706020507" pitchFamily="18" charset="2"/>
                  <a:defRPr sz="15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400"/>
                  <a:t>John</a:t>
                </a:r>
              </a:p>
            </p:txBody>
          </p:sp>
        </p:grpSp>
        <p:sp>
          <p:nvSpPr>
            <p:cNvPr id="95253" name="Text Box 20"/>
            <p:cNvSpPr txBox="1">
              <a:spLocks noChangeArrowheads="1"/>
            </p:cNvSpPr>
            <p:nvPr/>
          </p:nvSpPr>
          <p:spPr bwMode="auto">
            <a:xfrm flipH="1">
              <a:off x="2114" y="3264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sz="1400">
                  <a:solidFill>
                    <a:srgbClr val="CC3300"/>
                  </a:solidFill>
                </a:rPr>
                <a:t>name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993775" y="4687888"/>
            <a:ext cx="2119313" cy="1331912"/>
            <a:chOff x="626" y="2953"/>
            <a:chExt cx="1335" cy="839"/>
          </a:xfrm>
        </p:grpSpPr>
        <p:sp>
          <p:nvSpPr>
            <p:cNvPr id="95245" name="Rectangle 31"/>
            <p:cNvSpPr>
              <a:spLocks noChangeArrowheads="1"/>
            </p:cNvSpPr>
            <p:nvPr/>
          </p:nvSpPr>
          <p:spPr bwMode="auto">
            <a:xfrm>
              <a:off x="627" y="3233"/>
              <a:ext cx="1334" cy="559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sz="2400">
                <a:solidFill>
                  <a:srgbClr val="CC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46" name="Rectangle 32"/>
            <p:cNvSpPr>
              <a:spLocks noChangeArrowheads="1"/>
            </p:cNvSpPr>
            <p:nvPr/>
          </p:nvSpPr>
          <p:spPr bwMode="auto">
            <a:xfrm>
              <a:off x="626" y="2953"/>
              <a:ext cx="1333" cy="280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sz="2400">
                <a:solidFill>
                  <a:srgbClr val="CC3300"/>
                </a:solidFill>
              </a:endParaRPr>
            </a:p>
          </p:txBody>
        </p:sp>
        <p:sp>
          <p:nvSpPr>
            <p:cNvPr id="95247" name="Text Box 33"/>
            <p:cNvSpPr txBox="1">
              <a:spLocks noChangeArrowheads="1"/>
            </p:cNvSpPr>
            <p:nvPr/>
          </p:nvSpPr>
          <p:spPr bwMode="auto">
            <a:xfrm flipH="1">
              <a:off x="806" y="2984"/>
              <a:ext cx="9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sz="1800">
                  <a:solidFill>
                    <a:srgbClr val="CC3300"/>
                  </a:solidFill>
                  <a:latin typeface="Arial" panose="020B0604020202020204" pitchFamily="34" charset="0"/>
                </a:rPr>
                <a:t>obj1: Student</a:t>
              </a:r>
            </a:p>
          </p:txBody>
        </p:sp>
        <p:sp>
          <p:nvSpPr>
            <p:cNvPr id="95248" name="Text Box 34"/>
            <p:cNvSpPr txBox="1">
              <a:spLocks noChangeArrowheads="1"/>
            </p:cNvSpPr>
            <p:nvPr/>
          </p:nvSpPr>
          <p:spPr bwMode="auto">
            <a:xfrm flipH="1">
              <a:off x="630" y="3263"/>
              <a:ext cx="4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sz="1400">
                  <a:solidFill>
                    <a:srgbClr val="CC3300"/>
                  </a:solidFill>
                </a:rPr>
                <a:t>name</a:t>
              </a:r>
            </a:p>
          </p:txBody>
        </p:sp>
        <p:sp>
          <p:nvSpPr>
            <p:cNvPr id="95249" name="Text Box 35"/>
            <p:cNvSpPr txBox="1">
              <a:spLocks noChangeArrowheads="1"/>
            </p:cNvSpPr>
            <p:nvPr/>
          </p:nvSpPr>
          <p:spPr bwMode="auto">
            <a:xfrm flipH="1">
              <a:off x="668" y="353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en-GB" sz="1400">
                <a:latin typeface="Arial" panose="020B0604020202020204" pitchFamily="34" charset="0"/>
              </a:endParaRPr>
            </a:p>
          </p:txBody>
        </p:sp>
        <p:sp>
          <p:nvSpPr>
            <p:cNvPr id="95250" name="Line 36"/>
            <p:cNvSpPr>
              <a:spLocks noChangeShapeType="1"/>
            </p:cNvSpPr>
            <p:nvPr/>
          </p:nvSpPr>
          <p:spPr bwMode="auto">
            <a:xfrm>
              <a:off x="626" y="3492"/>
              <a:ext cx="1332" cy="1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1" name="Rectangle 37"/>
            <p:cNvSpPr>
              <a:spLocks noChangeArrowheads="1"/>
            </p:cNvSpPr>
            <p:nvPr/>
          </p:nvSpPr>
          <p:spPr bwMode="auto">
            <a:xfrm>
              <a:off x="1124" y="3263"/>
              <a:ext cx="38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spcBef>
                  <a:spcPct val="50000"/>
                </a:spcBef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anose="05050102010706020507" pitchFamily="18" charset="2"/>
                <a:defRPr sz="15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400" b="1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09228" y="2811737"/>
            <a:ext cx="276772" cy="1770741"/>
            <a:chOff x="1200" y="2160"/>
            <a:chExt cx="144" cy="762"/>
          </a:xfrm>
        </p:grpSpPr>
        <p:sp>
          <p:nvSpPr>
            <p:cNvPr id="95243" name="Line 38"/>
            <p:cNvSpPr>
              <a:spLocks noChangeShapeType="1"/>
            </p:cNvSpPr>
            <p:nvPr/>
          </p:nvSpPr>
          <p:spPr bwMode="auto">
            <a:xfrm>
              <a:off x="1200" y="2160"/>
              <a:ext cx="0" cy="7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IN"/>
            </a:p>
          </p:txBody>
        </p:sp>
        <p:sp>
          <p:nvSpPr>
            <p:cNvPr id="95244" name="Line 39"/>
            <p:cNvSpPr>
              <a:spLocks noChangeShapeType="1"/>
            </p:cNvSpPr>
            <p:nvPr/>
          </p:nvSpPr>
          <p:spPr bwMode="auto">
            <a:xfrm>
              <a:off x="1200" y="216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en-IN"/>
            </a:p>
          </p:txBody>
        </p:sp>
      </p:grp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5799083" y="2278380"/>
            <a:ext cx="2895600" cy="647700"/>
          </a:xfrm>
          <a:prstGeom prst="wedgeRoundRectCallout">
            <a:avLst>
              <a:gd name="adj1" fmla="val -105237"/>
              <a:gd name="adj2" fmla="val -10385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i="1" dirty="0" smtClean="0">
                <a:solidFill>
                  <a:srgbClr val="FF0000"/>
                </a:solidFill>
              </a:rPr>
              <a:t>Declare reference to object</a:t>
            </a:r>
            <a:endParaRPr lang="en-US" sz="1600" dirty="0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2499764" y="4017328"/>
            <a:ext cx="2395045" cy="558164"/>
          </a:xfrm>
          <a:prstGeom prst="wedgeRoundRectCallout">
            <a:avLst>
              <a:gd name="adj1" fmla="val -36256"/>
              <a:gd name="adj2" fmla="val -214050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600" i="1" dirty="0" smtClean="0">
                <a:solidFill>
                  <a:srgbClr val="FF0000"/>
                </a:solidFill>
              </a:rPr>
              <a:t>Allocate a “Student” object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3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7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7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build="p"/>
      <p:bldP spid="117764" grpId="0" animBg="1"/>
      <p:bldP spid="117765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Objects	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The new operator dynamically allocates (that is, allocates at run time) memory </a:t>
            </a:r>
            <a:r>
              <a:rPr lang="en-IN" dirty="0" smtClean="0"/>
              <a:t>for an </a:t>
            </a:r>
            <a:r>
              <a:rPr lang="en-IN" dirty="0"/>
              <a:t>object and returns a reference to </a:t>
            </a:r>
            <a:r>
              <a:rPr lang="en-IN" dirty="0" smtClean="0"/>
              <a:t>it.</a:t>
            </a:r>
          </a:p>
          <a:p>
            <a:pPr algn="just"/>
            <a:r>
              <a:rPr lang="en-IN" dirty="0"/>
              <a:t>After first line, the </a:t>
            </a:r>
            <a:r>
              <a:rPr lang="en-IN" dirty="0" smtClean="0"/>
              <a:t>“obj1” </a:t>
            </a:r>
            <a:r>
              <a:rPr lang="en-IN" dirty="0"/>
              <a:t>contains value </a:t>
            </a:r>
            <a:r>
              <a:rPr lang="en-IN" b="1" dirty="0"/>
              <a:t>null, </a:t>
            </a:r>
            <a:r>
              <a:rPr lang="en-IN" dirty="0"/>
              <a:t>which indicates that it </a:t>
            </a:r>
            <a:r>
              <a:rPr lang="en-IN" dirty="0" smtClean="0"/>
              <a:t>does not yet  </a:t>
            </a:r>
            <a:r>
              <a:rPr lang="en-IN" dirty="0"/>
              <a:t> </a:t>
            </a:r>
            <a:r>
              <a:rPr lang="en-IN" dirty="0" smtClean="0"/>
              <a:t>point </a:t>
            </a:r>
            <a:r>
              <a:rPr lang="en-IN" dirty="0"/>
              <a:t>to an actual object. </a:t>
            </a:r>
            <a:r>
              <a:rPr lang="en-IN" dirty="0" smtClean="0"/>
              <a:t> Any </a:t>
            </a:r>
            <a:r>
              <a:rPr lang="en-IN" dirty="0"/>
              <a:t>attempt to use </a:t>
            </a:r>
            <a:r>
              <a:rPr lang="en-IN" dirty="0" smtClean="0"/>
              <a:t>“obj1” </a:t>
            </a:r>
            <a:r>
              <a:rPr lang="en-IN" dirty="0"/>
              <a:t>here results in compile </a:t>
            </a:r>
            <a:r>
              <a:rPr lang="en-IN" dirty="0" smtClean="0"/>
              <a:t>time error.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next line allocates an actual object and assigns a reference to it to </a:t>
            </a:r>
            <a:r>
              <a:rPr lang="en-IN" b="1" dirty="0" smtClean="0"/>
              <a:t>“obj1”</a:t>
            </a:r>
            <a:endParaRPr lang="en-IN" b="1" dirty="0"/>
          </a:p>
          <a:p>
            <a:pPr algn="just"/>
            <a:r>
              <a:rPr lang="en-IN" dirty="0" smtClean="0"/>
              <a:t>Now “obj1” </a:t>
            </a:r>
            <a:r>
              <a:rPr lang="en-IN" dirty="0"/>
              <a:t>can be used as object of </a:t>
            </a:r>
            <a:r>
              <a:rPr lang="en-IN" dirty="0" smtClean="0"/>
              <a:t>“Student”</a:t>
            </a:r>
            <a:endParaRPr lang="en-IN" dirty="0"/>
          </a:p>
          <a:p>
            <a:pPr algn="just"/>
            <a:r>
              <a:rPr lang="en-IN" dirty="0" smtClean="0"/>
              <a:t>Initializing </a:t>
            </a:r>
            <a:r>
              <a:rPr lang="en-IN" dirty="0"/>
              <a:t>other variables like int, short, char </a:t>
            </a:r>
            <a:r>
              <a:rPr lang="en-IN" dirty="0" err="1"/>
              <a:t>etc</a:t>
            </a:r>
            <a:r>
              <a:rPr lang="en-IN" dirty="0"/>
              <a:t> does not need </a:t>
            </a:r>
            <a:r>
              <a:rPr lang="en-IN" b="1" dirty="0"/>
              <a:t>new </a:t>
            </a:r>
            <a:r>
              <a:rPr lang="en-IN" dirty="0"/>
              <a:t>keyword </a:t>
            </a:r>
            <a:r>
              <a:rPr lang="en-IN" dirty="0" smtClean="0"/>
              <a:t>as they </a:t>
            </a:r>
            <a:r>
              <a:rPr lang="en-IN" dirty="0"/>
              <a:t>are not classes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new can not allocate memory, it </a:t>
            </a:r>
            <a:r>
              <a:rPr lang="en-IN" dirty="0" smtClean="0"/>
              <a:t>generates 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5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t>CONFIDENTIAL© Copyright 2008 Tech Mahindra Limited</a:t>
            </a:r>
          </a:p>
        </p:txBody>
      </p:sp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E15FF44-3543-4DE3-BC99-37AD2C0735E8}" type="slidenum">
              <a:rPr lang="en-US" sz="90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Constituents of a Class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7848600" cy="5889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600" b="1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88925" y="5562600"/>
            <a:ext cx="8702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/>
              <a:t>The main method may or may not be present depending on whether the class is a starter class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81000" y="1349908"/>
            <a:ext cx="4114800" cy="421269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public class Student {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private int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rollNo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private String name;</a:t>
            </a: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Student(){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//initialize data members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}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Student(String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nameParam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){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	name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nameParam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}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public int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getrollNo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 (){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	return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rollNo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	}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5791200" y="762000"/>
            <a:ext cx="2667000" cy="838200"/>
          </a:xfrm>
          <a:prstGeom prst="wedgeRoundRectCallout">
            <a:avLst>
              <a:gd name="adj1" fmla="val -167515"/>
              <a:gd name="adj2" fmla="val 68353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800"/>
              <a:t>Data Members (State)</a:t>
            </a:r>
          </a:p>
        </p:txBody>
      </p:sp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019800" y="2057400"/>
            <a:ext cx="2133600" cy="838200"/>
          </a:xfrm>
          <a:prstGeom prst="wedgeRoundRectCallout">
            <a:avLst>
              <a:gd name="adj1" fmla="val -184684"/>
              <a:gd name="adj2" fmla="val 22976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800"/>
              <a:t>Constructor</a:t>
            </a:r>
          </a:p>
        </p:txBody>
      </p:sp>
      <p:sp>
        <p:nvSpPr>
          <p:cNvPr id="113672" name="AutoShape 8"/>
          <p:cNvSpPr>
            <a:spLocks noChangeArrowheads="1"/>
          </p:cNvSpPr>
          <p:nvPr/>
        </p:nvSpPr>
        <p:spPr bwMode="auto">
          <a:xfrm>
            <a:off x="6477000" y="4267200"/>
            <a:ext cx="2133600" cy="838200"/>
          </a:xfrm>
          <a:prstGeom prst="wedgeRoundRectCallout">
            <a:avLst>
              <a:gd name="adj1" fmla="val -165181"/>
              <a:gd name="adj2" fmla="val -26324"/>
              <a:gd name="adj3" fmla="val 16667"/>
            </a:avLst>
          </a:prstGeom>
          <a:solidFill>
            <a:srgbClr val="99CCFF">
              <a:alpha val="50195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800"/>
              <a:t>Method (Behavior)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81000" y="5867400"/>
            <a:ext cx="503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anose="05050102010706020507" pitchFamily="18" charset="2"/>
              <a:defRPr sz="15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Naming Convention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</a:rPr>
              <a:t>Class Name: First letter Capital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4420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 animBg="1"/>
      <p:bldP spid="113670" grpId="0" animBg="1"/>
      <p:bldP spid="113671" grpId="0" animBg="1"/>
      <p:bldP spid="113672" grpId="0" animBg="1"/>
      <p:bldP spid="11367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953</TotalTime>
  <Words>1478</Words>
  <Application>Microsoft Office PowerPoint</Application>
  <PresentationFormat>On-screen Show (4:3)</PresentationFormat>
  <Paragraphs>233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굴림</vt:lpstr>
      <vt:lpstr>Arial</vt:lpstr>
      <vt:lpstr>Bookman Old Style</vt:lpstr>
      <vt:lpstr>Calibri</vt:lpstr>
      <vt:lpstr>Courier New</vt:lpstr>
      <vt:lpstr>Gill Sans MT</vt:lpstr>
      <vt:lpstr>Symbol</vt:lpstr>
      <vt:lpstr>Verdana</vt:lpstr>
      <vt:lpstr>Wingdings</vt:lpstr>
      <vt:lpstr>Wingdings 3</vt:lpstr>
      <vt:lpstr>Origin</vt:lpstr>
      <vt:lpstr>Introducing Classes</vt:lpstr>
      <vt:lpstr>Agenda </vt:lpstr>
      <vt:lpstr>Concept of Class</vt:lpstr>
      <vt:lpstr>General form of a Class</vt:lpstr>
      <vt:lpstr>General form of a Class</vt:lpstr>
      <vt:lpstr>Creating an object  </vt:lpstr>
      <vt:lpstr>Creating Objects</vt:lpstr>
      <vt:lpstr>Declaring Objects </vt:lpstr>
      <vt:lpstr>Constituents of a Class</vt:lpstr>
      <vt:lpstr>A simple Class</vt:lpstr>
      <vt:lpstr>Objects of Box class</vt:lpstr>
      <vt:lpstr>Assigning object reference variable</vt:lpstr>
      <vt:lpstr>Methods</vt:lpstr>
      <vt:lpstr>Accessing Instance Variables and Methods</vt:lpstr>
      <vt:lpstr>Adding a method to a Class</vt:lpstr>
      <vt:lpstr>Returning a value</vt:lpstr>
      <vt:lpstr>Parameterized Methods</vt:lpstr>
      <vt:lpstr>Constructors</vt:lpstr>
      <vt:lpstr>Constructors</vt:lpstr>
      <vt:lpstr>Parameterized Constructors</vt:lpstr>
      <vt:lpstr>Garbage Collection</vt:lpstr>
      <vt:lpstr>How can an object be unreferenced?</vt:lpstr>
      <vt:lpstr>finalize() method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Administrator</cp:lastModifiedBy>
  <cp:revision>117</cp:revision>
  <dcterms:created xsi:type="dcterms:W3CDTF">2006-08-16T00:00:00Z</dcterms:created>
  <dcterms:modified xsi:type="dcterms:W3CDTF">2018-11-12T01:37:54Z</dcterms:modified>
</cp:coreProperties>
</file>