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handoutMasterIdLst>
    <p:handoutMasterId r:id="rId51"/>
  </p:handoutMasterIdLst>
  <p:sldIdLst>
    <p:sldId id="256" r:id="rId2"/>
    <p:sldId id="410" r:id="rId3"/>
    <p:sldId id="368" r:id="rId4"/>
    <p:sldId id="369" r:id="rId5"/>
    <p:sldId id="370" r:id="rId6"/>
    <p:sldId id="371" r:id="rId7"/>
    <p:sldId id="372" r:id="rId8"/>
    <p:sldId id="373" r:id="rId9"/>
    <p:sldId id="374" r:id="rId10"/>
    <p:sldId id="375" r:id="rId11"/>
    <p:sldId id="376" r:id="rId12"/>
    <p:sldId id="377" r:id="rId13"/>
    <p:sldId id="378" r:id="rId14"/>
    <p:sldId id="379" r:id="rId15"/>
    <p:sldId id="380" r:id="rId16"/>
    <p:sldId id="381" r:id="rId17"/>
    <p:sldId id="382" r:id="rId18"/>
    <p:sldId id="383" r:id="rId19"/>
    <p:sldId id="384" r:id="rId20"/>
    <p:sldId id="385" r:id="rId21"/>
    <p:sldId id="386" r:id="rId22"/>
    <p:sldId id="388" r:id="rId23"/>
    <p:sldId id="389" r:id="rId24"/>
    <p:sldId id="390" r:id="rId25"/>
    <p:sldId id="391" r:id="rId26"/>
    <p:sldId id="411" r:id="rId27"/>
    <p:sldId id="392" r:id="rId28"/>
    <p:sldId id="394" r:id="rId29"/>
    <p:sldId id="393" r:id="rId30"/>
    <p:sldId id="395" r:id="rId31"/>
    <p:sldId id="396" r:id="rId32"/>
    <p:sldId id="397" r:id="rId33"/>
    <p:sldId id="398" r:id="rId34"/>
    <p:sldId id="399" r:id="rId35"/>
    <p:sldId id="400" r:id="rId36"/>
    <p:sldId id="412" r:id="rId37"/>
    <p:sldId id="401" r:id="rId38"/>
    <p:sldId id="405" r:id="rId39"/>
    <p:sldId id="402" r:id="rId40"/>
    <p:sldId id="403" r:id="rId41"/>
    <p:sldId id="404" r:id="rId42"/>
    <p:sldId id="406" r:id="rId43"/>
    <p:sldId id="408" r:id="rId44"/>
    <p:sldId id="413" r:id="rId45"/>
    <p:sldId id="407" r:id="rId46"/>
    <p:sldId id="409" r:id="rId47"/>
    <p:sldId id="414" r:id="rId48"/>
    <p:sldId id="285"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34" autoAdjust="0"/>
  </p:normalViewPr>
  <p:slideViewPr>
    <p:cSldViewPr>
      <p:cViewPr varScale="1">
        <p:scale>
          <a:sx n="72" d="100"/>
          <a:sy n="72" d="100"/>
        </p:scale>
        <p:origin x="1242"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942D30-1073-4301-B71F-EF04F5A1C019}" type="datetimeFigureOut">
              <a:rPr lang="en-US" smtClean="0"/>
              <a:pPr/>
              <a:t>11/12/2018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60570C-1FBA-41B0-973A-4441264C082B}" type="slidenum">
              <a:rPr lang="en-US" smtClean="0"/>
              <a:pPr/>
              <a:t>‹#›</a:t>
            </a:fld>
            <a:endParaRPr lang="en-US"/>
          </a:p>
        </p:txBody>
      </p:sp>
    </p:spTree>
    <p:extLst>
      <p:ext uri="{BB962C8B-B14F-4D97-AF65-F5344CB8AC3E}">
        <p14:creationId xmlns:p14="http://schemas.microsoft.com/office/powerpoint/2010/main" val="3890232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5D9FA2-7F86-4663-8C85-623436B71C41}" type="datetimeFigureOut">
              <a:rPr lang="en-US" smtClean="0"/>
              <a:pPr/>
              <a:t>11/12/2018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564759-7B2F-4FAD-A252-6E51ED80146B}" type="slidenum">
              <a:rPr lang="en-US" smtClean="0"/>
              <a:pPr/>
              <a:t>‹#›</a:t>
            </a:fld>
            <a:endParaRPr lang="en-US"/>
          </a:p>
        </p:txBody>
      </p:sp>
    </p:spTree>
    <p:extLst>
      <p:ext uri="{BB962C8B-B14F-4D97-AF65-F5344CB8AC3E}">
        <p14:creationId xmlns:p14="http://schemas.microsoft.com/office/powerpoint/2010/main" val="96763140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4564759-7B2F-4FAD-A252-6E51ED80146B}" type="slidenum">
              <a:rPr lang="en-US" smtClean="0"/>
              <a:pPr/>
              <a:t>1</a:t>
            </a:fld>
            <a:endParaRPr lang="en-US"/>
          </a:p>
        </p:txBody>
      </p:sp>
    </p:spTree>
    <p:extLst>
      <p:ext uri="{BB962C8B-B14F-4D97-AF65-F5344CB8AC3E}">
        <p14:creationId xmlns:p14="http://schemas.microsoft.com/office/powerpoint/2010/main" val="2716746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564759-7B2F-4FAD-A252-6E51ED80146B}" type="slidenum">
              <a:rPr lang="en-US" smtClean="0"/>
              <a:pPr/>
              <a:t>34</a:t>
            </a:fld>
            <a:endParaRPr lang="en-US"/>
          </a:p>
        </p:txBody>
      </p:sp>
    </p:spTree>
    <p:extLst>
      <p:ext uri="{BB962C8B-B14F-4D97-AF65-F5344CB8AC3E}">
        <p14:creationId xmlns:p14="http://schemas.microsoft.com/office/powerpoint/2010/main" val="3760877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AC235AA3-FC76-41F8-B189-6F1B05FF0490}" type="datetime1">
              <a:rPr lang="en-US" smtClean="0"/>
              <a:pPr/>
              <a:t>11/12/2018</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59CB07-0B34-4F81-9A18-FB2A022D6AA0}" type="datetime1">
              <a:rPr lang="en-US" smtClean="0"/>
              <a:pPr/>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7C6F97-09A2-4AC8-8FD0-FEDCBEF016CD}" type="datetime1">
              <a:rPr lang="en-US" smtClean="0"/>
              <a:pPr/>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775F6E3-38D1-4984-8F20-D2253F0CEBD3}" type="datetime1">
              <a:rPr lang="en-US" smtClean="0"/>
              <a:pPr/>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F540B938-3C2B-440E-9669-CBD5512BC12C}" type="datetime1">
              <a:rPr lang="en-US" smtClean="0"/>
              <a:pPr/>
              <a:t>11/12/2018</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07E2AA5-F419-44CD-A597-87061F43F0F3}" type="datetime1">
              <a:rPr lang="en-US" smtClean="0"/>
              <a:pPr/>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237BDAD-22BE-4E17-AFC4-A195386C9685}" type="datetime1">
              <a:rPr lang="en-US" smtClean="0"/>
              <a:pPr/>
              <a:t>11/12/2018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C75F61E-6965-4EB8-915D-3EA6C2F82FCA}" type="datetime1">
              <a:rPr lang="en-US" smtClean="0"/>
              <a:pPr/>
              <a:t>11/12/2018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E1EC3D-6B95-48B7-AE26-EE49C9B26E53}" type="datetime1">
              <a:rPr lang="en-US" smtClean="0"/>
              <a:pPr/>
              <a:t>11/12/2018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F2AFA3E-49EA-48F2-94B0-368F21395484}" type="datetime1">
              <a:rPr lang="en-US" smtClean="0"/>
              <a:pPr/>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738C88-0F42-4E6C-8889-1C540D92897D}" type="datetime1">
              <a:rPr lang="en-US" smtClean="0"/>
              <a:pPr/>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95B2742E-9626-45E8-9E70-94FD9AE10823}" type="datetime1">
              <a:rPr lang="en-US" smtClean="0"/>
              <a:pPr/>
              <a:t>11/12/2018</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IN" dirty="0" smtClean="0"/>
              <a:t>A closer look at methods and classes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pic>
        <p:nvPicPr>
          <p:cNvPr id="5" name="Picture 4"/>
          <p:cNvPicPr>
            <a:picLocks noChangeAspect="1"/>
          </p:cNvPicPr>
          <p:nvPr/>
        </p:nvPicPr>
        <p:blipFill>
          <a:blip r:embed="rId3"/>
          <a:stretch>
            <a:fillRect/>
          </a:stretch>
        </p:blipFill>
        <p:spPr>
          <a:xfrm>
            <a:off x="3733800" y="457200"/>
            <a:ext cx="1524000" cy="2821188"/>
          </a:xfrm>
          <a:prstGeom prst="rect">
            <a:avLst/>
          </a:prstGeom>
        </p:spPr>
      </p:pic>
      <p:sp>
        <p:nvSpPr>
          <p:cNvPr id="6" name="Subtitle 5"/>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Passing objects in constructor</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pic>
        <p:nvPicPr>
          <p:cNvPr id="5" name="Picture 4"/>
          <p:cNvPicPr>
            <a:picLocks noChangeAspect="1"/>
          </p:cNvPicPr>
          <p:nvPr/>
        </p:nvPicPr>
        <p:blipFill>
          <a:blip r:embed="rId2"/>
          <a:stretch>
            <a:fillRect/>
          </a:stretch>
        </p:blipFill>
        <p:spPr>
          <a:xfrm>
            <a:off x="481262" y="1295400"/>
            <a:ext cx="4471737" cy="4876800"/>
          </a:xfrm>
          <a:prstGeom prst="rect">
            <a:avLst/>
          </a:prstGeom>
        </p:spPr>
      </p:pic>
      <p:pic>
        <p:nvPicPr>
          <p:cNvPr id="6" name="Picture 5"/>
          <p:cNvPicPr>
            <a:picLocks noChangeAspect="1"/>
          </p:cNvPicPr>
          <p:nvPr/>
        </p:nvPicPr>
        <p:blipFill>
          <a:blip r:embed="rId3"/>
          <a:stretch>
            <a:fillRect/>
          </a:stretch>
        </p:blipFill>
        <p:spPr>
          <a:xfrm>
            <a:off x="4952999" y="1311442"/>
            <a:ext cx="3962401" cy="4860758"/>
          </a:xfrm>
          <a:prstGeom prst="rect">
            <a:avLst/>
          </a:prstGeom>
        </p:spPr>
      </p:pic>
      <p:sp>
        <p:nvSpPr>
          <p:cNvPr id="8" name="Rectangle 7"/>
          <p:cNvSpPr/>
          <p:nvPr/>
        </p:nvSpPr>
        <p:spPr>
          <a:xfrm>
            <a:off x="6019800" y="5867400"/>
            <a:ext cx="2895600" cy="990600"/>
          </a:xfrm>
          <a:prstGeom prst="rect">
            <a:avLst/>
          </a:prstGeom>
          <a:solidFill>
            <a:schemeClr val="accent4">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7" name="Picture 6"/>
          <p:cNvPicPr>
            <a:picLocks noChangeAspect="1"/>
          </p:cNvPicPr>
          <p:nvPr/>
        </p:nvPicPr>
        <p:blipFill>
          <a:blip r:embed="rId4"/>
          <a:stretch>
            <a:fillRect/>
          </a:stretch>
        </p:blipFill>
        <p:spPr>
          <a:xfrm>
            <a:off x="6370179" y="6012029"/>
            <a:ext cx="1952625" cy="657225"/>
          </a:xfrm>
          <a:prstGeom prst="rect">
            <a:avLst/>
          </a:prstGeom>
        </p:spPr>
      </p:pic>
    </p:spTree>
    <p:extLst>
      <p:ext uri="{BB962C8B-B14F-4D97-AF65-F5344CB8AC3E}">
        <p14:creationId xmlns:p14="http://schemas.microsoft.com/office/powerpoint/2010/main" val="18528540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Argument Passing</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
        <p:nvSpPr>
          <p:cNvPr id="4" name="Content Placeholder 3"/>
          <p:cNvSpPr>
            <a:spLocks noGrp="1"/>
          </p:cNvSpPr>
          <p:nvPr>
            <p:ph sz="quarter" idx="1"/>
          </p:nvPr>
        </p:nvSpPr>
        <p:spPr/>
        <p:txBody>
          <a:bodyPr>
            <a:normAutofit lnSpcReduction="10000"/>
          </a:bodyPr>
          <a:lstStyle/>
          <a:p>
            <a:pPr algn="just"/>
            <a:r>
              <a:rPr lang="en-IN" dirty="0" smtClean="0"/>
              <a:t>Two ways of passing arguments:</a:t>
            </a:r>
          </a:p>
          <a:p>
            <a:pPr lvl="1" algn="just"/>
            <a:r>
              <a:rPr lang="en-IN" dirty="0" smtClean="0"/>
              <a:t>Call by value</a:t>
            </a:r>
          </a:p>
          <a:p>
            <a:pPr lvl="2" algn="just"/>
            <a:r>
              <a:rPr lang="en-IN" dirty="0" smtClean="0"/>
              <a:t>Copies the value of an argument into the formal parameter of the subroutine.</a:t>
            </a:r>
          </a:p>
          <a:p>
            <a:pPr lvl="2" algn="just"/>
            <a:r>
              <a:rPr lang="en-IN" dirty="0" smtClean="0"/>
              <a:t>Changes made to the parameter of the subroutine has no effect on the argument.</a:t>
            </a:r>
          </a:p>
          <a:p>
            <a:pPr lvl="2" algn="just"/>
            <a:r>
              <a:rPr lang="en-IN" dirty="0" smtClean="0"/>
              <a:t>When you pass a primitive type to a method, it is passed by value.</a:t>
            </a:r>
          </a:p>
          <a:p>
            <a:pPr lvl="1" algn="just"/>
            <a:r>
              <a:rPr lang="en-IN" dirty="0" smtClean="0"/>
              <a:t>Call by reference</a:t>
            </a:r>
          </a:p>
          <a:p>
            <a:pPr lvl="2" algn="just"/>
            <a:r>
              <a:rPr lang="en-IN" dirty="0" smtClean="0"/>
              <a:t>Reference to an argument (not the value of argument) is passed to the parameter.</a:t>
            </a:r>
          </a:p>
          <a:p>
            <a:pPr lvl="2" algn="just"/>
            <a:r>
              <a:rPr lang="en-IN" dirty="0" smtClean="0"/>
              <a:t>Changes made to the parameter will affect the argument used to call the subroutine.</a:t>
            </a:r>
          </a:p>
          <a:p>
            <a:pPr lvl="2" algn="just"/>
            <a:r>
              <a:rPr lang="en-IN" dirty="0" smtClean="0"/>
              <a:t>When you pass an object to the method, it is effectively call-by-reference.</a:t>
            </a:r>
            <a:endParaRPr lang="en-IN" dirty="0"/>
          </a:p>
        </p:txBody>
      </p:sp>
    </p:spTree>
    <p:extLst>
      <p:ext uri="{BB962C8B-B14F-4D97-AF65-F5344CB8AC3E}">
        <p14:creationId xmlns:p14="http://schemas.microsoft.com/office/powerpoint/2010/main" val="29410230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Argument Passing – Call by value</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pic>
        <p:nvPicPr>
          <p:cNvPr id="5" name="Picture 4"/>
          <p:cNvPicPr>
            <a:picLocks noChangeAspect="1"/>
          </p:cNvPicPr>
          <p:nvPr/>
        </p:nvPicPr>
        <p:blipFill>
          <a:blip r:embed="rId2"/>
          <a:stretch>
            <a:fillRect/>
          </a:stretch>
        </p:blipFill>
        <p:spPr>
          <a:xfrm>
            <a:off x="584574" y="1295400"/>
            <a:ext cx="4673226" cy="4800600"/>
          </a:xfrm>
          <a:prstGeom prst="rect">
            <a:avLst/>
          </a:prstGeom>
        </p:spPr>
      </p:pic>
      <p:sp>
        <p:nvSpPr>
          <p:cNvPr id="7" name="Rectangle 6"/>
          <p:cNvSpPr/>
          <p:nvPr/>
        </p:nvSpPr>
        <p:spPr>
          <a:xfrm>
            <a:off x="5867400" y="2590800"/>
            <a:ext cx="3124200" cy="1143000"/>
          </a:xfrm>
          <a:prstGeom prst="rect">
            <a:avLst/>
          </a:prstGeom>
          <a:solidFill>
            <a:schemeClr val="accent4">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6" name="Picture 5"/>
          <p:cNvPicPr>
            <a:picLocks noChangeAspect="1"/>
          </p:cNvPicPr>
          <p:nvPr/>
        </p:nvPicPr>
        <p:blipFill>
          <a:blip r:embed="rId3"/>
          <a:stretch>
            <a:fillRect/>
          </a:stretch>
        </p:blipFill>
        <p:spPr>
          <a:xfrm>
            <a:off x="6172200" y="2819400"/>
            <a:ext cx="2514600" cy="762000"/>
          </a:xfrm>
          <a:prstGeom prst="rect">
            <a:avLst/>
          </a:prstGeom>
        </p:spPr>
      </p:pic>
      <p:grpSp>
        <p:nvGrpSpPr>
          <p:cNvPr id="8" name="Group 23"/>
          <p:cNvGrpSpPr>
            <a:grpSpLocks/>
          </p:cNvGrpSpPr>
          <p:nvPr/>
        </p:nvGrpSpPr>
        <p:grpSpPr bwMode="auto">
          <a:xfrm>
            <a:off x="4267200" y="1447800"/>
            <a:ext cx="3200400" cy="609600"/>
            <a:chOff x="3216" y="480"/>
            <a:chExt cx="2016" cy="672"/>
          </a:xfrm>
        </p:grpSpPr>
        <p:sp>
          <p:nvSpPr>
            <p:cNvPr id="9" name="AutoShape 4"/>
            <p:cNvSpPr>
              <a:spLocks noChangeArrowheads="1"/>
            </p:cNvSpPr>
            <p:nvPr/>
          </p:nvSpPr>
          <p:spPr bwMode="auto">
            <a:xfrm>
              <a:off x="3216" y="480"/>
              <a:ext cx="2016" cy="672"/>
            </a:xfrm>
            <a:prstGeom prst="wedgeRoundRectCallout">
              <a:avLst>
                <a:gd name="adj1" fmla="val -88491"/>
                <a:gd name="adj2" fmla="val 22769"/>
                <a:gd name="adj3" fmla="val 16667"/>
              </a:avLst>
            </a:prstGeom>
            <a:solidFill>
              <a:srgbClr val="99CCFF">
                <a:alpha val="50195"/>
              </a:srgbClr>
            </a:solidFill>
            <a:ln w="12700" algn="ctr">
              <a:solidFill>
                <a:schemeClr val="tx1"/>
              </a:solidFill>
              <a:miter lim="800000"/>
              <a:headEnd/>
              <a:tailEnd/>
            </a:ln>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sz="1200"/>
            </a:p>
          </p:txBody>
        </p:sp>
        <p:sp>
          <p:nvSpPr>
            <p:cNvPr id="10" name="Text Box 5"/>
            <p:cNvSpPr txBox="1">
              <a:spLocks noChangeArrowheads="1"/>
            </p:cNvSpPr>
            <p:nvPr/>
          </p:nvSpPr>
          <p:spPr bwMode="auto">
            <a:xfrm>
              <a:off x="3312" y="546"/>
              <a:ext cx="177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200" dirty="0" smtClean="0"/>
                <a:t>Formal Parameters</a:t>
              </a:r>
              <a:endParaRPr lang="en-US" sz="1200" dirty="0"/>
            </a:p>
          </p:txBody>
        </p:sp>
      </p:grpSp>
      <p:grpSp>
        <p:nvGrpSpPr>
          <p:cNvPr id="11" name="Group 23"/>
          <p:cNvGrpSpPr>
            <a:grpSpLocks/>
          </p:cNvGrpSpPr>
          <p:nvPr/>
        </p:nvGrpSpPr>
        <p:grpSpPr bwMode="auto">
          <a:xfrm>
            <a:off x="3962400" y="4419600"/>
            <a:ext cx="3200400" cy="609600"/>
            <a:chOff x="3216" y="480"/>
            <a:chExt cx="2016" cy="672"/>
          </a:xfrm>
        </p:grpSpPr>
        <p:sp>
          <p:nvSpPr>
            <p:cNvPr id="12" name="AutoShape 4"/>
            <p:cNvSpPr>
              <a:spLocks noChangeArrowheads="1"/>
            </p:cNvSpPr>
            <p:nvPr/>
          </p:nvSpPr>
          <p:spPr bwMode="auto">
            <a:xfrm>
              <a:off x="3216" y="480"/>
              <a:ext cx="2016" cy="672"/>
            </a:xfrm>
            <a:prstGeom prst="wedgeRoundRectCallout">
              <a:avLst>
                <a:gd name="adj1" fmla="val -88491"/>
                <a:gd name="adj2" fmla="val 22769"/>
                <a:gd name="adj3" fmla="val 16667"/>
              </a:avLst>
            </a:prstGeom>
            <a:solidFill>
              <a:srgbClr val="99CCFF">
                <a:alpha val="50195"/>
              </a:srgbClr>
            </a:solidFill>
            <a:ln w="12700" algn="ctr">
              <a:solidFill>
                <a:schemeClr val="tx1"/>
              </a:solidFill>
              <a:miter lim="800000"/>
              <a:headEnd/>
              <a:tailEnd/>
            </a:ln>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sz="1200"/>
            </a:p>
          </p:txBody>
        </p:sp>
        <p:sp>
          <p:nvSpPr>
            <p:cNvPr id="13" name="Text Box 5"/>
            <p:cNvSpPr txBox="1">
              <a:spLocks noChangeArrowheads="1"/>
            </p:cNvSpPr>
            <p:nvPr/>
          </p:nvSpPr>
          <p:spPr bwMode="auto">
            <a:xfrm>
              <a:off x="3312" y="546"/>
              <a:ext cx="1776"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200" dirty="0" smtClean="0"/>
                <a:t>Actual Parameters / Arguments</a:t>
              </a:r>
              <a:endParaRPr lang="en-US" sz="1200" dirty="0"/>
            </a:p>
          </p:txBody>
        </p:sp>
      </p:grpSp>
    </p:spTree>
    <p:extLst>
      <p:ext uri="{BB962C8B-B14F-4D97-AF65-F5344CB8AC3E}">
        <p14:creationId xmlns:p14="http://schemas.microsoft.com/office/powerpoint/2010/main" val="395385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1+#ppt_w/2"/>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3"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1000" fill="hold"/>
                                        <p:tgtEl>
                                          <p:spTgt spid="11"/>
                                        </p:tgtEl>
                                        <p:attrNameLst>
                                          <p:attrName>ppt_x</p:attrName>
                                        </p:attrNameLst>
                                      </p:cBhvr>
                                      <p:tavLst>
                                        <p:tav tm="0">
                                          <p:val>
                                            <p:strVal val="1+#ppt_w/2"/>
                                          </p:val>
                                        </p:tav>
                                        <p:tav tm="100000">
                                          <p:val>
                                            <p:strVal val="#ppt_x"/>
                                          </p:val>
                                        </p:tav>
                                      </p:tavLst>
                                    </p:anim>
                                    <p:anim calcmode="lin" valueType="num">
                                      <p:cBhvr additive="base">
                                        <p:cTn id="13" dur="10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Argument Passing – Call by value</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
        <p:nvSpPr>
          <p:cNvPr id="7" name="Rectangle 6"/>
          <p:cNvSpPr/>
          <p:nvPr/>
        </p:nvSpPr>
        <p:spPr>
          <a:xfrm>
            <a:off x="5867400" y="2590800"/>
            <a:ext cx="3124200" cy="1143000"/>
          </a:xfrm>
          <a:prstGeom prst="rect">
            <a:avLst/>
          </a:prstGeom>
          <a:solidFill>
            <a:schemeClr val="accent4">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 name="Picture 3"/>
          <p:cNvPicPr>
            <a:picLocks noChangeAspect="1"/>
          </p:cNvPicPr>
          <p:nvPr/>
        </p:nvPicPr>
        <p:blipFill>
          <a:blip r:embed="rId2"/>
          <a:stretch>
            <a:fillRect/>
          </a:stretch>
        </p:blipFill>
        <p:spPr>
          <a:xfrm>
            <a:off x="552951" y="1329657"/>
            <a:ext cx="4323849" cy="4842543"/>
          </a:xfrm>
          <a:prstGeom prst="rect">
            <a:avLst/>
          </a:prstGeom>
        </p:spPr>
      </p:pic>
      <p:grpSp>
        <p:nvGrpSpPr>
          <p:cNvPr id="8" name="Group 23"/>
          <p:cNvGrpSpPr>
            <a:grpSpLocks/>
          </p:cNvGrpSpPr>
          <p:nvPr/>
        </p:nvGrpSpPr>
        <p:grpSpPr bwMode="auto">
          <a:xfrm>
            <a:off x="4343400" y="1447800"/>
            <a:ext cx="3200400" cy="609600"/>
            <a:chOff x="3216" y="480"/>
            <a:chExt cx="2016" cy="672"/>
          </a:xfrm>
        </p:grpSpPr>
        <p:sp>
          <p:nvSpPr>
            <p:cNvPr id="10" name="Text Box 5"/>
            <p:cNvSpPr txBox="1">
              <a:spLocks noChangeArrowheads="1"/>
            </p:cNvSpPr>
            <p:nvPr/>
          </p:nvSpPr>
          <p:spPr bwMode="auto">
            <a:xfrm>
              <a:off x="3312" y="546"/>
              <a:ext cx="177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200" dirty="0" smtClean="0"/>
                <a:t>Formal Parameters</a:t>
              </a:r>
              <a:endParaRPr lang="en-US" sz="1200" dirty="0"/>
            </a:p>
          </p:txBody>
        </p:sp>
        <p:sp>
          <p:nvSpPr>
            <p:cNvPr id="9" name="AutoShape 4"/>
            <p:cNvSpPr>
              <a:spLocks noChangeArrowheads="1"/>
            </p:cNvSpPr>
            <p:nvPr/>
          </p:nvSpPr>
          <p:spPr bwMode="auto">
            <a:xfrm>
              <a:off x="3216" y="480"/>
              <a:ext cx="2016" cy="672"/>
            </a:xfrm>
            <a:prstGeom prst="wedgeRoundRectCallout">
              <a:avLst>
                <a:gd name="adj1" fmla="val -88491"/>
                <a:gd name="adj2" fmla="val 22769"/>
                <a:gd name="adj3" fmla="val 16667"/>
              </a:avLst>
            </a:prstGeom>
            <a:solidFill>
              <a:srgbClr val="99CCFF">
                <a:alpha val="50195"/>
              </a:srgbClr>
            </a:solidFill>
            <a:ln w="12700" algn="ctr">
              <a:solidFill>
                <a:schemeClr val="tx1"/>
              </a:solidFill>
              <a:miter lim="800000"/>
              <a:headEnd/>
              <a:tailEnd/>
            </a:ln>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sz="1200"/>
            </a:p>
          </p:txBody>
        </p:sp>
      </p:grpSp>
      <p:grpSp>
        <p:nvGrpSpPr>
          <p:cNvPr id="11" name="Group 23"/>
          <p:cNvGrpSpPr>
            <a:grpSpLocks/>
          </p:cNvGrpSpPr>
          <p:nvPr/>
        </p:nvGrpSpPr>
        <p:grpSpPr bwMode="auto">
          <a:xfrm>
            <a:off x="3962400" y="4648200"/>
            <a:ext cx="3200400" cy="609600"/>
            <a:chOff x="3216" y="480"/>
            <a:chExt cx="2016" cy="672"/>
          </a:xfrm>
        </p:grpSpPr>
        <p:sp>
          <p:nvSpPr>
            <p:cNvPr id="12" name="AutoShape 4"/>
            <p:cNvSpPr>
              <a:spLocks noChangeArrowheads="1"/>
            </p:cNvSpPr>
            <p:nvPr/>
          </p:nvSpPr>
          <p:spPr bwMode="auto">
            <a:xfrm>
              <a:off x="3216" y="480"/>
              <a:ext cx="2016" cy="672"/>
            </a:xfrm>
            <a:prstGeom prst="wedgeRoundRectCallout">
              <a:avLst>
                <a:gd name="adj1" fmla="val -88491"/>
                <a:gd name="adj2" fmla="val 22769"/>
                <a:gd name="adj3" fmla="val 16667"/>
              </a:avLst>
            </a:prstGeom>
            <a:solidFill>
              <a:srgbClr val="99CCFF">
                <a:alpha val="50195"/>
              </a:srgbClr>
            </a:solidFill>
            <a:ln w="12700" algn="ctr">
              <a:solidFill>
                <a:schemeClr val="tx1"/>
              </a:solidFill>
              <a:miter lim="800000"/>
              <a:headEnd/>
              <a:tailEnd/>
            </a:ln>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sz="1200"/>
            </a:p>
          </p:txBody>
        </p:sp>
        <p:sp>
          <p:nvSpPr>
            <p:cNvPr id="13" name="Text Box 5"/>
            <p:cNvSpPr txBox="1">
              <a:spLocks noChangeArrowheads="1"/>
            </p:cNvSpPr>
            <p:nvPr/>
          </p:nvSpPr>
          <p:spPr bwMode="auto">
            <a:xfrm>
              <a:off x="3312" y="546"/>
              <a:ext cx="1776"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200" dirty="0" smtClean="0"/>
                <a:t>Actual Parameters / Arguments</a:t>
              </a:r>
              <a:endParaRPr lang="en-US" sz="1200" dirty="0"/>
            </a:p>
          </p:txBody>
        </p:sp>
      </p:grpSp>
      <p:pic>
        <p:nvPicPr>
          <p:cNvPr id="14" name="Picture 13"/>
          <p:cNvPicPr>
            <a:picLocks noChangeAspect="1"/>
          </p:cNvPicPr>
          <p:nvPr/>
        </p:nvPicPr>
        <p:blipFill>
          <a:blip r:embed="rId3"/>
          <a:stretch>
            <a:fillRect/>
          </a:stretch>
        </p:blipFill>
        <p:spPr>
          <a:xfrm>
            <a:off x="6096000" y="2819400"/>
            <a:ext cx="2590800" cy="685800"/>
          </a:xfrm>
          <a:prstGeom prst="rect">
            <a:avLst/>
          </a:prstGeom>
        </p:spPr>
      </p:pic>
    </p:spTree>
    <p:extLst>
      <p:ext uri="{BB962C8B-B14F-4D97-AF65-F5344CB8AC3E}">
        <p14:creationId xmlns:p14="http://schemas.microsoft.com/office/powerpoint/2010/main" val="181389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1+#ppt_w/2"/>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3"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1000" fill="hold"/>
                                        <p:tgtEl>
                                          <p:spTgt spid="11"/>
                                        </p:tgtEl>
                                        <p:attrNameLst>
                                          <p:attrName>ppt_x</p:attrName>
                                        </p:attrNameLst>
                                      </p:cBhvr>
                                      <p:tavLst>
                                        <p:tav tm="0">
                                          <p:val>
                                            <p:strVal val="1+#ppt_w/2"/>
                                          </p:val>
                                        </p:tav>
                                        <p:tav tm="100000">
                                          <p:val>
                                            <p:strVal val="#ppt_x"/>
                                          </p:val>
                                        </p:tav>
                                      </p:tavLst>
                                    </p:anim>
                                    <p:anim calcmode="lin" valueType="num">
                                      <p:cBhvr additive="base">
                                        <p:cTn id="13" dur="10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Argument Passing – Call by reference</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pic>
        <p:nvPicPr>
          <p:cNvPr id="5" name="Picture 4"/>
          <p:cNvPicPr>
            <a:picLocks noChangeAspect="1"/>
          </p:cNvPicPr>
          <p:nvPr/>
        </p:nvPicPr>
        <p:blipFill>
          <a:blip r:embed="rId2"/>
          <a:stretch>
            <a:fillRect/>
          </a:stretch>
        </p:blipFill>
        <p:spPr>
          <a:xfrm>
            <a:off x="612648" y="1371600"/>
            <a:ext cx="4949952" cy="4800600"/>
          </a:xfrm>
          <a:prstGeom prst="rect">
            <a:avLst/>
          </a:prstGeom>
        </p:spPr>
      </p:pic>
      <p:sp>
        <p:nvSpPr>
          <p:cNvPr id="7" name="Rectangle 6"/>
          <p:cNvSpPr/>
          <p:nvPr/>
        </p:nvSpPr>
        <p:spPr>
          <a:xfrm>
            <a:off x="5181600" y="2971800"/>
            <a:ext cx="3657600" cy="1219200"/>
          </a:xfrm>
          <a:prstGeom prst="rect">
            <a:avLst/>
          </a:prstGeom>
          <a:solidFill>
            <a:schemeClr val="accent4">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6" name="Picture 5"/>
          <p:cNvPicPr>
            <a:picLocks noChangeAspect="1"/>
          </p:cNvPicPr>
          <p:nvPr/>
        </p:nvPicPr>
        <p:blipFill>
          <a:blip r:embed="rId3"/>
          <a:stretch>
            <a:fillRect/>
          </a:stretch>
        </p:blipFill>
        <p:spPr>
          <a:xfrm>
            <a:off x="5554579" y="3200400"/>
            <a:ext cx="2903621" cy="831851"/>
          </a:xfrm>
          <a:prstGeom prst="rect">
            <a:avLst/>
          </a:prstGeom>
        </p:spPr>
      </p:pic>
    </p:spTree>
    <p:extLst>
      <p:ext uri="{BB962C8B-B14F-4D97-AF65-F5344CB8AC3E}">
        <p14:creationId xmlns:p14="http://schemas.microsoft.com/office/powerpoint/2010/main" val="8182424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Returning Objects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
        <p:nvSpPr>
          <p:cNvPr id="4" name="Content Placeholder 3"/>
          <p:cNvSpPr>
            <a:spLocks noGrp="1"/>
          </p:cNvSpPr>
          <p:nvPr>
            <p:ph sz="quarter" idx="1"/>
          </p:nvPr>
        </p:nvSpPr>
        <p:spPr/>
        <p:txBody>
          <a:bodyPr/>
          <a:lstStyle/>
          <a:p>
            <a:r>
              <a:rPr lang="en-IN" dirty="0" smtClean="0"/>
              <a:t>A method can return object of a class.</a:t>
            </a:r>
          </a:p>
          <a:p>
            <a:endParaRPr lang="en-IN" dirty="0"/>
          </a:p>
        </p:txBody>
      </p:sp>
      <p:pic>
        <p:nvPicPr>
          <p:cNvPr id="5" name="Picture 4"/>
          <p:cNvPicPr>
            <a:picLocks noChangeAspect="1"/>
          </p:cNvPicPr>
          <p:nvPr/>
        </p:nvPicPr>
        <p:blipFill>
          <a:blip r:embed="rId2"/>
          <a:stretch>
            <a:fillRect/>
          </a:stretch>
        </p:blipFill>
        <p:spPr>
          <a:xfrm>
            <a:off x="612648" y="1735454"/>
            <a:ext cx="5330952" cy="4497705"/>
          </a:xfrm>
          <a:prstGeom prst="rect">
            <a:avLst/>
          </a:prstGeom>
        </p:spPr>
      </p:pic>
      <p:sp>
        <p:nvSpPr>
          <p:cNvPr id="7" name="Rectangle 6"/>
          <p:cNvSpPr/>
          <p:nvPr/>
        </p:nvSpPr>
        <p:spPr>
          <a:xfrm>
            <a:off x="5562600" y="3048000"/>
            <a:ext cx="3352800" cy="1295400"/>
          </a:xfrm>
          <a:prstGeom prst="rect">
            <a:avLst/>
          </a:prstGeom>
          <a:solidFill>
            <a:schemeClr val="accent4">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6" name="Picture 5"/>
          <p:cNvPicPr>
            <a:picLocks noChangeAspect="1"/>
          </p:cNvPicPr>
          <p:nvPr/>
        </p:nvPicPr>
        <p:blipFill>
          <a:blip r:embed="rId3"/>
          <a:stretch>
            <a:fillRect/>
          </a:stretch>
        </p:blipFill>
        <p:spPr>
          <a:xfrm>
            <a:off x="5867400" y="3278505"/>
            <a:ext cx="2743200" cy="912495"/>
          </a:xfrm>
          <a:prstGeom prst="rect">
            <a:avLst/>
          </a:prstGeom>
        </p:spPr>
      </p:pic>
    </p:spTree>
    <p:extLst>
      <p:ext uri="{BB962C8B-B14F-4D97-AF65-F5344CB8AC3E}">
        <p14:creationId xmlns:p14="http://schemas.microsoft.com/office/powerpoint/2010/main" val="982847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Recursion</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pic>
        <p:nvPicPr>
          <p:cNvPr id="5" name="Picture 4"/>
          <p:cNvPicPr>
            <a:picLocks noChangeAspect="1"/>
          </p:cNvPicPr>
          <p:nvPr/>
        </p:nvPicPr>
        <p:blipFill>
          <a:blip r:embed="rId2"/>
          <a:stretch>
            <a:fillRect/>
          </a:stretch>
        </p:blipFill>
        <p:spPr>
          <a:xfrm>
            <a:off x="565022" y="1524000"/>
            <a:ext cx="5530977" cy="4572000"/>
          </a:xfrm>
          <a:prstGeom prst="rect">
            <a:avLst/>
          </a:prstGeom>
        </p:spPr>
      </p:pic>
      <p:sp>
        <p:nvSpPr>
          <p:cNvPr id="7" name="Rectangle 6"/>
          <p:cNvSpPr/>
          <p:nvPr/>
        </p:nvSpPr>
        <p:spPr>
          <a:xfrm>
            <a:off x="5105400" y="2438400"/>
            <a:ext cx="3200400" cy="1524000"/>
          </a:xfrm>
          <a:prstGeom prst="rect">
            <a:avLst/>
          </a:prstGeom>
          <a:solidFill>
            <a:schemeClr val="accent4">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6" name="Picture 5"/>
          <p:cNvPicPr>
            <a:picLocks noChangeAspect="1"/>
          </p:cNvPicPr>
          <p:nvPr/>
        </p:nvPicPr>
        <p:blipFill>
          <a:blip r:embed="rId3"/>
          <a:stretch>
            <a:fillRect/>
          </a:stretch>
        </p:blipFill>
        <p:spPr>
          <a:xfrm>
            <a:off x="5576888" y="2743200"/>
            <a:ext cx="2257424" cy="914400"/>
          </a:xfrm>
          <a:prstGeom prst="rect">
            <a:avLst/>
          </a:prstGeom>
        </p:spPr>
      </p:pic>
    </p:spTree>
    <p:extLst>
      <p:ext uri="{BB962C8B-B14F-4D97-AF65-F5344CB8AC3E}">
        <p14:creationId xmlns:p14="http://schemas.microsoft.com/office/powerpoint/2010/main" val="25685686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Access Control</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
        <p:nvSpPr>
          <p:cNvPr id="4" name="Content Placeholder 3"/>
          <p:cNvSpPr>
            <a:spLocks noGrp="1"/>
          </p:cNvSpPr>
          <p:nvPr>
            <p:ph sz="quarter" idx="1"/>
          </p:nvPr>
        </p:nvSpPr>
        <p:spPr/>
        <p:txBody>
          <a:bodyPr>
            <a:normAutofit fontScale="77500" lnSpcReduction="20000"/>
          </a:bodyPr>
          <a:lstStyle/>
          <a:p>
            <a:pPr algn="just"/>
            <a:r>
              <a:rPr lang="en-US" b="1" u="sng" dirty="0" smtClean="0"/>
              <a:t>Access Control Modifiers:</a:t>
            </a:r>
          </a:p>
          <a:p>
            <a:pPr algn="just"/>
            <a:r>
              <a:rPr lang="en-US" dirty="0" smtClean="0"/>
              <a:t>Java </a:t>
            </a:r>
            <a:r>
              <a:rPr lang="en-US" dirty="0"/>
              <a:t>provides a number of access modifiers to set access levels for classes, variables, methods and constructors. The four access levels are:</a:t>
            </a:r>
            <a:endParaRPr lang="en-IN" dirty="0"/>
          </a:p>
          <a:p>
            <a:pPr lvl="1" algn="just"/>
            <a:r>
              <a:rPr lang="en-US" dirty="0"/>
              <a:t>Visible to the package. The default. No modifiers are needed.</a:t>
            </a:r>
            <a:endParaRPr lang="en-IN" dirty="0"/>
          </a:p>
          <a:p>
            <a:pPr lvl="1" algn="just"/>
            <a:r>
              <a:rPr lang="en-US" dirty="0"/>
              <a:t>Visible to the class only (private).</a:t>
            </a:r>
            <a:endParaRPr lang="en-IN" dirty="0"/>
          </a:p>
          <a:p>
            <a:pPr lvl="1" algn="just"/>
            <a:r>
              <a:rPr lang="en-US" dirty="0"/>
              <a:t>Visible to the world (public</a:t>
            </a:r>
            <a:r>
              <a:rPr lang="en-US" dirty="0" smtClean="0"/>
              <a:t>).</a:t>
            </a:r>
          </a:p>
          <a:p>
            <a:pPr lvl="1" algn="just"/>
            <a:r>
              <a:rPr lang="en-US" dirty="0"/>
              <a:t>Visible to the package and all subclasses (protected</a:t>
            </a:r>
            <a:r>
              <a:rPr lang="en-US" dirty="0" smtClean="0"/>
              <a:t>).</a:t>
            </a:r>
          </a:p>
          <a:p>
            <a:pPr algn="just"/>
            <a:r>
              <a:rPr lang="en-US" b="1" u="sng" dirty="0"/>
              <a:t>Non Access Modifiers:</a:t>
            </a:r>
            <a:endParaRPr lang="en-IN" dirty="0"/>
          </a:p>
          <a:p>
            <a:pPr algn="just"/>
            <a:r>
              <a:rPr lang="en-US" dirty="0"/>
              <a:t>Java provides a number of non-access modifiers to achieve many other functionality.</a:t>
            </a:r>
            <a:endParaRPr lang="en-IN" dirty="0"/>
          </a:p>
          <a:p>
            <a:pPr lvl="1" algn="just"/>
            <a:r>
              <a:rPr lang="en-US" sz="2500" dirty="0"/>
              <a:t>The static modifier for creating class methods and variables</a:t>
            </a:r>
            <a:endParaRPr lang="en-IN" sz="2500" dirty="0"/>
          </a:p>
          <a:p>
            <a:pPr lvl="1" algn="just"/>
            <a:r>
              <a:rPr lang="en-US" sz="2500" dirty="0"/>
              <a:t>The final modifier for finalizing the implementations of classes, methods, and variables.</a:t>
            </a:r>
            <a:endParaRPr lang="en-IN" sz="2500" dirty="0"/>
          </a:p>
          <a:p>
            <a:pPr lvl="1" algn="just"/>
            <a:r>
              <a:rPr lang="en-US" sz="2500" dirty="0"/>
              <a:t>The abstract modifier for creating abstract classes and methods.</a:t>
            </a:r>
            <a:endParaRPr lang="en-IN" sz="2500" dirty="0"/>
          </a:p>
          <a:p>
            <a:pPr lvl="1" algn="just"/>
            <a:r>
              <a:rPr lang="en-US" sz="2500" dirty="0"/>
              <a:t>The synchronized and volatile modifiers, which are used for threads.</a:t>
            </a:r>
            <a:endParaRPr lang="en-IN" sz="2500" dirty="0"/>
          </a:p>
          <a:p>
            <a:pPr lvl="1" algn="just"/>
            <a:endParaRPr lang="en-IN" dirty="0"/>
          </a:p>
          <a:p>
            <a:pPr lvl="0" algn="just"/>
            <a:endParaRPr lang="en-IN" dirty="0"/>
          </a:p>
        </p:txBody>
      </p:sp>
    </p:spTree>
    <p:extLst>
      <p:ext uri="{BB962C8B-B14F-4D97-AF65-F5344CB8AC3E}">
        <p14:creationId xmlns:p14="http://schemas.microsoft.com/office/powerpoint/2010/main" val="7702563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Access Control</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pic>
        <p:nvPicPr>
          <p:cNvPr id="1026" name="Picture 2" descr="http://i.stack.imgur.com/feCN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48" y="1524000"/>
            <a:ext cx="8074152"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3501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Access Control</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pic>
        <p:nvPicPr>
          <p:cNvPr id="6" name="Picture 5"/>
          <p:cNvPicPr>
            <a:picLocks noChangeAspect="1"/>
          </p:cNvPicPr>
          <p:nvPr/>
        </p:nvPicPr>
        <p:blipFill>
          <a:blip r:embed="rId2"/>
          <a:stretch>
            <a:fillRect/>
          </a:stretch>
        </p:blipFill>
        <p:spPr>
          <a:xfrm>
            <a:off x="457200" y="1295400"/>
            <a:ext cx="6019800" cy="4800600"/>
          </a:xfrm>
          <a:prstGeom prst="rect">
            <a:avLst/>
          </a:prstGeom>
        </p:spPr>
      </p:pic>
      <p:sp>
        <p:nvSpPr>
          <p:cNvPr id="8" name="Rectangle 7"/>
          <p:cNvSpPr/>
          <p:nvPr/>
        </p:nvSpPr>
        <p:spPr>
          <a:xfrm>
            <a:off x="5715000" y="2971800"/>
            <a:ext cx="2971800" cy="1066800"/>
          </a:xfrm>
          <a:prstGeom prst="rect">
            <a:avLst/>
          </a:prstGeom>
          <a:solidFill>
            <a:schemeClr val="accent4">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7" name="Picture 6"/>
          <p:cNvPicPr>
            <a:picLocks noChangeAspect="1"/>
          </p:cNvPicPr>
          <p:nvPr/>
        </p:nvPicPr>
        <p:blipFill>
          <a:blip r:embed="rId3"/>
          <a:stretch>
            <a:fillRect/>
          </a:stretch>
        </p:blipFill>
        <p:spPr>
          <a:xfrm>
            <a:off x="5867400" y="3200400"/>
            <a:ext cx="2743200" cy="609600"/>
          </a:xfrm>
          <a:prstGeom prst="rect">
            <a:avLst/>
          </a:prstGeom>
        </p:spPr>
      </p:pic>
    </p:spTree>
    <p:extLst>
      <p:ext uri="{BB962C8B-B14F-4D97-AF65-F5344CB8AC3E}">
        <p14:creationId xmlns:p14="http://schemas.microsoft.com/office/powerpoint/2010/main" val="19871364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
        <p:nvSpPr>
          <p:cNvPr id="4" name="Content Placeholder 3"/>
          <p:cNvSpPr>
            <a:spLocks noGrp="1"/>
          </p:cNvSpPr>
          <p:nvPr>
            <p:ph sz="quarter" idx="1"/>
          </p:nvPr>
        </p:nvSpPr>
        <p:spPr/>
        <p:txBody>
          <a:bodyPr>
            <a:normAutofit lnSpcReduction="10000"/>
          </a:bodyPr>
          <a:lstStyle/>
          <a:p>
            <a:r>
              <a:rPr lang="en-IN" dirty="0" smtClean="0"/>
              <a:t>Overloading Methods</a:t>
            </a:r>
          </a:p>
          <a:p>
            <a:r>
              <a:rPr lang="en-IN" dirty="0" smtClean="0"/>
              <a:t>Automatic Type Conversion</a:t>
            </a:r>
          </a:p>
          <a:p>
            <a:r>
              <a:rPr lang="en-IN" dirty="0" smtClean="0"/>
              <a:t>Overloading Constructors</a:t>
            </a:r>
          </a:p>
          <a:p>
            <a:r>
              <a:rPr lang="en-IN" dirty="0" smtClean="0"/>
              <a:t>Using objects as Parameters</a:t>
            </a:r>
          </a:p>
          <a:p>
            <a:r>
              <a:rPr lang="en-IN" dirty="0" smtClean="0"/>
              <a:t>Passing objects in constructor</a:t>
            </a:r>
          </a:p>
          <a:p>
            <a:r>
              <a:rPr lang="en-IN" dirty="0" smtClean="0"/>
              <a:t>Argument passing</a:t>
            </a:r>
          </a:p>
          <a:p>
            <a:r>
              <a:rPr lang="en-IN" dirty="0" smtClean="0"/>
              <a:t>Returning objects</a:t>
            </a:r>
          </a:p>
          <a:p>
            <a:r>
              <a:rPr lang="en-IN" dirty="0" smtClean="0"/>
              <a:t>Access control</a:t>
            </a:r>
          </a:p>
          <a:p>
            <a:r>
              <a:rPr lang="en-IN" dirty="0" smtClean="0"/>
              <a:t>Using static</a:t>
            </a:r>
          </a:p>
          <a:p>
            <a:r>
              <a:rPr lang="en-IN" dirty="0" smtClean="0"/>
              <a:t>Introducing final</a:t>
            </a:r>
          </a:p>
          <a:p>
            <a:r>
              <a:rPr lang="en-IN" dirty="0" smtClean="0"/>
              <a:t>Nested and inner classes</a:t>
            </a:r>
          </a:p>
          <a:p>
            <a:endParaRPr lang="en-IN" dirty="0" smtClean="0"/>
          </a:p>
          <a:p>
            <a:endParaRPr lang="en-IN" dirty="0"/>
          </a:p>
        </p:txBody>
      </p:sp>
    </p:spTree>
    <p:extLst>
      <p:ext uri="{BB962C8B-B14F-4D97-AF65-F5344CB8AC3E}">
        <p14:creationId xmlns:p14="http://schemas.microsoft.com/office/powerpoint/2010/main" val="3604619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Access Control</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pic>
        <p:nvPicPr>
          <p:cNvPr id="4" name="Picture 3"/>
          <p:cNvPicPr>
            <a:picLocks noChangeAspect="1"/>
          </p:cNvPicPr>
          <p:nvPr/>
        </p:nvPicPr>
        <p:blipFill>
          <a:blip r:embed="rId2"/>
          <a:stretch>
            <a:fillRect/>
          </a:stretch>
        </p:blipFill>
        <p:spPr>
          <a:xfrm>
            <a:off x="433136" y="1371600"/>
            <a:ext cx="5053263" cy="4876800"/>
          </a:xfrm>
          <a:prstGeom prst="rect">
            <a:avLst/>
          </a:prstGeom>
        </p:spPr>
      </p:pic>
      <p:sp>
        <p:nvSpPr>
          <p:cNvPr id="9" name="Rectangle 8"/>
          <p:cNvSpPr/>
          <p:nvPr/>
        </p:nvSpPr>
        <p:spPr>
          <a:xfrm>
            <a:off x="3657600" y="1752600"/>
            <a:ext cx="5334000" cy="914400"/>
          </a:xfrm>
          <a:prstGeom prst="rect">
            <a:avLst/>
          </a:prstGeom>
          <a:solidFill>
            <a:schemeClr val="accent4">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5" name="Picture 4"/>
          <p:cNvPicPr>
            <a:picLocks noChangeAspect="1"/>
          </p:cNvPicPr>
          <p:nvPr/>
        </p:nvPicPr>
        <p:blipFill>
          <a:blip r:embed="rId3"/>
          <a:stretch>
            <a:fillRect/>
          </a:stretch>
        </p:blipFill>
        <p:spPr>
          <a:xfrm>
            <a:off x="3810000" y="1880185"/>
            <a:ext cx="5086350" cy="638175"/>
          </a:xfrm>
          <a:prstGeom prst="rect">
            <a:avLst/>
          </a:prstGeom>
        </p:spPr>
      </p:pic>
    </p:spTree>
    <p:extLst>
      <p:ext uri="{BB962C8B-B14F-4D97-AF65-F5344CB8AC3E}">
        <p14:creationId xmlns:p14="http://schemas.microsoft.com/office/powerpoint/2010/main" val="14441880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Access Control</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pic>
        <p:nvPicPr>
          <p:cNvPr id="6" name="Picture 5"/>
          <p:cNvPicPr>
            <a:picLocks noChangeAspect="1"/>
          </p:cNvPicPr>
          <p:nvPr/>
        </p:nvPicPr>
        <p:blipFill>
          <a:blip r:embed="rId2"/>
          <a:stretch>
            <a:fillRect/>
          </a:stretch>
        </p:blipFill>
        <p:spPr>
          <a:xfrm>
            <a:off x="457200" y="1295400"/>
            <a:ext cx="4648200" cy="4876800"/>
          </a:xfrm>
          <a:prstGeom prst="rect">
            <a:avLst/>
          </a:prstGeom>
        </p:spPr>
      </p:pic>
      <p:sp>
        <p:nvSpPr>
          <p:cNvPr id="9" name="Rectangle 8"/>
          <p:cNvSpPr/>
          <p:nvPr/>
        </p:nvSpPr>
        <p:spPr>
          <a:xfrm>
            <a:off x="5715000" y="381000"/>
            <a:ext cx="2971800" cy="1768107"/>
          </a:xfrm>
          <a:prstGeom prst="rect">
            <a:avLst/>
          </a:prstGeom>
          <a:solidFill>
            <a:schemeClr val="accent4">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8" name="Picture 7"/>
          <p:cNvPicPr>
            <a:picLocks noChangeAspect="1"/>
          </p:cNvPicPr>
          <p:nvPr/>
        </p:nvPicPr>
        <p:blipFill>
          <a:blip r:embed="rId3"/>
          <a:stretch>
            <a:fillRect/>
          </a:stretch>
        </p:blipFill>
        <p:spPr>
          <a:xfrm>
            <a:off x="6096000" y="539951"/>
            <a:ext cx="2164180" cy="1517449"/>
          </a:xfrm>
          <a:prstGeom prst="rect">
            <a:avLst/>
          </a:prstGeom>
        </p:spPr>
      </p:pic>
      <p:pic>
        <p:nvPicPr>
          <p:cNvPr id="10" name="Picture 9"/>
          <p:cNvPicPr>
            <a:picLocks noChangeAspect="1"/>
          </p:cNvPicPr>
          <p:nvPr/>
        </p:nvPicPr>
        <p:blipFill>
          <a:blip r:embed="rId4"/>
          <a:stretch>
            <a:fillRect/>
          </a:stretch>
        </p:blipFill>
        <p:spPr>
          <a:xfrm>
            <a:off x="3429000" y="2719705"/>
            <a:ext cx="5410200" cy="3895725"/>
          </a:xfrm>
          <a:prstGeom prst="rect">
            <a:avLst/>
          </a:prstGeom>
        </p:spPr>
      </p:pic>
    </p:spTree>
    <p:extLst>
      <p:ext uri="{BB962C8B-B14F-4D97-AF65-F5344CB8AC3E}">
        <p14:creationId xmlns:p14="http://schemas.microsoft.com/office/powerpoint/2010/main" val="2365970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137" y="84221"/>
            <a:ext cx="8229600" cy="990600"/>
          </a:xfrm>
        </p:spPr>
        <p:txBody>
          <a:bodyPr/>
          <a:lstStyle/>
          <a:p>
            <a:r>
              <a:rPr lang="en-IN" dirty="0" smtClean="0"/>
              <a:t>Access Control</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pic>
        <p:nvPicPr>
          <p:cNvPr id="6" name="Picture 5"/>
          <p:cNvPicPr>
            <a:picLocks noChangeAspect="1"/>
          </p:cNvPicPr>
          <p:nvPr/>
        </p:nvPicPr>
        <p:blipFill>
          <a:blip r:embed="rId2"/>
          <a:stretch>
            <a:fillRect/>
          </a:stretch>
        </p:blipFill>
        <p:spPr>
          <a:xfrm>
            <a:off x="457200" y="1295400"/>
            <a:ext cx="4648200" cy="4876800"/>
          </a:xfrm>
          <a:prstGeom prst="rect">
            <a:avLst/>
          </a:prstGeom>
        </p:spPr>
      </p:pic>
      <p:pic>
        <p:nvPicPr>
          <p:cNvPr id="4" name="Picture 3"/>
          <p:cNvPicPr>
            <a:picLocks noChangeAspect="1"/>
          </p:cNvPicPr>
          <p:nvPr/>
        </p:nvPicPr>
        <p:blipFill>
          <a:blip r:embed="rId3"/>
          <a:stretch>
            <a:fillRect/>
          </a:stretch>
        </p:blipFill>
        <p:spPr>
          <a:xfrm>
            <a:off x="3352800" y="2807335"/>
            <a:ext cx="5334000" cy="3914775"/>
          </a:xfrm>
          <a:prstGeom prst="rect">
            <a:avLst/>
          </a:prstGeom>
        </p:spPr>
      </p:pic>
      <p:sp>
        <p:nvSpPr>
          <p:cNvPr id="7" name="Rectangle 6"/>
          <p:cNvSpPr/>
          <p:nvPr/>
        </p:nvSpPr>
        <p:spPr>
          <a:xfrm>
            <a:off x="3048000" y="990600"/>
            <a:ext cx="5867400" cy="1130300"/>
          </a:xfrm>
          <a:prstGeom prst="rect">
            <a:avLst/>
          </a:prstGeom>
          <a:solidFill>
            <a:schemeClr val="accent4">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5" name="Picture 4"/>
          <p:cNvPicPr>
            <a:picLocks noChangeAspect="1"/>
          </p:cNvPicPr>
          <p:nvPr/>
        </p:nvPicPr>
        <p:blipFill>
          <a:blip r:embed="rId4"/>
          <a:stretch>
            <a:fillRect/>
          </a:stretch>
        </p:blipFill>
        <p:spPr>
          <a:xfrm>
            <a:off x="3193382" y="1066800"/>
            <a:ext cx="5505450" cy="1009650"/>
          </a:xfrm>
          <a:prstGeom prst="rect">
            <a:avLst/>
          </a:prstGeom>
        </p:spPr>
      </p:pic>
    </p:spTree>
    <p:extLst>
      <p:ext uri="{BB962C8B-B14F-4D97-AF65-F5344CB8AC3E}">
        <p14:creationId xmlns:p14="http://schemas.microsoft.com/office/powerpoint/2010/main" val="39088926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137" y="84221"/>
            <a:ext cx="8229600" cy="990600"/>
          </a:xfrm>
        </p:spPr>
        <p:txBody>
          <a:bodyPr/>
          <a:lstStyle/>
          <a:p>
            <a:r>
              <a:rPr lang="en-IN" dirty="0" smtClean="0"/>
              <a:t>Access Control</a:t>
            </a:r>
            <a:endParaRPr lang="en-IN" dirty="0"/>
          </a:p>
        </p:txBody>
      </p:sp>
      <p:pic>
        <p:nvPicPr>
          <p:cNvPr id="8" name="Picture 7"/>
          <p:cNvPicPr>
            <a:picLocks noChangeAspect="1"/>
          </p:cNvPicPr>
          <p:nvPr/>
        </p:nvPicPr>
        <p:blipFill>
          <a:blip r:embed="rId2"/>
          <a:stretch>
            <a:fillRect/>
          </a:stretch>
        </p:blipFill>
        <p:spPr>
          <a:xfrm>
            <a:off x="534152" y="1295400"/>
            <a:ext cx="5886450" cy="4914900"/>
          </a:xfrm>
          <a:prstGeom prst="rect">
            <a:avLst/>
          </a:prstGeom>
        </p:spPr>
      </p:pic>
      <p:sp>
        <p:nvSpPr>
          <p:cNvPr id="10" name="Rectangle 9"/>
          <p:cNvSpPr/>
          <p:nvPr/>
        </p:nvSpPr>
        <p:spPr>
          <a:xfrm>
            <a:off x="6096000" y="2819400"/>
            <a:ext cx="2743200" cy="1219200"/>
          </a:xfrm>
          <a:prstGeom prst="rect">
            <a:avLst/>
          </a:prstGeom>
          <a:solidFill>
            <a:schemeClr val="accent4">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9" name="Picture 8"/>
          <p:cNvPicPr>
            <a:picLocks noChangeAspect="1"/>
          </p:cNvPicPr>
          <p:nvPr/>
        </p:nvPicPr>
        <p:blipFill>
          <a:blip r:embed="rId3"/>
          <a:stretch>
            <a:fillRect/>
          </a:stretch>
        </p:blipFill>
        <p:spPr>
          <a:xfrm>
            <a:off x="6420602" y="3048000"/>
            <a:ext cx="2037598" cy="838200"/>
          </a:xfrm>
          <a:prstGeom prst="rect">
            <a:avLst/>
          </a:prstGeom>
        </p:spPr>
      </p:pic>
    </p:spTree>
    <p:extLst>
      <p:ext uri="{BB962C8B-B14F-4D97-AF65-F5344CB8AC3E}">
        <p14:creationId xmlns:p14="http://schemas.microsoft.com/office/powerpoint/2010/main" val="9450430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2819400" cy="990600"/>
          </a:xfrm>
        </p:spPr>
        <p:txBody>
          <a:bodyPr>
            <a:normAutofit fontScale="90000"/>
          </a:bodyPr>
          <a:lstStyle/>
          <a:p>
            <a:r>
              <a:rPr lang="en-IN" dirty="0" smtClean="0"/>
              <a:t>Access Control</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pic>
        <p:nvPicPr>
          <p:cNvPr id="5" name="Picture 4"/>
          <p:cNvPicPr>
            <a:picLocks noChangeAspect="1"/>
          </p:cNvPicPr>
          <p:nvPr/>
        </p:nvPicPr>
        <p:blipFill>
          <a:blip r:embed="rId2"/>
          <a:stretch>
            <a:fillRect/>
          </a:stretch>
        </p:blipFill>
        <p:spPr>
          <a:xfrm>
            <a:off x="381000" y="1838325"/>
            <a:ext cx="5915025" cy="4943475"/>
          </a:xfrm>
          <a:prstGeom prst="rect">
            <a:avLst/>
          </a:prstGeom>
        </p:spPr>
      </p:pic>
      <p:pic>
        <p:nvPicPr>
          <p:cNvPr id="6" name="Picture 5"/>
          <p:cNvPicPr>
            <a:picLocks noChangeAspect="1"/>
          </p:cNvPicPr>
          <p:nvPr/>
        </p:nvPicPr>
        <p:blipFill>
          <a:blip r:embed="rId3"/>
          <a:stretch>
            <a:fillRect/>
          </a:stretch>
        </p:blipFill>
        <p:spPr>
          <a:xfrm>
            <a:off x="2819400" y="-47625"/>
            <a:ext cx="5486400" cy="1952625"/>
          </a:xfrm>
          <a:prstGeom prst="rect">
            <a:avLst/>
          </a:prstGeom>
        </p:spPr>
      </p:pic>
    </p:spTree>
    <p:extLst>
      <p:ext uri="{BB962C8B-B14F-4D97-AF65-F5344CB8AC3E}">
        <p14:creationId xmlns:p14="http://schemas.microsoft.com/office/powerpoint/2010/main" val="11808381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2743200" cy="990600"/>
          </a:xfrm>
        </p:spPr>
        <p:txBody>
          <a:bodyPr>
            <a:normAutofit fontScale="90000"/>
          </a:bodyPr>
          <a:lstStyle/>
          <a:p>
            <a:r>
              <a:rPr lang="en-IN" dirty="0" smtClean="0"/>
              <a:t>Access Control</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pic>
        <p:nvPicPr>
          <p:cNvPr id="5" name="Picture 4"/>
          <p:cNvPicPr>
            <a:picLocks noChangeAspect="1"/>
          </p:cNvPicPr>
          <p:nvPr/>
        </p:nvPicPr>
        <p:blipFill>
          <a:blip r:embed="rId2"/>
          <a:stretch>
            <a:fillRect/>
          </a:stretch>
        </p:blipFill>
        <p:spPr>
          <a:xfrm>
            <a:off x="457200" y="1155700"/>
            <a:ext cx="5791200" cy="5200650"/>
          </a:xfrm>
          <a:prstGeom prst="rect">
            <a:avLst/>
          </a:prstGeom>
        </p:spPr>
      </p:pic>
      <p:pic>
        <p:nvPicPr>
          <p:cNvPr id="6" name="Picture 5"/>
          <p:cNvPicPr>
            <a:picLocks noChangeAspect="1"/>
          </p:cNvPicPr>
          <p:nvPr/>
        </p:nvPicPr>
        <p:blipFill>
          <a:blip r:embed="rId3"/>
          <a:stretch>
            <a:fillRect/>
          </a:stretch>
        </p:blipFill>
        <p:spPr>
          <a:xfrm>
            <a:off x="3352800" y="152400"/>
            <a:ext cx="5448300" cy="1123950"/>
          </a:xfrm>
          <a:prstGeom prst="rect">
            <a:avLst/>
          </a:prstGeom>
        </p:spPr>
      </p:pic>
    </p:spTree>
    <p:extLst>
      <p:ext uri="{BB962C8B-B14F-4D97-AF65-F5344CB8AC3E}">
        <p14:creationId xmlns:p14="http://schemas.microsoft.com/office/powerpoint/2010/main" val="21892903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62000" y="1371600"/>
            <a:ext cx="7315200" cy="4400550"/>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0326076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static</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
        <p:nvSpPr>
          <p:cNvPr id="4" name="Content Placeholder 3"/>
          <p:cNvSpPr>
            <a:spLocks noGrp="1"/>
          </p:cNvSpPr>
          <p:nvPr>
            <p:ph sz="quarter" idx="1"/>
          </p:nvPr>
        </p:nvSpPr>
        <p:spPr/>
        <p:txBody>
          <a:bodyPr>
            <a:normAutofit fontScale="77500" lnSpcReduction="20000"/>
          </a:bodyPr>
          <a:lstStyle/>
          <a:p>
            <a:pPr algn="just"/>
            <a:r>
              <a:rPr lang="en-IN" dirty="0" smtClean="0"/>
              <a:t>static keyword can be used in three scenarios:</a:t>
            </a:r>
          </a:p>
          <a:p>
            <a:pPr lvl="1" algn="just"/>
            <a:r>
              <a:rPr lang="en-IN" dirty="0" smtClean="0"/>
              <a:t>For class variables</a:t>
            </a:r>
          </a:p>
          <a:p>
            <a:pPr lvl="1" algn="just"/>
            <a:r>
              <a:rPr lang="en-IN" dirty="0" smtClean="0"/>
              <a:t>For methods</a:t>
            </a:r>
          </a:p>
          <a:p>
            <a:pPr lvl="1" algn="just"/>
            <a:r>
              <a:rPr lang="en-IN" dirty="0" smtClean="0"/>
              <a:t>For a block of code</a:t>
            </a:r>
          </a:p>
          <a:p>
            <a:pPr algn="just"/>
            <a:r>
              <a:rPr lang="en-US" dirty="0"/>
              <a:t>Static variables are stored in Data Segment area.</a:t>
            </a:r>
          </a:p>
          <a:p>
            <a:pPr algn="just"/>
            <a:r>
              <a:rPr lang="en-US" dirty="0"/>
              <a:t>The keyword 'static' means that only one instance of a given variable exists for a class. This is often used to define constants because their values can be retrieved by invoking the class without creating an instance of it. </a:t>
            </a:r>
          </a:p>
          <a:p>
            <a:pPr algn="just"/>
            <a:r>
              <a:rPr lang="en-US" dirty="0"/>
              <a:t>So if you see "Math.PI", you should recognize that there is a 'Math' object with a variable 'PI', and that there is only one variable 'PI', and that you can retrieve the value of PI by invoking the Math object without creating an instance of it</a:t>
            </a:r>
            <a:r>
              <a:rPr lang="en-US" dirty="0" smtClean="0"/>
              <a:t>.</a:t>
            </a:r>
          </a:p>
          <a:p>
            <a:pPr algn="just"/>
            <a:r>
              <a:rPr lang="en-US" dirty="0" smtClean="0"/>
              <a:t>Static variables are scoped differently than instance variables, of course, and it is important to keep in mind that the 'main' function is also static and cannot access the instance variables of any given instance of the class directly. One effect of static variables is that every instance has access to them; this is often used to keep a counter of the number of instances that exist.</a:t>
            </a:r>
            <a:endParaRPr lang="en-US" dirty="0"/>
          </a:p>
        </p:txBody>
      </p:sp>
    </p:spTree>
    <p:extLst>
      <p:ext uri="{BB962C8B-B14F-4D97-AF65-F5344CB8AC3E}">
        <p14:creationId xmlns:p14="http://schemas.microsoft.com/office/powerpoint/2010/main" val="10668906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static</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sp>
        <p:nvSpPr>
          <p:cNvPr id="4" name="Content Placeholder 3"/>
          <p:cNvSpPr>
            <a:spLocks noGrp="1"/>
          </p:cNvSpPr>
          <p:nvPr>
            <p:ph sz="quarter" idx="1"/>
          </p:nvPr>
        </p:nvSpPr>
        <p:spPr/>
        <p:txBody>
          <a:bodyPr>
            <a:normAutofit/>
          </a:bodyPr>
          <a:lstStyle/>
          <a:p>
            <a:pPr marL="190500" indent="-190500" algn="just"/>
            <a:r>
              <a:rPr lang="en-US" altLang="ko-KR" sz="1800" dirty="0">
                <a:ea typeface="굴림" panose="020B0600000101010101" pitchFamily="34" charset="-127"/>
              </a:rPr>
              <a:t>All instances of the same class share a single copy of the static variables. Static variables are initialized to default values when the class is loaded into memory</a:t>
            </a:r>
            <a:r>
              <a:rPr lang="en-US" altLang="ko-KR" sz="1800" dirty="0" smtClean="0">
                <a:ea typeface="굴림" panose="020B0600000101010101" pitchFamily="34" charset="-127"/>
              </a:rPr>
              <a:t>. i.e. </a:t>
            </a:r>
            <a:r>
              <a:rPr lang="en-US" altLang="ko-KR" sz="1800" dirty="0">
                <a:ea typeface="굴림" panose="020B0600000101010101" pitchFamily="34" charset="-127"/>
              </a:rPr>
              <a:t>Variables of type boolean are set to false, Numbers are set to zero, any variable that act as an object reference is set to null</a:t>
            </a:r>
            <a:r>
              <a:rPr lang="en-US" altLang="ko-KR" sz="1800" dirty="0" smtClean="0">
                <a:ea typeface="굴림" panose="020B0600000101010101" pitchFamily="34" charset="-127"/>
              </a:rPr>
              <a:t>.</a:t>
            </a:r>
          </a:p>
          <a:p>
            <a:pPr marL="190500" indent="-190500" algn="just"/>
            <a:r>
              <a:rPr lang="en-US" altLang="ko-KR" sz="1800" i="1" dirty="0" smtClean="0">
                <a:solidFill>
                  <a:srgbClr val="FF0000"/>
                </a:solidFill>
                <a:ea typeface="굴림" panose="020B0600000101010101" pitchFamily="34" charset="-127"/>
              </a:rPr>
              <a:t>static </a:t>
            </a:r>
            <a:r>
              <a:rPr lang="en-US" altLang="ko-KR" sz="1800" i="1" dirty="0">
                <a:solidFill>
                  <a:srgbClr val="FF0000"/>
                </a:solidFill>
                <a:ea typeface="굴림" panose="020B0600000101010101" pitchFamily="34" charset="-127"/>
              </a:rPr>
              <a:t>type varName1=expr1;</a:t>
            </a:r>
          </a:p>
          <a:p>
            <a:pPr marL="190500" indent="-190500" algn="just"/>
            <a:r>
              <a:rPr lang="en-US" altLang="ko-KR" sz="1800" dirty="0">
                <a:ea typeface="굴림" panose="020B0600000101010101" pitchFamily="34" charset="-127"/>
              </a:rPr>
              <a:t>Static variables are initialized when a class is loaded. </a:t>
            </a:r>
            <a:endParaRPr lang="en-US" altLang="ko-KR" sz="1800" dirty="0" smtClean="0">
              <a:ea typeface="굴림" panose="020B0600000101010101" pitchFamily="34" charset="-127"/>
            </a:endParaRPr>
          </a:p>
          <a:p>
            <a:pPr marL="190500" indent="-190500" algn="just"/>
            <a:r>
              <a:rPr lang="en-US" altLang="ko-KR" sz="1800" dirty="0">
                <a:ea typeface="굴림" panose="020B0600000101010101" pitchFamily="34" charset="-127"/>
              </a:rPr>
              <a:t>Static variables in a class are initialized before any object of that class can be created.</a:t>
            </a:r>
          </a:p>
          <a:p>
            <a:pPr marL="190500" indent="-190500" algn="just"/>
            <a:r>
              <a:rPr lang="en-US" altLang="ko-KR" sz="1800" dirty="0">
                <a:ea typeface="굴림" panose="020B0600000101010101" pitchFamily="34" charset="-127"/>
              </a:rPr>
              <a:t>Static Variables in a class are initialized before any static method of the class runs</a:t>
            </a:r>
            <a:r>
              <a:rPr lang="en-US" altLang="ko-KR" sz="1800" dirty="0" smtClean="0">
                <a:ea typeface="굴림" panose="020B0600000101010101" pitchFamily="34" charset="-127"/>
              </a:rPr>
              <a:t>.</a:t>
            </a:r>
          </a:p>
          <a:p>
            <a:pPr marL="190500" indent="-190500" algn="just"/>
            <a:r>
              <a:rPr lang="en-US" altLang="ko-KR" sz="1800" dirty="0">
                <a:ea typeface="굴림" panose="020B0600000101010101" pitchFamily="34" charset="-127"/>
              </a:rPr>
              <a:t>Static variables are initialized only once and at the start of the execution during the lifetime of a class.  </a:t>
            </a:r>
            <a:endParaRPr lang="en-US" altLang="ko-KR" sz="1800" dirty="0" smtClean="0">
              <a:ea typeface="굴림" panose="020B0600000101010101" pitchFamily="34" charset="-127"/>
            </a:endParaRPr>
          </a:p>
          <a:p>
            <a:pPr marL="190500" indent="-190500" algn="just"/>
            <a:r>
              <a:rPr lang="en-US" altLang="ko-KR" sz="1800" dirty="0" smtClean="0">
                <a:ea typeface="굴림" panose="020B0600000101010101" pitchFamily="34" charset="-127"/>
              </a:rPr>
              <a:t>They cannot refer to this or super in anyway.</a:t>
            </a:r>
          </a:p>
          <a:p>
            <a:pPr marL="190500" indent="-190500" algn="just"/>
            <a:endParaRPr lang="en-US" altLang="ko-KR" sz="1800" dirty="0">
              <a:ea typeface="굴림" panose="020B0600000101010101" pitchFamily="34" charset="-127"/>
            </a:endParaRPr>
          </a:p>
        </p:txBody>
      </p:sp>
    </p:spTree>
    <p:extLst>
      <p:ext uri="{BB962C8B-B14F-4D97-AF65-F5344CB8AC3E}">
        <p14:creationId xmlns:p14="http://schemas.microsoft.com/office/powerpoint/2010/main" val="10017844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static</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sp>
        <p:nvSpPr>
          <p:cNvPr id="4" name="Content Placeholder 3"/>
          <p:cNvSpPr>
            <a:spLocks noGrp="1"/>
          </p:cNvSpPr>
          <p:nvPr>
            <p:ph sz="quarter" idx="1"/>
          </p:nvPr>
        </p:nvSpPr>
        <p:spPr/>
        <p:txBody>
          <a:bodyPr>
            <a:normAutofit fontScale="77500" lnSpcReduction="20000"/>
          </a:bodyPr>
          <a:lstStyle/>
          <a:p>
            <a:pPr algn="just">
              <a:lnSpc>
                <a:spcPct val="140000"/>
              </a:lnSpc>
            </a:pPr>
            <a:r>
              <a:rPr lang="en-US" i="1" dirty="0">
                <a:solidFill>
                  <a:srgbClr val="FF0000"/>
                </a:solidFill>
              </a:rPr>
              <a:t>static variable</a:t>
            </a:r>
          </a:p>
          <a:p>
            <a:pPr lvl="1" algn="just">
              <a:lnSpc>
                <a:spcPct val="140000"/>
              </a:lnSpc>
            </a:pPr>
            <a:r>
              <a:rPr lang="en-US" dirty="0"/>
              <a:t>Belongs to a class</a:t>
            </a:r>
          </a:p>
          <a:p>
            <a:pPr lvl="1" algn="just">
              <a:lnSpc>
                <a:spcPct val="140000"/>
              </a:lnSpc>
            </a:pPr>
            <a:r>
              <a:rPr lang="en-US" dirty="0"/>
              <a:t>A single copy to be shared by all instances of the class</a:t>
            </a:r>
          </a:p>
          <a:p>
            <a:pPr lvl="1" algn="just">
              <a:lnSpc>
                <a:spcPct val="140000"/>
              </a:lnSpc>
            </a:pPr>
            <a:r>
              <a:rPr lang="en-US" dirty="0"/>
              <a:t>Creation of instance not necessary for using static variables</a:t>
            </a:r>
          </a:p>
          <a:p>
            <a:pPr lvl="1" algn="just">
              <a:lnSpc>
                <a:spcPct val="140000"/>
              </a:lnSpc>
            </a:pPr>
            <a:r>
              <a:rPr lang="en-US" dirty="0"/>
              <a:t>Accessed using </a:t>
            </a:r>
            <a:r>
              <a:rPr lang="en-US" dirty="0">
                <a:solidFill>
                  <a:srgbClr val="FF0000"/>
                </a:solidFill>
              </a:rPr>
              <a:t>&lt;</a:t>
            </a:r>
            <a:r>
              <a:rPr lang="en-US" i="1" dirty="0">
                <a:solidFill>
                  <a:srgbClr val="FF0000"/>
                </a:solidFill>
              </a:rPr>
              <a:t>class-name&gt;.&lt;variable-name&gt; </a:t>
            </a:r>
            <a:r>
              <a:rPr lang="en-US" dirty="0"/>
              <a:t>unlike instance variables which are accessed as</a:t>
            </a:r>
            <a:r>
              <a:rPr lang="en-US" b="1" i="1" dirty="0"/>
              <a:t> </a:t>
            </a:r>
            <a:r>
              <a:rPr lang="en-US" i="1" dirty="0">
                <a:solidFill>
                  <a:srgbClr val="FF0000"/>
                </a:solidFill>
              </a:rPr>
              <a:t>&lt;object-name&gt;.&lt;variable-name&gt;</a:t>
            </a:r>
          </a:p>
          <a:p>
            <a:pPr algn="just">
              <a:lnSpc>
                <a:spcPct val="140000"/>
              </a:lnSpc>
            </a:pPr>
            <a:r>
              <a:rPr lang="en-US" i="1" dirty="0">
                <a:solidFill>
                  <a:srgbClr val="FF0000"/>
                </a:solidFill>
              </a:rPr>
              <a:t>static method</a:t>
            </a:r>
          </a:p>
          <a:p>
            <a:pPr lvl="1" algn="just">
              <a:lnSpc>
                <a:spcPct val="140000"/>
              </a:lnSpc>
            </a:pPr>
            <a:r>
              <a:rPr lang="en-US" dirty="0"/>
              <a:t>It is a class method</a:t>
            </a:r>
          </a:p>
          <a:p>
            <a:pPr lvl="1" algn="just">
              <a:lnSpc>
                <a:spcPct val="140000"/>
              </a:lnSpc>
            </a:pPr>
            <a:r>
              <a:rPr lang="en-US" dirty="0"/>
              <a:t>Accessed using </a:t>
            </a:r>
            <a:r>
              <a:rPr lang="en-US" i="1" dirty="0" err="1" smtClean="0">
                <a:solidFill>
                  <a:srgbClr val="FF0000"/>
                </a:solidFill>
              </a:rPr>
              <a:t>class_name.method</a:t>
            </a:r>
            <a:r>
              <a:rPr lang="en-US" i="1" dirty="0" err="1">
                <a:solidFill>
                  <a:srgbClr val="FF0000"/>
                </a:solidFill>
              </a:rPr>
              <a:t>_</a:t>
            </a:r>
            <a:r>
              <a:rPr lang="en-US" i="1" dirty="0" err="1" smtClean="0">
                <a:solidFill>
                  <a:srgbClr val="FF0000"/>
                </a:solidFill>
              </a:rPr>
              <a:t>name</a:t>
            </a:r>
            <a:r>
              <a:rPr lang="en-US" dirty="0" smtClean="0">
                <a:solidFill>
                  <a:srgbClr val="FF0000"/>
                </a:solidFill>
              </a:rPr>
              <a:t> </a:t>
            </a:r>
            <a:endParaRPr lang="en-US" dirty="0">
              <a:solidFill>
                <a:srgbClr val="FF0000"/>
              </a:solidFill>
            </a:endParaRPr>
          </a:p>
          <a:p>
            <a:pPr lvl="1" algn="just">
              <a:lnSpc>
                <a:spcPct val="140000"/>
              </a:lnSpc>
            </a:pPr>
            <a:r>
              <a:rPr lang="en-US" dirty="0"/>
              <a:t>Creation of instance not necessary for using static methods</a:t>
            </a:r>
          </a:p>
          <a:p>
            <a:pPr lvl="1" algn="just">
              <a:lnSpc>
                <a:spcPct val="140000"/>
              </a:lnSpc>
            </a:pPr>
            <a:r>
              <a:rPr lang="en-US" dirty="0"/>
              <a:t>A static method can access only other static data &amp; methods, and not non-static members</a:t>
            </a:r>
          </a:p>
        </p:txBody>
      </p:sp>
    </p:spTree>
    <p:extLst>
      <p:ext uri="{BB962C8B-B14F-4D97-AF65-F5344CB8AC3E}">
        <p14:creationId xmlns:p14="http://schemas.microsoft.com/office/powerpoint/2010/main" val="1924882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Overloading Methods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
        <p:nvSpPr>
          <p:cNvPr id="4" name="Content Placeholder 3"/>
          <p:cNvSpPr>
            <a:spLocks noGrp="1"/>
          </p:cNvSpPr>
          <p:nvPr>
            <p:ph sz="quarter" idx="1"/>
          </p:nvPr>
        </p:nvSpPr>
        <p:spPr/>
        <p:txBody>
          <a:bodyPr/>
          <a:lstStyle/>
          <a:p>
            <a:pPr algn="just"/>
            <a:r>
              <a:rPr lang="en-IN" dirty="0" smtClean="0"/>
              <a:t>Polymorphism - </a:t>
            </a:r>
            <a:r>
              <a:rPr lang="en-US" dirty="0"/>
              <a:t>Means one entity having many (poly) forms (morph)</a:t>
            </a:r>
          </a:p>
          <a:p>
            <a:pPr algn="just"/>
            <a:r>
              <a:rPr lang="en-US" dirty="0"/>
              <a:t>We can have multiple methods with the same name in the same class, i.e. </a:t>
            </a:r>
            <a:r>
              <a:rPr lang="en-US" dirty="0">
                <a:solidFill>
                  <a:srgbClr val="FF0000"/>
                </a:solidFill>
              </a:rPr>
              <a:t>Method Overloading</a:t>
            </a:r>
          </a:p>
          <a:p>
            <a:pPr algn="just"/>
            <a:r>
              <a:rPr lang="en-IN" dirty="0" smtClean="0"/>
              <a:t>In </a:t>
            </a:r>
            <a:r>
              <a:rPr lang="en-IN" dirty="0"/>
              <a:t>java it is possible to define two or more methods within the same class that share </a:t>
            </a:r>
            <a:r>
              <a:rPr lang="en-IN" dirty="0" smtClean="0"/>
              <a:t>the same </a:t>
            </a:r>
            <a:r>
              <a:rPr lang="en-IN" dirty="0"/>
              <a:t>name, as long as their parameter declarations are different. </a:t>
            </a:r>
            <a:endParaRPr lang="en-IN" dirty="0" smtClean="0"/>
          </a:p>
          <a:p>
            <a:pPr algn="just"/>
            <a:r>
              <a:rPr lang="en-IN" dirty="0" smtClean="0"/>
              <a:t>When </a:t>
            </a:r>
            <a:r>
              <a:rPr lang="en-IN" dirty="0"/>
              <a:t>this is the case </a:t>
            </a:r>
            <a:r>
              <a:rPr lang="en-IN" dirty="0" smtClean="0"/>
              <a:t>the methods </a:t>
            </a:r>
            <a:r>
              <a:rPr lang="en-IN" dirty="0"/>
              <a:t>are said to be overloaded and the process is referred to as method overloading</a:t>
            </a:r>
          </a:p>
        </p:txBody>
      </p:sp>
    </p:spTree>
    <p:extLst>
      <p:ext uri="{BB962C8B-B14F-4D97-AF65-F5344CB8AC3E}">
        <p14:creationId xmlns:p14="http://schemas.microsoft.com/office/powerpoint/2010/main" val="27210858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static</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a:p>
        </p:txBody>
      </p:sp>
      <p:sp>
        <p:nvSpPr>
          <p:cNvPr id="6" name="Slide Number Placeholder 4"/>
          <p:cNvSpPr txBox="1">
            <a:spLocks/>
          </p:cNvSpPr>
          <p:nvPr/>
        </p:nvSpPr>
        <p:spPr>
          <a:xfrm>
            <a:off x="8839200" y="6524625"/>
            <a:ext cx="304800" cy="228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a:lstStyle>
            <a:defPPr>
              <a:defRPr lang="en-US"/>
            </a:defPPr>
            <a:lvl1pPr marL="0" algn="r" defTabSz="914400" rtl="0" eaLnBrk="1" latinLnBrk="0" hangingPunct="1">
              <a:defRPr kumimoji="0" sz="1500" kern="1200">
                <a:solidFill>
                  <a:schemeClr val="tx1"/>
                </a:solidFill>
                <a:latin typeface="Verdana" panose="020B0604030504040204" pitchFamily="34" charset="0"/>
                <a:ea typeface="+mn-ea"/>
                <a:cs typeface="+mn-cs"/>
              </a:defRPr>
            </a:lvl1pPr>
            <a:lvl2pPr marL="742950" indent="-285750" algn="l" defTabSz="914400" rtl="0" eaLnBrk="1" latinLnBrk="0" hangingPunct="1">
              <a:defRPr sz="1500" kern="1200">
                <a:solidFill>
                  <a:schemeClr val="tx1"/>
                </a:solidFill>
                <a:latin typeface="Verdana" panose="020B0604030504040204" pitchFamily="34" charset="0"/>
                <a:ea typeface="+mn-ea"/>
                <a:cs typeface="+mn-cs"/>
              </a:defRPr>
            </a:lvl2pPr>
            <a:lvl3pPr marL="1143000" indent="-228600" algn="l" defTabSz="914400" rtl="0" eaLnBrk="1" latinLnBrk="0" hangingPunct="1">
              <a:defRPr sz="1500" kern="1200">
                <a:solidFill>
                  <a:schemeClr val="tx1"/>
                </a:solidFill>
                <a:latin typeface="Verdana" panose="020B0604030504040204" pitchFamily="34" charset="0"/>
                <a:ea typeface="+mn-ea"/>
                <a:cs typeface="+mn-cs"/>
              </a:defRPr>
            </a:lvl3pPr>
            <a:lvl4pPr marL="1600200" indent="-228600" algn="l" defTabSz="914400" rtl="0" eaLnBrk="1" latinLnBrk="0" hangingPunct="1">
              <a:defRPr sz="1500" kern="1200">
                <a:solidFill>
                  <a:schemeClr val="tx1"/>
                </a:solidFill>
                <a:latin typeface="Verdana" panose="020B0604030504040204" pitchFamily="34" charset="0"/>
                <a:ea typeface="+mn-ea"/>
                <a:cs typeface="+mn-cs"/>
              </a:defRPr>
            </a:lvl4pPr>
            <a:lvl5pPr marL="2057400" indent="-228600" algn="l" defTabSz="914400" rtl="0" eaLnBrk="1" latinLnBrk="0" hangingPunct="1">
              <a:defRPr sz="1500" kern="1200">
                <a:solidFill>
                  <a:schemeClr val="tx1"/>
                </a:solidFill>
                <a:latin typeface="Verdana" panose="020B0604030504040204" pitchFamily="34" charset="0"/>
                <a:ea typeface="+mn-ea"/>
                <a:cs typeface="+mn-cs"/>
              </a:defRPr>
            </a:lvl5pPr>
            <a:lvl6pPr marL="2514600" indent="-228600" algn="ctr" defTabSz="914400" rtl="0" eaLnBrk="0" fontAlgn="base" latinLnBrk="0" hangingPunct="0">
              <a:spcBef>
                <a:spcPct val="50000"/>
              </a:spcBef>
              <a:spcAft>
                <a:spcPct val="0"/>
              </a:spcAft>
              <a:buClr>
                <a:srgbClr val="0033CC"/>
              </a:buClr>
              <a:buSzPct val="155000"/>
              <a:buFont typeface="Symbol" panose="05050102010706020507" pitchFamily="18" charset="2"/>
              <a:defRPr sz="1500" kern="1200">
                <a:solidFill>
                  <a:schemeClr val="tx1"/>
                </a:solidFill>
                <a:latin typeface="Verdana" panose="020B0604030504040204" pitchFamily="34" charset="0"/>
                <a:ea typeface="+mn-ea"/>
                <a:cs typeface="+mn-cs"/>
              </a:defRPr>
            </a:lvl6pPr>
            <a:lvl7pPr marL="2971800" indent="-228600" algn="ctr" defTabSz="914400" rtl="0" eaLnBrk="0" fontAlgn="base" latinLnBrk="0" hangingPunct="0">
              <a:spcBef>
                <a:spcPct val="50000"/>
              </a:spcBef>
              <a:spcAft>
                <a:spcPct val="0"/>
              </a:spcAft>
              <a:buClr>
                <a:srgbClr val="0033CC"/>
              </a:buClr>
              <a:buSzPct val="155000"/>
              <a:buFont typeface="Symbol" panose="05050102010706020507" pitchFamily="18" charset="2"/>
              <a:defRPr sz="1500" kern="1200">
                <a:solidFill>
                  <a:schemeClr val="tx1"/>
                </a:solidFill>
                <a:latin typeface="Verdana" panose="020B0604030504040204" pitchFamily="34" charset="0"/>
                <a:ea typeface="+mn-ea"/>
                <a:cs typeface="+mn-cs"/>
              </a:defRPr>
            </a:lvl7pPr>
            <a:lvl8pPr marL="3429000" indent="-228600" algn="ctr" defTabSz="914400" rtl="0" eaLnBrk="0" fontAlgn="base" latinLnBrk="0" hangingPunct="0">
              <a:spcBef>
                <a:spcPct val="50000"/>
              </a:spcBef>
              <a:spcAft>
                <a:spcPct val="0"/>
              </a:spcAft>
              <a:buClr>
                <a:srgbClr val="0033CC"/>
              </a:buClr>
              <a:buSzPct val="155000"/>
              <a:buFont typeface="Symbol" panose="05050102010706020507" pitchFamily="18" charset="2"/>
              <a:defRPr sz="1500" kern="1200">
                <a:solidFill>
                  <a:schemeClr val="tx1"/>
                </a:solidFill>
                <a:latin typeface="Verdana" panose="020B0604030504040204" pitchFamily="34" charset="0"/>
                <a:ea typeface="+mn-ea"/>
                <a:cs typeface="+mn-cs"/>
              </a:defRPr>
            </a:lvl8pPr>
            <a:lvl9pPr marL="3886200" indent="-228600" algn="ctr" defTabSz="914400" rtl="0" eaLnBrk="0" fontAlgn="base" latinLnBrk="0" hangingPunct="0">
              <a:spcBef>
                <a:spcPct val="50000"/>
              </a:spcBef>
              <a:spcAft>
                <a:spcPct val="0"/>
              </a:spcAft>
              <a:buClr>
                <a:srgbClr val="0033CC"/>
              </a:buClr>
              <a:buSzPct val="155000"/>
              <a:buFont typeface="Symbol" panose="05050102010706020507" pitchFamily="18" charset="2"/>
              <a:defRPr sz="1500" kern="1200">
                <a:solidFill>
                  <a:schemeClr val="tx1"/>
                </a:solidFill>
                <a:latin typeface="Verdana" panose="020B0604030504040204" pitchFamily="34" charset="0"/>
                <a:ea typeface="+mn-ea"/>
                <a:cs typeface="+mn-cs"/>
              </a:defRPr>
            </a:lvl9pPr>
          </a:lstStyle>
          <a:p>
            <a:fld id="{DFDC86E5-3890-4D25-88EE-2C3A92A08E26}" type="slidenum">
              <a:rPr lang="en-US" sz="900" smtClean="0">
                <a:solidFill>
                  <a:schemeClr val="bg1"/>
                </a:solidFill>
                <a:latin typeface="Arial" panose="020B0604020202020204" pitchFamily="34" charset="0"/>
              </a:rPr>
              <a:pPr/>
              <a:t>30</a:t>
            </a:fld>
            <a:endParaRPr lang="en-US" sz="900">
              <a:solidFill>
                <a:schemeClr val="bg1"/>
              </a:solidFill>
              <a:latin typeface="Arial" panose="020B0604020202020204" pitchFamily="34" charset="0"/>
            </a:endParaRPr>
          </a:p>
        </p:txBody>
      </p:sp>
      <p:sp>
        <p:nvSpPr>
          <p:cNvPr id="7" name="Rectangle 22"/>
          <p:cNvSpPr>
            <a:spLocks noChangeArrowheads="1"/>
          </p:cNvSpPr>
          <p:nvPr/>
        </p:nvSpPr>
        <p:spPr bwMode="auto">
          <a:xfrm>
            <a:off x="152400" y="1190623"/>
            <a:ext cx="8839200" cy="5162551"/>
          </a:xfrm>
          <a:prstGeom prst="rect">
            <a:avLst/>
          </a:prstGeom>
          <a:solidFill>
            <a:srgbClr val="FFFF99">
              <a:alpha val="50195"/>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a:p>
        </p:txBody>
      </p:sp>
      <p:grpSp>
        <p:nvGrpSpPr>
          <p:cNvPr id="9" name="Group 18"/>
          <p:cNvGrpSpPr>
            <a:grpSpLocks/>
          </p:cNvGrpSpPr>
          <p:nvPr/>
        </p:nvGrpSpPr>
        <p:grpSpPr bwMode="auto">
          <a:xfrm>
            <a:off x="5410200" y="2514600"/>
            <a:ext cx="3429000" cy="1219200"/>
            <a:chOff x="3408" y="1344"/>
            <a:chExt cx="2160" cy="768"/>
          </a:xfrm>
        </p:grpSpPr>
        <p:sp>
          <p:nvSpPr>
            <p:cNvPr id="10" name="AutoShape 6"/>
            <p:cNvSpPr>
              <a:spLocks noChangeArrowheads="1"/>
            </p:cNvSpPr>
            <p:nvPr/>
          </p:nvSpPr>
          <p:spPr bwMode="auto">
            <a:xfrm>
              <a:off x="3408" y="1344"/>
              <a:ext cx="2160" cy="768"/>
            </a:xfrm>
            <a:prstGeom prst="wedgeRoundRectCallout">
              <a:avLst>
                <a:gd name="adj1" fmla="val -132269"/>
                <a:gd name="adj2" fmla="val -66537"/>
                <a:gd name="adj3" fmla="val 16667"/>
              </a:avLst>
            </a:prstGeom>
            <a:solidFill>
              <a:srgbClr val="CCFFCC">
                <a:alpha val="39999"/>
              </a:srgbClr>
            </a:solidFill>
            <a:ln w="12700" algn="ctr">
              <a:solidFill>
                <a:schemeClr val="tx1"/>
              </a:solidFill>
              <a:miter lim="800000"/>
              <a:headEnd/>
              <a:tailEnd/>
            </a:ln>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sz="1200"/>
            </a:p>
          </p:txBody>
        </p:sp>
        <p:sp>
          <p:nvSpPr>
            <p:cNvPr id="11" name="Text Box 7"/>
            <p:cNvSpPr txBox="1">
              <a:spLocks noChangeArrowheads="1"/>
            </p:cNvSpPr>
            <p:nvPr/>
          </p:nvSpPr>
          <p:spPr bwMode="auto">
            <a:xfrm>
              <a:off x="3495" y="1353"/>
              <a:ext cx="196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200"/>
                <a:t>Each time the constructor is invoked, i.e. an object gets created, the static variable studCount will be incremented thus keeping a count of the total no of Student objects created</a:t>
              </a:r>
            </a:p>
          </p:txBody>
        </p:sp>
      </p:grpSp>
      <p:grpSp>
        <p:nvGrpSpPr>
          <p:cNvPr id="12" name="Group 21"/>
          <p:cNvGrpSpPr>
            <a:grpSpLocks/>
          </p:cNvGrpSpPr>
          <p:nvPr/>
        </p:nvGrpSpPr>
        <p:grpSpPr bwMode="auto">
          <a:xfrm>
            <a:off x="5334000" y="3776662"/>
            <a:ext cx="2971800" cy="1419224"/>
            <a:chOff x="3744" y="2379"/>
            <a:chExt cx="1872" cy="894"/>
          </a:xfrm>
        </p:grpSpPr>
        <p:sp>
          <p:nvSpPr>
            <p:cNvPr id="13" name="AutoShape 8"/>
            <p:cNvSpPr>
              <a:spLocks noChangeArrowheads="1"/>
            </p:cNvSpPr>
            <p:nvPr/>
          </p:nvSpPr>
          <p:spPr bwMode="auto">
            <a:xfrm>
              <a:off x="3744" y="2379"/>
              <a:ext cx="1872" cy="480"/>
            </a:xfrm>
            <a:prstGeom prst="wedgeRoundRectCallout">
              <a:avLst>
                <a:gd name="adj1" fmla="val 856"/>
                <a:gd name="adj2" fmla="val 137500"/>
                <a:gd name="adj3" fmla="val 16667"/>
              </a:avLst>
            </a:prstGeom>
            <a:solidFill>
              <a:srgbClr val="FFFF99">
                <a:alpha val="39999"/>
              </a:srgbClr>
            </a:solidFill>
            <a:ln w="12700" algn="ctr">
              <a:solidFill>
                <a:schemeClr val="tx1"/>
              </a:solidFill>
              <a:miter lim="800000"/>
              <a:headEnd/>
              <a:tailEnd/>
            </a:ln>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sz="1200" b="1">
                <a:latin typeface="Arial" panose="020B0604020202020204" pitchFamily="34" charset="0"/>
              </a:endParaRPr>
            </a:p>
          </p:txBody>
        </p:sp>
        <p:grpSp>
          <p:nvGrpSpPr>
            <p:cNvPr id="14" name="Group 19"/>
            <p:cNvGrpSpPr>
              <a:grpSpLocks/>
            </p:cNvGrpSpPr>
            <p:nvPr/>
          </p:nvGrpSpPr>
          <p:grpSpPr bwMode="auto">
            <a:xfrm>
              <a:off x="3744" y="2429"/>
              <a:ext cx="1776" cy="844"/>
              <a:chOff x="3744" y="2429"/>
              <a:chExt cx="1776" cy="844"/>
            </a:xfrm>
          </p:grpSpPr>
          <p:sp>
            <p:nvSpPr>
              <p:cNvPr id="15" name="Text Box 9"/>
              <p:cNvSpPr txBox="1">
                <a:spLocks noChangeArrowheads="1"/>
              </p:cNvSpPr>
              <p:nvPr/>
            </p:nvSpPr>
            <p:spPr bwMode="auto">
              <a:xfrm>
                <a:off x="3744" y="2429"/>
                <a:ext cx="177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200" dirty="0"/>
                  <a:t>Which Student? Whose </a:t>
                </a:r>
                <a:r>
                  <a:rPr lang="en-US" sz="1200" dirty="0" err="1"/>
                  <a:t>rollNo</a:t>
                </a:r>
                <a:r>
                  <a:rPr lang="en-US" sz="1200" dirty="0"/>
                  <a:t>? A static method cannot access anything non-static</a:t>
                </a:r>
              </a:p>
            </p:txBody>
          </p:sp>
          <p:grpSp>
            <p:nvGrpSpPr>
              <p:cNvPr id="16" name="Group 10"/>
              <p:cNvGrpSpPr>
                <a:grpSpLocks/>
              </p:cNvGrpSpPr>
              <p:nvPr/>
            </p:nvGrpSpPr>
            <p:grpSpPr bwMode="auto">
              <a:xfrm>
                <a:off x="4848" y="3024"/>
                <a:ext cx="255" cy="249"/>
                <a:chOff x="2064" y="2832"/>
                <a:chExt cx="255" cy="249"/>
              </a:xfrm>
            </p:grpSpPr>
            <p:sp>
              <p:nvSpPr>
                <p:cNvPr id="17" name="Line 11"/>
                <p:cNvSpPr>
                  <a:spLocks noChangeShapeType="1"/>
                </p:cNvSpPr>
                <p:nvPr/>
              </p:nvSpPr>
              <p:spPr bwMode="auto">
                <a:xfrm>
                  <a:off x="2064" y="2832"/>
                  <a:ext cx="240" cy="24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 name="Line 12"/>
                <p:cNvSpPr>
                  <a:spLocks noChangeShapeType="1"/>
                </p:cNvSpPr>
                <p:nvPr/>
              </p:nvSpPr>
              <p:spPr bwMode="auto">
                <a:xfrm flipH="1">
                  <a:off x="2079" y="2841"/>
                  <a:ext cx="240" cy="24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grpSp>
      <p:grpSp>
        <p:nvGrpSpPr>
          <p:cNvPr id="19" name="Group 20"/>
          <p:cNvGrpSpPr>
            <a:grpSpLocks/>
          </p:cNvGrpSpPr>
          <p:nvPr/>
        </p:nvGrpSpPr>
        <p:grpSpPr bwMode="auto">
          <a:xfrm>
            <a:off x="7162800" y="5562600"/>
            <a:ext cx="1676400" cy="685800"/>
            <a:chOff x="4704" y="3504"/>
            <a:chExt cx="1056" cy="432"/>
          </a:xfrm>
        </p:grpSpPr>
        <p:sp>
          <p:nvSpPr>
            <p:cNvPr id="20" name="AutoShape 13"/>
            <p:cNvSpPr>
              <a:spLocks noChangeArrowheads="1"/>
            </p:cNvSpPr>
            <p:nvPr/>
          </p:nvSpPr>
          <p:spPr bwMode="auto">
            <a:xfrm>
              <a:off x="4704" y="3504"/>
              <a:ext cx="1056" cy="432"/>
            </a:xfrm>
            <a:prstGeom prst="cloudCallout">
              <a:avLst>
                <a:gd name="adj1" fmla="val -79736"/>
                <a:gd name="adj2" fmla="val -42824"/>
              </a:avLst>
            </a:prstGeom>
            <a:solidFill>
              <a:srgbClr val="FFCC99">
                <a:alpha val="50195"/>
              </a:srgbClr>
            </a:solidFill>
            <a:ln w="12700">
              <a:solidFill>
                <a:schemeClr val="tx1"/>
              </a:solidFill>
              <a:round/>
              <a:headEnd/>
              <a:tailEnd/>
            </a:ln>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sz="1200" b="1">
                <a:latin typeface="Arial" panose="020B0604020202020204" pitchFamily="34" charset="0"/>
              </a:endParaRPr>
            </a:p>
          </p:txBody>
        </p:sp>
        <p:sp>
          <p:nvSpPr>
            <p:cNvPr id="21" name="Text Box 14"/>
            <p:cNvSpPr txBox="1">
              <a:spLocks noChangeArrowheads="1"/>
            </p:cNvSpPr>
            <p:nvPr/>
          </p:nvSpPr>
          <p:spPr bwMode="auto">
            <a:xfrm>
              <a:off x="4848" y="3600"/>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200" dirty="0"/>
                <a:t>Compilation Error</a:t>
              </a:r>
            </a:p>
          </p:txBody>
        </p:sp>
      </p:grpSp>
      <p:sp>
        <p:nvSpPr>
          <p:cNvPr id="22" name="Text Box 15"/>
          <p:cNvSpPr txBox="1">
            <a:spLocks noChangeArrowheads="1"/>
          </p:cNvSpPr>
          <p:nvPr/>
        </p:nvSpPr>
        <p:spPr bwMode="auto">
          <a:xfrm>
            <a:off x="6003925" y="6434138"/>
            <a:ext cx="184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sz="1200" b="1">
              <a:latin typeface="Arial" panose="020B0604020202020204" pitchFamily="34" charset="0"/>
            </a:endParaRPr>
          </a:p>
        </p:txBody>
      </p:sp>
      <p:sp>
        <p:nvSpPr>
          <p:cNvPr id="23" name="Rectangle 16"/>
          <p:cNvSpPr txBox="1">
            <a:spLocks noChangeArrowheads="1"/>
          </p:cNvSpPr>
          <p:nvPr/>
        </p:nvSpPr>
        <p:spPr>
          <a:xfrm>
            <a:off x="381000" y="1190624"/>
            <a:ext cx="8229600" cy="5133975"/>
          </a:xfrm>
          <a:prstGeom prst="rect">
            <a:avLst/>
          </a:prstGeom>
        </p:spPr>
        <p:txBody>
          <a:bodyPr vert="horz">
            <a:normAutofit fontScale="92500" lnSpcReduction="2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nSpc>
                <a:spcPct val="140000"/>
              </a:lnSpc>
              <a:buClr>
                <a:srgbClr val="0000FF"/>
              </a:buClr>
              <a:buFont typeface="Wingdings" panose="05000000000000000000" pitchFamily="2" charset="2"/>
              <a:buNone/>
            </a:pPr>
            <a:r>
              <a:rPr lang="en-US" sz="1400" dirty="0" smtClean="0">
                <a:solidFill>
                  <a:srgbClr val="FF0000"/>
                </a:solidFill>
                <a:latin typeface="Courier New" panose="02070309020205020404" pitchFamily="49" charset="0"/>
              </a:rPr>
              <a:t>Class Student {</a:t>
            </a:r>
          </a:p>
          <a:p>
            <a:pPr>
              <a:lnSpc>
                <a:spcPct val="140000"/>
              </a:lnSpc>
              <a:buFont typeface="Wingdings" panose="05000000000000000000" pitchFamily="2" charset="2"/>
              <a:buNone/>
            </a:pPr>
            <a:r>
              <a:rPr lang="en-US" sz="1400" dirty="0" smtClean="0">
                <a:solidFill>
                  <a:srgbClr val="FF0000"/>
                </a:solidFill>
                <a:latin typeface="Courier New" panose="02070309020205020404" pitchFamily="49" charset="0"/>
              </a:rPr>
              <a:t>	private int </a:t>
            </a:r>
            <a:r>
              <a:rPr lang="en-US" sz="1400" dirty="0" err="1" smtClean="0">
                <a:solidFill>
                  <a:srgbClr val="FF0000"/>
                </a:solidFill>
                <a:latin typeface="Courier New" panose="02070309020205020404" pitchFamily="49" charset="0"/>
              </a:rPr>
              <a:t>rollNo</a:t>
            </a:r>
            <a:r>
              <a:rPr lang="en-US" sz="1400" dirty="0" smtClean="0">
                <a:solidFill>
                  <a:srgbClr val="FF0000"/>
                </a:solidFill>
                <a:latin typeface="Courier New" panose="02070309020205020404" pitchFamily="49" charset="0"/>
              </a:rPr>
              <a:t>;</a:t>
            </a:r>
          </a:p>
          <a:p>
            <a:pPr>
              <a:lnSpc>
                <a:spcPct val="140000"/>
              </a:lnSpc>
              <a:buFont typeface="Wingdings" panose="05000000000000000000" pitchFamily="2" charset="2"/>
              <a:buNone/>
            </a:pPr>
            <a:r>
              <a:rPr lang="en-US" sz="1400" dirty="0" smtClean="0">
                <a:solidFill>
                  <a:srgbClr val="FF0000"/>
                </a:solidFill>
                <a:latin typeface="Courier New" panose="02070309020205020404" pitchFamily="49" charset="0"/>
              </a:rPr>
              <a:t>	private static int </a:t>
            </a:r>
            <a:r>
              <a:rPr lang="en-US" sz="1400" dirty="0" err="1" smtClean="0">
                <a:solidFill>
                  <a:srgbClr val="FF0000"/>
                </a:solidFill>
                <a:latin typeface="Courier New" panose="02070309020205020404" pitchFamily="49" charset="0"/>
              </a:rPr>
              <a:t>studCount</a:t>
            </a:r>
            <a:r>
              <a:rPr lang="en-US" sz="1400" dirty="0" smtClean="0">
                <a:solidFill>
                  <a:srgbClr val="FF0000"/>
                </a:solidFill>
                <a:latin typeface="Courier New" panose="02070309020205020404" pitchFamily="49" charset="0"/>
              </a:rPr>
              <a:t>;</a:t>
            </a:r>
          </a:p>
          <a:p>
            <a:pPr>
              <a:lnSpc>
                <a:spcPct val="140000"/>
              </a:lnSpc>
              <a:buFont typeface="Wingdings" panose="05000000000000000000" pitchFamily="2" charset="2"/>
              <a:buNone/>
            </a:pPr>
            <a:r>
              <a:rPr lang="en-US" sz="1400" dirty="0" smtClean="0">
                <a:solidFill>
                  <a:srgbClr val="FF0000"/>
                </a:solidFill>
                <a:latin typeface="Courier New" panose="02070309020205020404" pitchFamily="49" charset="0"/>
              </a:rPr>
              <a:t>	public Student(){</a:t>
            </a:r>
          </a:p>
          <a:p>
            <a:pPr>
              <a:lnSpc>
                <a:spcPct val="140000"/>
              </a:lnSpc>
              <a:buFont typeface="Wingdings" panose="05000000000000000000" pitchFamily="2" charset="2"/>
              <a:buNone/>
            </a:pPr>
            <a:r>
              <a:rPr lang="en-US" sz="1400" dirty="0" smtClean="0">
                <a:solidFill>
                  <a:srgbClr val="FF0000"/>
                </a:solidFill>
                <a:latin typeface="Courier New" panose="02070309020205020404" pitchFamily="49" charset="0"/>
              </a:rPr>
              <a:t>		 </a:t>
            </a:r>
            <a:r>
              <a:rPr lang="en-US" sz="1400" dirty="0" err="1" smtClean="0">
                <a:solidFill>
                  <a:srgbClr val="FF0000"/>
                </a:solidFill>
                <a:latin typeface="Courier New" panose="02070309020205020404" pitchFamily="49" charset="0"/>
              </a:rPr>
              <a:t>studCount</a:t>
            </a:r>
            <a:r>
              <a:rPr lang="en-US" sz="1400" dirty="0" smtClean="0">
                <a:solidFill>
                  <a:srgbClr val="FF0000"/>
                </a:solidFill>
                <a:latin typeface="Courier New" panose="02070309020205020404" pitchFamily="49" charset="0"/>
              </a:rPr>
              <a:t>++;</a:t>
            </a:r>
          </a:p>
          <a:p>
            <a:pPr>
              <a:lnSpc>
                <a:spcPct val="140000"/>
              </a:lnSpc>
              <a:buFont typeface="Wingdings" panose="05000000000000000000" pitchFamily="2" charset="2"/>
              <a:buNone/>
            </a:pPr>
            <a:r>
              <a:rPr lang="en-US" sz="1400" dirty="0" smtClean="0">
                <a:solidFill>
                  <a:srgbClr val="FF0000"/>
                </a:solidFill>
                <a:latin typeface="Courier New" panose="02070309020205020404" pitchFamily="49" charset="0"/>
              </a:rPr>
              <a:t>	}</a:t>
            </a:r>
          </a:p>
          <a:p>
            <a:pPr>
              <a:lnSpc>
                <a:spcPct val="140000"/>
              </a:lnSpc>
              <a:buFont typeface="Wingdings" panose="05000000000000000000" pitchFamily="2" charset="2"/>
              <a:buNone/>
            </a:pPr>
            <a:r>
              <a:rPr lang="en-US" sz="1400" dirty="0" smtClean="0">
                <a:solidFill>
                  <a:srgbClr val="FF0000"/>
                </a:solidFill>
                <a:latin typeface="Courier New" panose="02070309020205020404" pitchFamily="49" charset="0"/>
              </a:rPr>
              <a:t>	public void </a:t>
            </a:r>
            <a:r>
              <a:rPr lang="en-US" sz="1400" dirty="0" err="1" smtClean="0">
                <a:solidFill>
                  <a:srgbClr val="FF0000"/>
                </a:solidFill>
                <a:latin typeface="Courier New" panose="02070309020205020404" pitchFamily="49" charset="0"/>
              </a:rPr>
              <a:t>setRollNo</a:t>
            </a:r>
            <a:r>
              <a:rPr lang="en-US" sz="1400" dirty="0" smtClean="0">
                <a:solidFill>
                  <a:srgbClr val="FF0000"/>
                </a:solidFill>
                <a:latin typeface="Courier New" panose="02070309020205020404" pitchFamily="49" charset="0"/>
              </a:rPr>
              <a:t> (int r){</a:t>
            </a:r>
          </a:p>
          <a:p>
            <a:pPr>
              <a:lnSpc>
                <a:spcPct val="140000"/>
              </a:lnSpc>
              <a:buFont typeface="Wingdings" panose="05000000000000000000" pitchFamily="2" charset="2"/>
              <a:buNone/>
            </a:pPr>
            <a:r>
              <a:rPr lang="en-US" sz="1400" dirty="0" smtClean="0">
                <a:solidFill>
                  <a:srgbClr val="FF0000"/>
                </a:solidFill>
                <a:latin typeface="Courier New" panose="02070309020205020404" pitchFamily="49" charset="0"/>
              </a:rPr>
              <a:t>		</a:t>
            </a:r>
            <a:r>
              <a:rPr lang="en-US" sz="1400" dirty="0" err="1" smtClean="0">
                <a:solidFill>
                  <a:srgbClr val="FF0000"/>
                </a:solidFill>
                <a:latin typeface="Courier New" panose="02070309020205020404" pitchFamily="49" charset="0"/>
              </a:rPr>
              <a:t>rollNo</a:t>
            </a:r>
            <a:r>
              <a:rPr lang="en-US" sz="1400" dirty="0" smtClean="0">
                <a:solidFill>
                  <a:srgbClr val="FF0000"/>
                </a:solidFill>
                <a:latin typeface="Courier New" panose="02070309020205020404" pitchFamily="49" charset="0"/>
              </a:rPr>
              <a:t> = r;</a:t>
            </a:r>
          </a:p>
          <a:p>
            <a:pPr>
              <a:lnSpc>
                <a:spcPct val="140000"/>
              </a:lnSpc>
              <a:buFont typeface="Wingdings" panose="05000000000000000000" pitchFamily="2" charset="2"/>
              <a:buNone/>
            </a:pPr>
            <a:r>
              <a:rPr lang="en-US" sz="1400" dirty="0" smtClean="0">
                <a:solidFill>
                  <a:srgbClr val="FF0000"/>
                </a:solidFill>
                <a:latin typeface="Courier New" panose="02070309020205020404" pitchFamily="49" charset="0"/>
              </a:rPr>
              <a:t>	}</a:t>
            </a:r>
          </a:p>
          <a:p>
            <a:pPr>
              <a:lnSpc>
                <a:spcPct val="140000"/>
              </a:lnSpc>
              <a:buFont typeface="Wingdings" panose="05000000000000000000" pitchFamily="2" charset="2"/>
              <a:buNone/>
            </a:pPr>
            <a:r>
              <a:rPr lang="en-US" sz="1400" dirty="0" smtClean="0">
                <a:solidFill>
                  <a:srgbClr val="FF0000"/>
                </a:solidFill>
                <a:latin typeface="Courier New" panose="02070309020205020404" pitchFamily="49" charset="0"/>
              </a:rPr>
              <a:t>	public int </a:t>
            </a:r>
            <a:r>
              <a:rPr lang="en-US" sz="1400" dirty="0" err="1" smtClean="0">
                <a:solidFill>
                  <a:srgbClr val="FF0000"/>
                </a:solidFill>
                <a:latin typeface="Courier New" panose="02070309020205020404" pitchFamily="49" charset="0"/>
              </a:rPr>
              <a:t>getRollNo</a:t>
            </a:r>
            <a:r>
              <a:rPr lang="en-US" sz="1400" dirty="0" smtClean="0">
                <a:solidFill>
                  <a:srgbClr val="FF0000"/>
                </a:solidFill>
                <a:latin typeface="Courier New" panose="02070309020205020404" pitchFamily="49" charset="0"/>
              </a:rPr>
              <a:t> (int r){</a:t>
            </a:r>
          </a:p>
          <a:p>
            <a:pPr>
              <a:lnSpc>
                <a:spcPct val="140000"/>
              </a:lnSpc>
              <a:buFont typeface="Wingdings" panose="05000000000000000000" pitchFamily="2" charset="2"/>
              <a:buNone/>
            </a:pPr>
            <a:r>
              <a:rPr lang="en-US" sz="1400" dirty="0" smtClean="0">
                <a:solidFill>
                  <a:srgbClr val="FF0000"/>
                </a:solidFill>
                <a:latin typeface="Courier New" panose="02070309020205020404" pitchFamily="49" charset="0"/>
              </a:rPr>
              <a:t>		return </a:t>
            </a:r>
            <a:r>
              <a:rPr lang="en-US" sz="1400" dirty="0" err="1" smtClean="0">
                <a:solidFill>
                  <a:srgbClr val="FF0000"/>
                </a:solidFill>
                <a:latin typeface="Courier New" panose="02070309020205020404" pitchFamily="49" charset="0"/>
              </a:rPr>
              <a:t>rollNo</a:t>
            </a:r>
            <a:r>
              <a:rPr lang="en-US" sz="1400" dirty="0" smtClean="0">
                <a:solidFill>
                  <a:srgbClr val="FF0000"/>
                </a:solidFill>
                <a:latin typeface="Courier New" panose="02070309020205020404" pitchFamily="49" charset="0"/>
              </a:rPr>
              <a:t>;</a:t>
            </a:r>
          </a:p>
          <a:p>
            <a:pPr>
              <a:lnSpc>
                <a:spcPct val="140000"/>
              </a:lnSpc>
              <a:buFont typeface="Wingdings" panose="05000000000000000000" pitchFamily="2" charset="2"/>
              <a:buNone/>
            </a:pPr>
            <a:r>
              <a:rPr lang="en-US" sz="1400" dirty="0" smtClean="0">
                <a:solidFill>
                  <a:srgbClr val="FF0000"/>
                </a:solidFill>
                <a:latin typeface="Courier New" panose="02070309020205020404" pitchFamily="49" charset="0"/>
              </a:rPr>
              <a:t>	}</a:t>
            </a:r>
          </a:p>
          <a:p>
            <a:pPr>
              <a:lnSpc>
                <a:spcPct val="140000"/>
              </a:lnSpc>
              <a:buFont typeface="Wingdings" panose="05000000000000000000" pitchFamily="2" charset="2"/>
              <a:buNone/>
            </a:pPr>
            <a:r>
              <a:rPr lang="en-US" sz="1400" dirty="0" smtClean="0">
                <a:solidFill>
                  <a:srgbClr val="FF0000"/>
                </a:solidFill>
                <a:latin typeface="Courier New" panose="02070309020205020404" pitchFamily="49" charset="0"/>
              </a:rPr>
              <a:t>	public static void main(String </a:t>
            </a:r>
            <a:r>
              <a:rPr lang="en-US" sz="1400" dirty="0" err="1" smtClean="0">
                <a:solidFill>
                  <a:srgbClr val="FF0000"/>
                </a:solidFill>
                <a:latin typeface="Courier New" panose="02070309020205020404" pitchFamily="49" charset="0"/>
              </a:rPr>
              <a:t>args</a:t>
            </a:r>
            <a:r>
              <a:rPr lang="en-US" sz="1400" dirty="0" smtClean="0">
                <a:solidFill>
                  <a:srgbClr val="FF0000"/>
                </a:solidFill>
                <a:latin typeface="Courier New" panose="02070309020205020404" pitchFamily="49" charset="0"/>
              </a:rPr>
              <a:t>[]){</a:t>
            </a:r>
          </a:p>
          <a:p>
            <a:pPr>
              <a:lnSpc>
                <a:spcPct val="140000"/>
              </a:lnSpc>
              <a:buFont typeface="Wingdings" panose="05000000000000000000" pitchFamily="2" charset="2"/>
              <a:buNone/>
            </a:pPr>
            <a:r>
              <a:rPr lang="en-US" sz="1400" dirty="0" smtClean="0">
                <a:solidFill>
                  <a:srgbClr val="FF0000"/>
                </a:solidFill>
                <a:latin typeface="Courier New" panose="02070309020205020404" pitchFamily="49" charset="0"/>
              </a:rPr>
              <a:t>		</a:t>
            </a:r>
            <a:r>
              <a:rPr lang="en-US" sz="1400" dirty="0" err="1" smtClean="0">
                <a:solidFill>
                  <a:srgbClr val="FF0000"/>
                </a:solidFill>
                <a:latin typeface="Courier New" panose="02070309020205020404" pitchFamily="49" charset="0"/>
              </a:rPr>
              <a:t>System.out.println</a:t>
            </a:r>
            <a:r>
              <a:rPr lang="en-US" sz="1400" dirty="0" smtClean="0">
                <a:solidFill>
                  <a:srgbClr val="FF0000"/>
                </a:solidFill>
                <a:latin typeface="Courier New" panose="02070309020205020404" pitchFamily="49" charset="0"/>
              </a:rPr>
              <a:t>(“</a:t>
            </a:r>
            <a:r>
              <a:rPr lang="en-US" sz="1400" dirty="0" err="1" smtClean="0">
                <a:solidFill>
                  <a:srgbClr val="FF0000"/>
                </a:solidFill>
                <a:latin typeface="Courier New" panose="02070309020205020404" pitchFamily="49" charset="0"/>
              </a:rPr>
              <a:t>RollNo</a:t>
            </a:r>
            <a:r>
              <a:rPr lang="en-US" sz="1400" dirty="0" smtClean="0">
                <a:solidFill>
                  <a:srgbClr val="FF0000"/>
                </a:solidFill>
                <a:latin typeface="Courier New" panose="02070309020205020404" pitchFamily="49" charset="0"/>
              </a:rPr>
              <a:t> of the Student is;” + </a:t>
            </a:r>
            <a:r>
              <a:rPr lang="en-US" sz="1400" dirty="0" err="1" smtClean="0">
                <a:solidFill>
                  <a:srgbClr val="FF0000"/>
                </a:solidFill>
                <a:latin typeface="Courier New" panose="02070309020205020404" pitchFamily="49" charset="0"/>
              </a:rPr>
              <a:t>rollNo</a:t>
            </a:r>
            <a:r>
              <a:rPr lang="en-US" sz="1400" dirty="0" smtClean="0">
                <a:solidFill>
                  <a:srgbClr val="FF0000"/>
                </a:solidFill>
                <a:latin typeface="Courier New" panose="02070309020205020404" pitchFamily="49" charset="0"/>
              </a:rPr>
              <a:t>);</a:t>
            </a:r>
          </a:p>
          <a:p>
            <a:pPr>
              <a:lnSpc>
                <a:spcPct val="140000"/>
              </a:lnSpc>
              <a:buFont typeface="Wingdings" panose="05000000000000000000" pitchFamily="2" charset="2"/>
              <a:buNone/>
            </a:pPr>
            <a:r>
              <a:rPr lang="en-US" sz="1400" dirty="0" smtClean="0">
                <a:solidFill>
                  <a:srgbClr val="FF0000"/>
                </a:solidFill>
                <a:latin typeface="Courier New" panose="02070309020205020404" pitchFamily="49" charset="0"/>
              </a:rPr>
              <a:t>	}</a:t>
            </a:r>
          </a:p>
          <a:p>
            <a:pPr>
              <a:lnSpc>
                <a:spcPct val="140000"/>
              </a:lnSpc>
              <a:buFont typeface="Wingdings" panose="05000000000000000000" pitchFamily="2" charset="2"/>
              <a:buNone/>
            </a:pPr>
            <a:r>
              <a:rPr lang="en-US" sz="1400" dirty="0" smtClean="0">
                <a:solidFill>
                  <a:srgbClr val="FF0000"/>
                </a:solidFill>
                <a:latin typeface="Courier New" panose="02070309020205020404" pitchFamily="49" charset="0"/>
              </a:rPr>
              <a:t>}</a:t>
            </a:r>
          </a:p>
          <a:p>
            <a:pPr>
              <a:lnSpc>
                <a:spcPct val="80000"/>
              </a:lnSpc>
            </a:pPr>
            <a:endParaRPr lang="en-US" sz="1400" dirty="0" smtClean="0">
              <a:solidFill>
                <a:srgbClr val="FF0000"/>
              </a:solidFill>
              <a:latin typeface="Courier New" panose="02070309020205020404" pitchFamily="49" charset="0"/>
            </a:endParaRPr>
          </a:p>
        </p:txBody>
      </p:sp>
      <p:grpSp>
        <p:nvGrpSpPr>
          <p:cNvPr id="24" name="Group 23"/>
          <p:cNvGrpSpPr>
            <a:grpSpLocks/>
          </p:cNvGrpSpPr>
          <p:nvPr/>
        </p:nvGrpSpPr>
        <p:grpSpPr bwMode="auto">
          <a:xfrm>
            <a:off x="4876800" y="1219200"/>
            <a:ext cx="3200400" cy="1066800"/>
            <a:chOff x="3216" y="480"/>
            <a:chExt cx="2016" cy="672"/>
          </a:xfrm>
        </p:grpSpPr>
        <p:sp>
          <p:nvSpPr>
            <p:cNvPr id="25" name="AutoShape 4"/>
            <p:cNvSpPr>
              <a:spLocks noChangeArrowheads="1"/>
            </p:cNvSpPr>
            <p:nvPr/>
          </p:nvSpPr>
          <p:spPr bwMode="auto">
            <a:xfrm>
              <a:off x="3216" y="480"/>
              <a:ext cx="2016" cy="672"/>
            </a:xfrm>
            <a:prstGeom prst="wedgeRoundRectCallout">
              <a:avLst>
                <a:gd name="adj1" fmla="val -88491"/>
                <a:gd name="adj2" fmla="val 22769"/>
                <a:gd name="adj3" fmla="val 16667"/>
              </a:avLst>
            </a:prstGeom>
            <a:solidFill>
              <a:srgbClr val="99CCFF">
                <a:alpha val="50195"/>
              </a:srgbClr>
            </a:solidFill>
            <a:ln w="12700" algn="ctr">
              <a:solidFill>
                <a:schemeClr val="tx1"/>
              </a:solidFill>
              <a:miter lim="800000"/>
              <a:headEnd/>
              <a:tailEnd/>
            </a:ln>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sz="1200"/>
            </a:p>
          </p:txBody>
        </p:sp>
        <p:sp>
          <p:nvSpPr>
            <p:cNvPr id="26" name="Text Box 5"/>
            <p:cNvSpPr txBox="1">
              <a:spLocks noChangeArrowheads="1"/>
            </p:cNvSpPr>
            <p:nvPr/>
          </p:nvSpPr>
          <p:spPr bwMode="auto">
            <a:xfrm>
              <a:off x="3312" y="546"/>
              <a:ext cx="177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200"/>
                <a:t>The static studCount variable is initialized to 0, ONLY when the class is first loaded, NOT each time a new instance is made</a:t>
              </a:r>
            </a:p>
          </p:txBody>
        </p:sp>
      </p:grpSp>
    </p:spTree>
    <p:extLst>
      <p:ext uri="{BB962C8B-B14F-4D97-AF65-F5344CB8AC3E}">
        <p14:creationId xmlns:p14="http://schemas.microsoft.com/office/powerpoint/2010/main" val="150028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p:cTn id="7" dur="1000" fill="hold"/>
                                        <p:tgtEl>
                                          <p:spTgt spid="23">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23">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23">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23">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23">
                                            <p:txEl>
                                              <p:pRg st="0" end="0"/>
                                            </p:txEl>
                                          </p:spTgt>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23">
                                            <p:txEl>
                                              <p:pRg st="1" end="1"/>
                                            </p:txEl>
                                          </p:spTgt>
                                        </p:tgtEl>
                                        <p:attrNameLst>
                                          <p:attrName>style.visibility</p:attrName>
                                        </p:attrNameLst>
                                      </p:cBhvr>
                                      <p:to>
                                        <p:strVal val="visible"/>
                                      </p:to>
                                    </p:set>
                                    <p:anim calcmode="lin" valueType="num">
                                      <p:cBhvr>
                                        <p:cTn id="14" dur="1000" fill="hold"/>
                                        <p:tgtEl>
                                          <p:spTgt spid="23">
                                            <p:txEl>
                                              <p:pRg st="1" end="1"/>
                                            </p:txEl>
                                          </p:spTgt>
                                        </p:tgtEl>
                                        <p:attrNameLst>
                                          <p:attrName>ppt_w</p:attrName>
                                        </p:attrNameLst>
                                      </p:cBhvr>
                                      <p:tavLst>
                                        <p:tav tm="0">
                                          <p:val>
                                            <p:strVal val="#ppt_w*0.05"/>
                                          </p:val>
                                        </p:tav>
                                        <p:tav tm="100000">
                                          <p:val>
                                            <p:strVal val="#ppt_w"/>
                                          </p:val>
                                        </p:tav>
                                      </p:tavLst>
                                    </p:anim>
                                    <p:anim calcmode="lin" valueType="num">
                                      <p:cBhvr>
                                        <p:cTn id="15" dur="1000" fill="hold"/>
                                        <p:tgtEl>
                                          <p:spTgt spid="23">
                                            <p:txEl>
                                              <p:pRg st="1" end="1"/>
                                            </p:txEl>
                                          </p:spTgt>
                                        </p:tgtEl>
                                        <p:attrNameLst>
                                          <p:attrName>ppt_h</p:attrName>
                                        </p:attrNameLst>
                                      </p:cBhvr>
                                      <p:tavLst>
                                        <p:tav tm="0">
                                          <p:val>
                                            <p:strVal val="#ppt_h"/>
                                          </p:val>
                                        </p:tav>
                                        <p:tav tm="100000">
                                          <p:val>
                                            <p:strVal val="#ppt_h"/>
                                          </p:val>
                                        </p:tav>
                                      </p:tavLst>
                                    </p:anim>
                                    <p:anim calcmode="lin" valueType="num">
                                      <p:cBhvr>
                                        <p:cTn id="16" dur="1000" fill="hold"/>
                                        <p:tgtEl>
                                          <p:spTgt spid="23">
                                            <p:txEl>
                                              <p:pRg st="1" end="1"/>
                                            </p:txEl>
                                          </p:spTgt>
                                        </p:tgtEl>
                                        <p:attrNameLst>
                                          <p:attrName>ppt_x</p:attrName>
                                        </p:attrNameLst>
                                      </p:cBhvr>
                                      <p:tavLst>
                                        <p:tav tm="0">
                                          <p:val>
                                            <p:strVal val="#ppt_x-.2"/>
                                          </p:val>
                                        </p:tav>
                                        <p:tav tm="100000">
                                          <p:val>
                                            <p:strVal val="#ppt_x"/>
                                          </p:val>
                                        </p:tav>
                                      </p:tavLst>
                                    </p:anim>
                                    <p:anim calcmode="lin" valueType="num">
                                      <p:cBhvr>
                                        <p:cTn id="17" dur="1000" fill="hold"/>
                                        <p:tgtEl>
                                          <p:spTgt spid="23">
                                            <p:txEl>
                                              <p:pRg st="1" end="1"/>
                                            </p:txEl>
                                          </p:spTgt>
                                        </p:tgtEl>
                                        <p:attrNameLst>
                                          <p:attrName>ppt_y</p:attrName>
                                        </p:attrNameLst>
                                      </p:cBhvr>
                                      <p:tavLst>
                                        <p:tav tm="0">
                                          <p:val>
                                            <p:strVal val="#ppt_y"/>
                                          </p:val>
                                        </p:tav>
                                        <p:tav tm="100000">
                                          <p:val>
                                            <p:strVal val="#ppt_y"/>
                                          </p:val>
                                        </p:tav>
                                      </p:tavLst>
                                    </p:anim>
                                    <p:animEffect transition="in" filter="fade">
                                      <p:cBhvr>
                                        <p:cTn id="18" dur="1000"/>
                                        <p:tgtEl>
                                          <p:spTgt spid="23">
                                            <p:txEl>
                                              <p:pRg st="1" end="1"/>
                                            </p:txEl>
                                          </p:spTgt>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23">
                                            <p:txEl>
                                              <p:pRg st="2" end="2"/>
                                            </p:txEl>
                                          </p:spTgt>
                                        </p:tgtEl>
                                        <p:attrNameLst>
                                          <p:attrName>style.visibility</p:attrName>
                                        </p:attrNameLst>
                                      </p:cBhvr>
                                      <p:to>
                                        <p:strVal val="visible"/>
                                      </p:to>
                                    </p:set>
                                    <p:anim calcmode="lin" valueType="num">
                                      <p:cBhvr>
                                        <p:cTn id="21" dur="1000" fill="hold"/>
                                        <p:tgtEl>
                                          <p:spTgt spid="23">
                                            <p:txEl>
                                              <p:pRg st="2" end="2"/>
                                            </p:txEl>
                                          </p:spTgt>
                                        </p:tgtEl>
                                        <p:attrNameLst>
                                          <p:attrName>ppt_w</p:attrName>
                                        </p:attrNameLst>
                                      </p:cBhvr>
                                      <p:tavLst>
                                        <p:tav tm="0">
                                          <p:val>
                                            <p:strVal val="#ppt_w*0.05"/>
                                          </p:val>
                                        </p:tav>
                                        <p:tav tm="100000">
                                          <p:val>
                                            <p:strVal val="#ppt_w"/>
                                          </p:val>
                                        </p:tav>
                                      </p:tavLst>
                                    </p:anim>
                                    <p:anim calcmode="lin" valueType="num">
                                      <p:cBhvr>
                                        <p:cTn id="22" dur="1000" fill="hold"/>
                                        <p:tgtEl>
                                          <p:spTgt spid="23">
                                            <p:txEl>
                                              <p:pRg st="2" end="2"/>
                                            </p:txEl>
                                          </p:spTgt>
                                        </p:tgtEl>
                                        <p:attrNameLst>
                                          <p:attrName>ppt_h</p:attrName>
                                        </p:attrNameLst>
                                      </p:cBhvr>
                                      <p:tavLst>
                                        <p:tav tm="0">
                                          <p:val>
                                            <p:strVal val="#ppt_h"/>
                                          </p:val>
                                        </p:tav>
                                        <p:tav tm="100000">
                                          <p:val>
                                            <p:strVal val="#ppt_h"/>
                                          </p:val>
                                        </p:tav>
                                      </p:tavLst>
                                    </p:anim>
                                    <p:anim calcmode="lin" valueType="num">
                                      <p:cBhvr>
                                        <p:cTn id="23" dur="1000" fill="hold"/>
                                        <p:tgtEl>
                                          <p:spTgt spid="23">
                                            <p:txEl>
                                              <p:pRg st="2" end="2"/>
                                            </p:txEl>
                                          </p:spTgt>
                                        </p:tgtEl>
                                        <p:attrNameLst>
                                          <p:attrName>ppt_x</p:attrName>
                                        </p:attrNameLst>
                                      </p:cBhvr>
                                      <p:tavLst>
                                        <p:tav tm="0">
                                          <p:val>
                                            <p:strVal val="#ppt_x-.2"/>
                                          </p:val>
                                        </p:tav>
                                        <p:tav tm="100000">
                                          <p:val>
                                            <p:strVal val="#ppt_x"/>
                                          </p:val>
                                        </p:tav>
                                      </p:tavLst>
                                    </p:anim>
                                    <p:anim calcmode="lin" valueType="num">
                                      <p:cBhvr>
                                        <p:cTn id="24" dur="1000" fill="hold"/>
                                        <p:tgtEl>
                                          <p:spTgt spid="23">
                                            <p:txEl>
                                              <p:pRg st="2" end="2"/>
                                            </p:txEl>
                                          </p:spTgt>
                                        </p:tgtEl>
                                        <p:attrNameLst>
                                          <p:attrName>ppt_y</p:attrName>
                                        </p:attrNameLst>
                                      </p:cBhvr>
                                      <p:tavLst>
                                        <p:tav tm="0">
                                          <p:val>
                                            <p:strVal val="#ppt_y"/>
                                          </p:val>
                                        </p:tav>
                                        <p:tav tm="100000">
                                          <p:val>
                                            <p:strVal val="#ppt_y"/>
                                          </p:val>
                                        </p:tav>
                                      </p:tavLst>
                                    </p:anim>
                                    <p:animEffect transition="in" filter="fade">
                                      <p:cBhvr>
                                        <p:cTn id="25" dur="1000"/>
                                        <p:tgtEl>
                                          <p:spTgt spid="23">
                                            <p:txEl>
                                              <p:pRg st="2" end="2"/>
                                            </p:txEl>
                                          </p:spTgt>
                                        </p:tgtEl>
                                      </p:cBhvr>
                                    </p:animEffect>
                                  </p:childTnLst>
                                </p:cTn>
                              </p:par>
                              <p:par>
                                <p:cTn id="26" presetID="54" presetClass="entr" presetSubtype="0" accel="100000" fill="hold" grpId="0" nodeType="withEffect">
                                  <p:stCondLst>
                                    <p:cond delay="0"/>
                                  </p:stCondLst>
                                  <p:childTnLst>
                                    <p:set>
                                      <p:cBhvr>
                                        <p:cTn id="27" dur="1" fill="hold">
                                          <p:stCondLst>
                                            <p:cond delay="0"/>
                                          </p:stCondLst>
                                        </p:cTn>
                                        <p:tgtEl>
                                          <p:spTgt spid="23">
                                            <p:txEl>
                                              <p:pRg st="3" end="3"/>
                                            </p:txEl>
                                          </p:spTgt>
                                        </p:tgtEl>
                                        <p:attrNameLst>
                                          <p:attrName>style.visibility</p:attrName>
                                        </p:attrNameLst>
                                      </p:cBhvr>
                                      <p:to>
                                        <p:strVal val="visible"/>
                                      </p:to>
                                    </p:set>
                                    <p:anim calcmode="lin" valueType="num">
                                      <p:cBhvr>
                                        <p:cTn id="28" dur="1000" fill="hold"/>
                                        <p:tgtEl>
                                          <p:spTgt spid="23">
                                            <p:txEl>
                                              <p:pRg st="3" end="3"/>
                                            </p:txEl>
                                          </p:spTgt>
                                        </p:tgtEl>
                                        <p:attrNameLst>
                                          <p:attrName>ppt_w</p:attrName>
                                        </p:attrNameLst>
                                      </p:cBhvr>
                                      <p:tavLst>
                                        <p:tav tm="0">
                                          <p:val>
                                            <p:strVal val="#ppt_w*0.05"/>
                                          </p:val>
                                        </p:tav>
                                        <p:tav tm="100000">
                                          <p:val>
                                            <p:strVal val="#ppt_w"/>
                                          </p:val>
                                        </p:tav>
                                      </p:tavLst>
                                    </p:anim>
                                    <p:anim calcmode="lin" valueType="num">
                                      <p:cBhvr>
                                        <p:cTn id="29" dur="1000" fill="hold"/>
                                        <p:tgtEl>
                                          <p:spTgt spid="23">
                                            <p:txEl>
                                              <p:pRg st="3" end="3"/>
                                            </p:txEl>
                                          </p:spTgt>
                                        </p:tgtEl>
                                        <p:attrNameLst>
                                          <p:attrName>ppt_h</p:attrName>
                                        </p:attrNameLst>
                                      </p:cBhvr>
                                      <p:tavLst>
                                        <p:tav tm="0">
                                          <p:val>
                                            <p:strVal val="#ppt_h"/>
                                          </p:val>
                                        </p:tav>
                                        <p:tav tm="100000">
                                          <p:val>
                                            <p:strVal val="#ppt_h"/>
                                          </p:val>
                                        </p:tav>
                                      </p:tavLst>
                                    </p:anim>
                                    <p:anim calcmode="lin" valueType="num">
                                      <p:cBhvr>
                                        <p:cTn id="30" dur="1000" fill="hold"/>
                                        <p:tgtEl>
                                          <p:spTgt spid="23">
                                            <p:txEl>
                                              <p:pRg st="3" end="3"/>
                                            </p:txEl>
                                          </p:spTgt>
                                        </p:tgtEl>
                                        <p:attrNameLst>
                                          <p:attrName>ppt_x</p:attrName>
                                        </p:attrNameLst>
                                      </p:cBhvr>
                                      <p:tavLst>
                                        <p:tav tm="0">
                                          <p:val>
                                            <p:strVal val="#ppt_x-.2"/>
                                          </p:val>
                                        </p:tav>
                                        <p:tav tm="100000">
                                          <p:val>
                                            <p:strVal val="#ppt_x"/>
                                          </p:val>
                                        </p:tav>
                                      </p:tavLst>
                                    </p:anim>
                                    <p:anim calcmode="lin" valueType="num">
                                      <p:cBhvr>
                                        <p:cTn id="31" dur="1000" fill="hold"/>
                                        <p:tgtEl>
                                          <p:spTgt spid="23">
                                            <p:txEl>
                                              <p:pRg st="3" end="3"/>
                                            </p:txEl>
                                          </p:spTgt>
                                        </p:tgtEl>
                                        <p:attrNameLst>
                                          <p:attrName>ppt_y</p:attrName>
                                        </p:attrNameLst>
                                      </p:cBhvr>
                                      <p:tavLst>
                                        <p:tav tm="0">
                                          <p:val>
                                            <p:strVal val="#ppt_y"/>
                                          </p:val>
                                        </p:tav>
                                        <p:tav tm="100000">
                                          <p:val>
                                            <p:strVal val="#ppt_y"/>
                                          </p:val>
                                        </p:tav>
                                      </p:tavLst>
                                    </p:anim>
                                    <p:animEffect transition="in" filter="fade">
                                      <p:cBhvr>
                                        <p:cTn id="32" dur="1000"/>
                                        <p:tgtEl>
                                          <p:spTgt spid="23">
                                            <p:txEl>
                                              <p:pRg st="3" end="3"/>
                                            </p:txEl>
                                          </p:spTgt>
                                        </p:tgtEl>
                                      </p:cBhvr>
                                    </p:animEffect>
                                  </p:childTnLst>
                                </p:cTn>
                              </p:par>
                              <p:par>
                                <p:cTn id="33" presetID="54" presetClass="entr" presetSubtype="0" accel="100000" fill="hold" grpId="0" nodeType="withEffect">
                                  <p:stCondLst>
                                    <p:cond delay="0"/>
                                  </p:stCondLst>
                                  <p:childTnLst>
                                    <p:set>
                                      <p:cBhvr>
                                        <p:cTn id="34" dur="1" fill="hold">
                                          <p:stCondLst>
                                            <p:cond delay="0"/>
                                          </p:stCondLst>
                                        </p:cTn>
                                        <p:tgtEl>
                                          <p:spTgt spid="23">
                                            <p:txEl>
                                              <p:pRg st="4" end="4"/>
                                            </p:txEl>
                                          </p:spTgt>
                                        </p:tgtEl>
                                        <p:attrNameLst>
                                          <p:attrName>style.visibility</p:attrName>
                                        </p:attrNameLst>
                                      </p:cBhvr>
                                      <p:to>
                                        <p:strVal val="visible"/>
                                      </p:to>
                                    </p:set>
                                    <p:anim calcmode="lin" valueType="num">
                                      <p:cBhvr>
                                        <p:cTn id="35" dur="1000" fill="hold"/>
                                        <p:tgtEl>
                                          <p:spTgt spid="23">
                                            <p:txEl>
                                              <p:pRg st="4" end="4"/>
                                            </p:txEl>
                                          </p:spTgt>
                                        </p:tgtEl>
                                        <p:attrNameLst>
                                          <p:attrName>ppt_w</p:attrName>
                                        </p:attrNameLst>
                                      </p:cBhvr>
                                      <p:tavLst>
                                        <p:tav tm="0">
                                          <p:val>
                                            <p:strVal val="#ppt_w*0.05"/>
                                          </p:val>
                                        </p:tav>
                                        <p:tav tm="100000">
                                          <p:val>
                                            <p:strVal val="#ppt_w"/>
                                          </p:val>
                                        </p:tav>
                                      </p:tavLst>
                                    </p:anim>
                                    <p:anim calcmode="lin" valueType="num">
                                      <p:cBhvr>
                                        <p:cTn id="36" dur="1000" fill="hold"/>
                                        <p:tgtEl>
                                          <p:spTgt spid="23">
                                            <p:txEl>
                                              <p:pRg st="4" end="4"/>
                                            </p:txEl>
                                          </p:spTgt>
                                        </p:tgtEl>
                                        <p:attrNameLst>
                                          <p:attrName>ppt_h</p:attrName>
                                        </p:attrNameLst>
                                      </p:cBhvr>
                                      <p:tavLst>
                                        <p:tav tm="0">
                                          <p:val>
                                            <p:strVal val="#ppt_h"/>
                                          </p:val>
                                        </p:tav>
                                        <p:tav tm="100000">
                                          <p:val>
                                            <p:strVal val="#ppt_h"/>
                                          </p:val>
                                        </p:tav>
                                      </p:tavLst>
                                    </p:anim>
                                    <p:anim calcmode="lin" valueType="num">
                                      <p:cBhvr>
                                        <p:cTn id="37" dur="1000" fill="hold"/>
                                        <p:tgtEl>
                                          <p:spTgt spid="23">
                                            <p:txEl>
                                              <p:pRg st="4" end="4"/>
                                            </p:txEl>
                                          </p:spTgt>
                                        </p:tgtEl>
                                        <p:attrNameLst>
                                          <p:attrName>ppt_x</p:attrName>
                                        </p:attrNameLst>
                                      </p:cBhvr>
                                      <p:tavLst>
                                        <p:tav tm="0">
                                          <p:val>
                                            <p:strVal val="#ppt_x-.2"/>
                                          </p:val>
                                        </p:tav>
                                        <p:tav tm="100000">
                                          <p:val>
                                            <p:strVal val="#ppt_x"/>
                                          </p:val>
                                        </p:tav>
                                      </p:tavLst>
                                    </p:anim>
                                    <p:anim calcmode="lin" valueType="num">
                                      <p:cBhvr>
                                        <p:cTn id="38" dur="1000" fill="hold"/>
                                        <p:tgtEl>
                                          <p:spTgt spid="23">
                                            <p:txEl>
                                              <p:pRg st="4" end="4"/>
                                            </p:txEl>
                                          </p:spTgt>
                                        </p:tgtEl>
                                        <p:attrNameLst>
                                          <p:attrName>ppt_y</p:attrName>
                                        </p:attrNameLst>
                                      </p:cBhvr>
                                      <p:tavLst>
                                        <p:tav tm="0">
                                          <p:val>
                                            <p:strVal val="#ppt_y"/>
                                          </p:val>
                                        </p:tav>
                                        <p:tav tm="100000">
                                          <p:val>
                                            <p:strVal val="#ppt_y"/>
                                          </p:val>
                                        </p:tav>
                                      </p:tavLst>
                                    </p:anim>
                                    <p:animEffect transition="in" filter="fade">
                                      <p:cBhvr>
                                        <p:cTn id="39" dur="1000"/>
                                        <p:tgtEl>
                                          <p:spTgt spid="23">
                                            <p:txEl>
                                              <p:pRg st="4" end="4"/>
                                            </p:txEl>
                                          </p:spTgt>
                                        </p:tgtEl>
                                      </p:cBhvr>
                                    </p:animEffect>
                                  </p:childTnLst>
                                </p:cTn>
                              </p:par>
                              <p:par>
                                <p:cTn id="40" presetID="54" presetClass="entr" presetSubtype="0" accel="100000" fill="hold" grpId="0" nodeType="withEffect">
                                  <p:stCondLst>
                                    <p:cond delay="0"/>
                                  </p:stCondLst>
                                  <p:childTnLst>
                                    <p:set>
                                      <p:cBhvr>
                                        <p:cTn id="41" dur="1" fill="hold">
                                          <p:stCondLst>
                                            <p:cond delay="0"/>
                                          </p:stCondLst>
                                        </p:cTn>
                                        <p:tgtEl>
                                          <p:spTgt spid="23">
                                            <p:txEl>
                                              <p:pRg st="5" end="5"/>
                                            </p:txEl>
                                          </p:spTgt>
                                        </p:tgtEl>
                                        <p:attrNameLst>
                                          <p:attrName>style.visibility</p:attrName>
                                        </p:attrNameLst>
                                      </p:cBhvr>
                                      <p:to>
                                        <p:strVal val="visible"/>
                                      </p:to>
                                    </p:set>
                                    <p:anim calcmode="lin" valueType="num">
                                      <p:cBhvr>
                                        <p:cTn id="42" dur="1000" fill="hold"/>
                                        <p:tgtEl>
                                          <p:spTgt spid="23">
                                            <p:txEl>
                                              <p:pRg st="5" end="5"/>
                                            </p:txEl>
                                          </p:spTgt>
                                        </p:tgtEl>
                                        <p:attrNameLst>
                                          <p:attrName>ppt_w</p:attrName>
                                        </p:attrNameLst>
                                      </p:cBhvr>
                                      <p:tavLst>
                                        <p:tav tm="0">
                                          <p:val>
                                            <p:strVal val="#ppt_w*0.05"/>
                                          </p:val>
                                        </p:tav>
                                        <p:tav tm="100000">
                                          <p:val>
                                            <p:strVal val="#ppt_w"/>
                                          </p:val>
                                        </p:tav>
                                      </p:tavLst>
                                    </p:anim>
                                    <p:anim calcmode="lin" valueType="num">
                                      <p:cBhvr>
                                        <p:cTn id="43" dur="1000" fill="hold"/>
                                        <p:tgtEl>
                                          <p:spTgt spid="23">
                                            <p:txEl>
                                              <p:pRg st="5" end="5"/>
                                            </p:txEl>
                                          </p:spTgt>
                                        </p:tgtEl>
                                        <p:attrNameLst>
                                          <p:attrName>ppt_h</p:attrName>
                                        </p:attrNameLst>
                                      </p:cBhvr>
                                      <p:tavLst>
                                        <p:tav tm="0">
                                          <p:val>
                                            <p:strVal val="#ppt_h"/>
                                          </p:val>
                                        </p:tav>
                                        <p:tav tm="100000">
                                          <p:val>
                                            <p:strVal val="#ppt_h"/>
                                          </p:val>
                                        </p:tav>
                                      </p:tavLst>
                                    </p:anim>
                                    <p:anim calcmode="lin" valueType="num">
                                      <p:cBhvr>
                                        <p:cTn id="44" dur="1000" fill="hold"/>
                                        <p:tgtEl>
                                          <p:spTgt spid="23">
                                            <p:txEl>
                                              <p:pRg st="5" end="5"/>
                                            </p:txEl>
                                          </p:spTgt>
                                        </p:tgtEl>
                                        <p:attrNameLst>
                                          <p:attrName>ppt_x</p:attrName>
                                        </p:attrNameLst>
                                      </p:cBhvr>
                                      <p:tavLst>
                                        <p:tav tm="0">
                                          <p:val>
                                            <p:strVal val="#ppt_x-.2"/>
                                          </p:val>
                                        </p:tav>
                                        <p:tav tm="100000">
                                          <p:val>
                                            <p:strVal val="#ppt_x"/>
                                          </p:val>
                                        </p:tav>
                                      </p:tavLst>
                                    </p:anim>
                                    <p:anim calcmode="lin" valueType="num">
                                      <p:cBhvr>
                                        <p:cTn id="45" dur="1000" fill="hold"/>
                                        <p:tgtEl>
                                          <p:spTgt spid="23">
                                            <p:txEl>
                                              <p:pRg st="5" end="5"/>
                                            </p:txEl>
                                          </p:spTgt>
                                        </p:tgtEl>
                                        <p:attrNameLst>
                                          <p:attrName>ppt_y</p:attrName>
                                        </p:attrNameLst>
                                      </p:cBhvr>
                                      <p:tavLst>
                                        <p:tav tm="0">
                                          <p:val>
                                            <p:strVal val="#ppt_y"/>
                                          </p:val>
                                        </p:tav>
                                        <p:tav tm="100000">
                                          <p:val>
                                            <p:strVal val="#ppt_y"/>
                                          </p:val>
                                        </p:tav>
                                      </p:tavLst>
                                    </p:anim>
                                    <p:animEffect transition="in" filter="fade">
                                      <p:cBhvr>
                                        <p:cTn id="46" dur="1000"/>
                                        <p:tgtEl>
                                          <p:spTgt spid="23">
                                            <p:txEl>
                                              <p:pRg st="5" end="5"/>
                                            </p:txEl>
                                          </p:spTgt>
                                        </p:tgtEl>
                                      </p:cBhvr>
                                    </p:animEffect>
                                  </p:childTnLst>
                                </p:cTn>
                              </p:par>
                              <p:par>
                                <p:cTn id="47" presetID="54" presetClass="entr" presetSubtype="0" accel="100000" fill="hold" grpId="0" nodeType="withEffect">
                                  <p:stCondLst>
                                    <p:cond delay="0"/>
                                  </p:stCondLst>
                                  <p:childTnLst>
                                    <p:set>
                                      <p:cBhvr>
                                        <p:cTn id="48" dur="1" fill="hold">
                                          <p:stCondLst>
                                            <p:cond delay="0"/>
                                          </p:stCondLst>
                                        </p:cTn>
                                        <p:tgtEl>
                                          <p:spTgt spid="23">
                                            <p:txEl>
                                              <p:pRg st="6" end="6"/>
                                            </p:txEl>
                                          </p:spTgt>
                                        </p:tgtEl>
                                        <p:attrNameLst>
                                          <p:attrName>style.visibility</p:attrName>
                                        </p:attrNameLst>
                                      </p:cBhvr>
                                      <p:to>
                                        <p:strVal val="visible"/>
                                      </p:to>
                                    </p:set>
                                    <p:anim calcmode="lin" valueType="num">
                                      <p:cBhvr>
                                        <p:cTn id="49" dur="1000" fill="hold"/>
                                        <p:tgtEl>
                                          <p:spTgt spid="23">
                                            <p:txEl>
                                              <p:pRg st="6" end="6"/>
                                            </p:txEl>
                                          </p:spTgt>
                                        </p:tgtEl>
                                        <p:attrNameLst>
                                          <p:attrName>ppt_w</p:attrName>
                                        </p:attrNameLst>
                                      </p:cBhvr>
                                      <p:tavLst>
                                        <p:tav tm="0">
                                          <p:val>
                                            <p:strVal val="#ppt_w*0.05"/>
                                          </p:val>
                                        </p:tav>
                                        <p:tav tm="100000">
                                          <p:val>
                                            <p:strVal val="#ppt_w"/>
                                          </p:val>
                                        </p:tav>
                                      </p:tavLst>
                                    </p:anim>
                                    <p:anim calcmode="lin" valueType="num">
                                      <p:cBhvr>
                                        <p:cTn id="50" dur="1000" fill="hold"/>
                                        <p:tgtEl>
                                          <p:spTgt spid="23">
                                            <p:txEl>
                                              <p:pRg st="6" end="6"/>
                                            </p:txEl>
                                          </p:spTgt>
                                        </p:tgtEl>
                                        <p:attrNameLst>
                                          <p:attrName>ppt_h</p:attrName>
                                        </p:attrNameLst>
                                      </p:cBhvr>
                                      <p:tavLst>
                                        <p:tav tm="0">
                                          <p:val>
                                            <p:strVal val="#ppt_h"/>
                                          </p:val>
                                        </p:tav>
                                        <p:tav tm="100000">
                                          <p:val>
                                            <p:strVal val="#ppt_h"/>
                                          </p:val>
                                        </p:tav>
                                      </p:tavLst>
                                    </p:anim>
                                    <p:anim calcmode="lin" valueType="num">
                                      <p:cBhvr>
                                        <p:cTn id="51" dur="1000" fill="hold"/>
                                        <p:tgtEl>
                                          <p:spTgt spid="23">
                                            <p:txEl>
                                              <p:pRg st="6" end="6"/>
                                            </p:txEl>
                                          </p:spTgt>
                                        </p:tgtEl>
                                        <p:attrNameLst>
                                          <p:attrName>ppt_x</p:attrName>
                                        </p:attrNameLst>
                                      </p:cBhvr>
                                      <p:tavLst>
                                        <p:tav tm="0">
                                          <p:val>
                                            <p:strVal val="#ppt_x-.2"/>
                                          </p:val>
                                        </p:tav>
                                        <p:tav tm="100000">
                                          <p:val>
                                            <p:strVal val="#ppt_x"/>
                                          </p:val>
                                        </p:tav>
                                      </p:tavLst>
                                    </p:anim>
                                    <p:anim calcmode="lin" valueType="num">
                                      <p:cBhvr>
                                        <p:cTn id="52" dur="1000" fill="hold"/>
                                        <p:tgtEl>
                                          <p:spTgt spid="23">
                                            <p:txEl>
                                              <p:pRg st="6" end="6"/>
                                            </p:txEl>
                                          </p:spTgt>
                                        </p:tgtEl>
                                        <p:attrNameLst>
                                          <p:attrName>ppt_y</p:attrName>
                                        </p:attrNameLst>
                                      </p:cBhvr>
                                      <p:tavLst>
                                        <p:tav tm="0">
                                          <p:val>
                                            <p:strVal val="#ppt_y"/>
                                          </p:val>
                                        </p:tav>
                                        <p:tav tm="100000">
                                          <p:val>
                                            <p:strVal val="#ppt_y"/>
                                          </p:val>
                                        </p:tav>
                                      </p:tavLst>
                                    </p:anim>
                                    <p:animEffect transition="in" filter="fade">
                                      <p:cBhvr>
                                        <p:cTn id="53" dur="1000"/>
                                        <p:tgtEl>
                                          <p:spTgt spid="23">
                                            <p:txEl>
                                              <p:pRg st="6" end="6"/>
                                            </p:txEl>
                                          </p:spTgt>
                                        </p:tgtEl>
                                      </p:cBhvr>
                                    </p:animEffect>
                                  </p:childTnLst>
                                </p:cTn>
                              </p:par>
                              <p:par>
                                <p:cTn id="54" presetID="54" presetClass="entr" presetSubtype="0" accel="100000" fill="hold" grpId="0" nodeType="withEffect">
                                  <p:stCondLst>
                                    <p:cond delay="0"/>
                                  </p:stCondLst>
                                  <p:childTnLst>
                                    <p:set>
                                      <p:cBhvr>
                                        <p:cTn id="55" dur="1" fill="hold">
                                          <p:stCondLst>
                                            <p:cond delay="0"/>
                                          </p:stCondLst>
                                        </p:cTn>
                                        <p:tgtEl>
                                          <p:spTgt spid="23">
                                            <p:txEl>
                                              <p:pRg st="7" end="7"/>
                                            </p:txEl>
                                          </p:spTgt>
                                        </p:tgtEl>
                                        <p:attrNameLst>
                                          <p:attrName>style.visibility</p:attrName>
                                        </p:attrNameLst>
                                      </p:cBhvr>
                                      <p:to>
                                        <p:strVal val="visible"/>
                                      </p:to>
                                    </p:set>
                                    <p:anim calcmode="lin" valueType="num">
                                      <p:cBhvr>
                                        <p:cTn id="56" dur="1000" fill="hold"/>
                                        <p:tgtEl>
                                          <p:spTgt spid="23">
                                            <p:txEl>
                                              <p:pRg st="7" end="7"/>
                                            </p:txEl>
                                          </p:spTgt>
                                        </p:tgtEl>
                                        <p:attrNameLst>
                                          <p:attrName>ppt_w</p:attrName>
                                        </p:attrNameLst>
                                      </p:cBhvr>
                                      <p:tavLst>
                                        <p:tav tm="0">
                                          <p:val>
                                            <p:strVal val="#ppt_w*0.05"/>
                                          </p:val>
                                        </p:tav>
                                        <p:tav tm="100000">
                                          <p:val>
                                            <p:strVal val="#ppt_w"/>
                                          </p:val>
                                        </p:tav>
                                      </p:tavLst>
                                    </p:anim>
                                    <p:anim calcmode="lin" valueType="num">
                                      <p:cBhvr>
                                        <p:cTn id="57" dur="1000" fill="hold"/>
                                        <p:tgtEl>
                                          <p:spTgt spid="23">
                                            <p:txEl>
                                              <p:pRg st="7" end="7"/>
                                            </p:txEl>
                                          </p:spTgt>
                                        </p:tgtEl>
                                        <p:attrNameLst>
                                          <p:attrName>ppt_h</p:attrName>
                                        </p:attrNameLst>
                                      </p:cBhvr>
                                      <p:tavLst>
                                        <p:tav tm="0">
                                          <p:val>
                                            <p:strVal val="#ppt_h"/>
                                          </p:val>
                                        </p:tav>
                                        <p:tav tm="100000">
                                          <p:val>
                                            <p:strVal val="#ppt_h"/>
                                          </p:val>
                                        </p:tav>
                                      </p:tavLst>
                                    </p:anim>
                                    <p:anim calcmode="lin" valueType="num">
                                      <p:cBhvr>
                                        <p:cTn id="58" dur="1000" fill="hold"/>
                                        <p:tgtEl>
                                          <p:spTgt spid="23">
                                            <p:txEl>
                                              <p:pRg st="7" end="7"/>
                                            </p:txEl>
                                          </p:spTgt>
                                        </p:tgtEl>
                                        <p:attrNameLst>
                                          <p:attrName>ppt_x</p:attrName>
                                        </p:attrNameLst>
                                      </p:cBhvr>
                                      <p:tavLst>
                                        <p:tav tm="0">
                                          <p:val>
                                            <p:strVal val="#ppt_x-.2"/>
                                          </p:val>
                                        </p:tav>
                                        <p:tav tm="100000">
                                          <p:val>
                                            <p:strVal val="#ppt_x"/>
                                          </p:val>
                                        </p:tav>
                                      </p:tavLst>
                                    </p:anim>
                                    <p:anim calcmode="lin" valueType="num">
                                      <p:cBhvr>
                                        <p:cTn id="59" dur="1000" fill="hold"/>
                                        <p:tgtEl>
                                          <p:spTgt spid="23">
                                            <p:txEl>
                                              <p:pRg st="7" end="7"/>
                                            </p:txEl>
                                          </p:spTgt>
                                        </p:tgtEl>
                                        <p:attrNameLst>
                                          <p:attrName>ppt_y</p:attrName>
                                        </p:attrNameLst>
                                      </p:cBhvr>
                                      <p:tavLst>
                                        <p:tav tm="0">
                                          <p:val>
                                            <p:strVal val="#ppt_y"/>
                                          </p:val>
                                        </p:tav>
                                        <p:tav tm="100000">
                                          <p:val>
                                            <p:strVal val="#ppt_y"/>
                                          </p:val>
                                        </p:tav>
                                      </p:tavLst>
                                    </p:anim>
                                    <p:animEffect transition="in" filter="fade">
                                      <p:cBhvr>
                                        <p:cTn id="60" dur="1000"/>
                                        <p:tgtEl>
                                          <p:spTgt spid="23">
                                            <p:txEl>
                                              <p:pRg st="7" end="7"/>
                                            </p:txEl>
                                          </p:spTgt>
                                        </p:tgtEl>
                                      </p:cBhvr>
                                    </p:animEffect>
                                  </p:childTnLst>
                                </p:cTn>
                              </p:par>
                              <p:par>
                                <p:cTn id="61" presetID="54" presetClass="entr" presetSubtype="0" accel="100000" fill="hold" grpId="0" nodeType="withEffect">
                                  <p:stCondLst>
                                    <p:cond delay="0"/>
                                  </p:stCondLst>
                                  <p:childTnLst>
                                    <p:set>
                                      <p:cBhvr>
                                        <p:cTn id="62" dur="1" fill="hold">
                                          <p:stCondLst>
                                            <p:cond delay="0"/>
                                          </p:stCondLst>
                                        </p:cTn>
                                        <p:tgtEl>
                                          <p:spTgt spid="23">
                                            <p:txEl>
                                              <p:pRg st="8" end="8"/>
                                            </p:txEl>
                                          </p:spTgt>
                                        </p:tgtEl>
                                        <p:attrNameLst>
                                          <p:attrName>style.visibility</p:attrName>
                                        </p:attrNameLst>
                                      </p:cBhvr>
                                      <p:to>
                                        <p:strVal val="visible"/>
                                      </p:to>
                                    </p:set>
                                    <p:anim calcmode="lin" valueType="num">
                                      <p:cBhvr>
                                        <p:cTn id="63" dur="1000" fill="hold"/>
                                        <p:tgtEl>
                                          <p:spTgt spid="23">
                                            <p:txEl>
                                              <p:pRg st="8" end="8"/>
                                            </p:txEl>
                                          </p:spTgt>
                                        </p:tgtEl>
                                        <p:attrNameLst>
                                          <p:attrName>ppt_w</p:attrName>
                                        </p:attrNameLst>
                                      </p:cBhvr>
                                      <p:tavLst>
                                        <p:tav tm="0">
                                          <p:val>
                                            <p:strVal val="#ppt_w*0.05"/>
                                          </p:val>
                                        </p:tav>
                                        <p:tav tm="100000">
                                          <p:val>
                                            <p:strVal val="#ppt_w"/>
                                          </p:val>
                                        </p:tav>
                                      </p:tavLst>
                                    </p:anim>
                                    <p:anim calcmode="lin" valueType="num">
                                      <p:cBhvr>
                                        <p:cTn id="64" dur="1000" fill="hold"/>
                                        <p:tgtEl>
                                          <p:spTgt spid="23">
                                            <p:txEl>
                                              <p:pRg st="8" end="8"/>
                                            </p:txEl>
                                          </p:spTgt>
                                        </p:tgtEl>
                                        <p:attrNameLst>
                                          <p:attrName>ppt_h</p:attrName>
                                        </p:attrNameLst>
                                      </p:cBhvr>
                                      <p:tavLst>
                                        <p:tav tm="0">
                                          <p:val>
                                            <p:strVal val="#ppt_h"/>
                                          </p:val>
                                        </p:tav>
                                        <p:tav tm="100000">
                                          <p:val>
                                            <p:strVal val="#ppt_h"/>
                                          </p:val>
                                        </p:tav>
                                      </p:tavLst>
                                    </p:anim>
                                    <p:anim calcmode="lin" valueType="num">
                                      <p:cBhvr>
                                        <p:cTn id="65" dur="1000" fill="hold"/>
                                        <p:tgtEl>
                                          <p:spTgt spid="23">
                                            <p:txEl>
                                              <p:pRg st="8" end="8"/>
                                            </p:txEl>
                                          </p:spTgt>
                                        </p:tgtEl>
                                        <p:attrNameLst>
                                          <p:attrName>ppt_x</p:attrName>
                                        </p:attrNameLst>
                                      </p:cBhvr>
                                      <p:tavLst>
                                        <p:tav tm="0">
                                          <p:val>
                                            <p:strVal val="#ppt_x-.2"/>
                                          </p:val>
                                        </p:tav>
                                        <p:tav tm="100000">
                                          <p:val>
                                            <p:strVal val="#ppt_x"/>
                                          </p:val>
                                        </p:tav>
                                      </p:tavLst>
                                    </p:anim>
                                    <p:anim calcmode="lin" valueType="num">
                                      <p:cBhvr>
                                        <p:cTn id="66" dur="1000" fill="hold"/>
                                        <p:tgtEl>
                                          <p:spTgt spid="23">
                                            <p:txEl>
                                              <p:pRg st="8" end="8"/>
                                            </p:txEl>
                                          </p:spTgt>
                                        </p:tgtEl>
                                        <p:attrNameLst>
                                          <p:attrName>ppt_y</p:attrName>
                                        </p:attrNameLst>
                                      </p:cBhvr>
                                      <p:tavLst>
                                        <p:tav tm="0">
                                          <p:val>
                                            <p:strVal val="#ppt_y"/>
                                          </p:val>
                                        </p:tav>
                                        <p:tav tm="100000">
                                          <p:val>
                                            <p:strVal val="#ppt_y"/>
                                          </p:val>
                                        </p:tav>
                                      </p:tavLst>
                                    </p:anim>
                                    <p:animEffect transition="in" filter="fade">
                                      <p:cBhvr>
                                        <p:cTn id="67" dur="1000"/>
                                        <p:tgtEl>
                                          <p:spTgt spid="23">
                                            <p:txEl>
                                              <p:pRg st="8" end="8"/>
                                            </p:txEl>
                                          </p:spTgt>
                                        </p:tgtEl>
                                      </p:cBhvr>
                                    </p:animEffect>
                                  </p:childTnLst>
                                </p:cTn>
                              </p:par>
                              <p:par>
                                <p:cTn id="68" presetID="54" presetClass="entr" presetSubtype="0" accel="100000" fill="hold" grpId="0" nodeType="withEffect">
                                  <p:stCondLst>
                                    <p:cond delay="0"/>
                                  </p:stCondLst>
                                  <p:childTnLst>
                                    <p:set>
                                      <p:cBhvr>
                                        <p:cTn id="69" dur="1" fill="hold">
                                          <p:stCondLst>
                                            <p:cond delay="0"/>
                                          </p:stCondLst>
                                        </p:cTn>
                                        <p:tgtEl>
                                          <p:spTgt spid="23">
                                            <p:txEl>
                                              <p:pRg st="9" end="9"/>
                                            </p:txEl>
                                          </p:spTgt>
                                        </p:tgtEl>
                                        <p:attrNameLst>
                                          <p:attrName>style.visibility</p:attrName>
                                        </p:attrNameLst>
                                      </p:cBhvr>
                                      <p:to>
                                        <p:strVal val="visible"/>
                                      </p:to>
                                    </p:set>
                                    <p:anim calcmode="lin" valueType="num">
                                      <p:cBhvr>
                                        <p:cTn id="70" dur="1000" fill="hold"/>
                                        <p:tgtEl>
                                          <p:spTgt spid="23">
                                            <p:txEl>
                                              <p:pRg st="9" end="9"/>
                                            </p:txEl>
                                          </p:spTgt>
                                        </p:tgtEl>
                                        <p:attrNameLst>
                                          <p:attrName>ppt_w</p:attrName>
                                        </p:attrNameLst>
                                      </p:cBhvr>
                                      <p:tavLst>
                                        <p:tav tm="0">
                                          <p:val>
                                            <p:strVal val="#ppt_w*0.05"/>
                                          </p:val>
                                        </p:tav>
                                        <p:tav tm="100000">
                                          <p:val>
                                            <p:strVal val="#ppt_w"/>
                                          </p:val>
                                        </p:tav>
                                      </p:tavLst>
                                    </p:anim>
                                    <p:anim calcmode="lin" valueType="num">
                                      <p:cBhvr>
                                        <p:cTn id="71" dur="1000" fill="hold"/>
                                        <p:tgtEl>
                                          <p:spTgt spid="23">
                                            <p:txEl>
                                              <p:pRg st="9" end="9"/>
                                            </p:txEl>
                                          </p:spTgt>
                                        </p:tgtEl>
                                        <p:attrNameLst>
                                          <p:attrName>ppt_h</p:attrName>
                                        </p:attrNameLst>
                                      </p:cBhvr>
                                      <p:tavLst>
                                        <p:tav tm="0">
                                          <p:val>
                                            <p:strVal val="#ppt_h"/>
                                          </p:val>
                                        </p:tav>
                                        <p:tav tm="100000">
                                          <p:val>
                                            <p:strVal val="#ppt_h"/>
                                          </p:val>
                                        </p:tav>
                                      </p:tavLst>
                                    </p:anim>
                                    <p:anim calcmode="lin" valueType="num">
                                      <p:cBhvr>
                                        <p:cTn id="72" dur="1000" fill="hold"/>
                                        <p:tgtEl>
                                          <p:spTgt spid="23">
                                            <p:txEl>
                                              <p:pRg st="9" end="9"/>
                                            </p:txEl>
                                          </p:spTgt>
                                        </p:tgtEl>
                                        <p:attrNameLst>
                                          <p:attrName>ppt_x</p:attrName>
                                        </p:attrNameLst>
                                      </p:cBhvr>
                                      <p:tavLst>
                                        <p:tav tm="0">
                                          <p:val>
                                            <p:strVal val="#ppt_x-.2"/>
                                          </p:val>
                                        </p:tav>
                                        <p:tav tm="100000">
                                          <p:val>
                                            <p:strVal val="#ppt_x"/>
                                          </p:val>
                                        </p:tav>
                                      </p:tavLst>
                                    </p:anim>
                                    <p:anim calcmode="lin" valueType="num">
                                      <p:cBhvr>
                                        <p:cTn id="73" dur="1000" fill="hold"/>
                                        <p:tgtEl>
                                          <p:spTgt spid="23">
                                            <p:txEl>
                                              <p:pRg st="9" end="9"/>
                                            </p:txEl>
                                          </p:spTgt>
                                        </p:tgtEl>
                                        <p:attrNameLst>
                                          <p:attrName>ppt_y</p:attrName>
                                        </p:attrNameLst>
                                      </p:cBhvr>
                                      <p:tavLst>
                                        <p:tav tm="0">
                                          <p:val>
                                            <p:strVal val="#ppt_y"/>
                                          </p:val>
                                        </p:tav>
                                        <p:tav tm="100000">
                                          <p:val>
                                            <p:strVal val="#ppt_y"/>
                                          </p:val>
                                        </p:tav>
                                      </p:tavLst>
                                    </p:anim>
                                    <p:animEffect transition="in" filter="fade">
                                      <p:cBhvr>
                                        <p:cTn id="74" dur="1000"/>
                                        <p:tgtEl>
                                          <p:spTgt spid="23">
                                            <p:txEl>
                                              <p:pRg st="9" end="9"/>
                                            </p:txEl>
                                          </p:spTgt>
                                        </p:tgtEl>
                                      </p:cBhvr>
                                    </p:animEffect>
                                  </p:childTnLst>
                                </p:cTn>
                              </p:par>
                              <p:par>
                                <p:cTn id="75" presetID="54" presetClass="entr" presetSubtype="0" accel="100000" fill="hold" grpId="0" nodeType="withEffect">
                                  <p:stCondLst>
                                    <p:cond delay="0"/>
                                  </p:stCondLst>
                                  <p:childTnLst>
                                    <p:set>
                                      <p:cBhvr>
                                        <p:cTn id="76" dur="1" fill="hold">
                                          <p:stCondLst>
                                            <p:cond delay="0"/>
                                          </p:stCondLst>
                                        </p:cTn>
                                        <p:tgtEl>
                                          <p:spTgt spid="23">
                                            <p:txEl>
                                              <p:pRg st="10" end="10"/>
                                            </p:txEl>
                                          </p:spTgt>
                                        </p:tgtEl>
                                        <p:attrNameLst>
                                          <p:attrName>style.visibility</p:attrName>
                                        </p:attrNameLst>
                                      </p:cBhvr>
                                      <p:to>
                                        <p:strVal val="visible"/>
                                      </p:to>
                                    </p:set>
                                    <p:anim calcmode="lin" valueType="num">
                                      <p:cBhvr>
                                        <p:cTn id="77" dur="1000" fill="hold"/>
                                        <p:tgtEl>
                                          <p:spTgt spid="23">
                                            <p:txEl>
                                              <p:pRg st="10" end="10"/>
                                            </p:txEl>
                                          </p:spTgt>
                                        </p:tgtEl>
                                        <p:attrNameLst>
                                          <p:attrName>ppt_w</p:attrName>
                                        </p:attrNameLst>
                                      </p:cBhvr>
                                      <p:tavLst>
                                        <p:tav tm="0">
                                          <p:val>
                                            <p:strVal val="#ppt_w*0.05"/>
                                          </p:val>
                                        </p:tav>
                                        <p:tav tm="100000">
                                          <p:val>
                                            <p:strVal val="#ppt_w"/>
                                          </p:val>
                                        </p:tav>
                                      </p:tavLst>
                                    </p:anim>
                                    <p:anim calcmode="lin" valueType="num">
                                      <p:cBhvr>
                                        <p:cTn id="78" dur="1000" fill="hold"/>
                                        <p:tgtEl>
                                          <p:spTgt spid="23">
                                            <p:txEl>
                                              <p:pRg st="10" end="10"/>
                                            </p:txEl>
                                          </p:spTgt>
                                        </p:tgtEl>
                                        <p:attrNameLst>
                                          <p:attrName>ppt_h</p:attrName>
                                        </p:attrNameLst>
                                      </p:cBhvr>
                                      <p:tavLst>
                                        <p:tav tm="0">
                                          <p:val>
                                            <p:strVal val="#ppt_h"/>
                                          </p:val>
                                        </p:tav>
                                        <p:tav tm="100000">
                                          <p:val>
                                            <p:strVal val="#ppt_h"/>
                                          </p:val>
                                        </p:tav>
                                      </p:tavLst>
                                    </p:anim>
                                    <p:anim calcmode="lin" valueType="num">
                                      <p:cBhvr>
                                        <p:cTn id="79" dur="1000" fill="hold"/>
                                        <p:tgtEl>
                                          <p:spTgt spid="23">
                                            <p:txEl>
                                              <p:pRg st="10" end="10"/>
                                            </p:txEl>
                                          </p:spTgt>
                                        </p:tgtEl>
                                        <p:attrNameLst>
                                          <p:attrName>ppt_x</p:attrName>
                                        </p:attrNameLst>
                                      </p:cBhvr>
                                      <p:tavLst>
                                        <p:tav tm="0">
                                          <p:val>
                                            <p:strVal val="#ppt_x-.2"/>
                                          </p:val>
                                        </p:tav>
                                        <p:tav tm="100000">
                                          <p:val>
                                            <p:strVal val="#ppt_x"/>
                                          </p:val>
                                        </p:tav>
                                      </p:tavLst>
                                    </p:anim>
                                    <p:anim calcmode="lin" valueType="num">
                                      <p:cBhvr>
                                        <p:cTn id="80" dur="1000" fill="hold"/>
                                        <p:tgtEl>
                                          <p:spTgt spid="23">
                                            <p:txEl>
                                              <p:pRg st="10" end="10"/>
                                            </p:txEl>
                                          </p:spTgt>
                                        </p:tgtEl>
                                        <p:attrNameLst>
                                          <p:attrName>ppt_y</p:attrName>
                                        </p:attrNameLst>
                                      </p:cBhvr>
                                      <p:tavLst>
                                        <p:tav tm="0">
                                          <p:val>
                                            <p:strVal val="#ppt_y"/>
                                          </p:val>
                                        </p:tav>
                                        <p:tav tm="100000">
                                          <p:val>
                                            <p:strVal val="#ppt_y"/>
                                          </p:val>
                                        </p:tav>
                                      </p:tavLst>
                                    </p:anim>
                                    <p:animEffect transition="in" filter="fade">
                                      <p:cBhvr>
                                        <p:cTn id="81" dur="1000"/>
                                        <p:tgtEl>
                                          <p:spTgt spid="23">
                                            <p:txEl>
                                              <p:pRg st="10" end="10"/>
                                            </p:txEl>
                                          </p:spTgt>
                                        </p:tgtEl>
                                      </p:cBhvr>
                                    </p:animEffect>
                                  </p:childTnLst>
                                </p:cTn>
                              </p:par>
                              <p:par>
                                <p:cTn id="82" presetID="54" presetClass="entr" presetSubtype="0" accel="100000" fill="hold" grpId="0" nodeType="withEffect">
                                  <p:stCondLst>
                                    <p:cond delay="0"/>
                                  </p:stCondLst>
                                  <p:childTnLst>
                                    <p:set>
                                      <p:cBhvr>
                                        <p:cTn id="83" dur="1" fill="hold">
                                          <p:stCondLst>
                                            <p:cond delay="0"/>
                                          </p:stCondLst>
                                        </p:cTn>
                                        <p:tgtEl>
                                          <p:spTgt spid="23">
                                            <p:txEl>
                                              <p:pRg st="11" end="11"/>
                                            </p:txEl>
                                          </p:spTgt>
                                        </p:tgtEl>
                                        <p:attrNameLst>
                                          <p:attrName>style.visibility</p:attrName>
                                        </p:attrNameLst>
                                      </p:cBhvr>
                                      <p:to>
                                        <p:strVal val="visible"/>
                                      </p:to>
                                    </p:set>
                                    <p:anim calcmode="lin" valueType="num">
                                      <p:cBhvr>
                                        <p:cTn id="84" dur="1000" fill="hold"/>
                                        <p:tgtEl>
                                          <p:spTgt spid="23">
                                            <p:txEl>
                                              <p:pRg st="11" end="11"/>
                                            </p:txEl>
                                          </p:spTgt>
                                        </p:tgtEl>
                                        <p:attrNameLst>
                                          <p:attrName>ppt_w</p:attrName>
                                        </p:attrNameLst>
                                      </p:cBhvr>
                                      <p:tavLst>
                                        <p:tav tm="0">
                                          <p:val>
                                            <p:strVal val="#ppt_w*0.05"/>
                                          </p:val>
                                        </p:tav>
                                        <p:tav tm="100000">
                                          <p:val>
                                            <p:strVal val="#ppt_w"/>
                                          </p:val>
                                        </p:tav>
                                      </p:tavLst>
                                    </p:anim>
                                    <p:anim calcmode="lin" valueType="num">
                                      <p:cBhvr>
                                        <p:cTn id="85" dur="1000" fill="hold"/>
                                        <p:tgtEl>
                                          <p:spTgt spid="23">
                                            <p:txEl>
                                              <p:pRg st="11" end="11"/>
                                            </p:txEl>
                                          </p:spTgt>
                                        </p:tgtEl>
                                        <p:attrNameLst>
                                          <p:attrName>ppt_h</p:attrName>
                                        </p:attrNameLst>
                                      </p:cBhvr>
                                      <p:tavLst>
                                        <p:tav tm="0">
                                          <p:val>
                                            <p:strVal val="#ppt_h"/>
                                          </p:val>
                                        </p:tav>
                                        <p:tav tm="100000">
                                          <p:val>
                                            <p:strVal val="#ppt_h"/>
                                          </p:val>
                                        </p:tav>
                                      </p:tavLst>
                                    </p:anim>
                                    <p:anim calcmode="lin" valueType="num">
                                      <p:cBhvr>
                                        <p:cTn id="86" dur="1000" fill="hold"/>
                                        <p:tgtEl>
                                          <p:spTgt spid="23">
                                            <p:txEl>
                                              <p:pRg st="11" end="11"/>
                                            </p:txEl>
                                          </p:spTgt>
                                        </p:tgtEl>
                                        <p:attrNameLst>
                                          <p:attrName>ppt_x</p:attrName>
                                        </p:attrNameLst>
                                      </p:cBhvr>
                                      <p:tavLst>
                                        <p:tav tm="0">
                                          <p:val>
                                            <p:strVal val="#ppt_x-.2"/>
                                          </p:val>
                                        </p:tav>
                                        <p:tav tm="100000">
                                          <p:val>
                                            <p:strVal val="#ppt_x"/>
                                          </p:val>
                                        </p:tav>
                                      </p:tavLst>
                                    </p:anim>
                                    <p:anim calcmode="lin" valueType="num">
                                      <p:cBhvr>
                                        <p:cTn id="87" dur="1000" fill="hold"/>
                                        <p:tgtEl>
                                          <p:spTgt spid="23">
                                            <p:txEl>
                                              <p:pRg st="11" end="11"/>
                                            </p:txEl>
                                          </p:spTgt>
                                        </p:tgtEl>
                                        <p:attrNameLst>
                                          <p:attrName>ppt_y</p:attrName>
                                        </p:attrNameLst>
                                      </p:cBhvr>
                                      <p:tavLst>
                                        <p:tav tm="0">
                                          <p:val>
                                            <p:strVal val="#ppt_y"/>
                                          </p:val>
                                        </p:tav>
                                        <p:tav tm="100000">
                                          <p:val>
                                            <p:strVal val="#ppt_y"/>
                                          </p:val>
                                        </p:tav>
                                      </p:tavLst>
                                    </p:anim>
                                    <p:animEffect transition="in" filter="fade">
                                      <p:cBhvr>
                                        <p:cTn id="88" dur="1000"/>
                                        <p:tgtEl>
                                          <p:spTgt spid="23">
                                            <p:txEl>
                                              <p:pRg st="11" end="11"/>
                                            </p:txEl>
                                          </p:spTgt>
                                        </p:tgtEl>
                                      </p:cBhvr>
                                    </p:animEffect>
                                  </p:childTnLst>
                                </p:cTn>
                              </p:par>
                              <p:par>
                                <p:cTn id="89" presetID="54" presetClass="entr" presetSubtype="0" accel="100000" fill="hold" grpId="0" nodeType="withEffect">
                                  <p:stCondLst>
                                    <p:cond delay="0"/>
                                  </p:stCondLst>
                                  <p:childTnLst>
                                    <p:set>
                                      <p:cBhvr>
                                        <p:cTn id="90" dur="1" fill="hold">
                                          <p:stCondLst>
                                            <p:cond delay="0"/>
                                          </p:stCondLst>
                                        </p:cTn>
                                        <p:tgtEl>
                                          <p:spTgt spid="23">
                                            <p:txEl>
                                              <p:pRg st="12" end="12"/>
                                            </p:txEl>
                                          </p:spTgt>
                                        </p:tgtEl>
                                        <p:attrNameLst>
                                          <p:attrName>style.visibility</p:attrName>
                                        </p:attrNameLst>
                                      </p:cBhvr>
                                      <p:to>
                                        <p:strVal val="visible"/>
                                      </p:to>
                                    </p:set>
                                    <p:anim calcmode="lin" valueType="num">
                                      <p:cBhvr>
                                        <p:cTn id="91" dur="1000" fill="hold"/>
                                        <p:tgtEl>
                                          <p:spTgt spid="23">
                                            <p:txEl>
                                              <p:pRg st="12" end="12"/>
                                            </p:txEl>
                                          </p:spTgt>
                                        </p:tgtEl>
                                        <p:attrNameLst>
                                          <p:attrName>ppt_w</p:attrName>
                                        </p:attrNameLst>
                                      </p:cBhvr>
                                      <p:tavLst>
                                        <p:tav tm="0">
                                          <p:val>
                                            <p:strVal val="#ppt_w*0.05"/>
                                          </p:val>
                                        </p:tav>
                                        <p:tav tm="100000">
                                          <p:val>
                                            <p:strVal val="#ppt_w"/>
                                          </p:val>
                                        </p:tav>
                                      </p:tavLst>
                                    </p:anim>
                                    <p:anim calcmode="lin" valueType="num">
                                      <p:cBhvr>
                                        <p:cTn id="92" dur="1000" fill="hold"/>
                                        <p:tgtEl>
                                          <p:spTgt spid="23">
                                            <p:txEl>
                                              <p:pRg st="12" end="12"/>
                                            </p:txEl>
                                          </p:spTgt>
                                        </p:tgtEl>
                                        <p:attrNameLst>
                                          <p:attrName>ppt_h</p:attrName>
                                        </p:attrNameLst>
                                      </p:cBhvr>
                                      <p:tavLst>
                                        <p:tav tm="0">
                                          <p:val>
                                            <p:strVal val="#ppt_h"/>
                                          </p:val>
                                        </p:tav>
                                        <p:tav tm="100000">
                                          <p:val>
                                            <p:strVal val="#ppt_h"/>
                                          </p:val>
                                        </p:tav>
                                      </p:tavLst>
                                    </p:anim>
                                    <p:anim calcmode="lin" valueType="num">
                                      <p:cBhvr>
                                        <p:cTn id="93" dur="1000" fill="hold"/>
                                        <p:tgtEl>
                                          <p:spTgt spid="23">
                                            <p:txEl>
                                              <p:pRg st="12" end="12"/>
                                            </p:txEl>
                                          </p:spTgt>
                                        </p:tgtEl>
                                        <p:attrNameLst>
                                          <p:attrName>ppt_x</p:attrName>
                                        </p:attrNameLst>
                                      </p:cBhvr>
                                      <p:tavLst>
                                        <p:tav tm="0">
                                          <p:val>
                                            <p:strVal val="#ppt_x-.2"/>
                                          </p:val>
                                        </p:tav>
                                        <p:tav tm="100000">
                                          <p:val>
                                            <p:strVal val="#ppt_x"/>
                                          </p:val>
                                        </p:tav>
                                      </p:tavLst>
                                    </p:anim>
                                    <p:anim calcmode="lin" valueType="num">
                                      <p:cBhvr>
                                        <p:cTn id="94" dur="1000" fill="hold"/>
                                        <p:tgtEl>
                                          <p:spTgt spid="23">
                                            <p:txEl>
                                              <p:pRg st="12" end="12"/>
                                            </p:txEl>
                                          </p:spTgt>
                                        </p:tgtEl>
                                        <p:attrNameLst>
                                          <p:attrName>ppt_y</p:attrName>
                                        </p:attrNameLst>
                                      </p:cBhvr>
                                      <p:tavLst>
                                        <p:tav tm="0">
                                          <p:val>
                                            <p:strVal val="#ppt_y"/>
                                          </p:val>
                                        </p:tav>
                                        <p:tav tm="100000">
                                          <p:val>
                                            <p:strVal val="#ppt_y"/>
                                          </p:val>
                                        </p:tav>
                                      </p:tavLst>
                                    </p:anim>
                                    <p:animEffect transition="in" filter="fade">
                                      <p:cBhvr>
                                        <p:cTn id="95" dur="1000"/>
                                        <p:tgtEl>
                                          <p:spTgt spid="23">
                                            <p:txEl>
                                              <p:pRg st="12" end="12"/>
                                            </p:txEl>
                                          </p:spTgt>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7"/>
                                        </p:tgtEl>
                                        <p:attrNameLst>
                                          <p:attrName>style.visibility</p:attrName>
                                        </p:attrNameLst>
                                      </p:cBhvr>
                                      <p:to>
                                        <p:strVal val="visible"/>
                                      </p:to>
                                    </p:set>
                                    <p:animEffect transition="in" filter="fade">
                                      <p:cBhvr>
                                        <p:cTn id="98" dur="2000"/>
                                        <p:tgtEl>
                                          <p:spTgt spid="7"/>
                                        </p:tgtEl>
                                      </p:cBhvr>
                                    </p:animEffect>
                                  </p:childTnLst>
                                </p:cTn>
                              </p:par>
                              <p:par>
                                <p:cTn id="99" presetID="54" presetClass="entr" presetSubtype="0" accel="100000" fill="hold" grpId="0" nodeType="withEffect">
                                  <p:stCondLst>
                                    <p:cond delay="0"/>
                                  </p:stCondLst>
                                  <p:childTnLst>
                                    <p:set>
                                      <p:cBhvr>
                                        <p:cTn id="100" dur="1" fill="hold">
                                          <p:stCondLst>
                                            <p:cond delay="0"/>
                                          </p:stCondLst>
                                        </p:cTn>
                                        <p:tgtEl>
                                          <p:spTgt spid="23">
                                            <p:txEl>
                                              <p:pRg st="13" end="13"/>
                                            </p:txEl>
                                          </p:spTgt>
                                        </p:tgtEl>
                                        <p:attrNameLst>
                                          <p:attrName>style.visibility</p:attrName>
                                        </p:attrNameLst>
                                      </p:cBhvr>
                                      <p:to>
                                        <p:strVal val="visible"/>
                                      </p:to>
                                    </p:set>
                                    <p:anim calcmode="lin" valueType="num">
                                      <p:cBhvr>
                                        <p:cTn id="101" dur="1000" fill="hold"/>
                                        <p:tgtEl>
                                          <p:spTgt spid="23">
                                            <p:txEl>
                                              <p:pRg st="13" end="13"/>
                                            </p:txEl>
                                          </p:spTgt>
                                        </p:tgtEl>
                                        <p:attrNameLst>
                                          <p:attrName>ppt_w</p:attrName>
                                        </p:attrNameLst>
                                      </p:cBhvr>
                                      <p:tavLst>
                                        <p:tav tm="0">
                                          <p:val>
                                            <p:strVal val="#ppt_w*0.05"/>
                                          </p:val>
                                        </p:tav>
                                        <p:tav tm="100000">
                                          <p:val>
                                            <p:strVal val="#ppt_w"/>
                                          </p:val>
                                        </p:tav>
                                      </p:tavLst>
                                    </p:anim>
                                    <p:anim calcmode="lin" valueType="num">
                                      <p:cBhvr>
                                        <p:cTn id="102" dur="1000" fill="hold"/>
                                        <p:tgtEl>
                                          <p:spTgt spid="23">
                                            <p:txEl>
                                              <p:pRg st="13" end="13"/>
                                            </p:txEl>
                                          </p:spTgt>
                                        </p:tgtEl>
                                        <p:attrNameLst>
                                          <p:attrName>ppt_h</p:attrName>
                                        </p:attrNameLst>
                                      </p:cBhvr>
                                      <p:tavLst>
                                        <p:tav tm="0">
                                          <p:val>
                                            <p:strVal val="#ppt_h"/>
                                          </p:val>
                                        </p:tav>
                                        <p:tav tm="100000">
                                          <p:val>
                                            <p:strVal val="#ppt_h"/>
                                          </p:val>
                                        </p:tav>
                                      </p:tavLst>
                                    </p:anim>
                                    <p:anim calcmode="lin" valueType="num">
                                      <p:cBhvr>
                                        <p:cTn id="103" dur="1000" fill="hold"/>
                                        <p:tgtEl>
                                          <p:spTgt spid="23">
                                            <p:txEl>
                                              <p:pRg st="13" end="13"/>
                                            </p:txEl>
                                          </p:spTgt>
                                        </p:tgtEl>
                                        <p:attrNameLst>
                                          <p:attrName>ppt_x</p:attrName>
                                        </p:attrNameLst>
                                      </p:cBhvr>
                                      <p:tavLst>
                                        <p:tav tm="0">
                                          <p:val>
                                            <p:strVal val="#ppt_x-.2"/>
                                          </p:val>
                                        </p:tav>
                                        <p:tav tm="100000">
                                          <p:val>
                                            <p:strVal val="#ppt_x"/>
                                          </p:val>
                                        </p:tav>
                                      </p:tavLst>
                                    </p:anim>
                                    <p:anim calcmode="lin" valueType="num">
                                      <p:cBhvr>
                                        <p:cTn id="104" dur="1000" fill="hold"/>
                                        <p:tgtEl>
                                          <p:spTgt spid="23">
                                            <p:txEl>
                                              <p:pRg st="13" end="13"/>
                                            </p:txEl>
                                          </p:spTgt>
                                        </p:tgtEl>
                                        <p:attrNameLst>
                                          <p:attrName>ppt_y</p:attrName>
                                        </p:attrNameLst>
                                      </p:cBhvr>
                                      <p:tavLst>
                                        <p:tav tm="0">
                                          <p:val>
                                            <p:strVal val="#ppt_y"/>
                                          </p:val>
                                        </p:tav>
                                        <p:tav tm="100000">
                                          <p:val>
                                            <p:strVal val="#ppt_y"/>
                                          </p:val>
                                        </p:tav>
                                      </p:tavLst>
                                    </p:anim>
                                    <p:animEffect transition="in" filter="fade">
                                      <p:cBhvr>
                                        <p:cTn id="105" dur="1000"/>
                                        <p:tgtEl>
                                          <p:spTgt spid="23">
                                            <p:txEl>
                                              <p:pRg st="13" end="13"/>
                                            </p:txEl>
                                          </p:spTgt>
                                        </p:tgtEl>
                                      </p:cBhvr>
                                    </p:animEffect>
                                  </p:childTnLst>
                                </p:cTn>
                              </p:par>
                              <p:par>
                                <p:cTn id="106" presetID="54" presetClass="entr" presetSubtype="0" accel="100000" fill="hold" grpId="0" nodeType="withEffect">
                                  <p:stCondLst>
                                    <p:cond delay="0"/>
                                  </p:stCondLst>
                                  <p:childTnLst>
                                    <p:set>
                                      <p:cBhvr>
                                        <p:cTn id="107" dur="1" fill="hold">
                                          <p:stCondLst>
                                            <p:cond delay="0"/>
                                          </p:stCondLst>
                                        </p:cTn>
                                        <p:tgtEl>
                                          <p:spTgt spid="23">
                                            <p:txEl>
                                              <p:pRg st="14" end="14"/>
                                            </p:txEl>
                                          </p:spTgt>
                                        </p:tgtEl>
                                        <p:attrNameLst>
                                          <p:attrName>style.visibility</p:attrName>
                                        </p:attrNameLst>
                                      </p:cBhvr>
                                      <p:to>
                                        <p:strVal val="visible"/>
                                      </p:to>
                                    </p:set>
                                    <p:anim calcmode="lin" valueType="num">
                                      <p:cBhvr>
                                        <p:cTn id="108" dur="1000" fill="hold"/>
                                        <p:tgtEl>
                                          <p:spTgt spid="23">
                                            <p:txEl>
                                              <p:pRg st="14" end="14"/>
                                            </p:txEl>
                                          </p:spTgt>
                                        </p:tgtEl>
                                        <p:attrNameLst>
                                          <p:attrName>ppt_w</p:attrName>
                                        </p:attrNameLst>
                                      </p:cBhvr>
                                      <p:tavLst>
                                        <p:tav tm="0">
                                          <p:val>
                                            <p:strVal val="#ppt_w*0.05"/>
                                          </p:val>
                                        </p:tav>
                                        <p:tav tm="100000">
                                          <p:val>
                                            <p:strVal val="#ppt_w"/>
                                          </p:val>
                                        </p:tav>
                                      </p:tavLst>
                                    </p:anim>
                                    <p:anim calcmode="lin" valueType="num">
                                      <p:cBhvr>
                                        <p:cTn id="109" dur="1000" fill="hold"/>
                                        <p:tgtEl>
                                          <p:spTgt spid="23">
                                            <p:txEl>
                                              <p:pRg st="14" end="14"/>
                                            </p:txEl>
                                          </p:spTgt>
                                        </p:tgtEl>
                                        <p:attrNameLst>
                                          <p:attrName>ppt_h</p:attrName>
                                        </p:attrNameLst>
                                      </p:cBhvr>
                                      <p:tavLst>
                                        <p:tav tm="0">
                                          <p:val>
                                            <p:strVal val="#ppt_h"/>
                                          </p:val>
                                        </p:tav>
                                        <p:tav tm="100000">
                                          <p:val>
                                            <p:strVal val="#ppt_h"/>
                                          </p:val>
                                        </p:tav>
                                      </p:tavLst>
                                    </p:anim>
                                    <p:anim calcmode="lin" valueType="num">
                                      <p:cBhvr>
                                        <p:cTn id="110" dur="1000" fill="hold"/>
                                        <p:tgtEl>
                                          <p:spTgt spid="23">
                                            <p:txEl>
                                              <p:pRg st="14" end="14"/>
                                            </p:txEl>
                                          </p:spTgt>
                                        </p:tgtEl>
                                        <p:attrNameLst>
                                          <p:attrName>ppt_x</p:attrName>
                                        </p:attrNameLst>
                                      </p:cBhvr>
                                      <p:tavLst>
                                        <p:tav tm="0">
                                          <p:val>
                                            <p:strVal val="#ppt_x-.2"/>
                                          </p:val>
                                        </p:tav>
                                        <p:tav tm="100000">
                                          <p:val>
                                            <p:strVal val="#ppt_x"/>
                                          </p:val>
                                        </p:tav>
                                      </p:tavLst>
                                    </p:anim>
                                    <p:anim calcmode="lin" valueType="num">
                                      <p:cBhvr>
                                        <p:cTn id="111" dur="1000" fill="hold"/>
                                        <p:tgtEl>
                                          <p:spTgt spid="23">
                                            <p:txEl>
                                              <p:pRg st="14" end="14"/>
                                            </p:txEl>
                                          </p:spTgt>
                                        </p:tgtEl>
                                        <p:attrNameLst>
                                          <p:attrName>ppt_y</p:attrName>
                                        </p:attrNameLst>
                                      </p:cBhvr>
                                      <p:tavLst>
                                        <p:tav tm="0">
                                          <p:val>
                                            <p:strVal val="#ppt_y"/>
                                          </p:val>
                                        </p:tav>
                                        <p:tav tm="100000">
                                          <p:val>
                                            <p:strVal val="#ppt_y"/>
                                          </p:val>
                                        </p:tav>
                                      </p:tavLst>
                                    </p:anim>
                                    <p:animEffect transition="in" filter="fade">
                                      <p:cBhvr>
                                        <p:cTn id="112" dur="1000"/>
                                        <p:tgtEl>
                                          <p:spTgt spid="23">
                                            <p:txEl>
                                              <p:pRg st="14" end="14"/>
                                            </p:txEl>
                                          </p:spTgt>
                                        </p:tgtEl>
                                      </p:cBhvr>
                                    </p:animEffect>
                                  </p:childTnLst>
                                </p:cTn>
                              </p:par>
                              <p:par>
                                <p:cTn id="113" presetID="54" presetClass="entr" presetSubtype="0" accel="100000" fill="hold" grpId="0" nodeType="withEffect">
                                  <p:stCondLst>
                                    <p:cond delay="0"/>
                                  </p:stCondLst>
                                  <p:childTnLst>
                                    <p:set>
                                      <p:cBhvr>
                                        <p:cTn id="114" dur="1" fill="hold">
                                          <p:stCondLst>
                                            <p:cond delay="0"/>
                                          </p:stCondLst>
                                        </p:cTn>
                                        <p:tgtEl>
                                          <p:spTgt spid="23">
                                            <p:txEl>
                                              <p:pRg st="15" end="15"/>
                                            </p:txEl>
                                          </p:spTgt>
                                        </p:tgtEl>
                                        <p:attrNameLst>
                                          <p:attrName>style.visibility</p:attrName>
                                        </p:attrNameLst>
                                      </p:cBhvr>
                                      <p:to>
                                        <p:strVal val="visible"/>
                                      </p:to>
                                    </p:set>
                                    <p:anim calcmode="lin" valueType="num">
                                      <p:cBhvr>
                                        <p:cTn id="115" dur="1000" fill="hold"/>
                                        <p:tgtEl>
                                          <p:spTgt spid="23">
                                            <p:txEl>
                                              <p:pRg st="15" end="15"/>
                                            </p:txEl>
                                          </p:spTgt>
                                        </p:tgtEl>
                                        <p:attrNameLst>
                                          <p:attrName>ppt_w</p:attrName>
                                        </p:attrNameLst>
                                      </p:cBhvr>
                                      <p:tavLst>
                                        <p:tav tm="0">
                                          <p:val>
                                            <p:strVal val="#ppt_w*0.05"/>
                                          </p:val>
                                        </p:tav>
                                        <p:tav tm="100000">
                                          <p:val>
                                            <p:strVal val="#ppt_w"/>
                                          </p:val>
                                        </p:tav>
                                      </p:tavLst>
                                    </p:anim>
                                    <p:anim calcmode="lin" valueType="num">
                                      <p:cBhvr>
                                        <p:cTn id="116" dur="1000" fill="hold"/>
                                        <p:tgtEl>
                                          <p:spTgt spid="23">
                                            <p:txEl>
                                              <p:pRg st="15" end="15"/>
                                            </p:txEl>
                                          </p:spTgt>
                                        </p:tgtEl>
                                        <p:attrNameLst>
                                          <p:attrName>ppt_h</p:attrName>
                                        </p:attrNameLst>
                                      </p:cBhvr>
                                      <p:tavLst>
                                        <p:tav tm="0">
                                          <p:val>
                                            <p:strVal val="#ppt_h"/>
                                          </p:val>
                                        </p:tav>
                                        <p:tav tm="100000">
                                          <p:val>
                                            <p:strVal val="#ppt_h"/>
                                          </p:val>
                                        </p:tav>
                                      </p:tavLst>
                                    </p:anim>
                                    <p:anim calcmode="lin" valueType="num">
                                      <p:cBhvr>
                                        <p:cTn id="117" dur="1000" fill="hold"/>
                                        <p:tgtEl>
                                          <p:spTgt spid="23">
                                            <p:txEl>
                                              <p:pRg st="15" end="15"/>
                                            </p:txEl>
                                          </p:spTgt>
                                        </p:tgtEl>
                                        <p:attrNameLst>
                                          <p:attrName>ppt_x</p:attrName>
                                        </p:attrNameLst>
                                      </p:cBhvr>
                                      <p:tavLst>
                                        <p:tav tm="0">
                                          <p:val>
                                            <p:strVal val="#ppt_x-.2"/>
                                          </p:val>
                                        </p:tav>
                                        <p:tav tm="100000">
                                          <p:val>
                                            <p:strVal val="#ppt_x"/>
                                          </p:val>
                                        </p:tav>
                                      </p:tavLst>
                                    </p:anim>
                                    <p:anim calcmode="lin" valueType="num">
                                      <p:cBhvr>
                                        <p:cTn id="118" dur="1000" fill="hold"/>
                                        <p:tgtEl>
                                          <p:spTgt spid="23">
                                            <p:txEl>
                                              <p:pRg st="15" end="15"/>
                                            </p:txEl>
                                          </p:spTgt>
                                        </p:tgtEl>
                                        <p:attrNameLst>
                                          <p:attrName>ppt_y</p:attrName>
                                        </p:attrNameLst>
                                      </p:cBhvr>
                                      <p:tavLst>
                                        <p:tav tm="0">
                                          <p:val>
                                            <p:strVal val="#ppt_y"/>
                                          </p:val>
                                        </p:tav>
                                        <p:tav tm="100000">
                                          <p:val>
                                            <p:strVal val="#ppt_y"/>
                                          </p:val>
                                        </p:tav>
                                      </p:tavLst>
                                    </p:anim>
                                    <p:animEffect transition="in" filter="fade">
                                      <p:cBhvr>
                                        <p:cTn id="119" dur="1000"/>
                                        <p:tgtEl>
                                          <p:spTgt spid="23">
                                            <p:txEl>
                                              <p:pRg st="15" end="15"/>
                                            </p:txEl>
                                          </p:spTgt>
                                        </p:tgtEl>
                                      </p:cBhvr>
                                    </p:animEffect>
                                  </p:childTnLst>
                                </p:cTn>
                              </p:par>
                            </p:childTnLst>
                          </p:cTn>
                        </p:par>
                        <p:par>
                          <p:cTn id="120" fill="hold">
                            <p:stCondLst>
                              <p:cond delay="2000"/>
                            </p:stCondLst>
                            <p:childTnLst>
                              <p:par>
                                <p:cTn id="121" presetID="2" presetClass="entr" presetSubtype="3" fill="hold" nodeType="afterEffect">
                                  <p:stCondLst>
                                    <p:cond delay="0"/>
                                  </p:stCondLst>
                                  <p:childTnLst>
                                    <p:set>
                                      <p:cBhvr>
                                        <p:cTn id="122" dur="1" fill="hold">
                                          <p:stCondLst>
                                            <p:cond delay="0"/>
                                          </p:stCondLst>
                                        </p:cTn>
                                        <p:tgtEl>
                                          <p:spTgt spid="24"/>
                                        </p:tgtEl>
                                        <p:attrNameLst>
                                          <p:attrName>style.visibility</p:attrName>
                                        </p:attrNameLst>
                                      </p:cBhvr>
                                      <p:to>
                                        <p:strVal val="visible"/>
                                      </p:to>
                                    </p:set>
                                    <p:anim calcmode="lin" valueType="num">
                                      <p:cBhvr additive="base">
                                        <p:cTn id="123" dur="1000" fill="hold"/>
                                        <p:tgtEl>
                                          <p:spTgt spid="24"/>
                                        </p:tgtEl>
                                        <p:attrNameLst>
                                          <p:attrName>ppt_x</p:attrName>
                                        </p:attrNameLst>
                                      </p:cBhvr>
                                      <p:tavLst>
                                        <p:tav tm="0">
                                          <p:val>
                                            <p:strVal val="1+#ppt_w/2"/>
                                          </p:val>
                                        </p:tav>
                                        <p:tav tm="100000">
                                          <p:val>
                                            <p:strVal val="#ppt_x"/>
                                          </p:val>
                                        </p:tav>
                                      </p:tavLst>
                                    </p:anim>
                                    <p:anim calcmode="lin" valueType="num">
                                      <p:cBhvr additive="base">
                                        <p:cTn id="124" dur="1000" fill="hold"/>
                                        <p:tgtEl>
                                          <p:spTgt spid="24"/>
                                        </p:tgtEl>
                                        <p:attrNameLst>
                                          <p:attrName>ppt_y</p:attrName>
                                        </p:attrNameLst>
                                      </p:cBhvr>
                                      <p:tavLst>
                                        <p:tav tm="0">
                                          <p:val>
                                            <p:strVal val="0-#ppt_h/2"/>
                                          </p:val>
                                        </p:tav>
                                        <p:tav tm="100000">
                                          <p:val>
                                            <p:strVal val="#ppt_y"/>
                                          </p:val>
                                        </p:tav>
                                      </p:tavLst>
                                    </p:anim>
                                  </p:childTnLst>
                                </p:cTn>
                              </p:par>
                            </p:childTnLst>
                          </p:cTn>
                        </p:par>
                        <p:par>
                          <p:cTn id="125" fill="hold">
                            <p:stCondLst>
                              <p:cond delay="3000"/>
                            </p:stCondLst>
                            <p:childTnLst>
                              <p:par>
                                <p:cTn id="126" presetID="2" presetClass="entr" presetSubtype="2" fill="hold" nodeType="afterEffect">
                                  <p:stCondLst>
                                    <p:cond delay="0"/>
                                  </p:stCondLst>
                                  <p:childTnLst>
                                    <p:set>
                                      <p:cBhvr>
                                        <p:cTn id="127" dur="1" fill="hold">
                                          <p:stCondLst>
                                            <p:cond delay="0"/>
                                          </p:stCondLst>
                                        </p:cTn>
                                        <p:tgtEl>
                                          <p:spTgt spid="9"/>
                                        </p:tgtEl>
                                        <p:attrNameLst>
                                          <p:attrName>style.visibility</p:attrName>
                                        </p:attrNameLst>
                                      </p:cBhvr>
                                      <p:to>
                                        <p:strVal val="visible"/>
                                      </p:to>
                                    </p:set>
                                    <p:anim calcmode="lin" valueType="num">
                                      <p:cBhvr additive="base">
                                        <p:cTn id="128" dur="1000" fill="hold"/>
                                        <p:tgtEl>
                                          <p:spTgt spid="9"/>
                                        </p:tgtEl>
                                        <p:attrNameLst>
                                          <p:attrName>ppt_x</p:attrName>
                                        </p:attrNameLst>
                                      </p:cBhvr>
                                      <p:tavLst>
                                        <p:tav tm="0">
                                          <p:val>
                                            <p:strVal val="1+#ppt_w/2"/>
                                          </p:val>
                                        </p:tav>
                                        <p:tav tm="100000">
                                          <p:val>
                                            <p:strVal val="#ppt_x"/>
                                          </p:val>
                                        </p:tav>
                                      </p:tavLst>
                                    </p:anim>
                                    <p:anim calcmode="lin" valueType="num">
                                      <p:cBhvr additive="base">
                                        <p:cTn id="129" dur="1000" fill="hold"/>
                                        <p:tgtEl>
                                          <p:spTgt spid="9"/>
                                        </p:tgtEl>
                                        <p:attrNameLst>
                                          <p:attrName>ppt_y</p:attrName>
                                        </p:attrNameLst>
                                      </p:cBhvr>
                                      <p:tavLst>
                                        <p:tav tm="0">
                                          <p:val>
                                            <p:strVal val="#ppt_y"/>
                                          </p:val>
                                        </p:tav>
                                        <p:tav tm="100000">
                                          <p:val>
                                            <p:strVal val="#ppt_y"/>
                                          </p:val>
                                        </p:tav>
                                      </p:tavLst>
                                    </p:anim>
                                  </p:childTnLst>
                                </p:cTn>
                              </p:par>
                            </p:childTnLst>
                          </p:cTn>
                        </p:par>
                        <p:par>
                          <p:cTn id="130" fill="hold">
                            <p:stCondLst>
                              <p:cond delay="4000"/>
                            </p:stCondLst>
                            <p:childTnLst>
                              <p:par>
                                <p:cTn id="131" presetID="2" presetClass="entr" presetSubtype="12" fill="hold" nodeType="afterEffect">
                                  <p:stCondLst>
                                    <p:cond delay="0"/>
                                  </p:stCondLst>
                                  <p:childTnLst>
                                    <p:set>
                                      <p:cBhvr>
                                        <p:cTn id="132" dur="1" fill="hold">
                                          <p:stCondLst>
                                            <p:cond delay="0"/>
                                          </p:stCondLst>
                                        </p:cTn>
                                        <p:tgtEl>
                                          <p:spTgt spid="12"/>
                                        </p:tgtEl>
                                        <p:attrNameLst>
                                          <p:attrName>style.visibility</p:attrName>
                                        </p:attrNameLst>
                                      </p:cBhvr>
                                      <p:to>
                                        <p:strVal val="visible"/>
                                      </p:to>
                                    </p:set>
                                    <p:anim calcmode="lin" valueType="num">
                                      <p:cBhvr additive="base">
                                        <p:cTn id="133" dur="1000" fill="hold"/>
                                        <p:tgtEl>
                                          <p:spTgt spid="12"/>
                                        </p:tgtEl>
                                        <p:attrNameLst>
                                          <p:attrName>ppt_x</p:attrName>
                                        </p:attrNameLst>
                                      </p:cBhvr>
                                      <p:tavLst>
                                        <p:tav tm="0">
                                          <p:val>
                                            <p:strVal val="0-#ppt_w/2"/>
                                          </p:val>
                                        </p:tav>
                                        <p:tav tm="100000">
                                          <p:val>
                                            <p:strVal val="#ppt_x"/>
                                          </p:val>
                                        </p:tav>
                                      </p:tavLst>
                                    </p:anim>
                                    <p:anim calcmode="lin" valueType="num">
                                      <p:cBhvr additive="base">
                                        <p:cTn id="134" dur="1000" fill="hold"/>
                                        <p:tgtEl>
                                          <p:spTgt spid="12"/>
                                        </p:tgtEl>
                                        <p:attrNameLst>
                                          <p:attrName>ppt_y</p:attrName>
                                        </p:attrNameLst>
                                      </p:cBhvr>
                                      <p:tavLst>
                                        <p:tav tm="0">
                                          <p:val>
                                            <p:strVal val="1+#ppt_h/2"/>
                                          </p:val>
                                        </p:tav>
                                        <p:tav tm="100000">
                                          <p:val>
                                            <p:strVal val="#ppt_y"/>
                                          </p:val>
                                        </p:tav>
                                      </p:tavLst>
                                    </p:anim>
                                  </p:childTnLst>
                                </p:cTn>
                              </p:par>
                            </p:childTnLst>
                          </p:cTn>
                        </p:par>
                        <p:par>
                          <p:cTn id="135" fill="hold">
                            <p:stCondLst>
                              <p:cond delay="5000"/>
                            </p:stCondLst>
                            <p:childTnLst>
                              <p:par>
                                <p:cTn id="136" presetID="2" presetClass="entr" presetSubtype="6" fill="hold" nodeType="afterEffect">
                                  <p:stCondLst>
                                    <p:cond delay="0"/>
                                  </p:stCondLst>
                                  <p:childTnLst>
                                    <p:set>
                                      <p:cBhvr>
                                        <p:cTn id="137" dur="1" fill="hold">
                                          <p:stCondLst>
                                            <p:cond delay="0"/>
                                          </p:stCondLst>
                                        </p:cTn>
                                        <p:tgtEl>
                                          <p:spTgt spid="19"/>
                                        </p:tgtEl>
                                        <p:attrNameLst>
                                          <p:attrName>style.visibility</p:attrName>
                                        </p:attrNameLst>
                                      </p:cBhvr>
                                      <p:to>
                                        <p:strVal val="visible"/>
                                      </p:to>
                                    </p:set>
                                    <p:anim calcmode="lin" valueType="num">
                                      <p:cBhvr additive="base">
                                        <p:cTn id="138" dur="1000" fill="hold"/>
                                        <p:tgtEl>
                                          <p:spTgt spid="19"/>
                                        </p:tgtEl>
                                        <p:attrNameLst>
                                          <p:attrName>ppt_x</p:attrName>
                                        </p:attrNameLst>
                                      </p:cBhvr>
                                      <p:tavLst>
                                        <p:tav tm="0">
                                          <p:val>
                                            <p:strVal val="1+#ppt_w/2"/>
                                          </p:val>
                                        </p:tav>
                                        <p:tav tm="100000">
                                          <p:val>
                                            <p:strVal val="#ppt_x"/>
                                          </p:val>
                                        </p:tav>
                                      </p:tavLst>
                                    </p:anim>
                                    <p:anim calcmode="lin" valueType="num">
                                      <p:cBhvr additive="base">
                                        <p:cTn id="139" dur="10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static</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31</a:t>
            </a:fld>
            <a:endParaRPr lang="en-US"/>
          </a:p>
        </p:txBody>
      </p:sp>
      <p:sp>
        <p:nvSpPr>
          <p:cNvPr id="4" name="Content Placeholder 3"/>
          <p:cNvSpPr>
            <a:spLocks noGrp="1"/>
          </p:cNvSpPr>
          <p:nvPr>
            <p:ph sz="quarter" idx="1"/>
          </p:nvPr>
        </p:nvSpPr>
        <p:spPr/>
        <p:txBody>
          <a:bodyPr>
            <a:normAutofit fontScale="92500" lnSpcReduction="20000"/>
          </a:bodyPr>
          <a:lstStyle/>
          <a:p>
            <a:pPr algn="just">
              <a:lnSpc>
                <a:spcPct val="120000"/>
              </a:lnSpc>
            </a:pPr>
            <a:r>
              <a:rPr lang="en-US" i="1" dirty="0">
                <a:solidFill>
                  <a:srgbClr val="FF0000"/>
                </a:solidFill>
              </a:rPr>
              <a:t>static block</a:t>
            </a:r>
            <a:r>
              <a:rPr lang="en-US" dirty="0">
                <a:solidFill>
                  <a:srgbClr val="FF0000"/>
                </a:solidFill>
              </a:rPr>
              <a:t>: </a:t>
            </a:r>
            <a:r>
              <a:rPr lang="en-US" dirty="0"/>
              <a:t>A block of statement inside a Java class that is executed when a class is first loaded &amp; initialized</a:t>
            </a:r>
          </a:p>
          <a:p>
            <a:pPr lvl="1" algn="just">
              <a:lnSpc>
                <a:spcPct val="120000"/>
              </a:lnSpc>
            </a:pPr>
            <a:r>
              <a:rPr lang="en-US" dirty="0"/>
              <a:t>A class is loaded typically after the JVM starts </a:t>
            </a:r>
          </a:p>
          <a:p>
            <a:pPr lvl="1" algn="just">
              <a:lnSpc>
                <a:spcPct val="120000"/>
              </a:lnSpc>
            </a:pPr>
            <a:r>
              <a:rPr lang="en-US" dirty="0"/>
              <a:t>Sometimes a class is loaded when the program requires it</a:t>
            </a:r>
            <a:endParaRPr lang="en-US" b="1" dirty="0"/>
          </a:p>
          <a:p>
            <a:pPr lvl="1" algn="just">
              <a:lnSpc>
                <a:spcPct val="120000"/>
              </a:lnSpc>
            </a:pPr>
            <a:endParaRPr lang="en-US" sz="1400" b="1" dirty="0"/>
          </a:p>
          <a:p>
            <a:pPr lvl="1" algn="just">
              <a:lnSpc>
                <a:spcPct val="120000"/>
              </a:lnSpc>
            </a:pPr>
            <a:endParaRPr lang="en-US" sz="1400" b="1" dirty="0"/>
          </a:p>
          <a:p>
            <a:pPr lvl="1" algn="just">
              <a:lnSpc>
                <a:spcPct val="120000"/>
              </a:lnSpc>
            </a:pPr>
            <a:endParaRPr lang="en-US" sz="1400" b="1" dirty="0"/>
          </a:p>
          <a:p>
            <a:pPr lvl="1" algn="just">
              <a:lnSpc>
                <a:spcPct val="120000"/>
              </a:lnSpc>
            </a:pPr>
            <a:endParaRPr lang="en-US" sz="1400" b="1" dirty="0"/>
          </a:p>
          <a:p>
            <a:pPr lvl="1" algn="just">
              <a:lnSpc>
                <a:spcPct val="120000"/>
              </a:lnSpc>
            </a:pPr>
            <a:endParaRPr lang="en-US" dirty="0"/>
          </a:p>
          <a:p>
            <a:pPr lvl="1" algn="just">
              <a:lnSpc>
                <a:spcPct val="120000"/>
              </a:lnSpc>
            </a:pPr>
            <a:endParaRPr lang="en-US" sz="1400" dirty="0"/>
          </a:p>
          <a:p>
            <a:pPr lvl="1" algn="just">
              <a:lnSpc>
                <a:spcPct val="120000"/>
              </a:lnSpc>
            </a:pPr>
            <a:endParaRPr lang="en-US" sz="1400" dirty="0"/>
          </a:p>
          <a:p>
            <a:pPr lvl="1" algn="just">
              <a:lnSpc>
                <a:spcPct val="120000"/>
              </a:lnSpc>
            </a:pPr>
            <a:endParaRPr lang="en-US" sz="1400" dirty="0"/>
          </a:p>
          <a:p>
            <a:pPr lvl="1" algn="just">
              <a:lnSpc>
                <a:spcPct val="120000"/>
              </a:lnSpc>
            </a:pPr>
            <a:endParaRPr lang="en-US" sz="1400" dirty="0"/>
          </a:p>
          <a:p>
            <a:pPr lvl="1" algn="just">
              <a:lnSpc>
                <a:spcPct val="120000"/>
              </a:lnSpc>
            </a:pPr>
            <a:r>
              <a:rPr lang="en-US" dirty="0"/>
              <a:t>A static block helps to initialize the static data members like constructors help to initialize instance members</a:t>
            </a:r>
            <a:endParaRPr lang="en-US" sz="2400" b="1" i="1" dirty="0"/>
          </a:p>
          <a:p>
            <a:pPr algn="just"/>
            <a:endParaRPr lang="en-IN" dirty="0"/>
          </a:p>
        </p:txBody>
      </p:sp>
      <p:sp>
        <p:nvSpPr>
          <p:cNvPr id="5" name="Text Box 4"/>
          <p:cNvSpPr txBox="1">
            <a:spLocks noChangeArrowheads="1"/>
          </p:cNvSpPr>
          <p:nvPr/>
        </p:nvSpPr>
        <p:spPr bwMode="auto">
          <a:xfrm>
            <a:off x="2652713" y="3124200"/>
            <a:ext cx="3810000" cy="1323439"/>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pPr algn="l"/>
            <a:r>
              <a:rPr lang="en-US" sz="1600" dirty="0">
                <a:solidFill>
                  <a:srgbClr val="FF0000"/>
                </a:solidFill>
                <a:latin typeface="Courier New" panose="02070309020205020404" pitchFamily="49" charset="0"/>
              </a:rPr>
              <a:t>class Test{</a:t>
            </a:r>
          </a:p>
          <a:p>
            <a:pPr algn="l"/>
            <a:r>
              <a:rPr lang="en-US" sz="1600" dirty="0">
                <a:solidFill>
                  <a:srgbClr val="FF0000"/>
                </a:solidFill>
                <a:latin typeface="Courier New" panose="02070309020205020404" pitchFamily="49" charset="0"/>
              </a:rPr>
              <a:t>	static {</a:t>
            </a:r>
          </a:p>
          <a:p>
            <a:pPr algn="l"/>
            <a:r>
              <a:rPr lang="en-US" sz="1600" dirty="0">
                <a:solidFill>
                  <a:srgbClr val="FF0000"/>
                </a:solidFill>
                <a:latin typeface="Courier New" panose="02070309020205020404" pitchFamily="49" charset="0"/>
              </a:rPr>
              <a:t>	      //Code goes here </a:t>
            </a:r>
          </a:p>
          <a:p>
            <a:pPr algn="l"/>
            <a:r>
              <a:rPr lang="en-US" sz="1600" dirty="0">
                <a:solidFill>
                  <a:srgbClr val="FF0000"/>
                </a:solidFill>
                <a:latin typeface="Courier New" panose="02070309020205020404" pitchFamily="49" charset="0"/>
              </a:rPr>
              <a:t>	}</a:t>
            </a:r>
          </a:p>
          <a:p>
            <a:pPr algn="l"/>
            <a:r>
              <a:rPr lang="en-US" sz="1600" dirty="0">
                <a:solidFill>
                  <a:srgbClr val="FF0000"/>
                </a:solidFill>
                <a:latin typeface="Courier New" panose="02070309020205020404" pitchFamily="49" charset="0"/>
              </a:rPr>
              <a:t>}</a:t>
            </a:r>
          </a:p>
        </p:txBody>
      </p:sp>
    </p:spTree>
    <p:extLst>
      <p:ext uri="{BB962C8B-B14F-4D97-AF65-F5344CB8AC3E}">
        <p14:creationId xmlns:p14="http://schemas.microsoft.com/office/powerpoint/2010/main" val="416140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static</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32</a:t>
            </a:fld>
            <a:endParaRPr lang="en-US"/>
          </a:p>
        </p:txBody>
      </p:sp>
      <p:sp>
        <p:nvSpPr>
          <p:cNvPr id="8" name="Content Placeholder 7"/>
          <p:cNvSpPr>
            <a:spLocks noGrp="1"/>
          </p:cNvSpPr>
          <p:nvPr>
            <p:ph sz="quarter" idx="1"/>
          </p:nvPr>
        </p:nvSpPr>
        <p:spPr/>
        <p:txBody>
          <a:bodyPr>
            <a:normAutofit fontScale="47500" lnSpcReduction="20000"/>
          </a:bodyPr>
          <a:lstStyle/>
          <a:p>
            <a:pPr algn="just"/>
            <a:endParaRPr lang="en-IN" dirty="0" smtClean="0"/>
          </a:p>
          <a:p>
            <a:pPr algn="just"/>
            <a:endParaRPr lang="en-IN" dirty="0"/>
          </a:p>
          <a:p>
            <a:pPr algn="just"/>
            <a:endParaRPr lang="en-IN" dirty="0" smtClean="0"/>
          </a:p>
          <a:p>
            <a:pPr algn="just"/>
            <a:endParaRPr lang="en-IN" dirty="0"/>
          </a:p>
          <a:p>
            <a:pPr algn="just"/>
            <a:endParaRPr lang="en-IN" dirty="0" smtClean="0"/>
          </a:p>
          <a:p>
            <a:pPr algn="just"/>
            <a:endParaRPr lang="en-IN" dirty="0"/>
          </a:p>
          <a:p>
            <a:pPr algn="just"/>
            <a:endParaRPr lang="en-IN" dirty="0" smtClean="0"/>
          </a:p>
          <a:p>
            <a:pPr algn="just"/>
            <a:endParaRPr lang="en-IN" dirty="0" smtClean="0"/>
          </a:p>
          <a:p>
            <a:pPr algn="just"/>
            <a:endParaRPr lang="en-IN" dirty="0"/>
          </a:p>
          <a:p>
            <a:pPr algn="just"/>
            <a:endParaRPr lang="en-IN" dirty="0" smtClean="0"/>
          </a:p>
          <a:p>
            <a:pPr algn="just"/>
            <a:endParaRPr lang="en-IN" dirty="0"/>
          </a:p>
          <a:p>
            <a:pPr algn="just"/>
            <a:endParaRPr lang="en-IN" dirty="0" smtClean="0"/>
          </a:p>
          <a:p>
            <a:pPr algn="just"/>
            <a:endParaRPr lang="en-IN" dirty="0"/>
          </a:p>
          <a:p>
            <a:pPr algn="just"/>
            <a:endParaRPr lang="en-IN" dirty="0" smtClean="0"/>
          </a:p>
          <a:p>
            <a:pPr algn="just"/>
            <a:endParaRPr lang="en-IN" dirty="0"/>
          </a:p>
          <a:p>
            <a:pPr algn="just"/>
            <a:endParaRPr lang="en-IN" dirty="0" smtClean="0"/>
          </a:p>
          <a:p>
            <a:pPr algn="just"/>
            <a:r>
              <a:rPr lang="en-IN" sz="3400" dirty="0" smtClean="0"/>
              <a:t>As </a:t>
            </a:r>
            <a:r>
              <a:rPr lang="en-IN" sz="3400" dirty="0"/>
              <a:t>soon as the </a:t>
            </a:r>
            <a:r>
              <a:rPr lang="en-IN" sz="3400" dirty="0" err="1"/>
              <a:t>UseStatic</a:t>
            </a:r>
            <a:r>
              <a:rPr lang="en-IN" sz="3400" dirty="0"/>
              <a:t> class </a:t>
            </a:r>
            <a:r>
              <a:rPr lang="en-IN" sz="3400" dirty="0" smtClean="0"/>
              <a:t>is loaded</a:t>
            </a:r>
            <a:r>
              <a:rPr lang="en-IN" sz="3400" dirty="0"/>
              <a:t>, all of the static </a:t>
            </a:r>
            <a:r>
              <a:rPr lang="en-IN" sz="3400" dirty="0" smtClean="0"/>
              <a:t>statements are </a:t>
            </a:r>
            <a:r>
              <a:rPr lang="en-IN" sz="3400" dirty="0"/>
              <a:t>run</a:t>
            </a:r>
            <a:r>
              <a:rPr lang="en-IN" sz="3400" dirty="0" smtClean="0"/>
              <a:t>.</a:t>
            </a:r>
          </a:p>
          <a:p>
            <a:pPr algn="just"/>
            <a:r>
              <a:rPr lang="en-IN" sz="3400" dirty="0" smtClean="0"/>
              <a:t>First</a:t>
            </a:r>
            <a:r>
              <a:rPr lang="en-IN" sz="3400" dirty="0"/>
              <a:t>, a is set to 3, then the </a:t>
            </a:r>
            <a:r>
              <a:rPr lang="en-IN" sz="3400" dirty="0" smtClean="0"/>
              <a:t>static block </a:t>
            </a:r>
            <a:r>
              <a:rPr lang="en-IN" sz="3400" dirty="0"/>
              <a:t>executes, which prints </a:t>
            </a:r>
            <a:r>
              <a:rPr lang="en-IN" sz="3400" dirty="0" smtClean="0"/>
              <a:t>a message </a:t>
            </a:r>
            <a:r>
              <a:rPr lang="en-IN" sz="3400" dirty="0"/>
              <a:t>and then initializes b </a:t>
            </a:r>
            <a:r>
              <a:rPr lang="en-IN" sz="3400" dirty="0" smtClean="0"/>
              <a:t>to a*4 </a:t>
            </a:r>
            <a:r>
              <a:rPr lang="en-IN" sz="3400" dirty="0"/>
              <a:t>or </a:t>
            </a:r>
            <a:r>
              <a:rPr lang="en-IN" sz="3400" dirty="0" smtClean="0"/>
              <a:t>12.</a:t>
            </a:r>
          </a:p>
          <a:p>
            <a:pPr algn="just"/>
            <a:r>
              <a:rPr lang="en-IN" sz="3400" dirty="0" smtClean="0"/>
              <a:t>Then </a:t>
            </a:r>
            <a:r>
              <a:rPr lang="en-IN" sz="3400" dirty="0"/>
              <a:t>main( ) is called, </a:t>
            </a:r>
            <a:r>
              <a:rPr lang="en-IN" sz="3400" dirty="0" smtClean="0"/>
              <a:t>which calls </a:t>
            </a:r>
            <a:r>
              <a:rPr lang="en-IN" sz="3400" dirty="0"/>
              <a:t>meth( ), passing 42 to x</a:t>
            </a:r>
            <a:r>
              <a:rPr lang="en-IN" sz="3400" dirty="0" smtClean="0"/>
              <a:t>.  The </a:t>
            </a:r>
            <a:r>
              <a:rPr lang="en-IN" sz="3400" dirty="0"/>
              <a:t>three </a:t>
            </a:r>
            <a:r>
              <a:rPr lang="en-IN" sz="3400" dirty="0" err="1"/>
              <a:t>println</a:t>
            </a:r>
            <a:r>
              <a:rPr lang="en-IN" sz="3400" dirty="0"/>
              <a:t>( )</a:t>
            </a:r>
            <a:r>
              <a:rPr lang="en-IN" sz="3400" dirty="0" smtClean="0"/>
              <a:t>statements refer </a:t>
            </a:r>
            <a:r>
              <a:rPr lang="en-IN" sz="3400" dirty="0"/>
              <a:t>to the </a:t>
            </a:r>
            <a:r>
              <a:rPr lang="en-IN" sz="3400" dirty="0" smtClean="0"/>
              <a:t> two </a:t>
            </a:r>
            <a:r>
              <a:rPr lang="en-IN" sz="3400" dirty="0"/>
              <a:t>static variables </a:t>
            </a:r>
            <a:r>
              <a:rPr lang="en-IN" sz="3400" dirty="0" smtClean="0"/>
              <a:t>a and </a:t>
            </a:r>
            <a:r>
              <a:rPr lang="en-IN" sz="3400" dirty="0"/>
              <a:t>b, as well as to the </a:t>
            </a:r>
            <a:r>
              <a:rPr lang="en-IN" sz="3400" dirty="0" smtClean="0"/>
              <a:t>local variable </a:t>
            </a:r>
            <a:r>
              <a:rPr lang="en-IN" sz="3400" dirty="0"/>
              <a:t>x.</a:t>
            </a:r>
          </a:p>
        </p:txBody>
      </p:sp>
      <p:pic>
        <p:nvPicPr>
          <p:cNvPr id="5" name="Picture 4"/>
          <p:cNvPicPr>
            <a:picLocks noChangeAspect="1"/>
          </p:cNvPicPr>
          <p:nvPr/>
        </p:nvPicPr>
        <p:blipFill>
          <a:blip r:embed="rId2"/>
          <a:stretch>
            <a:fillRect/>
          </a:stretch>
        </p:blipFill>
        <p:spPr>
          <a:xfrm>
            <a:off x="457200" y="1421936"/>
            <a:ext cx="5486400" cy="3200400"/>
          </a:xfrm>
          <a:prstGeom prst="rect">
            <a:avLst/>
          </a:prstGeom>
        </p:spPr>
      </p:pic>
      <p:sp>
        <p:nvSpPr>
          <p:cNvPr id="7" name="Rectangle 6"/>
          <p:cNvSpPr/>
          <p:nvPr/>
        </p:nvSpPr>
        <p:spPr>
          <a:xfrm>
            <a:off x="5943600" y="1905000"/>
            <a:ext cx="2743200" cy="1524000"/>
          </a:xfrm>
          <a:prstGeom prst="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6" name="Picture 5"/>
          <p:cNvPicPr>
            <a:picLocks noChangeAspect="1"/>
          </p:cNvPicPr>
          <p:nvPr/>
        </p:nvPicPr>
        <p:blipFill>
          <a:blip r:embed="rId3"/>
          <a:stretch>
            <a:fillRect/>
          </a:stretch>
        </p:blipFill>
        <p:spPr>
          <a:xfrm>
            <a:off x="6324600" y="2143125"/>
            <a:ext cx="2143125" cy="1057275"/>
          </a:xfrm>
          <a:prstGeom prst="rect">
            <a:avLst/>
          </a:prstGeom>
        </p:spPr>
      </p:pic>
    </p:spTree>
    <p:extLst>
      <p:ext uri="{BB962C8B-B14F-4D97-AF65-F5344CB8AC3E}">
        <p14:creationId xmlns:p14="http://schemas.microsoft.com/office/powerpoint/2010/main" val="33337107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static</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
        <p:nvSpPr>
          <p:cNvPr id="8" name="Content Placeholder 7"/>
          <p:cNvSpPr>
            <a:spLocks noGrp="1"/>
          </p:cNvSpPr>
          <p:nvPr>
            <p:ph sz="quarter" idx="1"/>
          </p:nvPr>
        </p:nvSpPr>
        <p:spPr/>
        <p:txBody>
          <a:bodyPr>
            <a:normAutofit/>
          </a:bodyPr>
          <a:lstStyle/>
          <a:p>
            <a:pPr algn="just"/>
            <a:endParaRPr lang="en-IN" dirty="0" smtClean="0"/>
          </a:p>
          <a:p>
            <a:pPr algn="just"/>
            <a:endParaRPr lang="en-IN" dirty="0"/>
          </a:p>
          <a:p>
            <a:pPr algn="just"/>
            <a:endParaRPr lang="en-IN" dirty="0" smtClean="0"/>
          </a:p>
          <a:p>
            <a:pPr algn="just"/>
            <a:endParaRPr lang="en-IN" dirty="0"/>
          </a:p>
          <a:p>
            <a:pPr algn="just"/>
            <a:endParaRPr lang="en-IN" dirty="0" smtClean="0"/>
          </a:p>
          <a:p>
            <a:pPr algn="just"/>
            <a:endParaRPr lang="en-IN" dirty="0"/>
          </a:p>
          <a:p>
            <a:pPr algn="just"/>
            <a:endParaRPr lang="en-IN" dirty="0" smtClean="0"/>
          </a:p>
          <a:p>
            <a:pPr algn="just"/>
            <a:endParaRPr lang="en-IN" dirty="0" smtClean="0"/>
          </a:p>
          <a:p>
            <a:pPr algn="just"/>
            <a:endParaRPr lang="en-IN" dirty="0"/>
          </a:p>
          <a:p>
            <a:pPr algn="just"/>
            <a:endParaRPr lang="en-IN" dirty="0" smtClean="0"/>
          </a:p>
          <a:p>
            <a:pPr algn="just"/>
            <a:endParaRPr lang="en-IN" dirty="0"/>
          </a:p>
          <a:p>
            <a:pPr algn="just"/>
            <a:endParaRPr lang="en-IN" dirty="0" smtClean="0"/>
          </a:p>
          <a:p>
            <a:pPr algn="just"/>
            <a:endParaRPr lang="en-IN" dirty="0"/>
          </a:p>
          <a:p>
            <a:pPr algn="just"/>
            <a:endParaRPr lang="en-IN" dirty="0" smtClean="0"/>
          </a:p>
          <a:p>
            <a:pPr algn="just"/>
            <a:endParaRPr lang="en-IN" dirty="0"/>
          </a:p>
          <a:p>
            <a:pPr algn="just"/>
            <a:endParaRPr lang="en-IN" dirty="0" smtClean="0"/>
          </a:p>
        </p:txBody>
      </p:sp>
      <p:sp>
        <p:nvSpPr>
          <p:cNvPr id="7" name="Rectangle 6"/>
          <p:cNvSpPr/>
          <p:nvPr/>
        </p:nvSpPr>
        <p:spPr>
          <a:xfrm>
            <a:off x="5943600" y="1905000"/>
            <a:ext cx="2743200" cy="1524000"/>
          </a:xfrm>
          <a:prstGeom prst="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 name="Picture 3"/>
          <p:cNvPicPr>
            <a:picLocks noChangeAspect="1"/>
          </p:cNvPicPr>
          <p:nvPr/>
        </p:nvPicPr>
        <p:blipFill>
          <a:blip r:embed="rId2"/>
          <a:stretch>
            <a:fillRect/>
          </a:stretch>
        </p:blipFill>
        <p:spPr>
          <a:xfrm>
            <a:off x="578529" y="1685925"/>
            <a:ext cx="4857466" cy="3486150"/>
          </a:xfrm>
          <a:prstGeom prst="rect">
            <a:avLst/>
          </a:prstGeom>
        </p:spPr>
      </p:pic>
      <p:pic>
        <p:nvPicPr>
          <p:cNvPr id="9" name="Picture 8"/>
          <p:cNvPicPr>
            <a:picLocks noChangeAspect="1"/>
          </p:cNvPicPr>
          <p:nvPr/>
        </p:nvPicPr>
        <p:blipFill>
          <a:blip r:embed="rId3"/>
          <a:stretch>
            <a:fillRect/>
          </a:stretch>
        </p:blipFill>
        <p:spPr>
          <a:xfrm>
            <a:off x="6362700" y="2276475"/>
            <a:ext cx="1714500" cy="847725"/>
          </a:xfrm>
          <a:prstGeom prst="rect">
            <a:avLst/>
          </a:prstGeom>
        </p:spPr>
      </p:pic>
    </p:spTree>
    <p:extLst>
      <p:ext uri="{BB962C8B-B14F-4D97-AF65-F5344CB8AC3E}">
        <p14:creationId xmlns:p14="http://schemas.microsoft.com/office/powerpoint/2010/main" val="13084516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static</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pic>
        <p:nvPicPr>
          <p:cNvPr id="5" name="Picture 4"/>
          <p:cNvPicPr>
            <a:picLocks noChangeAspect="1"/>
          </p:cNvPicPr>
          <p:nvPr/>
        </p:nvPicPr>
        <p:blipFill>
          <a:blip r:embed="rId3"/>
          <a:stretch>
            <a:fillRect/>
          </a:stretch>
        </p:blipFill>
        <p:spPr>
          <a:xfrm>
            <a:off x="457200" y="1447800"/>
            <a:ext cx="6781800" cy="4724400"/>
          </a:xfrm>
          <a:prstGeom prst="rect">
            <a:avLst/>
          </a:prstGeom>
        </p:spPr>
      </p:pic>
    </p:spTree>
    <p:extLst>
      <p:ext uri="{BB962C8B-B14F-4D97-AF65-F5344CB8AC3E}">
        <p14:creationId xmlns:p14="http://schemas.microsoft.com/office/powerpoint/2010/main" val="18466714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static</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a:p>
        </p:txBody>
      </p:sp>
      <p:pic>
        <p:nvPicPr>
          <p:cNvPr id="5" name="Picture 4"/>
          <p:cNvPicPr>
            <a:picLocks noChangeAspect="1"/>
          </p:cNvPicPr>
          <p:nvPr/>
        </p:nvPicPr>
        <p:blipFill>
          <a:blip r:embed="rId2"/>
          <a:stretch>
            <a:fillRect/>
          </a:stretch>
        </p:blipFill>
        <p:spPr>
          <a:xfrm>
            <a:off x="975087" y="1587499"/>
            <a:ext cx="6644913" cy="3289301"/>
          </a:xfrm>
          <a:prstGeom prst="rect">
            <a:avLst/>
          </a:prstGeom>
        </p:spPr>
      </p:pic>
    </p:spTree>
    <p:extLst>
      <p:ext uri="{BB962C8B-B14F-4D97-AF65-F5344CB8AC3E}">
        <p14:creationId xmlns:p14="http://schemas.microsoft.com/office/powerpoint/2010/main" val="4764039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static </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36</a:t>
            </a:fld>
            <a:endParaRPr lang="en-US"/>
          </a:p>
        </p:txBody>
      </p:sp>
      <p:sp>
        <p:nvSpPr>
          <p:cNvPr id="4" name="Content Placeholder 3"/>
          <p:cNvSpPr>
            <a:spLocks noGrp="1"/>
          </p:cNvSpPr>
          <p:nvPr>
            <p:ph sz="quarter" idx="1"/>
          </p:nvPr>
        </p:nvSpPr>
        <p:spPr/>
        <p:txBody>
          <a:bodyPr/>
          <a:lstStyle/>
          <a:p>
            <a:pPr algn="just"/>
            <a:r>
              <a:rPr lang="en-IN" dirty="0" smtClean="0"/>
              <a:t>Members marked as static belong to the class file and not the instances.</a:t>
            </a:r>
          </a:p>
          <a:p>
            <a:pPr algn="just"/>
            <a:r>
              <a:rPr lang="en-IN" dirty="0" smtClean="0"/>
              <a:t>Static variables and methods are called class members.</a:t>
            </a:r>
          </a:p>
          <a:p>
            <a:pPr algn="just"/>
            <a:r>
              <a:rPr lang="en-IN" dirty="0" smtClean="0"/>
              <a:t>To access instance variables and methods, a static method should have an instance on which object members should be invoked.</a:t>
            </a:r>
          </a:p>
          <a:p>
            <a:pPr algn="just"/>
            <a:r>
              <a:rPr lang="en-IN" dirty="0" smtClean="0"/>
              <a:t>Any instance can access the static variables and can change them. But, the changes will reflect for all the objects.</a:t>
            </a:r>
          </a:p>
          <a:p>
            <a:pPr algn="just"/>
            <a:r>
              <a:rPr lang="en-IN" dirty="0" smtClean="0"/>
              <a:t>Understand the meaning of </a:t>
            </a:r>
            <a:r>
              <a:rPr lang="en-IN" dirty="0" smtClean="0">
                <a:solidFill>
                  <a:srgbClr val="FF0000"/>
                </a:solidFill>
              </a:rPr>
              <a:t>“public static void main(String </a:t>
            </a:r>
            <a:r>
              <a:rPr lang="en-IN" dirty="0" err="1" smtClean="0">
                <a:solidFill>
                  <a:srgbClr val="FF0000"/>
                </a:solidFill>
              </a:rPr>
              <a:t>args</a:t>
            </a:r>
            <a:r>
              <a:rPr lang="en-IN" dirty="0" smtClean="0">
                <a:solidFill>
                  <a:srgbClr val="FF0000"/>
                </a:solidFill>
              </a:rPr>
              <a:t>[])”</a:t>
            </a:r>
            <a:endParaRPr lang="en-IN" dirty="0">
              <a:solidFill>
                <a:srgbClr val="FF0000"/>
              </a:solidFill>
            </a:endParaRPr>
          </a:p>
        </p:txBody>
      </p:sp>
    </p:spTree>
    <p:extLst>
      <p:ext uri="{BB962C8B-B14F-4D97-AF65-F5344CB8AC3E}">
        <p14:creationId xmlns:p14="http://schemas.microsoft.com/office/powerpoint/2010/main" val="38176319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static</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37</a:t>
            </a:fld>
            <a:endParaRPr lang="en-US"/>
          </a:p>
        </p:txBody>
      </p:sp>
      <p:pic>
        <p:nvPicPr>
          <p:cNvPr id="5" name="Content Placeholder 4"/>
          <p:cNvPicPr>
            <a:picLocks noGrp="1" noChangeAspect="1"/>
          </p:cNvPicPr>
          <p:nvPr>
            <p:ph sz="quarter" idx="1"/>
          </p:nvPr>
        </p:nvPicPr>
        <p:blipFill>
          <a:blip r:embed="rId2"/>
          <a:stretch>
            <a:fillRect/>
          </a:stretch>
        </p:blipFill>
        <p:spPr>
          <a:xfrm>
            <a:off x="453788" y="1257300"/>
            <a:ext cx="4956412" cy="4914900"/>
          </a:xfrm>
          <a:prstGeom prst="rect">
            <a:avLst/>
          </a:prstGeom>
        </p:spPr>
      </p:pic>
      <p:sp>
        <p:nvSpPr>
          <p:cNvPr id="7" name="Rectangle 6"/>
          <p:cNvSpPr/>
          <p:nvPr/>
        </p:nvSpPr>
        <p:spPr>
          <a:xfrm>
            <a:off x="4800600" y="3600450"/>
            <a:ext cx="4038600" cy="1504950"/>
          </a:xfrm>
          <a:prstGeom prst="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6" name="Picture 5"/>
          <p:cNvPicPr>
            <a:picLocks noChangeAspect="1"/>
          </p:cNvPicPr>
          <p:nvPr/>
        </p:nvPicPr>
        <p:blipFill>
          <a:blip r:embed="rId3"/>
          <a:stretch>
            <a:fillRect/>
          </a:stretch>
        </p:blipFill>
        <p:spPr>
          <a:xfrm>
            <a:off x="5181600" y="3886200"/>
            <a:ext cx="3267075" cy="933450"/>
          </a:xfrm>
          <a:prstGeom prst="rect">
            <a:avLst/>
          </a:prstGeom>
        </p:spPr>
      </p:pic>
    </p:spTree>
    <p:extLst>
      <p:ext uri="{BB962C8B-B14F-4D97-AF65-F5344CB8AC3E}">
        <p14:creationId xmlns:p14="http://schemas.microsoft.com/office/powerpoint/2010/main" val="22597381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static</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38</a:t>
            </a:fld>
            <a:endParaRPr lang="en-US"/>
          </a:p>
        </p:txBody>
      </p:sp>
      <p:pic>
        <p:nvPicPr>
          <p:cNvPr id="6" name="Picture 5"/>
          <p:cNvPicPr>
            <a:picLocks noChangeAspect="1"/>
          </p:cNvPicPr>
          <p:nvPr/>
        </p:nvPicPr>
        <p:blipFill>
          <a:blip r:embed="rId2"/>
          <a:stretch>
            <a:fillRect/>
          </a:stretch>
        </p:blipFill>
        <p:spPr>
          <a:xfrm>
            <a:off x="612648" y="1295400"/>
            <a:ext cx="4568952" cy="4876800"/>
          </a:xfrm>
          <a:prstGeom prst="rect">
            <a:avLst/>
          </a:prstGeom>
        </p:spPr>
      </p:pic>
    </p:spTree>
    <p:extLst>
      <p:ext uri="{BB962C8B-B14F-4D97-AF65-F5344CB8AC3E}">
        <p14:creationId xmlns:p14="http://schemas.microsoft.com/office/powerpoint/2010/main" val="8132296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Introducing final</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39</a:t>
            </a:fld>
            <a:endParaRPr lang="en-US"/>
          </a:p>
        </p:txBody>
      </p:sp>
      <p:sp>
        <p:nvSpPr>
          <p:cNvPr id="4" name="Content Placeholder 3"/>
          <p:cNvSpPr>
            <a:spLocks noGrp="1"/>
          </p:cNvSpPr>
          <p:nvPr>
            <p:ph sz="quarter" idx="1"/>
          </p:nvPr>
        </p:nvSpPr>
        <p:spPr/>
        <p:txBody>
          <a:bodyPr>
            <a:normAutofit lnSpcReduction="10000"/>
          </a:bodyPr>
          <a:lstStyle/>
          <a:p>
            <a:pPr algn="just"/>
            <a:r>
              <a:rPr lang="en-IN" dirty="0"/>
              <a:t>A variable can be declared as </a:t>
            </a:r>
            <a:r>
              <a:rPr lang="en-IN" b="1" dirty="0"/>
              <a:t>final</a:t>
            </a:r>
            <a:r>
              <a:rPr lang="en-IN" dirty="0"/>
              <a:t>.</a:t>
            </a:r>
          </a:p>
          <a:p>
            <a:pPr algn="just"/>
            <a:r>
              <a:rPr lang="en-IN" dirty="0" smtClean="0"/>
              <a:t>Doing </a:t>
            </a:r>
            <a:r>
              <a:rPr lang="en-IN" dirty="0"/>
              <a:t>so prevents its contents from being modified.</a:t>
            </a:r>
          </a:p>
          <a:p>
            <a:pPr algn="just"/>
            <a:r>
              <a:rPr lang="en-IN" dirty="0" smtClean="0"/>
              <a:t>This </a:t>
            </a:r>
            <a:r>
              <a:rPr lang="en-IN" dirty="0"/>
              <a:t>means that you must initialize a </a:t>
            </a:r>
            <a:r>
              <a:rPr lang="en-IN" b="1" dirty="0"/>
              <a:t>final </a:t>
            </a:r>
            <a:r>
              <a:rPr lang="en-IN" dirty="0"/>
              <a:t>variable when it is declared</a:t>
            </a:r>
            <a:r>
              <a:rPr lang="en-IN" dirty="0" smtClean="0"/>
              <a:t>.</a:t>
            </a:r>
          </a:p>
          <a:p>
            <a:pPr lvl="1" algn="just"/>
            <a:r>
              <a:rPr lang="en-IN" dirty="0"/>
              <a:t>final int FILE_NEW = 1;</a:t>
            </a:r>
          </a:p>
          <a:p>
            <a:pPr lvl="1" algn="just"/>
            <a:r>
              <a:rPr lang="en-IN" dirty="0"/>
              <a:t>final int FILE_OPEN = 2;</a:t>
            </a:r>
          </a:p>
          <a:p>
            <a:pPr lvl="1" algn="just"/>
            <a:r>
              <a:rPr lang="en-IN" dirty="0"/>
              <a:t>final int FILE_SAVE = 3;</a:t>
            </a:r>
          </a:p>
          <a:p>
            <a:pPr lvl="1" algn="just"/>
            <a:r>
              <a:rPr lang="en-IN" dirty="0"/>
              <a:t>final int FILE_SAVEAS = 4;</a:t>
            </a:r>
          </a:p>
          <a:p>
            <a:pPr lvl="1" algn="just"/>
            <a:r>
              <a:rPr lang="en-IN" dirty="0"/>
              <a:t>final int FILE_QUIT = 5;</a:t>
            </a:r>
          </a:p>
          <a:p>
            <a:pPr algn="just"/>
            <a:r>
              <a:rPr lang="en-IN" dirty="0" smtClean="0"/>
              <a:t>Subsequent </a:t>
            </a:r>
            <a:r>
              <a:rPr lang="en-IN" dirty="0"/>
              <a:t>parts of your program can now use </a:t>
            </a:r>
            <a:r>
              <a:rPr lang="en-IN" b="1" dirty="0"/>
              <a:t>FILE_OPEN</a:t>
            </a:r>
            <a:r>
              <a:rPr lang="en-IN" dirty="0"/>
              <a:t>, etc., as if </a:t>
            </a:r>
            <a:r>
              <a:rPr lang="en-IN" dirty="0" smtClean="0"/>
              <a:t>they were </a:t>
            </a:r>
            <a:r>
              <a:rPr lang="en-IN" dirty="0"/>
              <a:t>constants, without fear that a value has been changed.</a:t>
            </a:r>
          </a:p>
        </p:txBody>
      </p:sp>
    </p:spTree>
    <p:extLst>
      <p:ext uri="{BB962C8B-B14F-4D97-AF65-F5344CB8AC3E}">
        <p14:creationId xmlns:p14="http://schemas.microsoft.com/office/powerpoint/2010/main" val="1184540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Overloading Methods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pic>
        <p:nvPicPr>
          <p:cNvPr id="5" name="Picture 4"/>
          <p:cNvPicPr>
            <a:picLocks noChangeAspect="1"/>
          </p:cNvPicPr>
          <p:nvPr/>
        </p:nvPicPr>
        <p:blipFill>
          <a:blip r:embed="rId2"/>
          <a:stretch>
            <a:fillRect/>
          </a:stretch>
        </p:blipFill>
        <p:spPr>
          <a:xfrm>
            <a:off x="457200" y="1295400"/>
            <a:ext cx="6248400" cy="5060950"/>
          </a:xfrm>
          <a:prstGeom prst="rect">
            <a:avLst/>
          </a:prstGeom>
        </p:spPr>
      </p:pic>
      <p:sp>
        <p:nvSpPr>
          <p:cNvPr id="7" name="Rectangle 6"/>
          <p:cNvSpPr/>
          <p:nvPr/>
        </p:nvSpPr>
        <p:spPr>
          <a:xfrm>
            <a:off x="6019800" y="2063750"/>
            <a:ext cx="2971800" cy="1593850"/>
          </a:xfrm>
          <a:prstGeom prst="rect">
            <a:avLst/>
          </a:prstGeom>
          <a:solidFill>
            <a:schemeClr val="accent4">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6" name="Picture 5"/>
          <p:cNvPicPr>
            <a:picLocks noChangeAspect="1"/>
          </p:cNvPicPr>
          <p:nvPr/>
        </p:nvPicPr>
        <p:blipFill>
          <a:blip r:embed="rId3"/>
          <a:stretch>
            <a:fillRect/>
          </a:stretch>
        </p:blipFill>
        <p:spPr>
          <a:xfrm>
            <a:off x="6115050" y="2245827"/>
            <a:ext cx="2781300" cy="1229695"/>
          </a:xfrm>
          <a:prstGeom prst="rect">
            <a:avLst/>
          </a:prstGeom>
        </p:spPr>
      </p:pic>
    </p:spTree>
    <p:extLst>
      <p:ext uri="{BB962C8B-B14F-4D97-AF65-F5344CB8AC3E}">
        <p14:creationId xmlns:p14="http://schemas.microsoft.com/office/powerpoint/2010/main" val="29135238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Introducing final</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40</a:t>
            </a:fld>
            <a:endParaRPr lang="en-US"/>
          </a:p>
        </p:txBody>
      </p:sp>
      <p:pic>
        <p:nvPicPr>
          <p:cNvPr id="6" name="Picture 5"/>
          <p:cNvPicPr>
            <a:picLocks noChangeAspect="1"/>
          </p:cNvPicPr>
          <p:nvPr/>
        </p:nvPicPr>
        <p:blipFill>
          <a:blip r:embed="rId2"/>
          <a:stretch>
            <a:fillRect/>
          </a:stretch>
        </p:blipFill>
        <p:spPr>
          <a:xfrm>
            <a:off x="457200" y="1447800"/>
            <a:ext cx="5334000" cy="4724400"/>
          </a:xfrm>
          <a:prstGeom prst="rect">
            <a:avLst/>
          </a:prstGeom>
        </p:spPr>
      </p:pic>
    </p:spTree>
    <p:extLst>
      <p:ext uri="{BB962C8B-B14F-4D97-AF65-F5344CB8AC3E}">
        <p14:creationId xmlns:p14="http://schemas.microsoft.com/office/powerpoint/2010/main" val="7315823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Introducing final</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41</a:t>
            </a:fld>
            <a:endParaRPr lang="en-US"/>
          </a:p>
        </p:txBody>
      </p:sp>
      <p:pic>
        <p:nvPicPr>
          <p:cNvPr id="4" name="Picture 3"/>
          <p:cNvPicPr>
            <a:picLocks noChangeAspect="1"/>
          </p:cNvPicPr>
          <p:nvPr/>
        </p:nvPicPr>
        <p:blipFill>
          <a:blip r:embed="rId2"/>
          <a:stretch>
            <a:fillRect/>
          </a:stretch>
        </p:blipFill>
        <p:spPr>
          <a:xfrm>
            <a:off x="457200" y="1447800"/>
            <a:ext cx="4419600" cy="3733800"/>
          </a:xfrm>
          <a:prstGeom prst="rect">
            <a:avLst/>
          </a:prstGeom>
        </p:spPr>
      </p:pic>
      <p:pic>
        <p:nvPicPr>
          <p:cNvPr id="5" name="Picture 4"/>
          <p:cNvPicPr>
            <a:picLocks noChangeAspect="1"/>
          </p:cNvPicPr>
          <p:nvPr/>
        </p:nvPicPr>
        <p:blipFill>
          <a:blip r:embed="rId3"/>
          <a:stretch>
            <a:fillRect/>
          </a:stretch>
        </p:blipFill>
        <p:spPr>
          <a:xfrm>
            <a:off x="457200" y="5302250"/>
            <a:ext cx="5114925" cy="933450"/>
          </a:xfrm>
          <a:prstGeom prst="rect">
            <a:avLst/>
          </a:prstGeom>
        </p:spPr>
      </p:pic>
    </p:spTree>
    <p:extLst>
      <p:ext uri="{BB962C8B-B14F-4D97-AF65-F5344CB8AC3E}">
        <p14:creationId xmlns:p14="http://schemas.microsoft.com/office/powerpoint/2010/main" val="23087298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Nested and Inner Classes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42</a:t>
            </a:fld>
            <a:endParaRPr lang="en-US"/>
          </a:p>
        </p:txBody>
      </p:sp>
      <p:sp>
        <p:nvSpPr>
          <p:cNvPr id="4" name="Content Placeholder 3"/>
          <p:cNvSpPr>
            <a:spLocks noGrp="1"/>
          </p:cNvSpPr>
          <p:nvPr>
            <p:ph sz="quarter" idx="1"/>
          </p:nvPr>
        </p:nvSpPr>
        <p:spPr/>
        <p:txBody>
          <a:bodyPr>
            <a:normAutofit fontScale="77500" lnSpcReduction="20000"/>
          </a:bodyPr>
          <a:lstStyle/>
          <a:p>
            <a:pPr algn="just"/>
            <a:r>
              <a:rPr lang="en-IN" dirty="0" smtClean="0"/>
              <a:t>Defining a class within another class, such classes are known as nested classes.</a:t>
            </a:r>
          </a:p>
          <a:p>
            <a:pPr algn="just"/>
            <a:r>
              <a:rPr lang="en-IN" dirty="0" smtClean="0"/>
              <a:t>Java </a:t>
            </a:r>
            <a:r>
              <a:rPr lang="en-IN" dirty="0"/>
              <a:t>supports nested classes declaration</a:t>
            </a:r>
          </a:p>
          <a:p>
            <a:pPr algn="just"/>
            <a:r>
              <a:rPr lang="en-IN" dirty="0" smtClean="0"/>
              <a:t>The </a:t>
            </a:r>
            <a:r>
              <a:rPr lang="en-IN" dirty="0"/>
              <a:t>scope of a nested class is bounded by the scope of its enclosing class</a:t>
            </a:r>
          </a:p>
          <a:p>
            <a:pPr algn="just"/>
            <a:r>
              <a:rPr lang="en-IN" dirty="0" smtClean="0"/>
              <a:t>A </a:t>
            </a:r>
            <a:r>
              <a:rPr lang="en-IN" dirty="0"/>
              <a:t>nested class has access to the members, including private members, of the class </a:t>
            </a:r>
            <a:r>
              <a:rPr lang="en-IN" dirty="0" smtClean="0"/>
              <a:t>in which </a:t>
            </a:r>
            <a:r>
              <a:rPr lang="en-IN" dirty="0"/>
              <a:t>it is nested. However, the enclosing class does not have access to the members </a:t>
            </a:r>
            <a:r>
              <a:rPr lang="en-IN" dirty="0" smtClean="0"/>
              <a:t>of the </a:t>
            </a:r>
            <a:r>
              <a:rPr lang="en-IN" dirty="0"/>
              <a:t>nested class.</a:t>
            </a:r>
          </a:p>
          <a:p>
            <a:pPr algn="just"/>
            <a:r>
              <a:rPr lang="en-IN" dirty="0" smtClean="0"/>
              <a:t>There </a:t>
            </a:r>
            <a:r>
              <a:rPr lang="en-IN" dirty="0"/>
              <a:t>are two types of nested classes, static and </a:t>
            </a:r>
            <a:r>
              <a:rPr lang="en-IN" dirty="0" smtClean="0"/>
              <a:t>non-static (inner).</a:t>
            </a:r>
            <a:endParaRPr lang="en-IN" dirty="0"/>
          </a:p>
          <a:p>
            <a:pPr algn="just"/>
            <a:r>
              <a:rPr lang="en-IN" dirty="0" smtClean="0"/>
              <a:t>A </a:t>
            </a:r>
            <a:r>
              <a:rPr lang="en-IN" dirty="0"/>
              <a:t>static nested class is one that has the static modifier applied. Because it is static, </a:t>
            </a:r>
            <a:r>
              <a:rPr lang="en-IN" dirty="0" smtClean="0"/>
              <a:t>it must </a:t>
            </a:r>
            <a:r>
              <a:rPr lang="en-IN" dirty="0"/>
              <a:t>access the </a:t>
            </a:r>
            <a:r>
              <a:rPr lang="en-IN" dirty="0" smtClean="0"/>
              <a:t>non-static members </a:t>
            </a:r>
            <a:r>
              <a:rPr lang="en-IN" dirty="0"/>
              <a:t>of its enclosing class through an object.</a:t>
            </a:r>
          </a:p>
          <a:p>
            <a:pPr algn="just"/>
            <a:r>
              <a:rPr lang="en-IN" dirty="0" smtClean="0"/>
              <a:t>An </a:t>
            </a:r>
            <a:r>
              <a:rPr lang="en-IN" dirty="0"/>
              <a:t>inner class is a non-static nested class. It has access to all of the variables </a:t>
            </a:r>
            <a:r>
              <a:rPr lang="en-IN" dirty="0" smtClean="0"/>
              <a:t>and methods </a:t>
            </a:r>
            <a:r>
              <a:rPr lang="en-IN" dirty="0"/>
              <a:t>of its outer class and may refer to them directly in the same way that other </a:t>
            </a:r>
            <a:r>
              <a:rPr lang="en-IN" dirty="0" smtClean="0"/>
              <a:t>non-static members </a:t>
            </a:r>
            <a:r>
              <a:rPr lang="en-IN" dirty="0"/>
              <a:t>of the outer class do</a:t>
            </a:r>
          </a:p>
          <a:p>
            <a:pPr algn="just"/>
            <a:r>
              <a:rPr lang="en-IN" dirty="0" smtClean="0"/>
              <a:t>An </a:t>
            </a:r>
            <a:r>
              <a:rPr lang="en-IN" dirty="0"/>
              <a:t>instance of inner class can be created only within the scope of outer class. </a:t>
            </a:r>
            <a:r>
              <a:rPr lang="en-IN" dirty="0" smtClean="0"/>
              <a:t>However, create </a:t>
            </a:r>
            <a:r>
              <a:rPr lang="en-IN" dirty="0"/>
              <a:t>an instance of inner class outside the outer class by qualifying its name with </a:t>
            </a:r>
            <a:r>
              <a:rPr lang="en-IN" dirty="0" smtClean="0"/>
              <a:t>outer class</a:t>
            </a:r>
            <a:r>
              <a:rPr lang="en-IN" dirty="0"/>
              <a:t>, as in </a:t>
            </a:r>
            <a:r>
              <a:rPr lang="en-IN" dirty="0" err="1"/>
              <a:t>Outer.Inner</a:t>
            </a:r>
            <a:endParaRPr lang="en-IN" dirty="0"/>
          </a:p>
        </p:txBody>
      </p:sp>
    </p:spTree>
    <p:extLst>
      <p:ext uri="{BB962C8B-B14F-4D97-AF65-F5344CB8AC3E}">
        <p14:creationId xmlns:p14="http://schemas.microsoft.com/office/powerpoint/2010/main" val="13918761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Nested and Inner Classes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43</a:t>
            </a:fld>
            <a:endParaRPr lang="en-US"/>
          </a:p>
        </p:txBody>
      </p:sp>
      <p:sp>
        <p:nvSpPr>
          <p:cNvPr id="4" name="Content Placeholder 3"/>
          <p:cNvSpPr>
            <a:spLocks noGrp="1"/>
          </p:cNvSpPr>
          <p:nvPr>
            <p:ph sz="quarter" idx="1"/>
          </p:nvPr>
        </p:nvSpPr>
        <p:spPr/>
        <p:txBody>
          <a:bodyPr>
            <a:normAutofit fontScale="70000" lnSpcReduction="20000"/>
          </a:bodyPr>
          <a:lstStyle/>
          <a:p>
            <a:pPr algn="just"/>
            <a:r>
              <a:rPr lang="en-IN" dirty="0"/>
              <a:t>class </a:t>
            </a:r>
            <a:r>
              <a:rPr lang="en-IN" dirty="0" err="1"/>
              <a:t>OuterClass</a:t>
            </a:r>
            <a:r>
              <a:rPr lang="en-IN" dirty="0"/>
              <a:t> {</a:t>
            </a:r>
          </a:p>
          <a:p>
            <a:pPr marL="0" indent="0" algn="just">
              <a:buNone/>
            </a:pPr>
            <a:r>
              <a:rPr lang="en-IN" dirty="0" smtClean="0"/>
              <a:t>	//</a:t>
            </a:r>
            <a:r>
              <a:rPr lang="en-IN" dirty="0"/>
              <a:t>outer class members</a:t>
            </a:r>
          </a:p>
          <a:p>
            <a:pPr marL="0" indent="0" algn="just">
              <a:buNone/>
            </a:pPr>
            <a:r>
              <a:rPr lang="en-IN" dirty="0" smtClean="0"/>
              <a:t>		class </a:t>
            </a:r>
            <a:r>
              <a:rPr lang="en-IN" dirty="0" err="1"/>
              <a:t>InnerClass</a:t>
            </a:r>
            <a:r>
              <a:rPr lang="en-IN" dirty="0"/>
              <a:t> {</a:t>
            </a:r>
          </a:p>
          <a:p>
            <a:pPr marL="0" indent="0" algn="just">
              <a:buNone/>
            </a:pPr>
            <a:r>
              <a:rPr lang="en-IN" dirty="0" smtClean="0"/>
              <a:t>			//</a:t>
            </a:r>
            <a:r>
              <a:rPr lang="en-IN" dirty="0"/>
              <a:t>Inner class member</a:t>
            </a:r>
          </a:p>
          <a:p>
            <a:pPr marL="0" indent="0" algn="just">
              <a:buNone/>
            </a:pPr>
            <a:r>
              <a:rPr lang="en-IN" dirty="0" smtClean="0"/>
              <a:t>			}</a:t>
            </a:r>
            <a:endParaRPr lang="en-IN" dirty="0"/>
          </a:p>
          <a:p>
            <a:pPr marL="0" indent="0" algn="just">
              <a:buNone/>
            </a:pPr>
            <a:r>
              <a:rPr lang="en-IN" dirty="0" smtClean="0"/>
              <a:t>		}</a:t>
            </a:r>
            <a:endParaRPr lang="en-IN" dirty="0"/>
          </a:p>
          <a:p>
            <a:pPr algn="just"/>
            <a:r>
              <a:rPr lang="en-IN" dirty="0" smtClean="0"/>
              <a:t>Compile </a:t>
            </a:r>
            <a:r>
              <a:rPr lang="en-IN" dirty="0"/>
              <a:t>the program containing </a:t>
            </a:r>
            <a:r>
              <a:rPr lang="en-IN" dirty="0" err="1"/>
              <a:t>innerclass</a:t>
            </a:r>
            <a:r>
              <a:rPr lang="en-IN" dirty="0"/>
              <a:t> as</a:t>
            </a:r>
          </a:p>
          <a:p>
            <a:pPr marL="0" indent="0" algn="just">
              <a:buNone/>
            </a:pPr>
            <a:r>
              <a:rPr lang="en-IN" dirty="0" smtClean="0"/>
              <a:t>	</a:t>
            </a:r>
            <a:r>
              <a:rPr lang="en-IN" dirty="0" err="1" smtClean="0"/>
              <a:t>javac</a:t>
            </a:r>
            <a:r>
              <a:rPr lang="en-IN" dirty="0" smtClean="0"/>
              <a:t> </a:t>
            </a:r>
            <a:r>
              <a:rPr lang="en-IN" dirty="0"/>
              <a:t>OuterClass.java</a:t>
            </a:r>
          </a:p>
          <a:p>
            <a:pPr algn="just"/>
            <a:r>
              <a:rPr lang="en-IN" dirty="0" smtClean="0"/>
              <a:t>It </a:t>
            </a:r>
            <a:r>
              <a:rPr lang="en-IN" dirty="0"/>
              <a:t>creates two separate .class files as </a:t>
            </a:r>
            <a:r>
              <a:rPr lang="en-IN" dirty="0" err="1"/>
              <a:t>OuterClass.class</a:t>
            </a:r>
            <a:r>
              <a:rPr lang="en-IN" dirty="0"/>
              <a:t> and </a:t>
            </a:r>
            <a:r>
              <a:rPr lang="en-IN" dirty="0" err="1"/>
              <a:t>OuterClass$InnerClass.class</a:t>
            </a:r>
            <a:endParaRPr lang="en-IN" dirty="0"/>
          </a:p>
          <a:p>
            <a:pPr algn="just"/>
            <a:r>
              <a:rPr lang="en-IN" dirty="0" smtClean="0"/>
              <a:t>Even </a:t>
            </a:r>
            <a:r>
              <a:rPr lang="en-IN" dirty="0"/>
              <a:t>though a non-static inner class has a separate class file created for it when the outer class </a:t>
            </a:r>
            <a:r>
              <a:rPr lang="en-IN" dirty="0" smtClean="0"/>
              <a:t>is compiled</a:t>
            </a:r>
            <a:r>
              <a:rPr lang="en-IN" dirty="0"/>
              <a:t>, that does not mean that we can just access the inner class like any other normal class.</a:t>
            </a:r>
          </a:p>
          <a:p>
            <a:pPr algn="just"/>
            <a:r>
              <a:rPr lang="en-IN" dirty="0" smtClean="0"/>
              <a:t>An </a:t>
            </a:r>
            <a:r>
              <a:rPr lang="en-IN" dirty="0"/>
              <a:t>inner class can not have any static members at all – and that includes “public static </a:t>
            </a:r>
            <a:r>
              <a:rPr lang="en-IN" dirty="0" smtClean="0"/>
              <a:t>void main</a:t>
            </a:r>
            <a:r>
              <a:rPr lang="en-IN" dirty="0"/>
              <a:t>()”</a:t>
            </a:r>
          </a:p>
          <a:p>
            <a:pPr algn="just"/>
            <a:r>
              <a:rPr lang="en-IN" dirty="0" smtClean="0"/>
              <a:t>The </a:t>
            </a:r>
            <a:r>
              <a:rPr lang="en-IN" dirty="0"/>
              <a:t>only way that we can access an inner class is by creating an actual instance of the outer class</a:t>
            </a:r>
          </a:p>
        </p:txBody>
      </p:sp>
    </p:spTree>
    <p:extLst>
      <p:ext uri="{BB962C8B-B14F-4D97-AF65-F5344CB8AC3E}">
        <p14:creationId xmlns:p14="http://schemas.microsoft.com/office/powerpoint/2010/main" val="33870831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use nested classes?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44</a:t>
            </a:fld>
            <a:endParaRPr lang="en-US"/>
          </a:p>
        </p:txBody>
      </p:sp>
      <p:sp>
        <p:nvSpPr>
          <p:cNvPr id="4" name="Content Placeholder 3"/>
          <p:cNvSpPr>
            <a:spLocks noGrp="1"/>
          </p:cNvSpPr>
          <p:nvPr>
            <p:ph sz="quarter" idx="1"/>
          </p:nvPr>
        </p:nvSpPr>
        <p:spPr/>
        <p:txBody>
          <a:bodyPr>
            <a:normAutofit fontScale="92500" lnSpcReduction="20000"/>
          </a:bodyPr>
          <a:lstStyle/>
          <a:p>
            <a:pPr algn="just"/>
            <a:r>
              <a:rPr lang="en-IN" dirty="0" smtClean="0"/>
              <a:t>It </a:t>
            </a:r>
            <a:r>
              <a:rPr lang="en-IN" dirty="0"/>
              <a:t>is a way of logically grouping classes that are only used in one place: </a:t>
            </a:r>
            <a:endParaRPr lang="en-IN" dirty="0" smtClean="0"/>
          </a:p>
          <a:p>
            <a:pPr lvl="1" algn="just"/>
            <a:r>
              <a:rPr lang="en-IN" dirty="0" smtClean="0"/>
              <a:t>If </a:t>
            </a:r>
            <a:r>
              <a:rPr lang="en-IN" dirty="0"/>
              <a:t>a class is useful to only one other class, then it is logical to embed it in that class and keep the two together. Nesting such "helper classes" makes their package more streamlined.</a:t>
            </a:r>
          </a:p>
          <a:p>
            <a:pPr algn="just"/>
            <a:endParaRPr lang="en-IN" dirty="0"/>
          </a:p>
          <a:p>
            <a:pPr algn="just"/>
            <a:r>
              <a:rPr lang="en-IN" dirty="0" smtClean="0"/>
              <a:t>It </a:t>
            </a:r>
            <a:r>
              <a:rPr lang="en-IN" dirty="0"/>
              <a:t>increases encapsulation: </a:t>
            </a:r>
            <a:endParaRPr lang="en-IN" dirty="0" smtClean="0"/>
          </a:p>
          <a:p>
            <a:pPr lvl="1" algn="just"/>
            <a:r>
              <a:rPr lang="en-IN" dirty="0" smtClean="0"/>
              <a:t>Consider </a:t>
            </a:r>
            <a:r>
              <a:rPr lang="en-IN" dirty="0"/>
              <a:t>two top-level classes, A and B, where B needs access to members of A that would otherwise be declared private. By hiding class B within class A, A's members can be declared private and B can access them. In addition, B itself can be hidden from the outside world.</a:t>
            </a:r>
          </a:p>
          <a:p>
            <a:pPr algn="just"/>
            <a:endParaRPr lang="en-IN" dirty="0"/>
          </a:p>
          <a:p>
            <a:pPr algn="just"/>
            <a:r>
              <a:rPr lang="en-IN" dirty="0" smtClean="0"/>
              <a:t>It </a:t>
            </a:r>
            <a:r>
              <a:rPr lang="en-IN" dirty="0"/>
              <a:t>can lead to more readable and maintainable code: </a:t>
            </a:r>
            <a:endParaRPr lang="en-IN" dirty="0" smtClean="0"/>
          </a:p>
          <a:p>
            <a:pPr lvl="1" algn="just"/>
            <a:r>
              <a:rPr lang="en-IN" dirty="0" smtClean="0"/>
              <a:t>Nesting </a:t>
            </a:r>
            <a:r>
              <a:rPr lang="en-IN" dirty="0"/>
              <a:t>small classes within top-level classes places the code closer to where it is used.</a:t>
            </a:r>
          </a:p>
        </p:txBody>
      </p:sp>
    </p:spTree>
    <p:extLst>
      <p:ext uri="{BB962C8B-B14F-4D97-AF65-F5344CB8AC3E}">
        <p14:creationId xmlns:p14="http://schemas.microsoft.com/office/powerpoint/2010/main" val="25738803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Inner Class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45</a:t>
            </a:fld>
            <a:endParaRPr lang="en-US"/>
          </a:p>
        </p:txBody>
      </p:sp>
      <p:sp>
        <p:nvSpPr>
          <p:cNvPr id="8" name="Rectangle 7"/>
          <p:cNvSpPr/>
          <p:nvPr/>
        </p:nvSpPr>
        <p:spPr>
          <a:xfrm>
            <a:off x="5486400" y="2057400"/>
            <a:ext cx="2971800" cy="914400"/>
          </a:xfrm>
          <a:prstGeom prst="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7" name="Picture 6"/>
          <p:cNvPicPr>
            <a:picLocks noChangeAspect="1"/>
          </p:cNvPicPr>
          <p:nvPr/>
        </p:nvPicPr>
        <p:blipFill>
          <a:blip r:embed="rId2"/>
          <a:stretch>
            <a:fillRect/>
          </a:stretch>
        </p:blipFill>
        <p:spPr>
          <a:xfrm>
            <a:off x="5715000" y="2209800"/>
            <a:ext cx="2438400" cy="609600"/>
          </a:xfrm>
          <a:prstGeom prst="rect">
            <a:avLst/>
          </a:prstGeom>
        </p:spPr>
      </p:pic>
      <p:pic>
        <p:nvPicPr>
          <p:cNvPr id="9" name="Picture 8"/>
          <p:cNvPicPr>
            <a:picLocks noChangeAspect="1"/>
          </p:cNvPicPr>
          <p:nvPr/>
        </p:nvPicPr>
        <p:blipFill>
          <a:blip r:embed="rId3"/>
          <a:stretch>
            <a:fillRect/>
          </a:stretch>
        </p:blipFill>
        <p:spPr>
          <a:xfrm>
            <a:off x="586490" y="1447800"/>
            <a:ext cx="4442710" cy="4495800"/>
          </a:xfrm>
          <a:prstGeom prst="rect">
            <a:avLst/>
          </a:prstGeom>
        </p:spPr>
      </p:pic>
    </p:spTree>
    <p:extLst>
      <p:ext uri="{BB962C8B-B14F-4D97-AF65-F5344CB8AC3E}">
        <p14:creationId xmlns:p14="http://schemas.microsoft.com/office/powerpoint/2010/main" val="26771972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Inner Class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46</a:t>
            </a:fld>
            <a:endParaRPr lang="en-US"/>
          </a:p>
        </p:txBody>
      </p:sp>
      <p:pic>
        <p:nvPicPr>
          <p:cNvPr id="5" name="Picture 4"/>
          <p:cNvPicPr>
            <a:picLocks noChangeAspect="1"/>
          </p:cNvPicPr>
          <p:nvPr/>
        </p:nvPicPr>
        <p:blipFill>
          <a:blip r:embed="rId2"/>
          <a:stretch>
            <a:fillRect/>
          </a:stretch>
        </p:blipFill>
        <p:spPr>
          <a:xfrm>
            <a:off x="494731" y="1371600"/>
            <a:ext cx="3924300" cy="4467225"/>
          </a:xfrm>
          <a:prstGeom prst="rect">
            <a:avLst/>
          </a:prstGeom>
        </p:spPr>
      </p:pic>
      <p:pic>
        <p:nvPicPr>
          <p:cNvPr id="6" name="Picture 5"/>
          <p:cNvPicPr>
            <a:picLocks noChangeAspect="1"/>
          </p:cNvPicPr>
          <p:nvPr/>
        </p:nvPicPr>
        <p:blipFill>
          <a:blip r:embed="rId3"/>
          <a:stretch>
            <a:fillRect/>
          </a:stretch>
        </p:blipFill>
        <p:spPr>
          <a:xfrm>
            <a:off x="3276600" y="1676400"/>
            <a:ext cx="5038725" cy="923925"/>
          </a:xfrm>
          <a:prstGeom prst="rect">
            <a:avLst/>
          </a:prstGeom>
        </p:spPr>
      </p:pic>
    </p:spTree>
    <p:extLst>
      <p:ext uri="{BB962C8B-B14F-4D97-AF65-F5344CB8AC3E}">
        <p14:creationId xmlns:p14="http://schemas.microsoft.com/office/powerpoint/2010/main" val="39564347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Static Nested Class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47</a:t>
            </a:fld>
            <a:endParaRPr lang="en-US"/>
          </a:p>
        </p:txBody>
      </p:sp>
      <p:pic>
        <p:nvPicPr>
          <p:cNvPr id="4" name="Picture 3"/>
          <p:cNvPicPr>
            <a:picLocks noChangeAspect="1"/>
          </p:cNvPicPr>
          <p:nvPr/>
        </p:nvPicPr>
        <p:blipFill>
          <a:blip r:embed="rId2"/>
          <a:stretch>
            <a:fillRect/>
          </a:stretch>
        </p:blipFill>
        <p:spPr>
          <a:xfrm>
            <a:off x="1447800" y="1348254"/>
            <a:ext cx="5762625" cy="4838700"/>
          </a:xfrm>
          <a:prstGeom prst="rect">
            <a:avLst/>
          </a:prstGeom>
        </p:spPr>
      </p:pic>
    </p:spTree>
    <p:extLst>
      <p:ext uri="{BB962C8B-B14F-4D97-AF65-F5344CB8AC3E}">
        <p14:creationId xmlns:p14="http://schemas.microsoft.com/office/powerpoint/2010/main" val="39163472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algn="ctr"/>
            <a:r>
              <a:rPr lang="en-US" dirty="0" smtClean="0"/>
              <a:t>THANK YOU!!</a:t>
            </a:r>
            <a:endParaRPr lang="en-US" dirty="0"/>
          </a:p>
        </p:txBody>
      </p:sp>
      <p:sp>
        <p:nvSpPr>
          <p:cNvPr id="6" name="Subtitle 5"/>
          <p:cNvSpPr>
            <a:spLocks noGrp="1"/>
          </p:cNvSpPr>
          <p:nvPr>
            <p:ph type="subTitle" idx="1"/>
          </p:nvPr>
        </p:nvSpPr>
        <p:spPr/>
        <p:txBody>
          <a:bodyPr/>
          <a:lstStyle/>
          <a:p>
            <a:pPr algn="ctr"/>
            <a:r>
              <a:rPr lang="en-US" dirty="0" smtClean="0"/>
              <a:t>ANY QUESTIONS??</a:t>
            </a:r>
            <a:endParaRPr lang="en-US" dirty="0"/>
          </a:p>
        </p:txBody>
      </p:sp>
      <p:sp>
        <p:nvSpPr>
          <p:cNvPr id="4" name="Slide Number Placeholder 3"/>
          <p:cNvSpPr>
            <a:spLocks noGrp="1"/>
          </p:cNvSpPr>
          <p:nvPr>
            <p:ph type="sldNum" sz="quarter" idx="12"/>
          </p:nvPr>
        </p:nvSpPr>
        <p:spPr/>
        <p:txBody>
          <a:bodyPr/>
          <a:lstStyle/>
          <a:p>
            <a:pPr>
              <a:defRPr/>
            </a:pPr>
            <a:fld id="{8925D013-47FE-429C-A5D2-29D74FC1A240}" type="slidenum">
              <a:rPr lang="en-US" smtClean="0"/>
              <a:pPr>
                <a:defRPr/>
              </a:pPr>
              <a:t>48</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Overloading Methods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pic>
        <p:nvPicPr>
          <p:cNvPr id="6" name="Picture 5"/>
          <p:cNvPicPr>
            <a:picLocks noChangeAspect="1"/>
          </p:cNvPicPr>
          <p:nvPr/>
        </p:nvPicPr>
        <p:blipFill>
          <a:blip r:embed="rId2"/>
          <a:stretch>
            <a:fillRect/>
          </a:stretch>
        </p:blipFill>
        <p:spPr>
          <a:xfrm>
            <a:off x="1295400" y="1274817"/>
            <a:ext cx="5410200" cy="5073650"/>
          </a:xfrm>
          <a:prstGeom prst="rect">
            <a:avLst/>
          </a:prstGeom>
        </p:spPr>
      </p:pic>
    </p:spTree>
    <p:extLst>
      <p:ext uri="{BB962C8B-B14F-4D97-AF65-F5344CB8AC3E}">
        <p14:creationId xmlns:p14="http://schemas.microsoft.com/office/powerpoint/2010/main" val="29202676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Overloading Methods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pic>
        <p:nvPicPr>
          <p:cNvPr id="5" name="Picture 4"/>
          <p:cNvPicPr>
            <a:picLocks noChangeAspect="1"/>
          </p:cNvPicPr>
          <p:nvPr/>
        </p:nvPicPr>
        <p:blipFill>
          <a:blip r:embed="rId2"/>
          <a:stretch>
            <a:fillRect/>
          </a:stretch>
        </p:blipFill>
        <p:spPr>
          <a:xfrm>
            <a:off x="617902" y="1447800"/>
            <a:ext cx="7154497" cy="4908550"/>
          </a:xfrm>
          <a:prstGeom prst="rect">
            <a:avLst/>
          </a:prstGeom>
        </p:spPr>
      </p:pic>
    </p:spTree>
    <p:extLst>
      <p:ext uri="{BB962C8B-B14F-4D97-AF65-F5344CB8AC3E}">
        <p14:creationId xmlns:p14="http://schemas.microsoft.com/office/powerpoint/2010/main" val="2285104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Automatic Type Conversion</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
        <p:nvSpPr>
          <p:cNvPr id="4" name="Content Placeholder 3"/>
          <p:cNvSpPr>
            <a:spLocks noGrp="1"/>
          </p:cNvSpPr>
          <p:nvPr>
            <p:ph sz="quarter" idx="1"/>
          </p:nvPr>
        </p:nvSpPr>
        <p:spPr/>
        <p:txBody>
          <a:bodyPr>
            <a:normAutofit/>
          </a:bodyPr>
          <a:lstStyle/>
          <a:p>
            <a:pPr algn="just"/>
            <a:r>
              <a:rPr lang="en-IN" sz="1800" dirty="0"/>
              <a:t>When an overloaded method is called, Java looks for a match between the arguments </a:t>
            </a:r>
            <a:r>
              <a:rPr lang="en-IN" sz="1800" dirty="0" smtClean="0"/>
              <a:t>used to </a:t>
            </a:r>
            <a:r>
              <a:rPr lang="en-IN" sz="1800" dirty="0"/>
              <a:t>call the method and the method’s </a:t>
            </a:r>
            <a:r>
              <a:rPr lang="en-IN" sz="1800" dirty="0" smtClean="0"/>
              <a:t>parameters</a:t>
            </a:r>
          </a:p>
          <a:p>
            <a:pPr algn="just"/>
            <a:r>
              <a:rPr lang="en-IN" sz="1800" dirty="0" smtClean="0"/>
              <a:t>However</a:t>
            </a:r>
            <a:r>
              <a:rPr lang="en-IN" sz="1800" dirty="0"/>
              <a:t>, this match need not always be exact</a:t>
            </a:r>
          </a:p>
        </p:txBody>
      </p:sp>
      <p:pic>
        <p:nvPicPr>
          <p:cNvPr id="5" name="Picture 4"/>
          <p:cNvPicPr>
            <a:picLocks noChangeAspect="1"/>
          </p:cNvPicPr>
          <p:nvPr/>
        </p:nvPicPr>
        <p:blipFill>
          <a:blip r:embed="rId2"/>
          <a:stretch>
            <a:fillRect/>
          </a:stretch>
        </p:blipFill>
        <p:spPr>
          <a:xfrm>
            <a:off x="470338" y="2308466"/>
            <a:ext cx="4406462" cy="4047884"/>
          </a:xfrm>
          <a:prstGeom prst="rect">
            <a:avLst/>
          </a:prstGeom>
        </p:spPr>
      </p:pic>
      <p:sp>
        <p:nvSpPr>
          <p:cNvPr id="7" name="Rectangle 6"/>
          <p:cNvSpPr/>
          <p:nvPr/>
        </p:nvSpPr>
        <p:spPr>
          <a:xfrm>
            <a:off x="5257800" y="3124200"/>
            <a:ext cx="3276600" cy="1371600"/>
          </a:xfrm>
          <a:prstGeom prst="rect">
            <a:avLst/>
          </a:prstGeom>
          <a:solidFill>
            <a:schemeClr val="accent4">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6" name="Picture 5"/>
          <p:cNvPicPr>
            <a:picLocks noChangeAspect="1"/>
          </p:cNvPicPr>
          <p:nvPr/>
        </p:nvPicPr>
        <p:blipFill>
          <a:blip r:embed="rId3"/>
          <a:stretch>
            <a:fillRect/>
          </a:stretch>
        </p:blipFill>
        <p:spPr>
          <a:xfrm>
            <a:off x="5372100" y="3225165"/>
            <a:ext cx="3048000" cy="1169670"/>
          </a:xfrm>
          <a:prstGeom prst="rect">
            <a:avLst/>
          </a:prstGeom>
        </p:spPr>
      </p:pic>
    </p:spTree>
    <p:extLst>
      <p:ext uri="{BB962C8B-B14F-4D97-AF65-F5344CB8AC3E}">
        <p14:creationId xmlns:p14="http://schemas.microsoft.com/office/powerpoint/2010/main" val="42923672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Overloading Constructors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pic>
        <p:nvPicPr>
          <p:cNvPr id="5" name="Picture 4"/>
          <p:cNvPicPr>
            <a:picLocks noChangeAspect="1"/>
          </p:cNvPicPr>
          <p:nvPr/>
        </p:nvPicPr>
        <p:blipFill>
          <a:blip r:embed="rId2"/>
          <a:stretch>
            <a:fillRect/>
          </a:stretch>
        </p:blipFill>
        <p:spPr>
          <a:xfrm>
            <a:off x="457200" y="1295400"/>
            <a:ext cx="4038600" cy="4648200"/>
          </a:xfrm>
          <a:prstGeom prst="rect">
            <a:avLst/>
          </a:prstGeom>
        </p:spPr>
      </p:pic>
      <p:pic>
        <p:nvPicPr>
          <p:cNvPr id="6" name="Picture 5"/>
          <p:cNvPicPr>
            <a:picLocks noChangeAspect="1"/>
          </p:cNvPicPr>
          <p:nvPr/>
        </p:nvPicPr>
        <p:blipFill>
          <a:blip r:embed="rId3"/>
          <a:stretch>
            <a:fillRect/>
          </a:stretch>
        </p:blipFill>
        <p:spPr>
          <a:xfrm>
            <a:off x="4495800" y="1319048"/>
            <a:ext cx="4038600" cy="3152775"/>
          </a:xfrm>
          <a:prstGeom prst="rect">
            <a:avLst/>
          </a:prstGeom>
        </p:spPr>
      </p:pic>
      <p:sp>
        <p:nvSpPr>
          <p:cNvPr id="8" name="Rectangle 7"/>
          <p:cNvSpPr/>
          <p:nvPr/>
        </p:nvSpPr>
        <p:spPr>
          <a:xfrm>
            <a:off x="4800600" y="4801040"/>
            <a:ext cx="3505200" cy="1142560"/>
          </a:xfrm>
          <a:prstGeom prst="rect">
            <a:avLst/>
          </a:prstGeom>
          <a:solidFill>
            <a:schemeClr val="accent4">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7" name="Picture 6"/>
          <p:cNvPicPr>
            <a:picLocks noChangeAspect="1"/>
          </p:cNvPicPr>
          <p:nvPr/>
        </p:nvPicPr>
        <p:blipFill>
          <a:blip r:embed="rId4"/>
          <a:stretch>
            <a:fillRect/>
          </a:stretch>
        </p:blipFill>
        <p:spPr>
          <a:xfrm>
            <a:off x="5105400" y="4953000"/>
            <a:ext cx="2819400" cy="813342"/>
          </a:xfrm>
          <a:prstGeom prst="rect">
            <a:avLst/>
          </a:prstGeom>
        </p:spPr>
      </p:pic>
    </p:spTree>
    <p:extLst>
      <p:ext uri="{BB962C8B-B14F-4D97-AF65-F5344CB8AC3E}">
        <p14:creationId xmlns:p14="http://schemas.microsoft.com/office/powerpoint/2010/main" val="41333691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Objects as Parameters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pic>
        <p:nvPicPr>
          <p:cNvPr id="5" name="Picture 4"/>
          <p:cNvPicPr>
            <a:picLocks noChangeAspect="1"/>
          </p:cNvPicPr>
          <p:nvPr/>
        </p:nvPicPr>
        <p:blipFill>
          <a:blip r:embed="rId2"/>
          <a:stretch>
            <a:fillRect/>
          </a:stretch>
        </p:blipFill>
        <p:spPr>
          <a:xfrm>
            <a:off x="457200" y="1371600"/>
            <a:ext cx="5334000" cy="4876800"/>
          </a:xfrm>
          <a:prstGeom prst="rect">
            <a:avLst/>
          </a:prstGeom>
        </p:spPr>
      </p:pic>
      <p:sp>
        <p:nvSpPr>
          <p:cNvPr id="7" name="Rectangle 6"/>
          <p:cNvSpPr/>
          <p:nvPr/>
        </p:nvSpPr>
        <p:spPr>
          <a:xfrm>
            <a:off x="5791200" y="3352800"/>
            <a:ext cx="2667000" cy="1219200"/>
          </a:xfrm>
          <a:prstGeom prst="rect">
            <a:avLst/>
          </a:prstGeom>
          <a:solidFill>
            <a:schemeClr val="accent4">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6" name="Picture 5"/>
          <p:cNvPicPr>
            <a:picLocks noChangeAspect="1"/>
          </p:cNvPicPr>
          <p:nvPr/>
        </p:nvPicPr>
        <p:blipFill>
          <a:blip r:embed="rId3"/>
          <a:stretch>
            <a:fillRect/>
          </a:stretch>
        </p:blipFill>
        <p:spPr>
          <a:xfrm>
            <a:off x="6172200" y="3638550"/>
            <a:ext cx="1809750" cy="704850"/>
          </a:xfrm>
          <a:prstGeom prst="rect">
            <a:avLst/>
          </a:prstGeom>
        </p:spPr>
      </p:pic>
    </p:spTree>
    <p:extLst>
      <p:ext uri="{BB962C8B-B14F-4D97-AF65-F5344CB8AC3E}">
        <p14:creationId xmlns:p14="http://schemas.microsoft.com/office/powerpoint/2010/main" val="32591411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2101</TotalTime>
  <Words>1680</Words>
  <Application>Microsoft Office PowerPoint</Application>
  <PresentationFormat>On-screen Show (4:3)</PresentationFormat>
  <Paragraphs>279</Paragraphs>
  <Slides>48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굴림</vt:lpstr>
      <vt:lpstr>Arial</vt:lpstr>
      <vt:lpstr>Bookman Old Style</vt:lpstr>
      <vt:lpstr>Calibri</vt:lpstr>
      <vt:lpstr>Courier New</vt:lpstr>
      <vt:lpstr>Gill Sans MT</vt:lpstr>
      <vt:lpstr>Verdana</vt:lpstr>
      <vt:lpstr>Wingdings</vt:lpstr>
      <vt:lpstr>Wingdings 3</vt:lpstr>
      <vt:lpstr>Origin</vt:lpstr>
      <vt:lpstr>A closer look at methods and classes</vt:lpstr>
      <vt:lpstr>Agenda</vt:lpstr>
      <vt:lpstr>Overloading Methods</vt:lpstr>
      <vt:lpstr>Overloading Methods</vt:lpstr>
      <vt:lpstr>Overloading Methods</vt:lpstr>
      <vt:lpstr>Overloading Methods</vt:lpstr>
      <vt:lpstr>Automatic Type Conversion</vt:lpstr>
      <vt:lpstr>Overloading Constructors</vt:lpstr>
      <vt:lpstr>Using Objects as Parameters</vt:lpstr>
      <vt:lpstr>Passing objects in constructor</vt:lpstr>
      <vt:lpstr>Argument Passing</vt:lpstr>
      <vt:lpstr>Argument Passing – Call by value</vt:lpstr>
      <vt:lpstr>Argument Passing – Call by value</vt:lpstr>
      <vt:lpstr>Argument Passing – Call by reference</vt:lpstr>
      <vt:lpstr>Returning Objects</vt:lpstr>
      <vt:lpstr>Recursion</vt:lpstr>
      <vt:lpstr>Access Control</vt:lpstr>
      <vt:lpstr>Access Control</vt:lpstr>
      <vt:lpstr>Access Control</vt:lpstr>
      <vt:lpstr>Access Control</vt:lpstr>
      <vt:lpstr>Access Control</vt:lpstr>
      <vt:lpstr>Access Control</vt:lpstr>
      <vt:lpstr>Access Control</vt:lpstr>
      <vt:lpstr>Access Control</vt:lpstr>
      <vt:lpstr>Access Control</vt:lpstr>
      <vt:lpstr>PowerPoint Presentation</vt:lpstr>
      <vt:lpstr>Using static</vt:lpstr>
      <vt:lpstr>Using static</vt:lpstr>
      <vt:lpstr>Using static</vt:lpstr>
      <vt:lpstr>Using static</vt:lpstr>
      <vt:lpstr>Using static</vt:lpstr>
      <vt:lpstr>Using static</vt:lpstr>
      <vt:lpstr>Using static</vt:lpstr>
      <vt:lpstr>Using static</vt:lpstr>
      <vt:lpstr>Using static</vt:lpstr>
      <vt:lpstr>Using static </vt:lpstr>
      <vt:lpstr>Using static</vt:lpstr>
      <vt:lpstr>Using static</vt:lpstr>
      <vt:lpstr>Introducing final</vt:lpstr>
      <vt:lpstr>Introducing final</vt:lpstr>
      <vt:lpstr>Introducing final</vt:lpstr>
      <vt:lpstr>Nested and Inner Classes</vt:lpstr>
      <vt:lpstr>Nested and Inner Classes</vt:lpstr>
      <vt:lpstr>Why use nested classes?</vt:lpstr>
      <vt:lpstr>Inner Class</vt:lpstr>
      <vt:lpstr>Inner Class</vt:lpstr>
      <vt:lpstr>Static Nested Class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dc:title>
  <dc:creator>ANUJA</dc:creator>
  <cp:lastModifiedBy>Administrator</cp:lastModifiedBy>
  <cp:revision>175</cp:revision>
  <dcterms:created xsi:type="dcterms:W3CDTF">2006-08-16T00:00:00Z</dcterms:created>
  <dcterms:modified xsi:type="dcterms:W3CDTF">2018-11-12T01:38:03Z</dcterms:modified>
</cp:coreProperties>
</file>