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handoutMasterIdLst>
    <p:handoutMasterId r:id="rId48"/>
  </p:handoutMasterIdLst>
  <p:sldIdLst>
    <p:sldId id="256" r:id="rId2"/>
    <p:sldId id="410" r:id="rId3"/>
    <p:sldId id="411" r:id="rId4"/>
    <p:sldId id="412" r:id="rId5"/>
    <p:sldId id="413" r:id="rId6"/>
    <p:sldId id="414" r:id="rId7"/>
    <p:sldId id="451" r:id="rId8"/>
    <p:sldId id="452" r:id="rId9"/>
    <p:sldId id="415" r:id="rId10"/>
    <p:sldId id="417" r:id="rId11"/>
    <p:sldId id="418" r:id="rId12"/>
    <p:sldId id="419" r:id="rId13"/>
    <p:sldId id="420" r:id="rId14"/>
    <p:sldId id="421" r:id="rId15"/>
    <p:sldId id="427" r:id="rId16"/>
    <p:sldId id="422" r:id="rId17"/>
    <p:sldId id="425" r:id="rId18"/>
    <p:sldId id="423" r:id="rId19"/>
    <p:sldId id="426" r:id="rId20"/>
    <p:sldId id="428" r:id="rId21"/>
    <p:sldId id="429" r:id="rId22"/>
    <p:sldId id="430" r:id="rId23"/>
    <p:sldId id="453" r:id="rId24"/>
    <p:sldId id="454" r:id="rId25"/>
    <p:sldId id="431" r:id="rId26"/>
    <p:sldId id="432" r:id="rId27"/>
    <p:sldId id="433" r:id="rId28"/>
    <p:sldId id="434" r:id="rId29"/>
    <p:sldId id="435" r:id="rId30"/>
    <p:sldId id="436" r:id="rId31"/>
    <p:sldId id="437" r:id="rId32"/>
    <p:sldId id="455" r:id="rId33"/>
    <p:sldId id="438" r:id="rId34"/>
    <p:sldId id="439" r:id="rId35"/>
    <p:sldId id="440" r:id="rId36"/>
    <p:sldId id="456" r:id="rId37"/>
    <p:sldId id="457" r:id="rId38"/>
    <p:sldId id="442" r:id="rId39"/>
    <p:sldId id="443" r:id="rId40"/>
    <p:sldId id="444" r:id="rId41"/>
    <p:sldId id="445" r:id="rId42"/>
    <p:sldId id="446" r:id="rId43"/>
    <p:sldId id="458" r:id="rId44"/>
    <p:sldId id="459" r:id="rId45"/>
    <p:sldId id="285"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34" autoAdjust="0"/>
  </p:normalViewPr>
  <p:slideViewPr>
    <p:cSldViewPr>
      <p:cViewPr varScale="1">
        <p:scale>
          <a:sx n="72" d="100"/>
          <a:sy n="72" d="100"/>
        </p:scale>
        <p:origin x="1242"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942D30-1073-4301-B71F-EF04F5A1C019}" type="datetimeFigureOut">
              <a:rPr lang="en-US" smtClean="0"/>
              <a:pPr/>
              <a:t>9/19/2017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60570C-1FBA-41B0-973A-4441264C082B}" type="slidenum">
              <a:rPr lang="en-US" smtClean="0"/>
              <a:pPr/>
              <a:t>‹#›</a:t>
            </a:fld>
            <a:endParaRPr lang="en-US"/>
          </a:p>
        </p:txBody>
      </p:sp>
    </p:spTree>
    <p:extLst>
      <p:ext uri="{BB962C8B-B14F-4D97-AF65-F5344CB8AC3E}">
        <p14:creationId xmlns:p14="http://schemas.microsoft.com/office/powerpoint/2010/main" val="3890232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5D9FA2-7F86-4663-8C85-623436B71C41}" type="datetimeFigureOut">
              <a:rPr lang="en-US" smtClean="0"/>
              <a:pPr/>
              <a:t>9/19/2017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564759-7B2F-4FAD-A252-6E51ED80146B}" type="slidenum">
              <a:rPr lang="en-US" smtClean="0"/>
              <a:pPr/>
              <a:t>‹#›</a:t>
            </a:fld>
            <a:endParaRPr lang="en-US"/>
          </a:p>
        </p:txBody>
      </p:sp>
    </p:spTree>
    <p:extLst>
      <p:ext uri="{BB962C8B-B14F-4D97-AF65-F5344CB8AC3E}">
        <p14:creationId xmlns:p14="http://schemas.microsoft.com/office/powerpoint/2010/main" val="96763140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4564759-7B2F-4FAD-A252-6E51ED80146B}" type="slidenum">
              <a:rPr lang="en-US" smtClean="0"/>
              <a:pPr/>
              <a:t>1</a:t>
            </a:fld>
            <a:endParaRPr lang="en-US"/>
          </a:p>
        </p:txBody>
      </p:sp>
    </p:spTree>
    <p:extLst>
      <p:ext uri="{BB962C8B-B14F-4D97-AF65-F5344CB8AC3E}">
        <p14:creationId xmlns:p14="http://schemas.microsoft.com/office/powerpoint/2010/main" val="2716746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64759-7B2F-4FAD-A252-6E51ED80146B}" type="slidenum">
              <a:rPr lang="en-US" smtClean="0"/>
              <a:pPr/>
              <a:t>10</a:t>
            </a:fld>
            <a:endParaRPr lang="en-US"/>
          </a:p>
        </p:txBody>
      </p:sp>
    </p:spTree>
    <p:extLst>
      <p:ext uri="{BB962C8B-B14F-4D97-AF65-F5344CB8AC3E}">
        <p14:creationId xmlns:p14="http://schemas.microsoft.com/office/powerpoint/2010/main" val="473671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64759-7B2F-4FAD-A252-6E51ED80146B}" type="slidenum">
              <a:rPr lang="en-US" smtClean="0"/>
              <a:pPr/>
              <a:t>11</a:t>
            </a:fld>
            <a:endParaRPr lang="en-US"/>
          </a:p>
        </p:txBody>
      </p:sp>
    </p:spTree>
    <p:extLst>
      <p:ext uri="{BB962C8B-B14F-4D97-AF65-F5344CB8AC3E}">
        <p14:creationId xmlns:p14="http://schemas.microsoft.com/office/powerpoint/2010/main" val="1574775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64759-7B2F-4FAD-A252-6E51ED80146B}" type="slidenum">
              <a:rPr lang="en-US" smtClean="0"/>
              <a:pPr/>
              <a:t>12</a:t>
            </a:fld>
            <a:endParaRPr lang="en-US"/>
          </a:p>
        </p:txBody>
      </p:sp>
    </p:spTree>
    <p:extLst>
      <p:ext uri="{BB962C8B-B14F-4D97-AF65-F5344CB8AC3E}">
        <p14:creationId xmlns:p14="http://schemas.microsoft.com/office/powerpoint/2010/main" val="1942838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64759-7B2F-4FAD-A252-6E51ED80146B}" type="slidenum">
              <a:rPr lang="en-US" smtClean="0"/>
              <a:pPr/>
              <a:t>13</a:t>
            </a:fld>
            <a:endParaRPr lang="en-US"/>
          </a:p>
        </p:txBody>
      </p:sp>
    </p:spTree>
    <p:extLst>
      <p:ext uri="{BB962C8B-B14F-4D97-AF65-F5344CB8AC3E}">
        <p14:creationId xmlns:p14="http://schemas.microsoft.com/office/powerpoint/2010/main" val="103996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64759-7B2F-4FAD-A252-6E51ED80146B}" type="slidenum">
              <a:rPr lang="en-US" smtClean="0"/>
              <a:pPr/>
              <a:t>14</a:t>
            </a:fld>
            <a:endParaRPr lang="en-US"/>
          </a:p>
        </p:txBody>
      </p:sp>
    </p:spTree>
    <p:extLst>
      <p:ext uri="{BB962C8B-B14F-4D97-AF65-F5344CB8AC3E}">
        <p14:creationId xmlns:p14="http://schemas.microsoft.com/office/powerpoint/2010/main" val="4284374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564759-7B2F-4FAD-A252-6E51ED80146B}" type="slidenum">
              <a:rPr lang="en-US" smtClean="0"/>
              <a:pPr/>
              <a:t>15</a:t>
            </a:fld>
            <a:endParaRPr lang="en-US"/>
          </a:p>
        </p:txBody>
      </p:sp>
    </p:spTree>
    <p:extLst>
      <p:ext uri="{BB962C8B-B14F-4D97-AF65-F5344CB8AC3E}">
        <p14:creationId xmlns:p14="http://schemas.microsoft.com/office/powerpoint/2010/main" val="2380113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64759-7B2F-4FAD-A252-6E51ED80146B}" type="slidenum">
              <a:rPr lang="en-US" smtClean="0"/>
              <a:pPr/>
              <a:t>16</a:t>
            </a:fld>
            <a:endParaRPr lang="en-US"/>
          </a:p>
        </p:txBody>
      </p:sp>
    </p:spTree>
    <p:extLst>
      <p:ext uri="{BB962C8B-B14F-4D97-AF65-F5344CB8AC3E}">
        <p14:creationId xmlns:p14="http://schemas.microsoft.com/office/powerpoint/2010/main" val="4265543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64759-7B2F-4FAD-A252-6E51ED80146B}" type="slidenum">
              <a:rPr lang="en-US" smtClean="0"/>
              <a:pPr/>
              <a:t>17</a:t>
            </a:fld>
            <a:endParaRPr lang="en-US"/>
          </a:p>
        </p:txBody>
      </p:sp>
    </p:spTree>
    <p:extLst>
      <p:ext uri="{BB962C8B-B14F-4D97-AF65-F5344CB8AC3E}">
        <p14:creationId xmlns:p14="http://schemas.microsoft.com/office/powerpoint/2010/main" val="17772997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64759-7B2F-4FAD-A252-6E51ED80146B}" type="slidenum">
              <a:rPr lang="en-US" smtClean="0"/>
              <a:pPr/>
              <a:t>18</a:t>
            </a:fld>
            <a:endParaRPr lang="en-US"/>
          </a:p>
        </p:txBody>
      </p:sp>
    </p:spTree>
    <p:extLst>
      <p:ext uri="{BB962C8B-B14F-4D97-AF65-F5344CB8AC3E}">
        <p14:creationId xmlns:p14="http://schemas.microsoft.com/office/powerpoint/2010/main" val="38271643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64759-7B2F-4FAD-A252-6E51ED80146B}" type="slidenum">
              <a:rPr lang="en-US" smtClean="0"/>
              <a:pPr/>
              <a:t>19</a:t>
            </a:fld>
            <a:endParaRPr lang="en-US"/>
          </a:p>
        </p:txBody>
      </p:sp>
    </p:spTree>
    <p:extLst>
      <p:ext uri="{BB962C8B-B14F-4D97-AF65-F5344CB8AC3E}">
        <p14:creationId xmlns:p14="http://schemas.microsoft.com/office/powerpoint/2010/main" val="2955326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64759-7B2F-4FAD-A252-6E51ED80146B}" type="slidenum">
              <a:rPr lang="en-US" smtClean="0"/>
              <a:pPr/>
              <a:t>2</a:t>
            </a:fld>
            <a:endParaRPr lang="en-US"/>
          </a:p>
        </p:txBody>
      </p:sp>
    </p:spTree>
    <p:extLst>
      <p:ext uri="{BB962C8B-B14F-4D97-AF65-F5344CB8AC3E}">
        <p14:creationId xmlns:p14="http://schemas.microsoft.com/office/powerpoint/2010/main" val="2975659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64759-7B2F-4FAD-A252-6E51ED80146B}" type="slidenum">
              <a:rPr lang="en-US" smtClean="0"/>
              <a:pPr/>
              <a:t>20</a:t>
            </a:fld>
            <a:endParaRPr lang="en-US"/>
          </a:p>
        </p:txBody>
      </p:sp>
    </p:spTree>
    <p:extLst>
      <p:ext uri="{BB962C8B-B14F-4D97-AF65-F5344CB8AC3E}">
        <p14:creationId xmlns:p14="http://schemas.microsoft.com/office/powerpoint/2010/main" val="32275007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64759-7B2F-4FAD-A252-6E51ED80146B}" type="slidenum">
              <a:rPr lang="en-US" smtClean="0"/>
              <a:pPr/>
              <a:t>21</a:t>
            </a:fld>
            <a:endParaRPr lang="en-US"/>
          </a:p>
        </p:txBody>
      </p:sp>
    </p:spTree>
    <p:extLst>
      <p:ext uri="{BB962C8B-B14F-4D97-AF65-F5344CB8AC3E}">
        <p14:creationId xmlns:p14="http://schemas.microsoft.com/office/powerpoint/2010/main" val="7221774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64759-7B2F-4FAD-A252-6E51ED80146B}" type="slidenum">
              <a:rPr lang="en-US" smtClean="0"/>
              <a:pPr/>
              <a:t>22</a:t>
            </a:fld>
            <a:endParaRPr lang="en-US"/>
          </a:p>
        </p:txBody>
      </p:sp>
    </p:spTree>
    <p:extLst>
      <p:ext uri="{BB962C8B-B14F-4D97-AF65-F5344CB8AC3E}">
        <p14:creationId xmlns:p14="http://schemas.microsoft.com/office/powerpoint/2010/main" val="17454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64759-7B2F-4FAD-A252-6E51ED80146B}" type="slidenum">
              <a:rPr lang="en-US" smtClean="0"/>
              <a:pPr/>
              <a:t>23</a:t>
            </a:fld>
            <a:endParaRPr lang="en-US"/>
          </a:p>
        </p:txBody>
      </p:sp>
    </p:spTree>
    <p:extLst>
      <p:ext uri="{BB962C8B-B14F-4D97-AF65-F5344CB8AC3E}">
        <p14:creationId xmlns:p14="http://schemas.microsoft.com/office/powerpoint/2010/main" val="17641550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64759-7B2F-4FAD-A252-6E51ED80146B}" type="slidenum">
              <a:rPr lang="en-US" smtClean="0"/>
              <a:pPr/>
              <a:t>24</a:t>
            </a:fld>
            <a:endParaRPr lang="en-US"/>
          </a:p>
        </p:txBody>
      </p:sp>
    </p:spTree>
    <p:extLst>
      <p:ext uri="{BB962C8B-B14F-4D97-AF65-F5344CB8AC3E}">
        <p14:creationId xmlns:p14="http://schemas.microsoft.com/office/powerpoint/2010/main" val="40768323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64759-7B2F-4FAD-A252-6E51ED80146B}" type="slidenum">
              <a:rPr lang="en-US" smtClean="0"/>
              <a:pPr/>
              <a:t>25</a:t>
            </a:fld>
            <a:endParaRPr lang="en-US"/>
          </a:p>
        </p:txBody>
      </p:sp>
    </p:spTree>
    <p:extLst>
      <p:ext uri="{BB962C8B-B14F-4D97-AF65-F5344CB8AC3E}">
        <p14:creationId xmlns:p14="http://schemas.microsoft.com/office/powerpoint/2010/main" val="31683373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64759-7B2F-4FAD-A252-6E51ED80146B}" type="slidenum">
              <a:rPr lang="en-US" smtClean="0"/>
              <a:pPr/>
              <a:t>26</a:t>
            </a:fld>
            <a:endParaRPr lang="en-US"/>
          </a:p>
        </p:txBody>
      </p:sp>
    </p:spTree>
    <p:extLst>
      <p:ext uri="{BB962C8B-B14F-4D97-AF65-F5344CB8AC3E}">
        <p14:creationId xmlns:p14="http://schemas.microsoft.com/office/powerpoint/2010/main" val="15585136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64759-7B2F-4FAD-A252-6E51ED80146B}" type="slidenum">
              <a:rPr lang="en-US" smtClean="0"/>
              <a:pPr/>
              <a:t>27</a:t>
            </a:fld>
            <a:endParaRPr lang="en-US"/>
          </a:p>
        </p:txBody>
      </p:sp>
    </p:spTree>
    <p:extLst>
      <p:ext uri="{BB962C8B-B14F-4D97-AF65-F5344CB8AC3E}">
        <p14:creationId xmlns:p14="http://schemas.microsoft.com/office/powerpoint/2010/main" val="29555066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64759-7B2F-4FAD-A252-6E51ED80146B}" type="slidenum">
              <a:rPr lang="en-US" smtClean="0"/>
              <a:pPr/>
              <a:t>28</a:t>
            </a:fld>
            <a:endParaRPr lang="en-US"/>
          </a:p>
        </p:txBody>
      </p:sp>
    </p:spTree>
    <p:extLst>
      <p:ext uri="{BB962C8B-B14F-4D97-AF65-F5344CB8AC3E}">
        <p14:creationId xmlns:p14="http://schemas.microsoft.com/office/powerpoint/2010/main" val="4831865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64759-7B2F-4FAD-A252-6E51ED80146B}" type="slidenum">
              <a:rPr lang="en-US" smtClean="0"/>
              <a:pPr/>
              <a:t>29</a:t>
            </a:fld>
            <a:endParaRPr lang="en-US"/>
          </a:p>
        </p:txBody>
      </p:sp>
    </p:spTree>
    <p:extLst>
      <p:ext uri="{BB962C8B-B14F-4D97-AF65-F5344CB8AC3E}">
        <p14:creationId xmlns:p14="http://schemas.microsoft.com/office/powerpoint/2010/main" val="1749338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64759-7B2F-4FAD-A252-6E51ED80146B}" type="slidenum">
              <a:rPr lang="en-US" smtClean="0"/>
              <a:pPr/>
              <a:t>3</a:t>
            </a:fld>
            <a:endParaRPr lang="en-US"/>
          </a:p>
        </p:txBody>
      </p:sp>
    </p:spTree>
    <p:extLst>
      <p:ext uri="{BB962C8B-B14F-4D97-AF65-F5344CB8AC3E}">
        <p14:creationId xmlns:p14="http://schemas.microsoft.com/office/powerpoint/2010/main" val="15412994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64759-7B2F-4FAD-A252-6E51ED80146B}" type="slidenum">
              <a:rPr lang="en-US" smtClean="0"/>
              <a:pPr/>
              <a:t>30</a:t>
            </a:fld>
            <a:endParaRPr lang="en-US"/>
          </a:p>
        </p:txBody>
      </p:sp>
    </p:spTree>
    <p:extLst>
      <p:ext uri="{BB962C8B-B14F-4D97-AF65-F5344CB8AC3E}">
        <p14:creationId xmlns:p14="http://schemas.microsoft.com/office/powerpoint/2010/main" val="1519952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64759-7B2F-4FAD-A252-6E51ED80146B}" type="slidenum">
              <a:rPr lang="en-US" smtClean="0"/>
              <a:pPr/>
              <a:t>31</a:t>
            </a:fld>
            <a:endParaRPr lang="en-US"/>
          </a:p>
        </p:txBody>
      </p:sp>
    </p:spTree>
    <p:extLst>
      <p:ext uri="{BB962C8B-B14F-4D97-AF65-F5344CB8AC3E}">
        <p14:creationId xmlns:p14="http://schemas.microsoft.com/office/powerpoint/2010/main" val="12340645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64759-7B2F-4FAD-A252-6E51ED80146B}" type="slidenum">
              <a:rPr lang="en-US" smtClean="0"/>
              <a:pPr/>
              <a:t>32</a:t>
            </a:fld>
            <a:endParaRPr lang="en-US"/>
          </a:p>
        </p:txBody>
      </p:sp>
    </p:spTree>
    <p:extLst>
      <p:ext uri="{BB962C8B-B14F-4D97-AF65-F5344CB8AC3E}">
        <p14:creationId xmlns:p14="http://schemas.microsoft.com/office/powerpoint/2010/main" val="11088480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64759-7B2F-4FAD-A252-6E51ED80146B}" type="slidenum">
              <a:rPr lang="en-US" smtClean="0"/>
              <a:pPr/>
              <a:t>33</a:t>
            </a:fld>
            <a:endParaRPr lang="en-US"/>
          </a:p>
        </p:txBody>
      </p:sp>
    </p:spTree>
    <p:extLst>
      <p:ext uri="{BB962C8B-B14F-4D97-AF65-F5344CB8AC3E}">
        <p14:creationId xmlns:p14="http://schemas.microsoft.com/office/powerpoint/2010/main" val="7280958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64759-7B2F-4FAD-A252-6E51ED80146B}" type="slidenum">
              <a:rPr lang="en-US" smtClean="0"/>
              <a:pPr/>
              <a:t>34</a:t>
            </a:fld>
            <a:endParaRPr lang="en-US"/>
          </a:p>
        </p:txBody>
      </p:sp>
    </p:spTree>
    <p:extLst>
      <p:ext uri="{BB962C8B-B14F-4D97-AF65-F5344CB8AC3E}">
        <p14:creationId xmlns:p14="http://schemas.microsoft.com/office/powerpoint/2010/main" val="16217501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64759-7B2F-4FAD-A252-6E51ED80146B}" type="slidenum">
              <a:rPr lang="en-US" smtClean="0"/>
              <a:pPr/>
              <a:t>35</a:t>
            </a:fld>
            <a:endParaRPr lang="en-US"/>
          </a:p>
        </p:txBody>
      </p:sp>
    </p:spTree>
    <p:extLst>
      <p:ext uri="{BB962C8B-B14F-4D97-AF65-F5344CB8AC3E}">
        <p14:creationId xmlns:p14="http://schemas.microsoft.com/office/powerpoint/2010/main" val="19696768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64759-7B2F-4FAD-A252-6E51ED80146B}" type="slidenum">
              <a:rPr lang="en-US" smtClean="0"/>
              <a:pPr/>
              <a:t>36</a:t>
            </a:fld>
            <a:endParaRPr lang="en-US"/>
          </a:p>
        </p:txBody>
      </p:sp>
    </p:spTree>
    <p:extLst>
      <p:ext uri="{BB962C8B-B14F-4D97-AF65-F5344CB8AC3E}">
        <p14:creationId xmlns:p14="http://schemas.microsoft.com/office/powerpoint/2010/main" val="2022865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64759-7B2F-4FAD-A252-6E51ED80146B}" type="slidenum">
              <a:rPr lang="en-US" smtClean="0"/>
              <a:pPr/>
              <a:t>37</a:t>
            </a:fld>
            <a:endParaRPr lang="en-US"/>
          </a:p>
        </p:txBody>
      </p:sp>
    </p:spTree>
    <p:extLst>
      <p:ext uri="{BB962C8B-B14F-4D97-AF65-F5344CB8AC3E}">
        <p14:creationId xmlns:p14="http://schemas.microsoft.com/office/powerpoint/2010/main" val="29030968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64759-7B2F-4FAD-A252-6E51ED80146B}" type="slidenum">
              <a:rPr lang="en-US" smtClean="0"/>
              <a:pPr/>
              <a:t>38</a:t>
            </a:fld>
            <a:endParaRPr lang="en-US"/>
          </a:p>
        </p:txBody>
      </p:sp>
    </p:spTree>
    <p:extLst>
      <p:ext uri="{BB962C8B-B14F-4D97-AF65-F5344CB8AC3E}">
        <p14:creationId xmlns:p14="http://schemas.microsoft.com/office/powerpoint/2010/main" val="1048611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64759-7B2F-4FAD-A252-6E51ED80146B}" type="slidenum">
              <a:rPr lang="en-US" smtClean="0"/>
              <a:pPr/>
              <a:t>39</a:t>
            </a:fld>
            <a:endParaRPr lang="en-US"/>
          </a:p>
        </p:txBody>
      </p:sp>
    </p:spTree>
    <p:extLst>
      <p:ext uri="{BB962C8B-B14F-4D97-AF65-F5344CB8AC3E}">
        <p14:creationId xmlns:p14="http://schemas.microsoft.com/office/powerpoint/2010/main" val="3163373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64759-7B2F-4FAD-A252-6E51ED80146B}" type="slidenum">
              <a:rPr lang="en-US" smtClean="0"/>
              <a:pPr/>
              <a:t>4</a:t>
            </a:fld>
            <a:endParaRPr lang="en-US"/>
          </a:p>
        </p:txBody>
      </p:sp>
    </p:spTree>
    <p:extLst>
      <p:ext uri="{BB962C8B-B14F-4D97-AF65-F5344CB8AC3E}">
        <p14:creationId xmlns:p14="http://schemas.microsoft.com/office/powerpoint/2010/main" val="19207291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64759-7B2F-4FAD-A252-6E51ED80146B}" type="slidenum">
              <a:rPr lang="en-US" smtClean="0"/>
              <a:pPr/>
              <a:t>40</a:t>
            </a:fld>
            <a:endParaRPr lang="en-US"/>
          </a:p>
        </p:txBody>
      </p:sp>
    </p:spTree>
    <p:extLst>
      <p:ext uri="{BB962C8B-B14F-4D97-AF65-F5344CB8AC3E}">
        <p14:creationId xmlns:p14="http://schemas.microsoft.com/office/powerpoint/2010/main" val="11060025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64759-7B2F-4FAD-A252-6E51ED80146B}" type="slidenum">
              <a:rPr lang="en-US" smtClean="0"/>
              <a:pPr/>
              <a:t>41</a:t>
            </a:fld>
            <a:endParaRPr lang="en-US"/>
          </a:p>
        </p:txBody>
      </p:sp>
    </p:spTree>
    <p:extLst>
      <p:ext uri="{BB962C8B-B14F-4D97-AF65-F5344CB8AC3E}">
        <p14:creationId xmlns:p14="http://schemas.microsoft.com/office/powerpoint/2010/main" val="38790001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64759-7B2F-4FAD-A252-6E51ED80146B}" type="slidenum">
              <a:rPr lang="en-US" smtClean="0"/>
              <a:pPr/>
              <a:t>42</a:t>
            </a:fld>
            <a:endParaRPr lang="en-US"/>
          </a:p>
        </p:txBody>
      </p:sp>
    </p:spTree>
    <p:extLst>
      <p:ext uri="{BB962C8B-B14F-4D97-AF65-F5344CB8AC3E}">
        <p14:creationId xmlns:p14="http://schemas.microsoft.com/office/powerpoint/2010/main" val="17656633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r" eaLnBrk="1" hangingPunct="1"/>
            <a:fld id="{EDA02C0B-EDDA-4D18-9DC5-977A91F13EAC}" type="slidenum">
              <a:rPr lang="en-US" sz="1200">
                <a:latin typeface="Arial" panose="020B0604020202020204" pitchFamily="34" charset="0"/>
              </a:rPr>
              <a:pPr algn="r" eaLnBrk="1" hangingPunct="1"/>
              <a:t>43</a:t>
            </a:fld>
            <a:endParaRPr lang="en-US" sz="1200">
              <a:latin typeface="Arial" panose="020B0604020202020204" pitchFamily="34"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altLang="ko-KR" smtClean="0">
              <a:latin typeface="Arial" panose="020B0604020202020204" pitchFamily="34" charset="0"/>
              <a:ea typeface="굴림" panose="020B0600000101010101" pitchFamily="34" charset="-127"/>
            </a:endParaRPr>
          </a:p>
        </p:txBody>
      </p:sp>
    </p:spTree>
    <p:extLst>
      <p:ext uri="{BB962C8B-B14F-4D97-AF65-F5344CB8AC3E}">
        <p14:creationId xmlns:p14="http://schemas.microsoft.com/office/powerpoint/2010/main" val="24267829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r" eaLnBrk="1" hangingPunct="1"/>
            <a:fld id="{AE95D0C0-70A3-42D6-81BB-5C0E2971B4F1}" type="slidenum">
              <a:rPr lang="en-US" sz="1200">
                <a:latin typeface="Arial" panose="020B0604020202020204" pitchFamily="34" charset="0"/>
              </a:rPr>
              <a:pPr algn="r" eaLnBrk="1" hangingPunct="1"/>
              <a:t>44</a:t>
            </a:fld>
            <a:endParaRPr lang="en-US" sz="1200">
              <a:latin typeface="Arial" panose="020B0604020202020204" pitchFamily="34"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6487552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64759-7B2F-4FAD-A252-6E51ED80146B}" type="slidenum">
              <a:rPr lang="en-US" smtClean="0"/>
              <a:pPr/>
              <a:t>45</a:t>
            </a:fld>
            <a:endParaRPr lang="en-US"/>
          </a:p>
        </p:txBody>
      </p:sp>
    </p:spTree>
    <p:extLst>
      <p:ext uri="{BB962C8B-B14F-4D97-AF65-F5344CB8AC3E}">
        <p14:creationId xmlns:p14="http://schemas.microsoft.com/office/powerpoint/2010/main" val="1256814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64759-7B2F-4FAD-A252-6E51ED80146B}" type="slidenum">
              <a:rPr lang="en-US" smtClean="0"/>
              <a:pPr/>
              <a:t>5</a:t>
            </a:fld>
            <a:endParaRPr lang="en-US"/>
          </a:p>
        </p:txBody>
      </p:sp>
    </p:spTree>
    <p:extLst>
      <p:ext uri="{BB962C8B-B14F-4D97-AF65-F5344CB8AC3E}">
        <p14:creationId xmlns:p14="http://schemas.microsoft.com/office/powerpoint/2010/main" val="2922398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64759-7B2F-4FAD-A252-6E51ED80146B}" type="slidenum">
              <a:rPr lang="en-US" smtClean="0"/>
              <a:pPr/>
              <a:t>6</a:t>
            </a:fld>
            <a:endParaRPr lang="en-US"/>
          </a:p>
        </p:txBody>
      </p:sp>
    </p:spTree>
    <p:extLst>
      <p:ext uri="{BB962C8B-B14F-4D97-AF65-F5344CB8AC3E}">
        <p14:creationId xmlns:p14="http://schemas.microsoft.com/office/powerpoint/2010/main" val="2178373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64759-7B2F-4FAD-A252-6E51ED80146B}" type="slidenum">
              <a:rPr lang="en-US" smtClean="0"/>
              <a:pPr/>
              <a:t>7</a:t>
            </a:fld>
            <a:endParaRPr lang="en-US"/>
          </a:p>
        </p:txBody>
      </p:sp>
    </p:spTree>
    <p:extLst>
      <p:ext uri="{BB962C8B-B14F-4D97-AF65-F5344CB8AC3E}">
        <p14:creationId xmlns:p14="http://schemas.microsoft.com/office/powerpoint/2010/main" val="3977952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64759-7B2F-4FAD-A252-6E51ED80146B}" type="slidenum">
              <a:rPr lang="en-US" smtClean="0"/>
              <a:pPr/>
              <a:t>8</a:t>
            </a:fld>
            <a:endParaRPr lang="en-US"/>
          </a:p>
        </p:txBody>
      </p:sp>
    </p:spTree>
    <p:extLst>
      <p:ext uri="{BB962C8B-B14F-4D97-AF65-F5344CB8AC3E}">
        <p14:creationId xmlns:p14="http://schemas.microsoft.com/office/powerpoint/2010/main" val="2604567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64759-7B2F-4FAD-A252-6E51ED80146B}" type="slidenum">
              <a:rPr lang="en-US" smtClean="0"/>
              <a:pPr/>
              <a:t>9</a:t>
            </a:fld>
            <a:endParaRPr lang="en-US"/>
          </a:p>
        </p:txBody>
      </p:sp>
    </p:spTree>
    <p:extLst>
      <p:ext uri="{BB962C8B-B14F-4D97-AF65-F5344CB8AC3E}">
        <p14:creationId xmlns:p14="http://schemas.microsoft.com/office/powerpoint/2010/main" val="726780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AC235AA3-FC76-41F8-B189-6F1B05FF0490}" type="datetime1">
              <a:rPr lang="en-US" smtClean="0"/>
              <a:pPr/>
              <a:t>9/19/2017</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59CB07-0B34-4F81-9A18-FB2A022D6AA0}" type="datetime1">
              <a:rPr lang="en-US" smtClean="0"/>
              <a:pPr/>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7C6F97-09A2-4AC8-8FD0-FEDCBEF016CD}" type="datetime1">
              <a:rPr lang="en-US" smtClean="0"/>
              <a:pPr/>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775F6E3-38D1-4984-8F20-D2253F0CEBD3}" type="datetime1">
              <a:rPr lang="en-US" smtClean="0"/>
              <a:pPr/>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F540B938-3C2B-440E-9669-CBD5512BC12C}" type="datetime1">
              <a:rPr lang="en-US" smtClean="0"/>
              <a:pPr/>
              <a:t>9/19/2017</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07E2AA5-F419-44CD-A597-87061F43F0F3}" type="datetime1">
              <a:rPr lang="en-US" smtClean="0"/>
              <a:pPr/>
              <a:t>9/19/2017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237BDAD-22BE-4E17-AFC4-A195386C9685}" type="datetime1">
              <a:rPr lang="en-US" smtClean="0"/>
              <a:pPr/>
              <a:t>9/19/2017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C75F61E-6965-4EB8-915D-3EA6C2F82FCA}" type="datetime1">
              <a:rPr lang="en-US" smtClean="0"/>
              <a:pPr/>
              <a:t>9/19/2017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E1EC3D-6B95-48B7-AE26-EE49C9B26E53}" type="datetime1">
              <a:rPr lang="en-US" smtClean="0"/>
              <a:pPr/>
              <a:t>9/19/2017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F2AFA3E-49EA-48F2-94B0-368F21395484}" type="datetime1">
              <a:rPr lang="en-US" smtClean="0"/>
              <a:pPr/>
              <a:t>9/19/2017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738C88-0F42-4E6C-8889-1C540D92897D}" type="datetime1">
              <a:rPr lang="en-US" smtClean="0"/>
              <a:pPr/>
              <a:t>9/19/2017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95B2742E-9626-45E8-9E70-94FD9AE10823}" type="datetime1">
              <a:rPr lang="en-US" smtClean="0"/>
              <a:pPr/>
              <a:t>9/19/2017</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IN" smtClean="0"/>
              <a:t>Java--Inheritance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105"/>
            <a:ext cx="8229600" cy="990600"/>
          </a:xfrm>
        </p:spPr>
        <p:txBody>
          <a:bodyPr/>
          <a:lstStyle/>
          <a:p>
            <a:r>
              <a:rPr lang="en-IN" dirty="0" smtClean="0"/>
              <a:t>Inheritance</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
        <p:nvSpPr>
          <p:cNvPr id="6" name="TextBox 5"/>
          <p:cNvSpPr txBox="1"/>
          <p:nvPr/>
        </p:nvSpPr>
        <p:spPr>
          <a:xfrm>
            <a:off x="5727510" y="304800"/>
            <a:ext cx="2971800" cy="2585323"/>
          </a:xfrm>
          <a:prstGeom prst="rect">
            <a:avLst/>
          </a:prstGeom>
          <a:noFill/>
        </p:spPr>
        <p:txBody>
          <a:bodyPr wrap="square" rtlCol="0">
            <a:spAutoFit/>
          </a:bodyPr>
          <a:lstStyle/>
          <a:p>
            <a:r>
              <a:rPr lang="en-IN" dirty="0">
                <a:solidFill>
                  <a:srgbClr val="FF0000"/>
                </a:solidFill>
              </a:rPr>
              <a:t>Contents of </a:t>
            </a:r>
            <a:r>
              <a:rPr lang="en-IN" dirty="0" err="1">
                <a:solidFill>
                  <a:srgbClr val="FF0000"/>
                </a:solidFill>
              </a:rPr>
              <a:t>superOb</a:t>
            </a:r>
            <a:r>
              <a:rPr lang="en-IN" dirty="0">
                <a:solidFill>
                  <a:srgbClr val="FF0000"/>
                </a:solidFill>
              </a:rPr>
              <a:t>: </a:t>
            </a:r>
          </a:p>
          <a:p>
            <a:r>
              <a:rPr lang="en-IN" dirty="0" err="1">
                <a:solidFill>
                  <a:srgbClr val="FF0000"/>
                </a:solidFill>
              </a:rPr>
              <a:t>i</a:t>
            </a:r>
            <a:r>
              <a:rPr lang="en-IN" dirty="0">
                <a:solidFill>
                  <a:srgbClr val="FF0000"/>
                </a:solidFill>
              </a:rPr>
              <a:t> and j: 10 20</a:t>
            </a:r>
          </a:p>
          <a:p>
            <a:endParaRPr lang="en-IN" dirty="0">
              <a:solidFill>
                <a:srgbClr val="FF0000"/>
              </a:solidFill>
            </a:endParaRPr>
          </a:p>
          <a:p>
            <a:r>
              <a:rPr lang="en-IN" dirty="0">
                <a:solidFill>
                  <a:srgbClr val="FF0000"/>
                </a:solidFill>
              </a:rPr>
              <a:t>Contents of </a:t>
            </a:r>
            <a:r>
              <a:rPr lang="en-IN" dirty="0" err="1">
                <a:solidFill>
                  <a:srgbClr val="FF0000"/>
                </a:solidFill>
              </a:rPr>
              <a:t>subOb</a:t>
            </a:r>
            <a:r>
              <a:rPr lang="en-IN" dirty="0">
                <a:solidFill>
                  <a:srgbClr val="FF0000"/>
                </a:solidFill>
              </a:rPr>
              <a:t>: </a:t>
            </a:r>
          </a:p>
          <a:p>
            <a:r>
              <a:rPr lang="en-IN" dirty="0" err="1">
                <a:solidFill>
                  <a:srgbClr val="FF0000"/>
                </a:solidFill>
              </a:rPr>
              <a:t>i</a:t>
            </a:r>
            <a:r>
              <a:rPr lang="en-IN" dirty="0">
                <a:solidFill>
                  <a:srgbClr val="FF0000"/>
                </a:solidFill>
              </a:rPr>
              <a:t> and j: 7 8</a:t>
            </a:r>
          </a:p>
          <a:p>
            <a:r>
              <a:rPr lang="en-IN" dirty="0">
                <a:solidFill>
                  <a:srgbClr val="FF0000"/>
                </a:solidFill>
              </a:rPr>
              <a:t>k: 9</a:t>
            </a:r>
          </a:p>
          <a:p>
            <a:endParaRPr lang="en-IN" dirty="0">
              <a:solidFill>
                <a:srgbClr val="FF0000"/>
              </a:solidFill>
            </a:endParaRPr>
          </a:p>
          <a:p>
            <a:r>
              <a:rPr lang="en-IN" dirty="0">
                <a:solidFill>
                  <a:srgbClr val="FF0000"/>
                </a:solidFill>
              </a:rPr>
              <a:t>Sum of </a:t>
            </a:r>
            <a:r>
              <a:rPr lang="en-IN" dirty="0" err="1">
                <a:solidFill>
                  <a:srgbClr val="FF0000"/>
                </a:solidFill>
              </a:rPr>
              <a:t>i</a:t>
            </a:r>
            <a:r>
              <a:rPr lang="en-IN" dirty="0">
                <a:solidFill>
                  <a:srgbClr val="FF0000"/>
                </a:solidFill>
              </a:rPr>
              <a:t>, j and k in </a:t>
            </a:r>
            <a:r>
              <a:rPr lang="en-IN" dirty="0" err="1">
                <a:solidFill>
                  <a:srgbClr val="FF0000"/>
                </a:solidFill>
              </a:rPr>
              <a:t>subOb</a:t>
            </a:r>
            <a:r>
              <a:rPr lang="en-IN" dirty="0">
                <a:solidFill>
                  <a:srgbClr val="FF0000"/>
                </a:solidFill>
              </a:rPr>
              <a:t>:</a:t>
            </a:r>
          </a:p>
          <a:p>
            <a:r>
              <a:rPr lang="en-IN" dirty="0" err="1">
                <a:solidFill>
                  <a:srgbClr val="FF0000"/>
                </a:solidFill>
              </a:rPr>
              <a:t>i+j+k</a:t>
            </a:r>
            <a:r>
              <a:rPr lang="en-IN" dirty="0">
                <a:solidFill>
                  <a:srgbClr val="FF0000"/>
                </a:solidFill>
              </a:rPr>
              <a:t>: 24</a:t>
            </a:r>
          </a:p>
        </p:txBody>
      </p:sp>
      <p:pic>
        <p:nvPicPr>
          <p:cNvPr id="4" name="Picture 3"/>
          <p:cNvPicPr>
            <a:picLocks noChangeAspect="1"/>
          </p:cNvPicPr>
          <p:nvPr/>
        </p:nvPicPr>
        <p:blipFill>
          <a:blip r:embed="rId3"/>
          <a:stretch>
            <a:fillRect/>
          </a:stretch>
        </p:blipFill>
        <p:spPr>
          <a:xfrm>
            <a:off x="444326" y="1166884"/>
            <a:ext cx="4203874" cy="2724150"/>
          </a:xfrm>
          <a:prstGeom prst="rect">
            <a:avLst/>
          </a:prstGeom>
        </p:spPr>
      </p:pic>
      <p:pic>
        <p:nvPicPr>
          <p:cNvPr id="7" name="Picture 6"/>
          <p:cNvPicPr>
            <a:picLocks noChangeAspect="1"/>
          </p:cNvPicPr>
          <p:nvPr/>
        </p:nvPicPr>
        <p:blipFill>
          <a:blip r:embed="rId4"/>
          <a:stretch>
            <a:fillRect/>
          </a:stretch>
        </p:blipFill>
        <p:spPr>
          <a:xfrm>
            <a:off x="4114800" y="3053848"/>
            <a:ext cx="4724400" cy="3804152"/>
          </a:xfrm>
          <a:prstGeom prst="rect">
            <a:avLst/>
          </a:prstGeom>
        </p:spPr>
      </p:pic>
    </p:spTree>
    <p:extLst>
      <p:ext uri="{BB962C8B-B14F-4D97-AF65-F5344CB8AC3E}">
        <p14:creationId xmlns:p14="http://schemas.microsoft.com/office/powerpoint/2010/main" val="3926882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Member access and Inheritance</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
        <p:nvSpPr>
          <p:cNvPr id="4" name="Content Placeholder 3"/>
          <p:cNvSpPr>
            <a:spLocks noGrp="1"/>
          </p:cNvSpPr>
          <p:nvPr>
            <p:ph sz="quarter" idx="1"/>
          </p:nvPr>
        </p:nvSpPr>
        <p:spPr/>
        <p:txBody>
          <a:bodyPr>
            <a:normAutofit/>
          </a:bodyPr>
          <a:lstStyle/>
          <a:p>
            <a:pPr algn="just"/>
            <a:r>
              <a:rPr lang="en-IN" sz="2000" dirty="0"/>
              <a:t>Although a subclass includes all of the members of its superclass, it cannot access those members of the superclass that have been declared as </a:t>
            </a:r>
            <a:r>
              <a:rPr lang="en-IN" sz="2000" b="1" dirty="0"/>
              <a:t>private</a:t>
            </a:r>
            <a:r>
              <a:rPr lang="en-IN" sz="2000" dirty="0"/>
              <a:t>.</a:t>
            </a:r>
          </a:p>
        </p:txBody>
      </p:sp>
      <p:pic>
        <p:nvPicPr>
          <p:cNvPr id="5" name="Picture 4"/>
          <p:cNvPicPr>
            <a:picLocks noChangeAspect="1"/>
          </p:cNvPicPr>
          <p:nvPr/>
        </p:nvPicPr>
        <p:blipFill>
          <a:blip r:embed="rId3"/>
          <a:stretch>
            <a:fillRect/>
          </a:stretch>
        </p:blipFill>
        <p:spPr>
          <a:xfrm>
            <a:off x="990600" y="2240754"/>
            <a:ext cx="4343400" cy="4482493"/>
          </a:xfrm>
          <a:prstGeom prst="rect">
            <a:avLst/>
          </a:prstGeom>
        </p:spPr>
      </p:pic>
      <p:pic>
        <p:nvPicPr>
          <p:cNvPr id="6" name="Picture 5"/>
          <p:cNvPicPr>
            <a:picLocks noChangeAspect="1"/>
          </p:cNvPicPr>
          <p:nvPr/>
        </p:nvPicPr>
        <p:blipFill>
          <a:blip r:embed="rId4"/>
          <a:stretch>
            <a:fillRect/>
          </a:stretch>
        </p:blipFill>
        <p:spPr>
          <a:xfrm>
            <a:off x="3733800" y="3048000"/>
            <a:ext cx="5114925" cy="857250"/>
          </a:xfrm>
          <a:prstGeom prst="rect">
            <a:avLst/>
          </a:prstGeom>
        </p:spPr>
      </p:pic>
    </p:spTree>
    <p:extLst>
      <p:ext uri="{BB962C8B-B14F-4D97-AF65-F5344CB8AC3E}">
        <p14:creationId xmlns:p14="http://schemas.microsoft.com/office/powerpoint/2010/main" val="3588178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pic>
        <p:nvPicPr>
          <p:cNvPr id="5" name="Picture 4"/>
          <p:cNvPicPr>
            <a:picLocks noChangeAspect="1"/>
          </p:cNvPicPr>
          <p:nvPr/>
        </p:nvPicPr>
        <p:blipFill>
          <a:blip r:embed="rId3"/>
          <a:stretch>
            <a:fillRect/>
          </a:stretch>
        </p:blipFill>
        <p:spPr>
          <a:xfrm>
            <a:off x="152400" y="28433"/>
            <a:ext cx="4533900" cy="6327917"/>
          </a:xfrm>
          <a:prstGeom prst="rect">
            <a:avLst/>
          </a:prstGeom>
        </p:spPr>
      </p:pic>
      <p:pic>
        <p:nvPicPr>
          <p:cNvPr id="6" name="Picture 5"/>
          <p:cNvPicPr>
            <a:picLocks noChangeAspect="1"/>
          </p:cNvPicPr>
          <p:nvPr/>
        </p:nvPicPr>
        <p:blipFill>
          <a:blip r:embed="rId4"/>
          <a:stretch>
            <a:fillRect/>
          </a:stretch>
        </p:blipFill>
        <p:spPr>
          <a:xfrm>
            <a:off x="4686300" y="28433"/>
            <a:ext cx="4457700" cy="3752850"/>
          </a:xfrm>
          <a:prstGeom prst="rect">
            <a:avLst/>
          </a:prstGeom>
        </p:spPr>
      </p:pic>
      <p:sp>
        <p:nvSpPr>
          <p:cNvPr id="7" name="TextBox 6"/>
          <p:cNvSpPr txBox="1"/>
          <p:nvPr/>
        </p:nvSpPr>
        <p:spPr>
          <a:xfrm>
            <a:off x="5181600" y="4267200"/>
            <a:ext cx="3505200" cy="1754326"/>
          </a:xfrm>
          <a:prstGeom prst="rect">
            <a:avLst/>
          </a:prstGeom>
          <a:noFill/>
        </p:spPr>
        <p:txBody>
          <a:bodyPr wrap="square" rtlCol="0">
            <a:spAutoFit/>
          </a:bodyPr>
          <a:lstStyle/>
          <a:p>
            <a:pPr algn="just"/>
            <a:r>
              <a:rPr lang="en-IN" dirty="0">
                <a:solidFill>
                  <a:srgbClr val="FF0000"/>
                </a:solidFill>
              </a:rPr>
              <a:t>Volume of mybox1 is 3000.0</a:t>
            </a:r>
          </a:p>
          <a:p>
            <a:pPr algn="just"/>
            <a:r>
              <a:rPr lang="en-IN" dirty="0">
                <a:solidFill>
                  <a:srgbClr val="FF0000"/>
                </a:solidFill>
              </a:rPr>
              <a:t>Weight of mybox1 is 34.3</a:t>
            </a:r>
          </a:p>
          <a:p>
            <a:pPr algn="just"/>
            <a:endParaRPr lang="en-IN" dirty="0">
              <a:solidFill>
                <a:srgbClr val="FF0000"/>
              </a:solidFill>
            </a:endParaRPr>
          </a:p>
          <a:p>
            <a:pPr algn="just"/>
            <a:r>
              <a:rPr lang="en-IN" dirty="0">
                <a:solidFill>
                  <a:srgbClr val="FF0000"/>
                </a:solidFill>
              </a:rPr>
              <a:t>Volume of mybox2 is -1.0</a:t>
            </a:r>
          </a:p>
          <a:p>
            <a:pPr algn="just"/>
            <a:r>
              <a:rPr lang="en-IN" dirty="0">
                <a:solidFill>
                  <a:srgbClr val="FF0000"/>
                </a:solidFill>
              </a:rPr>
              <a:t>Volume of mybox3 is 8.0</a:t>
            </a:r>
          </a:p>
          <a:p>
            <a:pPr algn="just"/>
            <a:r>
              <a:rPr lang="en-IN" dirty="0">
                <a:solidFill>
                  <a:srgbClr val="FF0000"/>
                </a:solidFill>
              </a:rPr>
              <a:t>Volume of mybox4 is 3000.0</a:t>
            </a:r>
          </a:p>
        </p:txBody>
      </p:sp>
    </p:spTree>
    <p:extLst>
      <p:ext uri="{BB962C8B-B14F-4D97-AF65-F5344CB8AC3E}">
        <p14:creationId xmlns:p14="http://schemas.microsoft.com/office/powerpoint/2010/main" val="1484400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IN" dirty="0"/>
              <a:t>A Superclass Variable Can Reference a Subclass Object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
        <p:nvSpPr>
          <p:cNvPr id="4" name="Content Placeholder 3"/>
          <p:cNvSpPr>
            <a:spLocks noGrp="1"/>
          </p:cNvSpPr>
          <p:nvPr>
            <p:ph sz="quarter" idx="1"/>
          </p:nvPr>
        </p:nvSpPr>
        <p:spPr/>
        <p:txBody>
          <a:bodyPr/>
          <a:lstStyle/>
          <a:p>
            <a:pPr algn="just"/>
            <a:r>
              <a:rPr lang="en-IN" dirty="0" smtClean="0"/>
              <a:t>A </a:t>
            </a:r>
            <a:r>
              <a:rPr lang="en-IN" dirty="0"/>
              <a:t>reference variable of a superclass can be assigned a reference to any subclass derived from that superclass.</a:t>
            </a:r>
          </a:p>
        </p:txBody>
      </p:sp>
      <p:pic>
        <p:nvPicPr>
          <p:cNvPr id="5" name="Picture 4"/>
          <p:cNvPicPr>
            <a:picLocks noChangeAspect="1"/>
          </p:cNvPicPr>
          <p:nvPr/>
        </p:nvPicPr>
        <p:blipFill>
          <a:blip r:embed="rId3"/>
          <a:stretch>
            <a:fillRect/>
          </a:stretch>
        </p:blipFill>
        <p:spPr>
          <a:xfrm>
            <a:off x="612648" y="2286000"/>
            <a:ext cx="5635752" cy="3870960"/>
          </a:xfrm>
          <a:prstGeom prst="rect">
            <a:avLst/>
          </a:prstGeom>
        </p:spPr>
      </p:pic>
      <p:sp>
        <p:nvSpPr>
          <p:cNvPr id="6" name="TextBox 5"/>
          <p:cNvSpPr txBox="1"/>
          <p:nvPr/>
        </p:nvSpPr>
        <p:spPr>
          <a:xfrm>
            <a:off x="5535305" y="4040663"/>
            <a:ext cx="3175379" cy="1477328"/>
          </a:xfrm>
          <a:prstGeom prst="rect">
            <a:avLst/>
          </a:prstGeom>
          <a:noFill/>
        </p:spPr>
        <p:txBody>
          <a:bodyPr wrap="square" rtlCol="0">
            <a:spAutoFit/>
          </a:bodyPr>
          <a:lstStyle/>
          <a:p>
            <a:r>
              <a:rPr lang="en-IN" dirty="0">
                <a:solidFill>
                  <a:srgbClr val="FF0000"/>
                </a:solidFill>
                <a:latin typeface="Bodoni MT" panose="02070603080606020203" pitchFamily="18" charset="0"/>
              </a:rPr>
              <a:t>Volume of </a:t>
            </a:r>
            <a:r>
              <a:rPr lang="en-IN" dirty="0" err="1">
                <a:solidFill>
                  <a:srgbClr val="FF0000"/>
                </a:solidFill>
                <a:latin typeface="Bodoni MT" panose="02070603080606020203" pitchFamily="18" charset="0"/>
              </a:rPr>
              <a:t>weightbox</a:t>
            </a:r>
            <a:r>
              <a:rPr lang="en-IN" dirty="0">
                <a:solidFill>
                  <a:srgbClr val="FF0000"/>
                </a:solidFill>
                <a:latin typeface="Bodoni MT" panose="02070603080606020203" pitchFamily="18" charset="0"/>
              </a:rPr>
              <a:t> is 105.0</a:t>
            </a:r>
          </a:p>
          <a:p>
            <a:r>
              <a:rPr lang="en-IN" dirty="0">
                <a:solidFill>
                  <a:srgbClr val="FF0000"/>
                </a:solidFill>
                <a:latin typeface="Bodoni MT" panose="02070603080606020203" pitchFamily="18" charset="0"/>
              </a:rPr>
              <a:t>Weight of </a:t>
            </a:r>
            <a:r>
              <a:rPr lang="en-IN" dirty="0" err="1">
                <a:solidFill>
                  <a:srgbClr val="FF0000"/>
                </a:solidFill>
                <a:latin typeface="Bodoni MT" panose="02070603080606020203" pitchFamily="18" charset="0"/>
              </a:rPr>
              <a:t>weightbox</a:t>
            </a:r>
            <a:r>
              <a:rPr lang="en-IN" dirty="0">
                <a:solidFill>
                  <a:srgbClr val="FF0000"/>
                </a:solidFill>
                <a:latin typeface="Bodoni MT" panose="02070603080606020203" pitchFamily="18" charset="0"/>
              </a:rPr>
              <a:t> is 8.37</a:t>
            </a:r>
          </a:p>
          <a:p>
            <a:endParaRPr lang="en-IN" dirty="0">
              <a:solidFill>
                <a:srgbClr val="FF0000"/>
              </a:solidFill>
              <a:latin typeface="Bodoni MT" panose="02070603080606020203" pitchFamily="18" charset="0"/>
            </a:endParaRPr>
          </a:p>
          <a:p>
            <a:r>
              <a:rPr lang="en-IN" dirty="0">
                <a:solidFill>
                  <a:srgbClr val="FF0000"/>
                </a:solidFill>
                <a:latin typeface="Bodoni MT" panose="02070603080606020203" pitchFamily="18" charset="0"/>
              </a:rPr>
              <a:t>Volume of </a:t>
            </a:r>
            <a:r>
              <a:rPr lang="en-IN" dirty="0" err="1">
                <a:solidFill>
                  <a:srgbClr val="FF0000"/>
                </a:solidFill>
                <a:latin typeface="Bodoni MT" panose="02070603080606020203" pitchFamily="18" charset="0"/>
              </a:rPr>
              <a:t>plainbox</a:t>
            </a:r>
            <a:r>
              <a:rPr lang="en-IN" dirty="0">
                <a:solidFill>
                  <a:srgbClr val="FF0000"/>
                </a:solidFill>
                <a:latin typeface="Bodoni MT" panose="02070603080606020203" pitchFamily="18" charset="0"/>
              </a:rPr>
              <a:t> is 105.0</a:t>
            </a:r>
          </a:p>
          <a:p>
            <a:endParaRPr lang="en-IN" dirty="0">
              <a:solidFill>
                <a:srgbClr val="FF0000"/>
              </a:solidFill>
              <a:latin typeface="Bodoni MT" panose="02070603080606020203" pitchFamily="18" charset="0"/>
            </a:endParaRPr>
          </a:p>
        </p:txBody>
      </p:sp>
    </p:spTree>
    <p:extLst>
      <p:ext uri="{BB962C8B-B14F-4D97-AF65-F5344CB8AC3E}">
        <p14:creationId xmlns:p14="http://schemas.microsoft.com/office/powerpoint/2010/main" val="34639310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Constructors in Inheritance</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
        <p:nvSpPr>
          <p:cNvPr id="4" name="Content Placeholder 3"/>
          <p:cNvSpPr>
            <a:spLocks noGrp="1"/>
          </p:cNvSpPr>
          <p:nvPr>
            <p:ph sz="quarter" idx="1"/>
          </p:nvPr>
        </p:nvSpPr>
        <p:spPr/>
        <p:txBody>
          <a:bodyPr>
            <a:normAutofit/>
          </a:bodyPr>
          <a:lstStyle/>
          <a:p>
            <a:pPr algn="just"/>
            <a:r>
              <a:rPr lang="en-US" sz="2400" dirty="0"/>
              <a:t>Constructors are invoked in the order of hierarchy</a:t>
            </a:r>
          </a:p>
          <a:p>
            <a:pPr algn="just"/>
            <a:r>
              <a:rPr lang="en-US" sz="2400" dirty="0" smtClean="0"/>
              <a:t>While </a:t>
            </a:r>
            <a:r>
              <a:rPr lang="en-US" sz="2400" dirty="0"/>
              <a:t>instantiating a sub class, its super class default constructor will be invoked first, followed by the sub class </a:t>
            </a:r>
            <a:r>
              <a:rPr lang="en-US" sz="2400" dirty="0" smtClean="0"/>
              <a:t>constructor</a:t>
            </a:r>
            <a:endParaRPr lang="en-US" sz="2400" dirty="0"/>
          </a:p>
          <a:p>
            <a:pPr algn="just"/>
            <a:r>
              <a:rPr lang="en-US" sz="2400" dirty="0"/>
              <a:t>The keyword </a:t>
            </a:r>
            <a:r>
              <a:rPr lang="en-US" sz="2400" dirty="0">
                <a:solidFill>
                  <a:srgbClr val="FF0000"/>
                </a:solidFill>
              </a:rPr>
              <a:t>super</a:t>
            </a:r>
            <a:r>
              <a:rPr lang="en-US" sz="2400" dirty="0"/>
              <a:t> can be used to invoke the super class parameterized constructor instead of the default</a:t>
            </a:r>
          </a:p>
          <a:p>
            <a:pPr algn="just"/>
            <a:r>
              <a:rPr lang="en-US" sz="2400" dirty="0" smtClean="0"/>
              <a:t>Remember </a:t>
            </a:r>
            <a:r>
              <a:rPr lang="en-US" sz="2400" dirty="0"/>
              <a:t>that:</a:t>
            </a:r>
          </a:p>
          <a:p>
            <a:pPr marL="742950" lvl="1" indent="-285750" algn="just"/>
            <a:r>
              <a:rPr lang="en-US" sz="2400" dirty="0">
                <a:solidFill>
                  <a:srgbClr val="FF0000"/>
                </a:solidFill>
              </a:rPr>
              <a:t>super() </a:t>
            </a:r>
            <a:r>
              <a:rPr lang="en-US" sz="2400" dirty="0"/>
              <a:t>call must occur as the first statement in constructor</a:t>
            </a:r>
          </a:p>
          <a:p>
            <a:pPr marL="742950" lvl="1" indent="-285750" algn="just"/>
            <a:r>
              <a:rPr lang="en-US" sz="2400" dirty="0">
                <a:solidFill>
                  <a:srgbClr val="FF0000"/>
                </a:solidFill>
              </a:rPr>
              <a:t>super() </a:t>
            </a:r>
            <a:r>
              <a:rPr lang="en-US" sz="2400" dirty="0"/>
              <a:t>call can only be used in a constructor definition</a:t>
            </a:r>
          </a:p>
          <a:p>
            <a:r>
              <a:rPr lang="en-IN" sz="2400" dirty="0" smtClean="0"/>
              <a:t>Refer </a:t>
            </a:r>
            <a:r>
              <a:rPr lang="en-IN" sz="2400" u="sng" dirty="0" smtClean="0"/>
              <a:t>DemoSuper.java</a:t>
            </a:r>
            <a:endParaRPr lang="en-IN" sz="2400" u="sng" dirty="0"/>
          </a:p>
        </p:txBody>
      </p:sp>
    </p:spTree>
    <p:extLst>
      <p:ext uri="{BB962C8B-B14F-4D97-AF65-F5344CB8AC3E}">
        <p14:creationId xmlns:p14="http://schemas.microsoft.com/office/powerpoint/2010/main" val="13096140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When constructors are called</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pic>
        <p:nvPicPr>
          <p:cNvPr id="5" name="Picture 4"/>
          <p:cNvPicPr>
            <a:picLocks noChangeAspect="1"/>
          </p:cNvPicPr>
          <p:nvPr/>
        </p:nvPicPr>
        <p:blipFill>
          <a:blip r:embed="rId3"/>
          <a:stretch>
            <a:fillRect/>
          </a:stretch>
        </p:blipFill>
        <p:spPr>
          <a:xfrm>
            <a:off x="457200" y="1447800"/>
            <a:ext cx="4800600" cy="4724400"/>
          </a:xfrm>
          <a:prstGeom prst="rect">
            <a:avLst/>
          </a:prstGeom>
        </p:spPr>
      </p:pic>
      <p:sp>
        <p:nvSpPr>
          <p:cNvPr id="6" name="TextBox 5"/>
          <p:cNvSpPr txBox="1"/>
          <p:nvPr/>
        </p:nvSpPr>
        <p:spPr>
          <a:xfrm>
            <a:off x="5486400" y="3352800"/>
            <a:ext cx="3200400" cy="923330"/>
          </a:xfrm>
          <a:prstGeom prst="rect">
            <a:avLst/>
          </a:prstGeom>
          <a:noFill/>
        </p:spPr>
        <p:txBody>
          <a:bodyPr wrap="square" rtlCol="0">
            <a:spAutoFit/>
          </a:bodyPr>
          <a:lstStyle/>
          <a:p>
            <a:r>
              <a:rPr lang="en-IN" dirty="0">
                <a:solidFill>
                  <a:srgbClr val="FF0000"/>
                </a:solidFill>
                <a:latin typeface="Bodoni MT" panose="02070603080606020203" pitchFamily="18" charset="0"/>
              </a:rPr>
              <a:t>Inside AA's constructor.</a:t>
            </a:r>
          </a:p>
          <a:p>
            <a:r>
              <a:rPr lang="en-IN" dirty="0">
                <a:solidFill>
                  <a:srgbClr val="FF0000"/>
                </a:solidFill>
                <a:latin typeface="Bodoni MT" panose="02070603080606020203" pitchFamily="18" charset="0"/>
              </a:rPr>
              <a:t>Inside BB's constructor.</a:t>
            </a:r>
          </a:p>
          <a:p>
            <a:r>
              <a:rPr lang="en-IN" dirty="0">
                <a:solidFill>
                  <a:srgbClr val="FF0000"/>
                </a:solidFill>
                <a:latin typeface="Bodoni MT" panose="02070603080606020203" pitchFamily="18" charset="0"/>
              </a:rPr>
              <a:t>Inside C's constructor.</a:t>
            </a:r>
          </a:p>
        </p:txBody>
      </p:sp>
    </p:spTree>
    <p:extLst>
      <p:ext uri="{BB962C8B-B14F-4D97-AF65-F5344CB8AC3E}">
        <p14:creationId xmlns:p14="http://schemas.microsoft.com/office/powerpoint/2010/main" val="15839632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super</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
        <p:nvSpPr>
          <p:cNvPr id="4" name="Content Placeholder 3"/>
          <p:cNvSpPr>
            <a:spLocks noGrp="1"/>
          </p:cNvSpPr>
          <p:nvPr>
            <p:ph sz="quarter" idx="1"/>
          </p:nvPr>
        </p:nvSpPr>
        <p:spPr/>
        <p:txBody>
          <a:bodyPr>
            <a:normAutofit fontScale="70000" lnSpcReduction="20000"/>
          </a:bodyPr>
          <a:lstStyle/>
          <a:p>
            <a:pPr algn="just"/>
            <a:r>
              <a:rPr lang="en-IN" dirty="0"/>
              <a:t>(</a:t>
            </a:r>
            <a:r>
              <a:rPr lang="en-IN" dirty="0" err="1"/>
              <a:t>i</a:t>
            </a:r>
            <a:r>
              <a:rPr lang="en-IN" dirty="0"/>
              <a:t>) The first use of keyword super is to access the hidden data variables of the super class hidden by the sub class.</a:t>
            </a:r>
          </a:p>
          <a:p>
            <a:pPr lvl="1" algn="just"/>
            <a:r>
              <a:rPr lang="en-IN" dirty="0"/>
              <a:t>e.g. Suppose class A is the super class that has two instance variables as  int a and float b. class B is the subclass that also contains its own data members named a and b. then we can access the super class (class A) variables a and b inside the subclass class B just by calling the following </a:t>
            </a:r>
            <a:r>
              <a:rPr lang="en-IN" dirty="0" smtClean="0"/>
              <a:t>command.</a:t>
            </a:r>
          </a:p>
          <a:p>
            <a:pPr lvl="1" algn="just"/>
            <a:r>
              <a:rPr lang="en-IN" dirty="0" err="1" smtClean="0"/>
              <a:t>super.member</a:t>
            </a:r>
            <a:r>
              <a:rPr lang="en-IN" dirty="0"/>
              <a:t>;</a:t>
            </a:r>
          </a:p>
          <a:p>
            <a:pPr lvl="1" algn="just"/>
            <a:r>
              <a:rPr lang="en-IN" dirty="0"/>
              <a:t>Here member can either be an instance variable or a method. This form of super most useful to handle situations where the local members of a subclass hides the members of a super class having the same name. </a:t>
            </a:r>
          </a:p>
          <a:p>
            <a:pPr algn="just"/>
            <a:r>
              <a:rPr lang="en-IN" dirty="0" smtClean="0"/>
              <a:t>(</a:t>
            </a:r>
            <a:r>
              <a:rPr lang="en-IN" dirty="0"/>
              <a:t>ii) Use of super to call super class constructor: The second use of the keyword super in java is to call super class constructor in the subclass. </a:t>
            </a:r>
          </a:p>
          <a:p>
            <a:pPr lvl="1" algn="just"/>
            <a:r>
              <a:rPr lang="en-IN" dirty="0"/>
              <a:t>super(</a:t>
            </a:r>
            <a:r>
              <a:rPr lang="en-IN" dirty="0" err="1"/>
              <a:t>param</a:t>
            </a:r>
            <a:r>
              <a:rPr lang="en-IN" dirty="0"/>
              <a:t>-list);</a:t>
            </a:r>
          </a:p>
          <a:p>
            <a:pPr lvl="1" algn="just"/>
            <a:r>
              <a:rPr lang="en-IN" dirty="0" smtClean="0"/>
              <a:t>Here </a:t>
            </a:r>
            <a:r>
              <a:rPr lang="en-IN" dirty="0"/>
              <a:t>parameter list is the list of the parameter requires by the constructor in the super class. super must be the first statement executed inside a super class constructor. If we want to call the default constructor then we pass the empty parameter list. </a:t>
            </a:r>
            <a:endParaRPr lang="en-IN" dirty="0" smtClean="0"/>
          </a:p>
          <a:p>
            <a:pPr algn="just"/>
            <a:r>
              <a:rPr lang="en-IN" dirty="0" smtClean="0"/>
              <a:t>(iii) Used when </a:t>
            </a:r>
            <a:r>
              <a:rPr lang="en-IN" dirty="0"/>
              <a:t>we need to call a method that is overridden in this base class in order to specify that the method should be called on the superclass</a:t>
            </a:r>
            <a:r>
              <a:rPr lang="en-IN" dirty="0" smtClean="0"/>
              <a:t>.</a:t>
            </a:r>
          </a:p>
          <a:p>
            <a:pPr lvl="1" algn="just"/>
            <a:r>
              <a:rPr lang="en-IN" dirty="0" err="1" smtClean="0"/>
              <a:t>super.method_name</a:t>
            </a:r>
            <a:r>
              <a:rPr lang="en-IN" dirty="0" smtClean="0"/>
              <a:t>();</a:t>
            </a:r>
            <a:endParaRPr lang="en-IN" dirty="0"/>
          </a:p>
          <a:p>
            <a:pPr algn="just"/>
            <a:endParaRPr lang="en-IN" dirty="0"/>
          </a:p>
        </p:txBody>
      </p:sp>
    </p:spTree>
    <p:extLst>
      <p:ext uri="{BB962C8B-B14F-4D97-AF65-F5344CB8AC3E}">
        <p14:creationId xmlns:p14="http://schemas.microsoft.com/office/powerpoint/2010/main" val="34829790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super</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pic>
        <p:nvPicPr>
          <p:cNvPr id="4" name="Picture 3"/>
          <p:cNvPicPr>
            <a:picLocks noChangeAspect="1"/>
          </p:cNvPicPr>
          <p:nvPr/>
        </p:nvPicPr>
        <p:blipFill>
          <a:blip r:embed="rId3"/>
          <a:stretch>
            <a:fillRect/>
          </a:stretch>
        </p:blipFill>
        <p:spPr>
          <a:xfrm>
            <a:off x="457200" y="1424290"/>
            <a:ext cx="5486400" cy="4652839"/>
          </a:xfrm>
          <a:prstGeom prst="rect">
            <a:avLst/>
          </a:prstGeom>
        </p:spPr>
      </p:pic>
      <p:sp>
        <p:nvSpPr>
          <p:cNvPr id="7" name="TextBox 6"/>
          <p:cNvSpPr txBox="1"/>
          <p:nvPr/>
        </p:nvSpPr>
        <p:spPr>
          <a:xfrm>
            <a:off x="5029200" y="5029200"/>
            <a:ext cx="3810000" cy="1477328"/>
          </a:xfrm>
          <a:prstGeom prst="rect">
            <a:avLst/>
          </a:prstGeom>
          <a:noFill/>
        </p:spPr>
        <p:txBody>
          <a:bodyPr wrap="square" rtlCol="0">
            <a:spAutoFit/>
          </a:bodyPr>
          <a:lstStyle/>
          <a:p>
            <a:r>
              <a:rPr lang="en-IN" dirty="0">
                <a:solidFill>
                  <a:srgbClr val="FF0000"/>
                </a:solidFill>
                <a:latin typeface="Bodoni MT" panose="02070603080606020203" pitchFamily="18" charset="0"/>
              </a:rPr>
              <a:t>b in super class:  5.0</a:t>
            </a:r>
          </a:p>
          <a:p>
            <a:r>
              <a:rPr lang="en-IN" dirty="0">
                <a:solidFill>
                  <a:srgbClr val="FF0000"/>
                </a:solidFill>
                <a:latin typeface="Bodoni MT" panose="02070603080606020203" pitchFamily="18" charset="0"/>
              </a:rPr>
              <a:t>b in sub class:  5.0</a:t>
            </a:r>
          </a:p>
          <a:p>
            <a:r>
              <a:rPr lang="en-IN" dirty="0">
                <a:solidFill>
                  <a:srgbClr val="FF0000"/>
                </a:solidFill>
                <a:latin typeface="Bodoni MT" panose="02070603080606020203" pitchFamily="18" charset="0"/>
              </a:rPr>
              <a:t>a in sub class:    1</a:t>
            </a:r>
          </a:p>
          <a:p>
            <a:r>
              <a:rPr lang="en-IN" dirty="0">
                <a:solidFill>
                  <a:srgbClr val="FF0000"/>
                </a:solidFill>
                <a:latin typeface="Bodoni MT" panose="02070603080606020203" pitchFamily="18" charset="0"/>
              </a:rPr>
              <a:t>b in sub class without using super: 0.0</a:t>
            </a:r>
          </a:p>
          <a:p>
            <a:endParaRPr lang="en-IN" dirty="0">
              <a:solidFill>
                <a:srgbClr val="FF0000"/>
              </a:solidFill>
              <a:latin typeface="Bodoni MT" panose="02070603080606020203" pitchFamily="18" charset="0"/>
            </a:endParaRPr>
          </a:p>
        </p:txBody>
      </p:sp>
    </p:spTree>
    <p:extLst>
      <p:ext uri="{BB962C8B-B14F-4D97-AF65-F5344CB8AC3E}">
        <p14:creationId xmlns:p14="http://schemas.microsoft.com/office/powerpoint/2010/main" val="13917685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super and Multi Inheritance</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pic>
        <p:nvPicPr>
          <p:cNvPr id="5" name="Picture 4"/>
          <p:cNvPicPr>
            <a:picLocks noChangeAspect="1"/>
          </p:cNvPicPr>
          <p:nvPr/>
        </p:nvPicPr>
        <p:blipFill>
          <a:blip r:embed="rId3"/>
          <a:stretch>
            <a:fillRect/>
          </a:stretch>
        </p:blipFill>
        <p:spPr>
          <a:xfrm>
            <a:off x="466725" y="1219200"/>
            <a:ext cx="4562475" cy="4162425"/>
          </a:xfrm>
          <a:prstGeom prst="rect">
            <a:avLst/>
          </a:prstGeom>
        </p:spPr>
      </p:pic>
      <p:pic>
        <p:nvPicPr>
          <p:cNvPr id="6" name="Picture 5"/>
          <p:cNvPicPr>
            <a:picLocks noChangeAspect="1"/>
          </p:cNvPicPr>
          <p:nvPr/>
        </p:nvPicPr>
        <p:blipFill>
          <a:blip r:embed="rId4"/>
          <a:stretch>
            <a:fillRect/>
          </a:stretch>
        </p:blipFill>
        <p:spPr>
          <a:xfrm>
            <a:off x="5105400" y="1226024"/>
            <a:ext cx="3848100" cy="3314700"/>
          </a:xfrm>
          <a:prstGeom prst="rect">
            <a:avLst/>
          </a:prstGeom>
        </p:spPr>
      </p:pic>
      <p:sp>
        <p:nvSpPr>
          <p:cNvPr id="7" name="TextBox 6"/>
          <p:cNvSpPr txBox="1"/>
          <p:nvPr/>
        </p:nvSpPr>
        <p:spPr>
          <a:xfrm>
            <a:off x="5105400" y="4495800"/>
            <a:ext cx="3848100" cy="2031325"/>
          </a:xfrm>
          <a:prstGeom prst="rect">
            <a:avLst/>
          </a:prstGeom>
          <a:noFill/>
        </p:spPr>
        <p:txBody>
          <a:bodyPr wrap="square" rtlCol="0">
            <a:spAutoFit/>
          </a:bodyPr>
          <a:lstStyle/>
          <a:p>
            <a:r>
              <a:rPr lang="en-IN" dirty="0">
                <a:solidFill>
                  <a:srgbClr val="FF0000"/>
                </a:solidFill>
                <a:latin typeface="Bodoni MT" panose="02070603080606020203" pitchFamily="18" charset="0"/>
              </a:rPr>
              <a:t>Inside </a:t>
            </a:r>
            <a:r>
              <a:rPr lang="en-IN" dirty="0" err="1">
                <a:solidFill>
                  <a:srgbClr val="FF0000"/>
                </a:solidFill>
                <a:latin typeface="Bodoni MT" panose="02070603080606020203" pitchFamily="18" charset="0"/>
              </a:rPr>
              <a:t>GrandFathers</a:t>
            </a:r>
            <a:r>
              <a:rPr lang="en-IN" dirty="0">
                <a:solidFill>
                  <a:srgbClr val="FF0000"/>
                </a:solidFill>
                <a:latin typeface="Bodoni MT" panose="02070603080606020203" pitchFamily="18" charset="0"/>
              </a:rPr>
              <a:t> constructor</a:t>
            </a:r>
          </a:p>
          <a:p>
            <a:r>
              <a:rPr lang="en-IN" dirty="0">
                <a:solidFill>
                  <a:srgbClr val="FF0000"/>
                </a:solidFill>
                <a:latin typeface="Bodoni MT" panose="02070603080606020203" pitchFamily="18" charset="0"/>
              </a:rPr>
              <a:t>Inside Fathers constructor</a:t>
            </a:r>
          </a:p>
          <a:p>
            <a:r>
              <a:rPr lang="en-IN" dirty="0">
                <a:solidFill>
                  <a:srgbClr val="FF0000"/>
                </a:solidFill>
                <a:latin typeface="Bodoni MT" panose="02070603080606020203" pitchFamily="18" charset="0"/>
              </a:rPr>
              <a:t>Inside Sons constructor</a:t>
            </a:r>
          </a:p>
          <a:p>
            <a:r>
              <a:rPr lang="en-IN" dirty="0">
                <a:solidFill>
                  <a:srgbClr val="FF0000"/>
                </a:solidFill>
                <a:latin typeface="Bodoni MT" panose="02070603080606020203" pitchFamily="18" charset="0"/>
              </a:rPr>
              <a:t> The Grandfathers age is 72</a:t>
            </a:r>
          </a:p>
          <a:p>
            <a:r>
              <a:rPr lang="en-IN" dirty="0">
                <a:solidFill>
                  <a:srgbClr val="FF0000"/>
                </a:solidFill>
                <a:latin typeface="Bodoni MT" panose="02070603080606020203" pitchFamily="18" charset="0"/>
              </a:rPr>
              <a:t> The Fathers age is 42</a:t>
            </a:r>
          </a:p>
          <a:p>
            <a:r>
              <a:rPr lang="en-IN" dirty="0">
                <a:solidFill>
                  <a:srgbClr val="FF0000"/>
                </a:solidFill>
                <a:latin typeface="Bodoni MT" panose="02070603080606020203" pitchFamily="18" charset="0"/>
              </a:rPr>
              <a:t> The </a:t>
            </a:r>
            <a:r>
              <a:rPr lang="en-IN" dirty="0" err="1">
                <a:solidFill>
                  <a:srgbClr val="FF0000"/>
                </a:solidFill>
                <a:latin typeface="Bodoni MT" panose="02070603080606020203" pitchFamily="18" charset="0"/>
              </a:rPr>
              <a:t>Sonsage</a:t>
            </a:r>
            <a:r>
              <a:rPr lang="en-IN" dirty="0">
                <a:solidFill>
                  <a:srgbClr val="FF0000"/>
                </a:solidFill>
                <a:latin typeface="Bodoni MT" panose="02070603080606020203" pitchFamily="18" charset="0"/>
              </a:rPr>
              <a:t> is 12</a:t>
            </a:r>
          </a:p>
          <a:p>
            <a:endParaRPr lang="en-IN" dirty="0">
              <a:solidFill>
                <a:srgbClr val="FF0000"/>
              </a:solidFill>
              <a:latin typeface="Bodoni MT" panose="02070603080606020203" pitchFamily="18" charset="0"/>
            </a:endParaRPr>
          </a:p>
        </p:txBody>
      </p:sp>
    </p:spTree>
    <p:extLst>
      <p:ext uri="{BB962C8B-B14F-4D97-AF65-F5344CB8AC3E}">
        <p14:creationId xmlns:p14="http://schemas.microsoft.com/office/powerpoint/2010/main" val="42341295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mn-lt"/>
              </a:rPr>
              <a:t>What is not possible using java class Inheritance</a:t>
            </a:r>
            <a:r>
              <a:rPr lang="en-US" dirty="0" smtClean="0">
                <a:latin typeface="+mn-lt"/>
              </a:rPr>
              <a:t>?</a:t>
            </a:r>
            <a:endParaRPr lang="en-IN" dirty="0">
              <a:latin typeface="+mn-lt"/>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
        <p:nvSpPr>
          <p:cNvPr id="4" name="Content Placeholder 3"/>
          <p:cNvSpPr>
            <a:spLocks noGrp="1"/>
          </p:cNvSpPr>
          <p:nvPr>
            <p:ph sz="quarter" idx="1"/>
          </p:nvPr>
        </p:nvSpPr>
        <p:spPr/>
        <p:txBody>
          <a:bodyPr/>
          <a:lstStyle/>
          <a:p>
            <a:pPr algn="just">
              <a:buFont typeface="Wingdings" panose="05000000000000000000" pitchFamily="2" charset="2"/>
              <a:buChar char="§"/>
            </a:pPr>
            <a:r>
              <a:rPr lang="en-US" dirty="0"/>
              <a:t>1. Private members of the superclass are not inherited by the subclass and can only be indirectly </a:t>
            </a:r>
            <a:r>
              <a:rPr lang="en-US" dirty="0" smtClean="0"/>
              <a:t>accessed.</a:t>
            </a:r>
          </a:p>
          <a:p>
            <a:pPr algn="just">
              <a:buFont typeface="Wingdings" panose="05000000000000000000" pitchFamily="2" charset="2"/>
              <a:buChar char="§"/>
            </a:pPr>
            <a:r>
              <a:rPr lang="en-US" dirty="0" smtClean="0"/>
              <a:t>2</a:t>
            </a:r>
            <a:r>
              <a:rPr lang="en-US" dirty="0"/>
              <a:t>. Members that have default accessibility in the superclass are also not inherited by subclasses in other packages, as these members are only accessible by their simple names in subclasses within the same package as the </a:t>
            </a:r>
            <a:r>
              <a:rPr lang="en-US" dirty="0" smtClean="0"/>
              <a:t>superclass.</a:t>
            </a:r>
          </a:p>
          <a:p>
            <a:pPr algn="just">
              <a:buFont typeface="Wingdings" panose="05000000000000000000" pitchFamily="2" charset="2"/>
              <a:buChar char="§"/>
            </a:pPr>
            <a:r>
              <a:rPr lang="en-US" dirty="0" smtClean="0"/>
              <a:t>3</a:t>
            </a:r>
            <a:r>
              <a:rPr lang="en-US" dirty="0"/>
              <a:t>. Since constructors and initializer blocks are not members of a class, they are not inherited by a </a:t>
            </a:r>
            <a:r>
              <a:rPr lang="en-US" dirty="0" smtClean="0"/>
              <a:t>subclass.</a:t>
            </a:r>
          </a:p>
          <a:p>
            <a:pPr algn="just">
              <a:buFont typeface="Wingdings" panose="05000000000000000000" pitchFamily="2" charset="2"/>
              <a:buChar char="§"/>
            </a:pPr>
            <a:r>
              <a:rPr lang="en-US" dirty="0" smtClean="0"/>
              <a:t>4</a:t>
            </a:r>
            <a:r>
              <a:rPr lang="en-US" dirty="0"/>
              <a:t>. A subclass can extend only one superclass</a:t>
            </a:r>
            <a:endParaRPr lang="en-IN" dirty="0"/>
          </a:p>
          <a:p>
            <a:pPr algn="just"/>
            <a:endParaRPr lang="en-IN" dirty="0"/>
          </a:p>
        </p:txBody>
      </p:sp>
    </p:spTree>
    <p:extLst>
      <p:ext uri="{BB962C8B-B14F-4D97-AF65-F5344CB8AC3E}">
        <p14:creationId xmlns:p14="http://schemas.microsoft.com/office/powerpoint/2010/main" val="2971523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
        <p:nvSpPr>
          <p:cNvPr id="4" name="Content Placeholder 3"/>
          <p:cNvSpPr>
            <a:spLocks noGrp="1"/>
          </p:cNvSpPr>
          <p:nvPr>
            <p:ph sz="quarter" idx="1"/>
          </p:nvPr>
        </p:nvSpPr>
        <p:spPr/>
        <p:txBody>
          <a:bodyPr>
            <a:normAutofit/>
          </a:bodyPr>
          <a:lstStyle/>
          <a:p>
            <a:r>
              <a:rPr lang="en-IN" dirty="0" smtClean="0"/>
              <a:t>Inheritance</a:t>
            </a:r>
          </a:p>
          <a:p>
            <a:r>
              <a:rPr lang="en-IN" dirty="0" smtClean="0"/>
              <a:t>Classification of inheritance</a:t>
            </a:r>
          </a:p>
          <a:p>
            <a:r>
              <a:rPr lang="en-IN" dirty="0" smtClean="0"/>
              <a:t>Constructors in inheritance</a:t>
            </a:r>
          </a:p>
          <a:p>
            <a:r>
              <a:rPr lang="en-IN" dirty="0" smtClean="0"/>
              <a:t>Using super</a:t>
            </a:r>
          </a:p>
          <a:p>
            <a:r>
              <a:rPr lang="en-IN" dirty="0" smtClean="0"/>
              <a:t>Method overriding</a:t>
            </a:r>
          </a:p>
          <a:p>
            <a:r>
              <a:rPr lang="en-IN" dirty="0" smtClean="0"/>
              <a:t>Type casting of reference types</a:t>
            </a:r>
          </a:p>
          <a:p>
            <a:r>
              <a:rPr lang="en-IN" dirty="0" smtClean="0"/>
              <a:t>Abstract class</a:t>
            </a:r>
          </a:p>
          <a:p>
            <a:r>
              <a:rPr lang="en-IN" dirty="0"/>
              <a:t>f</a:t>
            </a:r>
            <a:r>
              <a:rPr lang="en-IN" dirty="0" smtClean="0"/>
              <a:t>inal keyword</a:t>
            </a:r>
          </a:p>
          <a:p>
            <a:r>
              <a:rPr lang="en-IN" smtClean="0"/>
              <a:t>Object class</a:t>
            </a:r>
            <a:endParaRPr lang="en-IN" dirty="0" smtClean="0"/>
          </a:p>
          <a:p>
            <a:endParaRPr lang="en-IN" dirty="0" smtClean="0"/>
          </a:p>
          <a:p>
            <a:endParaRPr lang="en-IN" dirty="0"/>
          </a:p>
        </p:txBody>
      </p:sp>
    </p:spTree>
    <p:extLst>
      <p:ext uri="{BB962C8B-B14F-4D97-AF65-F5344CB8AC3E}">
        <p14:creationId xmlns:p14="http://schemas.microsoft.com/office/powerpoint/2010/main" val="36046192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 Overriding</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sp>
        <p:nvSpPr>
          <p:cNvPr id="4" name="Content Placeholder 3"/>
          <p:cNvSpPr>
            <a:spLocks noGrp="1"/>
          </p:cNvSpPr>
          <p:nvPr>
            <p:ph sz="quarter" idx="1"/>
          </p:nvPr>
        </p:nvSpPr>
        <p:spPr/>
        <p:txBody>
          <a:bodyPr>
            <a:normAutofit fontScale="92500" lnSpcReduction="20000"/>
          </a:bodyPr>
          <a:lstStyle/>
          <a:p>
            <a:pPr algn="just"/>
            <a:r>
              <a:rPr lang="en-IN" dirty="0" smtClean="0"/>
              <a:t>In </a:t>
            </a:r>
            <a:r>
              <a:rPr lang="en-IN" dirty="0"/>
              <a:t>a class hierarchy, when a method in a subclass has the same name and type signature as a method in its superclass, then the method in the subclass is said to </a:t>
            </a:r>
            <a:r>
              <a:rPr lang="en-IN" i="1" dirty="0"/>
              <a:t>override </a:t>
            </a:r>
            <a:r>
              <a:rPr lang="en-IN" dirty="0"/>
              <a:t>the method in the </a:t>
            </a:r>
            <a:r>
              <a:rPr lang="en-IN" dirty="0" smtClean="0"/>
              <a:t>superclass. </a:t>
            </a:r>
            <a:endParaRPr lang="en-IN" dirty="0"/>
          </a:p>
          <a:p>
            <a:pPr algn="just"/>
            <a:r>
              <a:rPr lang="en-IN" dirty="0" smtClean="0"/>
              <a:t>When </a:t>
            </a:r>
            <a:r>
              <a:rPr lang="en-IN" dirty="0"/>
              <a:t>an overridden method is called from within a subclass, it will always refer to the version of that method defined by the </a:t>
            </a:r>
            <a:r>
              <a:rPr lang="en-IN" dirty="0" smtClean="0"/>
              <a:t>subclass.</a:t>
            </a:r>
            <a:endParaRPr lang="en-IN" dirty="0"/>
          </a:p>
          <a:p>
            <a:pPr algn="just"/>
            <a:r>
              <a:rPr lang="en-IN" dirty="0" smtClean="0"/>
              <a:t>The </a:t>
            </a:r>
            <a:r>
              <a:rPr lang="en-IN" dirty="0"/>
              <a:t>version of the method defined by the superclass will be </a:t>
            </a:r>
            <a:r>
              <a:rPr lang="en-IN" dirty="0" smtClean="0"/>
              <a:t>hidden.</a:t>
            </a:r>
          </a:p>
          <a:p>
            <a:pPr algn="just"/>
            <a:r>
              <a:rPr lang="en-US" dirty="0"/>
              <a:t>A subclass can override a method defined in its superclass by providing a new implementation for that </a:t>
            </a:r>
            <a:r>
              <a:rPr lang="en-US" dirty="0" smtClean="0"/>
              <a:t>method.</a:t>
            </a:r>
          </a:p>
          <a:p>
            <a:pPr algn="just"/>
            <a:r>
              <a:rPr lang="en-IN" dirty="0" smtClean="0"/>
              <a:t>Method </a:t>
            </a:r>
            <a:r>
              <a:rPr lang="en-IN" dirty="0"/>
              <a:t>overriding occurs </a:t>
            </a:r>
            <a:r>
              <a:rPr lang="en-IN" i="1" dirty="0"/>
              <a:t>only </a:t>
            </a:r>
            <a:r>
              <a:rPr lang="en-IN" dirty="0"/>
              <a:t>when the names and the type signatures of the two </a:t>
            </a:r>
            <a:r>
              <a:rPr lang="en-IN" dirty="0" smtClean="0"/>
              <a:t>methods </a:t>
            </a:r>
            <a:r>
              <a:rPr lang="en-IN" dirty="0"/>
              <a:t>are identical. If they are not, then the two methods are simply overloaded. </a:t>
            </a:r>
            <a:endParaRPr lang="en-US" dirty="0"/>
          </a:p>
          <a:p>
            <a:pPr algn="just"/>
            <a:endParaRPr lang="en-IN" dirty="0"/>
          </a:p>
          <a:p>
            <a:pPr algn="just"/>
            <a:endParaRPr lang="en-IN" dirty="0"/>
          </a:p>
        </p:txBody>
      </p:sp>
    </p:spTree>
    <p:extLst>
      <p:ext uri="{BB962C8B-B14F-4D97-AF65-F5344CB8AC3E}">
        <p14:creationId xmlns:p14="http://schemas.microsoft.com/office/powerpoint/2010/main" val="7789520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 Overriding</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pic>
        <p:nvPicPr>
          <p:cNvPr id="5" name="Picture 4"/>
          <p:cNvPicPr>
            <a:picLocks noChangeAspect="1"/>
          </p:cNvPicPr>
          <p:nvPr/>
        </p:nvPicPr>
        <p:blipFill>
          <a:blip r:embed="rId3"/>
          <a:stretch>
            <a:fillRect/>
          </a:stretch>
        </p:blipFill>
        <p:spPr>
          <a:xfrm>
            <a:off x="1828800" y="1299712"/>
            <a:ext cx="4567451" cy="5057775"/>
          </a:xfrm>
          <a:prstGeom prst="rect">
            <a:avLst/>
          </a:prstGeom>
        </p:spPr>
      </p:pic>
    </p:spTree>
    <p:extLst>
      <p:ext uri="{BB962C8B-B14F-4D97-AF65-F5344CB8AC3E}">
        <p14:creationId xmlns:p14="http://schemas.microsoft.com/office/powerpoint/2010/main" val="30128963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 Overriding</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
        <p:nvSpPr>
          <p:cNvPr id="4" name="Content Placeholder 3"/>
          <p:cNvSpPr>
            <a:spLocks noGrp="1"/>
          </p:cNvSpPr>
          <p:nvPr>
            <p:ph sz="quarter" idx="1"/>
          </p:nvPr>
        </p:nvSpPr>
        <p:spPr/>
        <p:txBody>
          <a:bodyPr/>
          <a:lstStyle/>
          <a:p>
            <a:pPr algn="just"/>
            <a:r>
              <a:rPr lang="en-IN" dirty="0" smtClean="0"/>
              <a:t>If </a:t>
            </a:r>
            <a:r>
              <a:rPr lang="en-IN" dirty="0"/>
              <a:t>you wish to access the superclass version of an overridden method, you can do so by using </a:t>
            </a:r>
            <a:r>
              <a:rPr lang="en-IN" b="1" dirty="0" smtClean="0"/>
              <a:t>super</a:t>
            </a:r>
            <a:r>
              <a:rPr lang="en-IN" dirty="0" smtClean="0"/>
              <a:t>.</a:t>
            </a:r>
          </a:p>
          <a:p>
            <a:pPr algn="just"/>
            <a:endParaRPr lang="en-IN" dirty="0"/>
          </a:p>
          <a:p>
            <a:pPr algn="just"/>
            <a:endParaRPr lang="en-IN" dirty="0"/>
          </a:p>
        </p:txBody>
      </p:sp>
      <p:pic>
        <p:nvPicPr>
          <p:cNvPr id="6" name="Picture 5"/>
          <p:cNvPicPr>
            <a:picLocks noChangeAspect="1"/>
          </p:cNvPicPr>
          <p:nvPr/>
        </p:nvPicPr>
        <p:blipFill>
          <a:blip r:embed="rId3"/>
          <a:stretch>
            <a:fillRect/>
          </a:stretch>
        </p:blipFill>
        <p:spPr>
          <a:xfrm>
            <a:off x="1066800" y="2133600"/>
            <a:ext cx="4343400" cy="4724400"/>
          </a:xfrm>
          <a:prstGeom prst="rect">
            <a:avLst/>
          </a:prstGeom>
        </p:spPr>
      </p:pic>
      <p:sp>
        <p:nvSpPr>
          <p:cNvPr id="7" name="TextBox 6"/>
          <p:cNvSpPr txBox="1"/>
          <p:nvPr/>
        </p:nvSpPr>
        <p:spPr>
          <a:xfrm>
            <a:off x="4572000" y="2362200"/>
            <a:ext cx="3886200" cy="923330"/>
          </a:xfrm>
          <a:prstGeom prst="rect">
            <a:avLst/>
          </a:prstGeom>
          <a:noFill/>
        </p:spPr>
        <p:txBody>
          <a:bodyPr wrap="square" rtlCol="0">
            <a:spAutoFit/>
          </a:bodyPr>
          <a:lstStyle/>
          <a:p>
            <a:r>
              <a:rPr lang="en-IN" dirty="0" smtClean="0"/>
              <a:t>Here</a:t>
            </a:r>
            <a:r>
              <a:rPr lang="en-IN" dirty="0"/>
              <a:t>, </a:t>
            </a:r>
            <a:r>
              <a:rPr lang="en-IN" b="1" dirty="0" err="1"/>
              <a:t>super.show</a:t>
            </a:r>
            <a:r>
              <a:rPr lang="en-IN" b="1" dirty="0"/>
              <a:t>( ) </a:t>
            </a:r>
            <a:r>
              <a:rPr lang="en-IN" dirty="0"/>
              <a:t>calls the superclass version of </a:t>
            </a:r>
            <a:r>
              <a:rPr lang="en-IN" b="1" dirty="0"/>
              <a:t>show( )</a:t>
            </a:r>
            <a:r>
              <a:rPr lang="en-IN" dirty="0"/>
              <a:t>. </a:t>
            </a:r>
          </a:p>
          <a:p>
            <a:endParaRPr lang="en-IN" dirty="0"/>
          </a:p>
        </p:txBody>
      </p:sp>
    </p:spTree>
    <p:extLst>
      <p:ext uri="{BB962C8B-B14F-4D97-AF65-F5344CB8AC3E}">
        <p14:creationId xmlns:p14="http://schemas.microsoft.com/office/powerpoint/2010/main" val="30022244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t>
            </a:r>
            <a:r>
              <a:rPr lang="en-IN" dirty="0" smtClean="0"/>
              <a:t>inal methods and classes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pic>
        <p:nvPicPr>
          <p:cNvPr id="5" name="Picture 4"/>
          <p:cNvPicPr>
            <a:picLocks noChangeAspect="1"/>
          </p:cNvPicPr>
          <p:nvPr/>
        </p:nvPicPr>
        <p:blipFill>
          <a:blip r:embed="rId3"/>
          <a:stretch>
            <a:fillRect/>
          </a:stretch>
        </p:blipFill>
        <p:spPr>
          <a:xfrm>
            <a:off x="577390" y="1524000"/>
            <a:ext cx="4985209" cy="2514600"/>
          </a:xfrm>
          <a:prstGeom prst="rect">
            <a:avLst/>
          </a:prstGeom>
        </p:spPr>
      </p:pic>
      <p:pic>
        <p:nvPicPr>
          <p:cNvPr id="6" name="Picture 5"/>
          <p:cNvPicPr>
            <a:picLocks noChangeAspect="1"/>
          </p:cNvPicPr>
          <p:nvPr/>
        </p:nvPicPr>
        <p:blipFill>
          <a:blip r:embed="rId4"/>
          <a:stretch>
            <a:fillRect/>
          </a:stretch>
        </p:blipFill>
        <p:spPr>
          <a:xfrm>
            <a:off x="3069994" y="4052248"/>
            <a:ext cx="4931006" cy="2119952"/>
          </a:xfrm>
          <a:prstGeom prst="rect">
            <a:avLst/>
          </a:prstGeom>
        </p:spPr>
      </p:pic>
    </p:spTree>
    <p:extLst>
      <p:ext uri="{BB962C8B-B14F-4D97-AF65-F5344CB8AC3E}">
        <p14:creationId xmlns:p14="http://schemas.microsoft.com/office/powerpoint/2010/main" val="11720797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final keyword</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sp>
        <p:nvSpPr>
          <p:cNvPr id="4" name="Content Placeholder 3"/>
          <p:cNvSpPr>
            <a:spLocks noGrp="1"/>
          </p:cNvSpPr>
          <p:nvPr>
            <p:ph sz="quarter" idx="1"/>
          </p:nvPr>
        </p:nvSpPr>
        <p:spPr/>
        <p:txBody>
          <a:bodyPr>
            <a:normAutofit/>
          </a:bodyPr>
          <a:lstStyle/>
          <a:p>
            <a:pPr lvl="0" algn="just"/>
            <a:r>
              <a:rPr lang="en-US" dirty="0"/>
              <a:t>A java variable can be declared using the keyword final. Then the final variable can be assigned only once.</a:t>
            </a:r>
            <a:endParaRPr lang="en-IN" dirty="0"/>
          </a:p>
          <a:p>
            <a:pPr lvl="0" algn="just"/>
            <a:r>
              <a:rPr lang="en-US" dirty="0"/>
              <a:t>A variable that is declared as final and not initialized is called a blank final variable. A blank final variable forces the constructors to initialize it.</a:t>
            </a:r>
            <a:endParaRPr lang="en-IN" dirty="0"/>
          </a:p>
          <a:p>
            <a:pPr lvl="0" algn="just"/>
            <a:r>
              <a:rPr lang="en-US" dirty="0"/>
              <a:t>Java classes declared as final cannot be extended. Restricting inheritance!</a:t>
            </a:r>
            <a:endParaRPr lang="en-IN" dirty="0"/>
          </a:p>
          <a:p>
            <a:pPr lvl="0" algn="just"/>
            <a:r>
              <a:rPr lang="en-US" dirty="0"/>
              <a:t>Methods declared as final cannot be overridden. In methods private is equal to final, but in variables it is not.</a:t>
            </a:r>
            <a:endParaRPr lang="en-IN" dirty="0"/>
          </a:p>
          <a:p>
            <a:pPr lvl="0" algn="just"/>
            <a:r>
              <a:rPr lang="en-US" dirty="0"/>
              <a:t>final parameters – values of the parameters cannot be changed after initialization. </a:t>
            </a:r>
            <a:endParaRPr lang="en-IN" dirty="0"/>
          </a:p>
          <a:p>
            <a:pPr algn="just"/>
            <a:endParaRPr lang="en-IN" dirty="0"/>
          </a:p>
        </p:txBody>
      </p:sp>
    </p:spTree>
    <p:extLst>
      <p:ext uri="{BB962C8B-B14F-4D97-AF65-F5344CB8AC3E}">
        <p14:creationId xmlns:p14="http://schemas.microsoft.com/office/powerpoint/2010/main" val="9203770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 casting of reference types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sp>
        <p:nvSpPr>
          <p:cNvPr id="4" name="Content Placeholder 3"/>
          <p:cNvSpPr>
            <a:spLocks noGrp="1"/>
          </p:cNvSpPr>
          <p:nvPr>
            <p:ph sz="quarter" idx="1"/>
          </p:nvPr>
        </p:nvSpPr>
        <p:spPr/>
        <p:txBody>
          <a:bodyPr>
            <a:normAutofit fontScale="77500" lnSpcReduction="20000"/>
          </a:bodyPr>
          <a:lstStyle/>
          <a:p>
            <a:pPr algn="just">
              <a:lnSpc>
                <a:spcPct val="110000"/>
              </a:lnSpc>
            </a:pPr>
            <a:r>
              <a:rPr lang="en-US" sz="2800" dirty="0"/>
              <a:t>We can assign a variable of a certain class type with an instance of that particular class or</a:t>
            </a:r>
            <a:r>
              <a:rPr lang="en-US" sz="2800" b="1" dirty="0"/>
              <a:t> </a:t>
            </a:r>
            <a:r>
              <a:rPr lang="en-US" sz="2800" dirty="0"/>
              <a:t>an instance of any subclass of that class</a:t>
            </a:r>
          </a:p>
          <a:p>
            <a:pPr>
              <a:lnSpc>
                <a:spcPct val="110000"/>
              </a:lnSpc>
            </a:pPr>
            <a:endParaRPr lang="en-US" dirty="0"/>
          </a:p>
          <a:p>
            <a:pPr algn="just">
              <a:lnSpc>
                <a:spcPct val="110000"/>
              </a:lnSpc>
            </a:pPr>
            <a:endParaRPr lang="en-US" sz="2800" b="1" dirty="0">
              <a:solidFill>
                <a:srgbClr val="0066FF"/>
              </a:solidFill>
            </a:endParaRPr>
          </a:p>
          <a:p>
            <a:pPr algn="just">
              <a:lnSpc>
                <a:spcPct val="110000"/>
              </a:lnSpc>
            </a:pPr>
            <a:endParaRPr lang="en-US" sz="2800" dirty="0"/>
          </a:p>
          <a:p>
            <a:pPr>
              <a:lnSpc>
                <a:spcPct val="110000"/>
              </a:lnSpc>
            </a:pPr>
            <a:r>
              <a:rPr lang="en-US" sz="2800" dirty="0"/>
              <a:t>When we cast a reference along the class hierarchy in a direction from the root class towards the subclasses, it’s a </a:t>
            </a:r>
            <a:r>
              <a:rPr lang="en-US" sz="2800" dirty="0">
                <a:solidFill>
                  <a:srgbClr val="FF0000"/>
                </a:solidFill>
              </a:rPr>
              <a:t>downcast</a:t>
            </a:r>
            <a:r>
              <a:rPr lang="en-US" sz="2800" dirty="0"/>
              <a:t> </a:t>
            </a:r>
          </a:p>
          <a:p>
            <a:pPr>
              <a:lnSpc>
                <a:spcPct val="110000"/>
              </a:lnSpc>
            </a:pPr>
            <a:endParaRPr lang="en-US" sz="2800" dirty="0"/>
          </a:p>
          <a:p>
            <a:pPr>
              <a:lnSpc>
                <a:spcPct val="110000"/>
              </a:lnSpc>
            </a:pPr>
            <a:endParaRPr lang="en-US" sz="2800" dirty="0"/>
          </a:p>
          <a:p>
            <a:pPr>
              <a:lnSpc>
                <a:spcPct val="110000"/>
              </a:lnSpc>
            </a:pPr>
            <a:endParaRPr lang="en-US" sz="2800" dirty="0"/>
          </a:p>
          <a:p>
            <a:pPr>
              <a:lnSpc>
                <a:spcPct val="110000"/>
              </a:lnSpc>
            </a:pPr>
            <a:r>
              <a:rPr lang="en-US" sz="2800" dirty="0"/>
              <a:t>When we cast a reference along the class hierarchy in a direction from the sub classes towards the root, it’s an </a:t>
            </a:r>
            <a:r>
              <a:rPr lang="en-US" sz="2800" dirty="0" err="1">
                <a:solidFill>
                  <a:srgbClr val="FF0000"/>
                </a:solidFill>
              </a:rPr>
              <a:t>upcast</a:t>
            </a:r>
            <a:endParaRPr lang="en-US" sz="2800" dirty="0">
              <a:solidFill>
                <a:srgbClr val="FF0000"/>
              </a:solidFill>
            </a:endParaRPr>
          </a:p>
          <a:p>
            <a:endParaRPr lang="en-IN" dirty="0"/>
          </a:p>
        </p:txBody>
      </p:sp>
      <p:sp>
        <p:nvSpPr>
          <p:cNvPr id="5" name="Text Box 14"/>
          <p:cNvSpPr txBox="1">
            <a:spLocks noChangeArrowheads="1"/>
          </p:cNvSpPr>
          <p:nvPr/>
        </p:nvSpPr>
        <p:spPr bwMode="auto">
          <a:xfrm>
            <a:off x="1295400" y="1981200"/>
            <a:ext cx="6553200" cy="83099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spAutoFit/>
          </a:bodyPr>
          <a:lstStyle/>
          <a:p>
            <a:r>
              <a:rPr lang="en-US" dirty="0">
                <a:solidFill>
                  <a:srgbClr val="FF0000"/>
                </a:solidFill>
                <a:latin typeface="Courier New" panose="02070309020205020404" pitchFamily="49" charset="0"/>
              </a:rPr>
              <a:t>public class Mammal { .. . . .  }</a:t>
            </a:r>
          </a:p>
          <a:p>
            <a:r>
              <a:rPr lang="en-US" dirty="0">
                <a:solidFill>
                  <a:srgbClr val="FF0000"/>
                </a:solidFill>
                <a:latin typeface="Courier New" panose="02070309020205020404" pitchFamily="49" charset="0"/>
              </a:rPr>
              <a:t>public class Dog extends Mammal {  . . . .  }</a:t>
            </a:r>
          </a:p>
        </p:txBody>
      </p:sp>
      <p:sp>
        <p:nvSpPr>
          <p:cNvPr id="6" name="Text Box 11"/>
          <p:cNvSpPr txBox="1">
            <a:spLocks noChangeArrowheads="1"/>
          </p:cNvSpPr>
          <p:nvPr/>
        </p:nvSpPr>
        <p:spPr bwMode="auto">
          <a:xfrm>
            <a:off x="1247775" y="3886200"/>
            <a:ext cx="6629400" cy="652976"/>
          </a:xfrm>
          <a:prstGeom prst="rect">
            <a:avLst/>
          </a:prstGeom>
          <a:solidFill>
            <a:srgbClr val="FFFFCC"/>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defRPr>
            </a:lvl1pPr>
            <a:lvl2pPr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lvl="1" eaLnBrk="1" hangingPunct="1"/>
            <a:r>
              <a:rPr lang="en-US" dirty="0">
                <a:solidFill>
                  <a:srgbClr val="FF0000"/>
                </a:solidFill>
                <a:latin typeface="Courier New" panose="02070309020205020404" pitchFamily="49" charset="0"/>
              </a:rPr>
              <a:t>Mammal m=new Mammal();</a:t>
            </a:r>
          </a:p>
          <a:p>
            <a:pPr lvl="1" eaLnBrk="1" hangingPunct="1"/>
            <a:r>
              <a:rPr lang="en-US" dirty="0">
                <a:solidFill>
                  <a:srgbClr val="FF0000"/>
                </a:solidFill>
                <a:latin typeface="Courier New" panose="02070309020205020404" pitchFamily="49" charset="0"/>
              </a:rPr>
              <a:t>Dog d=(Dog) m; // explicit casting</a:t>
            </a:r>
          </a:p>
        </p:txBody>
      </p:sp>
      <p:sp>
        <p:nvSpPr>
          <p:cNvPr id="7" name="Text Box 6"/>
          <p:cNvSpPr txBox="1">
            <a:spLocks noChangeArrowheads="1"/>
          </p:cNvSpPr>
          <p:nvPr/>
        </p:nvSpPr>
        <p:spPr bwMode="auto">
          <a:xfrm>
            <a:off x="1314450" y="5637212"/>
            <a:ext cx="6477000" cy="382588"/>
          </a:xfrm>
          <a:prstGeom prst="rect">
            <a:avLst/>
          </a:prstGeom>
          <a:solidFill>
            <a:srgbClr val="FFFFCC"/>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defRPr>
            </a:lvl1pPr>
            <a:lvl2pPr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lvl="1" eaLnBrk="1" hangingPunct="1"/>
            <a:r>
              <a:rPr lang="en-US" dirty="0">
                <a:solidFill>
                  <a:srgbClr val="FF0000"/>
                </a:solidFill>
                <a:latin typeface="Courier New" panose="02070309020205020404" pitchFamily="49" charset="0"/>
              </a:rPr>
              <a:t>Mammal m=new Dog();// implicit casting</a:t>
            </a:r>
          </a:p>
        </p:txBody>
      </p:sp>
    </p:spTree>
    <p:extLst>
      <p:ext uri="{BB962C8B-B14F-4D97-AF65-F5344CB8AC3E}">
        <p14:creationId xmlns:p14="http://schemas.microsoft.com/office/powerpoint/2010/main" val="108716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1000"/>
                                        <p:tgtEl>
                                          <p:spTgt spid="5"/>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strips(downLeft)">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Binding</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sp>
        <p:nvSpPr>
          <p:cNvPr id="4" name="Content Placeholder 3"/>
          <p:cNvSpPr>
            <a:spLocks noGrp="1"/>
          </p:cNvSpPr>
          <p:nvPr>
            <p:ph sz="quarter" idx="1"/>
          </p:nvPr>
        </p:nvSpPr>
        <p:spPr/>
        <p:txBody>
          <a:bodyPr/>
          <a:lstStyle/>
          <a:p>
            <a:pPr algn="just"/>
            <a:r>
              <a:rPr lang="en-GB" dirty="0"/>
              <a:t>Happens when a method invocation is bound to an implementation</a:t>
            </a:r>
            <a:endParaRPr lang="en-US" dirty="0"/>
          </a:p>
          <a:p>
            <a:pPr marL="742950" lvl="1" indent="-285750" algn="just">
              <a:buFont typeface="Wingdings" panose="05000000000000000000" pitchFamily="2" charset="2"/>
              <a:buChar char="§"/>
            </a:pPr>
            <a:r>
              <a:rPr lang="en-GB" sz="1800" dirty="0" smtClean="0"/>
              <a:t>Involves </a:t>
            </a:r>
            <a:r>
              <a:rPr lang="en-GB" sz="1800" dirty="0"/>
              <a:t>lookup of the method in the class, or one of its parents</a:t>
            </a:r>
          </a:p>
          <a:p>
            <a:pPr marL="742950" lvl="1" indent="-285750" algn="just">
              <a:buFont typeface="Wingdings" panose="05000000000000000000" pitchFamily="2" charset="2"/>
              <a:buChar char="§"/>
            </a:pPr>
            <a:r>
              <a:rPr lang="en-GB" sz="1800" dirty="0"/>
              <a:t>Both method names &amp; parameters are checked</a:t>
            </a:r>
          </a:p>
          <a:p>
            <a:pPr algn="just"/>
            <a:r>
              <a:rPr lang="en-GB" dirty="0" smtClean="0"/>
              <a:t>Can </a:t>
            </a:r>
            <a:r>
              <a:rPr lang="en-GB" dirty="0"/>
              <a:t>happen at :</a:t>
            </a:r>
          </a:p>
          <a:p>
            <a:pPr marL="742950" lvl="1" indent="-285750" algn="just">
              <a:buFont typeface="Wingdings" panose="05000000000000000000" pitchFamily="2" charset="2"/>
              <a:buChar char="§"/>
            </a:pPr>
            <a:r>
              <a:rPr lang="en-GB" sz="1800" dirty="0" smtClean="0"/>
              <a:t>Compilation </a:t>
            </a:r>
            <a:r>
              <a:rPr lang="en-GB" sz="1800" dirty="0"/>
              <a:t>Time (Static Binding)</a:t>
            </a:r>
          </a:p>
          <a:p>
            <a:pPr marL="742950" lvl="1" indent="-285750" algn="just">
              <a:buFont typeface="Wingdings" panose="05000000000000000000" pitchFamily="2" charset="2"/>
              <a:buChar char="§"/>
            </a:pPr>
            <a:r>
              <a:rPr lang="en-GB" sz="1800" dirty="0"/>
              <a:t>Execution Time (Dynamic Binding)</a:t>
            </a:r>
            <a:endParaRPr lang="en-US" sz="1800" dirty="0"/>
          </a:p>
          <a:p>
            <a:pPr algn="just"/>
            <a:endParaRPr lang="en-IN" dirty="0"/>
          </a:p>
        </p:txBody>
      </p:sp>
    </p:spTree>
    <p:extLst>
      <p:ext uri="{BB962C8B-B14F-4D97-AF65-F5344CB8AC3E}">
        <p14:creationId xmlns:p14="http://schemas.microsoft.com/office/powerpoint/2010/main" val="360556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Static binding or Early binding</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
        <p:nvSpPr>
          <p:cNvPr id="4" name="Content Placeholder 3"/>
          <p:cNvSpPr>
            <a:spLocks noGrp="1"/>
          </p:cNvSpPr>
          <p:nvPr>
            <p:ph sz="quarter" idx="1"/>
          </p:nvPr>
        </p:nvSpPr>
        <p:spPr/>
        <p:txBody>
          <a:bodyPr>
            <a:normAutofit/>
          </a:bodyPr>
          <a:lstStyle/>
          <a:p>
            <a:pPr algn="just"/>
            <a:r>
              <a:rPr lang="en-IN" sz="2000" dirty="0"/>
              <a:t>When type of the object is determined at compiled time(by the compiler), it is known as static binding.</a:t>
            </a:r>
          </a:p>
          <a:p>
            <a:pPr algn="just"/>
            <a:r>
              <a:rPr lang="en-IN" sz="2000" dirty="0"/>
              <a:t>If there is any private, final or static method in a class, there is static binding</a:t>
            </a:r>
            <a:r>
              <a:rPr lang="en-IN" sz="2000" dirty="0" smtClean="0"/>
              <a:t>.</a:t>
            </a:r>
          </a:p>
          <a:p>
            <a:pPr algn="just"/>
            <a:endParaRPr lang="en-IN" sz="2000" dirty="0"/>
          </a:p>
        </p:txBody>
      </p:sp>
      <p:pic>
        <p:nvPicPr>
          <p:cNvPr id="5" name="Picture 4"/>
          <p:cNvPicPr>
            <a:picLocks noChangeAspect="1"/>
          </p:cNvPicPr>
          <p:nvPr/>
        </p:nvPicPr>
        <p:blipFill>
          <a:blip r:embed="rId3"/>
          <a:stretch>
            <a:fillRect/>
          </a:stretch>
        </p:blipFill>
        <p:spPr>
          <a:xfrm>
            <a:off x="1981200" y="2667000"/>
            <a:ext cx="6477000" cy="2698750"/>
          </a:xfrm>
          <a:prstGeom prst="rect">
            <a:avLst/>
          </a:prstGeom>
        </p:spPr>
      </p:pic>
    </p:spTree>
    <p:extLst>
      <p:ext uri="{BB962C8B-B14F-4D97-AF65-F5344CB8AC3E}">
        <p14:creationId xmlns:p14="http://schemas.microsoft.com/office/powerpoint/2010/main" val="6450686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Dynamic binding or Late binding</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sp>
        <p:nvSpPr>
          <p:cNvPr id="4" name="Content Placeholder 3"/>
          <p:cNvSpPr>
            <a:spLocks noGrp="1"/>
          </p:cNvSpPr>
          <p:nvPr>
            <p:ph sz="quarter" idx="1"/>
          </p:nvPr>
        </p:nvSpPr>
        <p:spPr/>
        <p:txBody>
          <a:bodyPr/>
          <a:lstStyle/>
          <a:p>
            <a:pPr algn="just"/>
            <a:r>
              <a:rPr lang="en-US" dirty="0"/>
              <a:t>Dynamic Binding refers to the case where compiler is not able to resolve the call and the binding is done at runtime only. </a:t>
            </a:r>
            <a:endParaRPr lang="en-US" dirty="0" smtClean="0"/>
          </a:p>
          <a:p>
            <a:pPr lvl="1" algn="just"/>
            <a:r>
              <a:rPr lang="en-US" dirty="0" smtClean="0"/>
              <a:t>Suppose </a:t>
            </a:r>
            <a:r>
              <a:rPr lang="en-US" dirty="0"/>
              <a:t>we have a class named '</a:t>
            </a:r>
            <a:r>
              <a:rPr lang="en-US" dirty="0" err="1"/>
              <a:t>SuperClass</a:t>
            </a:r>
            <a:r>
              <a:rPr lang="en-US" dirty="0"/>
              <a:t>' and another class named '</a:t>
            </a:r>
            <a:r>
              <a:rPr lang="en-US" dirty="0" err="1"/>
              <a:t>SubClass</a:t>
            </a:r>
            <a:r>
              <a:rPr lang="en-US" dirty="0"/>
              <a:t>' extends it. </a:t>
            </a:r>
            <a:endParaRPr lang="en-US" dirty="0" smtClean="0"/>
          </a:p>
          <a:p>
            <a:pPr lvl="1" algn="just"/>
            <a:r>
              <a:rPr lang="en-US" dirty="0" smtClean="0"/>
              <a:t>Now </a:t>
            </a:r>
            <a:r>
              <a:rPr lang="en-US" dirty="0"/>
              <a:t>a '</a:t>
            </a:r>
            <a:r>
              <a:rPr lang="en-US" dirty="0" err="1"/>
              <a:t>SuperClass</a:t>
            </a:r>
            <a:r>
              <a:rPr lang="en-US" dirty="0"/>
              <a:t>' reference can be assigned to an object of the type '</a:t>
            </a:r>
            <a:r>
              <a:rPr lang="en-US" dirty="0" err="1"/>
              <a:t>SubClass</a:t>
            </a:r>
            <a:r>
              <a:rPr lang="en-US" dirty="0"/>
              <a:t>' as well. </a:t>
            </a:r>
            <a:endParaRPr lang="en-US" dirty="0" smtClean="0"/>
          </a:p>
          <a:p>
            <a:pPr lvl="1" algn="just"/>
            <a:r>
              <a:rPr lang="en-US" dirty="0" smtClean="0"/>
              <a:t>If </a:t>
            </a:r>
            <a:r>
              <a:rPr lang="en-US" dirty="0"/>
              <a:t>we have a method (say '</a:t>
            </a:r>
            <a:r>
              <a:rPr lang="en-US" dirty="0" err="1"/>
              <a:t>someMethod</a:t>
            </a:r>
            <a:r>
              <a:rPr lang="en-US" dirty="0"/>
              <a:t>()') in the '</a:t>
            </a:r>
            <a:r>
              <a:rPr lang="en-US" dirty="0" err="1"/>
              <a:t>SuperClass</a:t>
            </a:r>
            <a:r>
              <a:rPr lang="en-US" dirty="0"/>
              <a:t>' which we override in the '</a:t>
            </a:r>
            <a:r>
              <a:rPr lang="en-US" dirty="0" err="1"/>
              <a:t>SubClass</a:t>
            </a:r>
            <a:r>
              <a:rPr lang="en-US" dirty="0"/>
              <a:t>' then a call of that method on a '</a:t>
            </a:r>
            <a:r>
              <a:rPr lang="en-US" dirty="0" err="1"/>
              <a:t>SuperClass</a:t>
            </a:r>
            <a:r>
              <a:rPr lang="en-US" dirty="0"/>
              <a:t>' reference can only be resolved at runtime as the compiler can't be sure of what type of object this reference would be pointing to at runtime</a:t>
            </a:r>
            <a:r>
              <a:rPr lang="en-US" dirty="0" smtClean="0"/>
              <a:t>.</a:t>
            </a:r>
          </a:p>
          <a:p>
            <a:pPr marL="274320" lvl="1" indent="0" algn="just">
              <a:buNone/>
            </a:pPr>
            <a:endParaRPr lang="en-IN" dirty="0"/>
          </a:p>
        </p:txBody>
      </p:sp>
    </p:spTree>
    <p:extLst>
      <p:ext uri="{BB962C8B-B14F-4D97-AF65-F5344CB8AC3E}">
        <p14:creationId xmlns:p14="http://schemas.microsoft.com/office/powerpoint/2010/main" val="20714025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Dynamic binding or Late binding          (Dynamic method dispatch)</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sp>
        <p:nvSpPr>
          <p:cNvPr id="4" name="Content Placeholder 3"/>
          <p:cNvSpPr>
            <a:spLocks noGrp="1"/>
          </p:cNvSpPr>
          <p:nvPr>
            <p:ph sz="quarter" idx="1"/>
          </p:nvPr>
        </p:nvSpPr>
        <p:spPr/>
        <p:txBody>
          <a:bodyPr>
            <a:noAutofit/>
          </a:bodyPr>
          <a:lstStyle/>
          <a:p>
            <a:pPr marL="0" indent="0" algn="just">
              <a:buNone/>
            </a:pPr>
            <a:r>
              <a:rPr lang="en-US" sz="1800" dirty="0"/>
              <a:t/>
            </a:r>
            <a:br>
              <a:rPr lang="en-US" sz="1800" dirty="0"/>
            </a:br>
            <a:r>
              <a:rPr lang="en-US" sz="1800" dirty="0"/>
              <a:t/>
            </a:r>
            <a:br>
              <a:rPr lang="en-US" sz="1800" dirty="0"/>
            </a:br>
            <a:endParaRPr lang="en-US" sz="1800" dirty="0" smtClean="0"/>
          </a:p>
          <a:p>
            <a:pPr marL="0" indent="0" algn="just">
              <a:buNone/>
            </a:pPr>
            <a:endParaRPr lang="en-US" sz="1800" dirty="0"/>
          </a:p>
          <a:p>
            <a:pPr marL="0" indent="0" algn="just">
              <a:buNone/>
            </a:pPr>
            <a:endParaRPr lang="en-US" sz="1800" dirty="0" smtClean="0"/>
          </a:p>
          <a:p>
            <a:pPr marL="0" indent="0" algn="just">
              <a:buNone/>
            </a:pPr>
            <a:endParaRPr lang="en-US" sz="1800" dirty="0"/>
          </a:p>
          <a:p>
            <a:pPr algn="just"/>
            <a:r>
              <a:rPr lang="en-US" sz="1800" dirty="0" smtClean="0"/>
              <a:t>Even </a:t>
            </a:r>
            <a:r>
              <a:rPr lang="en-US" sz="1800" dirty="0"/>
              <a:t>though both the object references superClass1 </a:t>
            </a:r>
            <a:r>
              <a:rPr lang="en-US" sz="1800" dirty="0" smtClean="0"/>
              <a:t>and superClass2</a:t>
            </a:r>
            <a:r>
              <a:rPr lang="en-US" sz="1800" dirty="0"/>
              <a:t> are of type '</a:t>
            </a:r>
            <a:r>
              <a:rPr lang="en-US" sz="1800" dirty="0" err="1"/>
              <a:t>SuperClass</a:t>
            </a:r>
            <a:r>
              <a:rPr lang="en-US" sz="1800" dirty="0"/>
              <a:t>' only, but at run time they refer to the objects of types '</a:t>
            </a:r>
            <a:r>
              <a:rPr lang="en-US" sz="1800" dirty="0" err="1"/>
              <a:t>SuperClass</a:t>
            </a:r>
            <a:r>
              <a:rPr lang="en-US" sz="1800" dirty="0"/>
              <a:t>' and '</a:t>
            </a:r>
            <a:r>
              <a:rPr lang="en-US" sz="1800" dirty="0" err="1"/>
              <a:t>SubClass</a:t>
            </a:r>
            <a:r>
              <a:rPr lang="en-US" sz="1800" dirty="0"/>
              <a:t>' </a:t>
            </a:r>
            <a:r>
              <a:rPr lang="en-US" sz="1800" dirty="0" smtClean="0"/>
              <a:t>respectively.</a:t>
            </a:r>
            <a:endParaRPr lang="en-US" sz="1800" dirty="0"/>
          </a:p>
          <a:p>
            <a:pPr algn="just"/>
            <a:r>
              <a:rPr lang="en-US" sz="1800" dirty="0" smtClean="0"/>
              <a:t>Hence</a:t>
            </a:r>
            <a:r>
              <a:rPr lang="en-US" sz="1800" dirty="0"/>
              <a:t>, at compile time the compiler can't be sure if the call to the method '</a:t>
            </a:r>
            <a:r>
              <a:rPr lang="en-US" sz="1800" dirty="0" err="1"/>
              <a:t>someMethod</a:t>
            </a:r>
            <a:r>
              <a:rPr lang="en-US" sz="1800" dirty="0"/>
              <a:t>()' on these references actually refer to which version of the method - the super class version or the sub class </a:t>
            </a:r>
            <a:r>
              <a:rPr lang="en-US" sz="1800" dirty="0" smtClean="0"/>
              <a:t>version.</a:t>
            </a:r>
            <a:endParaRPr lang="en-US" sz="1800" dirty="0"/>
          </a:p>
          <a:p>
            <a:pPr algn="just"/>
            <a:r>
              <a:rPr lang="en-US" sz="1800" dirty="0" smtClean="0"/>
              <a:t>Thus</a:t>
            </a:r>
            <a:r>
              <a:rPr lang="en-US" sz="1800" dirty="0"/>
              <a:t>, we see that dynamic binding in Java simply binds the method calls (inherited methods only as they can be </a:t>
            </a:r>
            <a:r>
              <a:rPr lang="en-US" sz="1800" dirty="0" err="1"/>
              <a:t>overriden</a:t>
            </a:r>
            <a:r>
              <a:rPr lang="en-US" sz="1800" dirty="0"/>
              <a:t> in a sub class and hence compiler may not be sure of which version of the method to call) based on the actual object type and not on the declared type of the object reference.</a:t>
            </a:r>
            <a:endParaRPr lang="en-IN" sz="1800" dirty="0"/>
          </a:p>
          <a:p>
            <a:pPr algn="just"/>
            <a:r>
              <a:rPr lang="en-US" sz="1800" dirty="0"/>
              <a:t> </a:t>
            </a:r>
            <a:endParaRPr lang="en-IN" sz="1800" dirty="0"/>
          </a:p>
          <a:p>
            <a:pPr algn="just"/>
            <a:endParaRPr lang="en-IN" sz="1800" dirty="0"/>
          </a:p>
        </p:txBody>
      </p:sp>
      <p:sp>
        <p:nvSpPr>
          <p:cNvPr id="6" name="TextBox 5"/>
          <p:cNvSpPr txBox="1"/>
          <p:nvPr/>
        </p:nvSpPr>
        <p:spPr>
          <a:xfrm>
            <a:off x="990600" y="1219200"/>
            <a:ext cx="5791200" cy="2031325"/>
          </a:xfrm>
          <a:prstGeom prst="rect">
            <a:avLst/>
          </a:prstGeom>
          <a:noFill/>
        </p:spPr>
        <p:txBody>
          <a:bodyPr wrap="square" rtlCol="0">
            <a:spAutoFit/>
          </a:bodyPr>
          <a:lstStyle/>
          <a:p>
            <a:r>
              <a:rPr lang="en-US" dirty="0">
                <a:solidFill>
                  <a:srgbClr val="FF0000"/>
                </a:solidFill>
              </a:rPr>
              <a:t>...</a:t>
            </a:r>
            <a:br>
              <a:rPr lang="en-US" dirty="0">
                <a:solidFill>
                  <a:srgbClr val="FF0000"/>
                </a:solidFill>
              </a:rPr>
            </a:br>
            <a:r>
              <a:rPr lang="en-US" dirty="0" err="1">
                <a:solidFill>
                  <a:srgbClr val="FF0000"/>
                </a:solidFill>
              </a:rPr>
              <a:t>SuperClass</a:t>
            </a:r>
            <a:r>
              <a:rPr lang="en-US" dirty="0">
                <a:solidFill>
                  <a:srgbClr val="FF0000"/>
                </a:solidFill>
              </a:rPr>
              <a:t> superClass1 = new </a:t>
            </a:r>
            <a:r>
              <a:rPr lang="en-US" dirty="0" err="1">
                <a:solidFill>
                  <a:srgbClr val="FF0000"/>
                </a:solidFill>
              </a:rPr>
              <a:t>SuperClass</a:t>
            </a:r>
            <a:r>
              <a:rPr lang="en-US" dirty="0">
                <a:solidFill>
                  <a:srgbClr val="FF0000"/>
                </a:solidFill>
              </a:rPr>
              <a:t>();</a:t>
            </a:r>
            <a:br>
              <a:rPr lang="en-US" dirty="0">
                <a:solidFill>
                  <a:srgbClr val="FF0000"/>
                </a:solidFill>
              </a:rPr>
            </a:br>
            <a:r>
              <a:rPr lang="en-US" dirty="0" err="1">
                <a:solidFill>
                  <a:srgbClr val="FF0000"/>
                </a:solidFill>
              </a:rPr>
              <a:t>SuperClass</a:t>
            </a:r>
            <a:r>
              <a:rPr lang="en-US" dirty="0">
                <a:solidFill>
                  <a:srgbClr val="FF0000"/>
                </a:solidFill>
              </a:rPr>
              <a:t> superClass2 = new </a:t>
            </a:r>
            <a:r>
              <a:rPr lang="en-US" dirty="0" err="1">
                <a:solidFill>
                  <a:srgbClr val="FF0000"/>
                </a:solidFill>
              </a:rPr>
              <a:t>SubClass</a:t>
            </a:r>
            <a:r>
              <a:rPr lang="en-US" dirty="0">
                <a:solidFill>
                  <a:srgbClr val="FF0000"/>
                </a:solidFill>
              </a:rPr>
              <a:t>();</a:t>
            </a:r>
            <a:br>
              <a:rPr lang="en-US" dirty="0">
                <a:solidFill>
                  <a:srgbClr val="FF0000"/>
                </a:solidFill>
              </a:rPr>
            </a:br>
            <a:r>
              <a:rPr lang="en-US" dirty="0">
                <a:solidFill>
                  <a:srgbClr val="FF0000"/>
                </a:solidFill>
              </a:rPr>
              <a:t>...</a:t>
            </a:r>
            <a:br>
              <a:rPr lang="en-US" dirty="0">
                <a:solidFill>
                  <a:srgbClr val="FF0000"/>
                </a:solidFill>
              </a:rPr>
            </a:br>
            <a:r>
              <a:rPr lang="en-US" dirty="0" smtClean="0">
                <a:solidFill>
                  <a:srgbClr val="FF0000"/>
                </a:solidFill>
              </a:rPr>
              <a:t>superClass1.someMethod</a:t>
            </a:r>
            <a:r>
              <a:rPr lang="en-US" dirty="0">
                <a:solidFill>
                  <a:srgbClr val="FF0000"/>
                </a:solidFill>
              </a:rPr>
              <a:t>(); // </a:t>
            </a:r>
            <a:r>
              <a:rPr lang="en-US" dirty="0" err="1">
                <a:solidFill>
                  <a:srgbClr val="FF0000"/>
                </a:solidFill>
              </a:rPr>
              <a:t>SuperClass</a:t>
            </a:r>
            <a:r>
              <a:rPr lang="en-US" dirty="0">
                <a:solidFill>
                  <a:srgbClr val="FF0000"/>
                </a:solidFill>
              </a:rPr>
              <a:t> version is called</a:t>
            </a:r>
            <a:br>
              <a:rPr lang="en-US" dirty="0">
                <a:solidFill>
                  <a:srgbClr val="FF0000"/>
                </a:solidFill>
              </a:rPr>
            </a:br>
            <a:r>
              <a:rPr lang="en-US" dirty="0">
                <a:solidFill>
                  <a:srgbClr val="FF0000"/>
                </a:solidFill>
              </a:rPr>
              <a:t>superClass2.someMethod(); // </a:t>
            </a:r>
            <a:r>
              <a:rPr lang="en-US" dirty="0" err="1">
                <a:solidFill>
                  <a:srgbClr val="FF0000"/>
                </a:solidFill>
              </a:rPr>
              <a:t>SubClass</a:t>
            </a:r>
            <a:r>
              <a:rPr lang="en-US" dirty="0">
                <a:solidFill>
                  <a:srgbClr val="FF0000"/>
                </a:solidFill>
              </a:rPr>
              <a:t> version is called</a:t>
            </a:r>
            <a:br>
              <a:rPr lang="en-US" dirty="0">
                <a:solidFill>
                  <a:srgbClr val="FF0000"/>
                </a:solidFill>
              </a:rPr>
            </a:br>
            <a:r>
              <a:rPr lang="en-US" dirty="0">
                <a:solidFill>
                  <a:srgbClr val="FF0000"/>
                </a:solidFill>
              </a:rPr>
              <a:t>....</a:t>
            </a:r>
            <a:endParaRPr lang="en-IN" dirty="0">
              <a:solidFill>
                <a:srgbClr val="FF0000"/>
              </a:solidFill>
            </a:endParaRPr>
          </a:p>
        </p:txBody>
      </p:sp>
    </p:spTree>
    <p:extLst>
      <p:ext uri="{BB962C8B-B14F-4D97-AF65-F5344CB8AC3E}">
        <p14:creationId xmlns:p14="http://schemas.microsoft.com/office/powerpoint/2010/main" val="839509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Inheritance</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
        <p:nvSpPr>
          <p:cNvPr id="4" name="Content Placeholder 3"/>
          <p:cNvSpPr>
            <a:spLocks noGrp="1"/>
          </p:cNvSpPr>
          <p:nvPr>
            <p:ph sz="quarter" idx="1"/>
          </p:nvPr>
        </p:nvSpPr>
        <p:spPr/>
        <p:txBody>
          <a:bodyPr>
            <a:normAutofit fontScale="85000" lnSpcReduction="20000"/>
          </a:bodyPr>
          <a:lstStyle/>
          <a:p>
            <a:pPr algn="just"/>
            <a:r>
              <a:rPr lang="en-US" dirty="0"/>
              <a:t>Implements </a:t>
            </a:r>
            <a:r>
              <a:rPr lang="en-US" dirty="0">
                <a:solidFill>
                  <a:srgbClr val="FF0000"/>
                </a:solidFill>
              </a:rPr>
              <a:t>IS-A </a:t>
            </a:r>
            <a:r>
              <a:rPr lang="en-US" dirty="0"/>
              <a:t>relationship</a:t>
            </a:r>
          </a:p>
          <a:p>
            <a:pPr algn="just"/>
            <a:endParaRPr lang="en-US" dirty="0"/>
          </a:p>
          <a:p>
            <a:pPr algn="just"/>
            <a:r>
              <a:rPr lang="en-US" dirty="0"/>
              <a:t>Capability of a class to use the properties &amp; methods of another class while adding its own functionality</a:t>
            </a:r>
          </a:p>
          <a:p>
            <a:pPr algn="just"/>
            <a:endParaRPr lang="en-US" dirty="0"/>
          </a:p>
          <a:p>
            <a:pPr algn="just"/>
            <a:r>
              <a:rPr lang="en-US" dirty="0"/>
              <a:t>A class derived from another class is called as subclass / </a:t>
            </a:r>
            <a:r>
              <a:rPr lang="en-US" dirty="0" smtClean="0"/>
              <a:t>derived </a:t>
            </a:r>
            <a:r>
              <a:rPr lang="en-US" dirty="0"/>
              <a:t>class / extended class / child class</a:t>
            </a:r>
          </a:p>
          <a:p>
            <a:pPr algn="just"/>
            <a:endParaRPr lang="en-US" dirty="0"/>
          </a:p>
          <a:p>
            <a:pPr algn="just"/>
            <a:r>
              <a:rPr lang="en-US" dirty="0"/>
              <a:t>The class from which the subclass is derived is called as superclass /</a:t>
            </a:r>
            <a:r>
              <a:rPr lang="en-US" dirty="0">
                <a:solidFill>
                  <a:schemeClr val="accent2"/>
                </a:solidFill>
              </a:rPr>
              <a:t> </a:t>
            </a:r>
            <a:r>
              <a:rPr lang="en-US" dirty="0"/>
              <a:t>base class / parent class</a:t>
            </a:r>
          </a:p>
          <a:p>
            <a:pPr algn="just"/>
            <a:endParaRPr lang="en-US" dirty="0"/>
          </a:p>
          <a:p>
            <a:pPr algn="just"/>
            <a:r>
              <a:rPr lang="en-US" dirty="0"/>
              <a:t>Each class is allowed to have one direct superclass</a:t>
            </a:r>
          </a:p>
          <a:p>
            <a:pPr algn="just"/>
            <a:endParaRPr lang="en-US" dirty="0"/>
          </a:p>
          <a:p>
            <a:pPr algn="just"/>
            <a:r>
              <a:rPr lang="en-US" dirty="0"/>
              <a:t>Each superclass can have unlimited number of subclasses</a:t>
            </a:r>
            <a:endParaRPr lang="en-US" sz="3600" dirty="0"/>
          </a:p>
        </p:txBody>
      </p:sp>
    </p:spTree>
    <p:extLst>
      <p:ext uri="{BB962C8B-B14F-4D97-AF65-F5344CB8AC3E}">
        <p14:creationId xmlns:p14="http://schemas.microsoft.com/office/powerpoint/2010/main" val="2402578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Questions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a:p>
        </p:txBody>
      </p:sp>
      <p:sp>
        <p:nvSpPr>
          <p:cNvPr id="4" name="Content Placeholder 3"/>
          <p:cNvSpPr>
            <a:spLocks noGrp="1"/>
          </p:cNvSpPr>
          <p:nvPr>
            <p:ph sz="quarter" idx="1"/>
          </p:nvPr>
        </p:nvSpPr>
        <p:spPr/>
        <p:txBody>
          <a:bodyPr/>
          <a:lstStyle/>
          <a:p>
            <a:pPr algn="just"/>
            <a:r>
              <a:rPr lang="en-IN" b="1" dirty="0"/>
              <a:t>Can we overload static methods? </a:t>
            </a:r>
            <a:endParaRPr lang="en-IN" b="1" dirty="0" smtClean="0"/>
          </a:p>
          <a:p>
            <a:pPr algn="just"/>
            <a:r>
              <a:rPr lang="en-IN" b="1" dirty="0" smtClean="0"/>
              <a:t>Can </a:t>
            </a:r>
            <a:r>
              <a:rPr lang="en-IN" b="1" dirty="0"/>
              <a:t>we overload methods that differ only by static keyword</a:t>
            </a:r>
            <a:r>
              <a:rPr lang="en-IN" b="1" dirty="0" smtClean="0"/>
              <a:t>?</a:t>
            </a:r>
          </a:p>
          <a:p>
            <a:pPr algn="just"/>
            <a:r>
              <a:rPr lang="en-IN" b="1" dirty="0"/>
              <a:t>Can we Override static methods in java?</a:t>
            </a:r>
            <a:endParaRPr lang="en-IN" dirty="0"/>
          </a:p>
        </p:txBody>
      </p:sp>
    </p:spTree>
    <p:extLst>
      <p:ext uri="{BB962C8B-B14F-4D97-AF65-F5344CB8AC3E}">
        <p14:creationId xmlns:p14="http://schemas.microsoft.com/office/powerpoint/2010/main" val="24102045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Can we overload static methods?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31</a:t>
            </a:fld>
            <a:endParaRPr lang="en-US"/>
          </a:p>
        </p:txBody>
      </p:sp>
      <p:pic>
        <p:nvPicPr>
          <p:cNvPr id="5" name="Picture 4"/>
          <p:cNvPicPr>
            <a:picLocks noChangeAspect="1"/>
          </p:cNvPicPr>
          <p:nvPr/>
        </p:nvPicPr>
        <p:blipFill>
          <a:blip r:embed="rId3"/>
          <a:stretch>
            <a:fillRect/>
          </a:stretch>
        </p:blipFill>
        <p:spPr>
          <a:xfrm>
            <a:off x="612648" y="1597024"/>
            <a:ext cx="6854952" cy="3508375"/>
          </a:xfrm>
          <a:prstGeom prst="rect">
            <a:avLst/>
          </a:prstGeom>
        </p:spPr>
      </p:pic>
    </p:spTree>
    <p:extLst>
      <p:ext uri="{BB962C8B-B14F-4D97-AF65-F5344CB8AC3E}">
        <p14:creationId xmlns:p14="http://schemas.microsoft.com/office/powerpoint/2010/main" val="37288387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mn-lt"/>
              </a:rPr>
              <a:t>Can we overload methods that differ only by static keyword</a:t>
            </a:r>
            <a:r>
              <a:rPr lang="en-IN" dirty="0" smtClean="0">
                <a:latin typeface="+mn-lt"/>
              </a:rPr>
              <a:t>?</a:t>
            </a:r>
            <a:endParaRPr lang="en-IN" dirty="0">
              <a:latin typeface="+mn-lt"/>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32</a:t>
            </a:fld>
            <a:endParaRPr lang="en-US"/>
          </a:p>
        </p:txBody>
      </p:sp>
      <p:pic>
        <p:nvPicPr>
          <p:cNvPr id="4" name="Picture 3"/>
          <p:cNvPicPr>
            <a:picLocks noChangeAspect="1"/>
          </p:cNvPicPr>
          <p:nvPr/>
        </p:nvPicPr>
        <p:blipFill>
          <a:blip r:embed="rId3"/>
          <a:stretch>
            <a:fillRect/>
          </a:stretch>
        </p:blipFill>
        <p:spPr>
          <a:xfrm>
            <a:off x="1603248" y="1828800"/>
            <a:ext cx="6191250" cy="2266950"/>
          </a:xfrm>
          <a:prstGeom prst="rect">
            <a:avLst/>
          </a:prstGeom>
        </p:spPr>
      </p:pic>
      <p:pic>
        <p:nvPicPr>
          <p:cNvPr id="5" name="Picture 4"/>
          <p:cNvPicPr>
            <a:picLocks noChangeAspect="1"/>
          </p:cNvPicPr>
          <p:nvPr/>
        </p:nvPicPr>
        <p:blipFill>
          <a:blip r:embed="rId4"/>
          <a:stretch>
            <a:fillRect/>
          </a:stretch>
        </p:blipFill>
        <p:spPr>
          <a:xfrm>
            <a:off x="3505200" y="3962400"/>
            <a:ext cx="4594098" cy="1066800"/>
          </a:xfrm>
          <a:prstGeom prst="rect">
            <a:avLst/>
          </a:prstGeom>
          <a:ln w="12700">
            <a:solidFill>
              <a:srgbClr val="FF0000"/>
            </a:solidFill>
          </a:ln>
        </p:spPr>
      </p:pic>
    </p:spTree>
    <p:extLst>
      <p:ext uri="{BB962C8B-B14F-4D97-AF65-F5344CB8AC3E}">
        <p14:creationId xmlns:p14="http://schemas.microsoft.com/office/powerpoint/2010/main" val="35825398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mn-lt"/>
              </a:rPr>
              <a:t>Can we overload methods that differ only by static keyword</a:t>
            </a:r>
            <a:r>
              <a:rPr lang="en-IN" dirty="0" smtClean="0">
                <a:latin typeface="+mn-lt"/>
              </a:rPr>
              <a:t>?</a:t>
            </a:r>
            <a:endParaRPr lang="en-IN" dirty="0">
              <a:latin typeface="+mn-lt"/>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pic>
        <p:nvPicPr>
          <p:cNvPr id="5" name="Picture 4"/>
          <p:cNvPicPr>
            <a:picLocks noChangeAspect="1"/>
          </p:cNvPicPr>
          <p:nvPr/>
        </p:nvPicPr>
        <p:blipFill>
          <a:blip r:embed="rId3"/>
          <a:stretch>
            <a:fillRect/>
          </a:stretch>
        </p:blipFill>
        <p:spPr>
          <a:xfrm>
            <a:off x="451513" y="1295400"/>
            <a:ext cx="4806287" cy="2459224"/>
          </a:xfrm>
          <a:prstGeom prst="rect">
            <a:avLst/>
          </a:prstGeom>
        </p:spPr>
      </p:pic>
      <p:pic>
        <p:nvPicPr>
          <p:cNvPr id="6" name="Picture 5"/>
          <p:cNvPicPr>
            <a:picLocks noChangeAspect="1"/>
          </p:cNvPicPr>
          <p:nvPr/>
        </p:nvPicPr>
        <p:blipFill>
          <a:blip r:embed="rId4"/>
          <a:stretch>
            <a:fillRect/>
          </a:stretch>
        </p:blipFill>
        <p:spPr>
          <a:xfrm>
            <a:off x="2832244" y="3132324"/>
            <a:ext cx="6257925" cy="676275"/>
          </a:xfrm>
          <a:prstGeom prst="rect">
            <a:avLst/>
          </a:prstGeom>
          <a:ln w="12700">
            <a:solidFill>
              <a:srgbClr val="FF0000"/>
            </a:solidFill>
          </a:ln>
        </p:spPr>
      </p:pic>
      <p:pic>
        <p:nvPicPr>
          <p:cNvPr id="7" name="Picture 6"/>
          <p:cNvPicPr>
            <a:picLocks noChangeAspect="1"/>
          </p:cNvPicPr>
          <p:nvPr/>
        </p:nvPicPr>
        <p:blipFill>
          <a:blip r:embed="rId5"/>
          <a:stretch>
            <a:fillRect/>
          </a:stretch>
        </p:blipFill>
        <p:spPr>
          <a:xfrm>
            <a:off x="581272" y="3862574"/>
            <a:ext cx="4905128" cy="2385826"/>
          </a:xfrm>
          <a:prstGeom prst="rect">
            <a:avLst/>
          </a:prstGeom>
        </p:spPr>
      </p:pic>
      <p:pic>
        <p:nvPicPr>
          <p:cNvPr id="8" name="Picture 7"/>
          <p:cNvPicPr>
            <a:picLocks noChangeAspect="1"/>
          </p:cNvPicPr>
          <p:nvPr/>
        </p:nvPicPr>
        <p:blipFill>
          <a:blip r:embed="rId6"/>
          <a:stretch>
            <a:fillRect/>
          </a:stretch>
        </p:blipFill>
        <p:spPr>
          <a:xfrm>
            <a:off x="5715000" y="4572000"/>
            <a:ext cx="2133600" cy="609600"/>
          </a:xfrm>
          <a:prstGeom prst="rect">
            <a:avLst/>
          </a:prstGeom>
          <a:ln w="12700">
            <a:solidFill>
              <a:srgbClr val="FF0000"/>
            </a:solidFill>
          </a:ln>
        </p:spPr>
      </p:pic>
    </p:spTree>
    <p:extLst>
      <p:ext uri="{BB962C8B-B14F-4D97-AF65-F5344CB8AC3E}">
        <p14:creationId xmlns:p14="http://schemas.microsoft.com/office/powerpoint/2010/main" val="27174927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mn-lt"/>
              </a:rPr>
              <a:t>Can we Override static methods in java?</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pic>
        <p:nvPicPr>
          <p:cNvPr id="5" name="Picture 4"/>
          <p:cNvPicPr>
            <a:picLocks noChangeAspect="1"/>
          </p:cNvPicPr>
          <p:nvPr/>
        </p:nvPicPr>
        <p:blipFill>
          <a:blip r:embed="rId3"/>
          <a:stretch>
            <a:fillRect/>
          </a:stretch>
        </p:blipFill>
        <p:spPr>
          <a:xfrm>
            <a:off x="295275" y="1275139"/>
            <a:ext cx="5153025" cy="4984930"/>
          </a:xfrm>
          <a:prstGeom prst="rect">
            <a:avLst/>
          </a:prstGeom>
        </p:spPr>
      </p:pic>
      <p:pic>
        <p:nvPicPr>
          <p:cNvPr id="6" name="Picture 5"/>
          <p:cNvPicPr>
            <a:picLocks noChangeAspect="1"/>
          </p:cNvPicPr>
          <p:nvPr/>
        </p:nvPicPr>
        <p:blipFill>
          <a:blip r:embed="rId4"/>
          <a:stretch>
            <a:fillRect/>
          </a:stretch>
        </p:blipFill>
        <p:spPr>
          <a:xfrm>
            <a:off x="5448300" y="3124200"/>
            <a:ext cx="3314700" cy="438150"/>
          </a:xfrm>
          <a:prstGeom prst="rect">
            <a:avLst/>
          </a:prstGeom>
          <a:ln w="12700">
            <a:solidFill>
              <a:srgbClr val="FF0000"/>
            </a:solidFill>
          </a:ln>
        </p:spPr>
      </p:pic>
    </p:spTree>
    <p:extLst>
      <p:ext uri="{BB962C8B-B14F-4D97-AF65-F5344CB8AC3E}">
        <p14:creationId xmlns:p14="http://schemas.microsoft.com/office/powerpoint/2010/main" val="10574886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 overriding and static methods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a:p>
        </p:txBody>
      </p:sp>
      <p:sp>
        <p:nvSpPr>
          <p:cNvPr id="4" name="Content Placeholder 3"/>
          <p:cNvSpPr>
            <a:spLocks noGrp="1"/>
          </p:cNvSpPr>
          <p:nvPr>
            <p:ph sz="quarter" idx="1"/>
          </p:nvPr>
        </p:nvSpPr>
        <p:spPr/>
        <p:txBody>
          <a:bodyPr>
            <a:normAutofit fontScale="92500" lnSpcReduction="20000"/>
          </a:bodyPr>
          <a:lstStyle/>
          <a:p>
            <a:pPr algn="just"/>
            <a:r>
              <a:rPr lang="en-IN" dirty="0"/>
              <a:t>No, you cannot override static method in Java because method overriding is based upon dynamic binding at runtime and static methods are bonded using static binding at compile </a:t>
            </a:r>
            <a:r>
              <a:rPr lang="en-IN" dirty="0" smtClean="0"/>
              <a:t>time.</a:t>
            </a:r>
          </a:p>
          <a:p>
            <a:pPr algn="just"/>
            <a:r>
              <a:rPr lang="en-IN" dirty="0" smtClean="0"/>
              <a:t>Though </a:t>
            </a:r>
            <a:r>
              <a:rPr lang="en-IN" dirty="0"/>
              <a:t>you can declare a method with same name and method signature in sub class which does look like you can override static method in Java but in reality that is method hiding. </a:t>
            </a:r>
            <a:endParaRPr lang="en-IN" dirty="0" smtClean="0"/>
          </a:p>
          <a:p>
            <a:pPr algn="just"/>
            <a:r>
              <a:rPr lang="en-IN" dirty="0" smtClean="0"/>
              <a:t>Java </a:t>
            </a:r>
            <a:r>
              <a:rPr lang="en-IN" dirty="0"/>
              <a:t>won't resolve method call at runtime and depending upon type of Object which is used to call static method, corresponding method will be called. </a:t>
            </a:r>
            <a:endParaRPr lang="en-IN" dirty="0" smtClean="0"/>
          </a:p>
          <a:p>
            <a:pPr algn="just"/>
            <a:r>
              <a:rPr lang="en-IN" dirty="0" smtClean="0"/>
              <a:t>It </a:t>
            </a:r>
            <a:r>
              <a:rPr lang="en-IN" dirty="0"/>
              <a:t>means if you use Parent class's type to call static method, original static will be called from </a:t>
            </a:r>
            <a:r>
              <a:rPr lang="en-IN" dirty="0" smtClean="0"/>
              <a:t>parent </a:t>
            </a:r>
            <a:r>
              <a:rPr lang="en-IN" dirty="0"/>
              <a:t>class, on </a:t>
            </a:r>
            <a:r>
              <a:rPr lang="en-IN" dirty="0" smtClean="0"/>
              <a:t>the </a:t>
            </a:r>
            <a:r>
              <a:rPr lang="en-IN" dirty="0"/>
              <a:t>other hand if you use Child class's type to call static method, method from child class will be called. </a:t>
            </a:r>
            <a:endParaRPr lang="en-IN" dirty="0" smtClean="0"/>
          </a:p>
          <a:p>
            <a:pPr algn="just"/>
            <a:r>
              <a:rPr lang="en-IN" dirty="0" smtClean="0"/>
              <a:t>In </a:t>
            </a:r>
            <a:r>
              <a:rPr lang="en-IN" dirty="0"/>
              <a:t>short you can not override static method in Java.</a:t>
            </a:r>
          </a:p>
        </p:txBody>
      </p:sp>
    </p:spTree>
    <p:extLst>
      <p:ext uri="{BB962C8B-B14F-4D97-AF65-F5344CB8AC3E}">
        <p14:creationId xmlns:p14="http://schemas.microsoft.com/office/powerpoint/2010/main" val="26096947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Some points to remember</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36</a:t>
            </a:fld>
            <a:endParaRPr lang="en-US"/>
          </a:p>
        </p:txBody>
      </p:sp>
      <p:sp>
        <p:nvSpPr>
          <p:cNvPr id="4" name="Content Placeholder 3"/>
          <p:cNvSpPr>
            <a:spLocks noGrp="1"/>
          </p:cNvSpPr>
          <p:nvPr>
            <p:ph sz="quarter" idx="1"/>
          </p:nvPr>
        </p:nvSpPr>
        <p:spPr/>
        <p:txBody>
          <a:bodyPr>
            <a:noAutofit/>
          </a:bodyPr>
          <a:lstStyle/>
          <a:p>
            <a:pPr algn="just"/>
            <a:r>
              <a:rPr lang="en-IN" sz="2000" dirty="0"/>
              <a:t>For instance (or non-static) methods, the method is called according to the type of object being referred, not according to the type of reference, which means method calls is decided at run time</a:t>
            </a:r>
            <a:r>
              <a:rPr lang="en-IN" sz="2000" dirty="0" smtClean="0"/>
              <a:t>.</a:t>
            </a:r>
          </a:p>
          <a:p>
            <a:pPr algn="just"/>
            <a:r>
              <a:rPr lang="en-IN" sz="2000" dirty="0"/>
              <a:t>For class (or static) methods, the method according to the type of reference is called, not according to the abject being referred, which means method call is decided at compile time</a:t>
            </a:r>
            <a:r>
              <a:rPr lang="en-IN" sz="2000" dirty="0" smtClean="0"/>
              <a:t>.</a:t>
            </a:r>
          </a:p>
          <a:p>
            <a:pPr algn="just"/>
            <a:r>
              <a:rPr lang="en-IN" sz="2000" dirty="0"/>
              <a:t>An instance method cannot override a static method, and a static method cannot hide an instance method. </a:t>
            </a:r>
            <a:endParaRPr lang="en-IN" sz="2000" dirty="0" smtClean="0"/>
          </a:p>
          <a:p>
            <a:pPr algn="just"/>
            <a:r>
              <a:rPr lang="en-IN" sz="2000" dirty="0"/>
              <a:t>The distinction between hiding a static method and overriding an instance method has important implications:</a:t>
            </a:r>
          </a:p>
          <a:p>
            <a:pPr lvl="1" algn="just"/>
            <a:r>
              <a:rPr lang="en-IN" sz="1700" dirty="0">
                <a:solidFill>
                  <a:schemeClr val="tx1"/>
                </a:solidFill>
              </a:rPr>
              <a:t>The version of the overridden instance method that gets invoked is the one in the subclass.</a:t>
            </a:r>
          </a:p>
          <a:p>
            <a:pPr lvl="1" algn="just"/>
            <a:r>
              <a:rPr lang="en-IN" sz="1700" dirty="0">
                <a:solidFill>
                  <a:schemeClr val="tx1"/>
                </a:solidFill>
              </a:rPr>
              <a:t>The version of the hidden static method that gets invoked depends on whether it is invoked from the superclass or the subclass.</a:t>
            </a:r>
          </a:p>
          <a:p>
            <a:pPr algn="just"/>
            <a:endParaRPr lang="en-IN" sz="2000" dirty="0" smtClean="0"/>
          </a:p>
        </p:txBody>
      </p:sp>
    </p:spTree>
    <p:extLst>
      <p:ext uri="{BB962C8B-B14F-4D97-AF65-F5344CB8AC3E}">
        <p14:creationId xmlns:p14="http://schemas.microsoft.com/office/powerpoint/2010/main" val="24781126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37</a:t>
            </a:fld>
            <a:endParaRPr lang="en-US"/>
          </a:p>
        </p:txBody>
      </p:sp>
      <p:pic>
        <p:nvPicPr>
          <p:cNvPr id="5" name="Picture 4"/>
          <p:cNvPicPr>
            <a:picLocks noChangeAspect="1"/>
          </p:cNvPicPr>
          <p:nvPr/>
        </p:nvPicPr>
        <p:blipFill>
          <a:blip r:embed="rId3"/>
          <a:stretch>
            <a:fillRect/>
          </a:stretch>
        </p:blipFill>
        <p:spPr>
          <a:xfrm>
            <a:off x="1066800" y="1887520"/>
            <a:ext cx="5972175" cy="4933950"/>
          </a:xfrm>
          <a:prstGeom prst="rect">
            <a:avLst/>
          </a:prstGeom>
        </p:spPr>
      </p:pic>
      <p:pic>
        <p:nvPicPr>
          <p:cNvPr id="6" name="Picture 5"/>
          <p:cNvPicPr>
            <a:picLocks noChangeAspect="1"/>
          </p:cNvPicPr>
          <p:nvPr/>
        </p:nvPicPr>
        <p:blipFill>
          <a:blip r:embed="rId4"/>
          <a:stretch>
            <a:fillRect/>
          </a:stretch>
        </p:blipFill>
        <p:spPr>
          <a:xfrm>
            <a:off x="3886200" y="119045"/>
            <a:ext cx="4962525" cy="1628775"/>
          </a:xfrm>
          <a:prstGeom prst="rect">
            <a:avLst/>
          </a:prstGeom>
          <a:ln w="12700">
            <a:solidFill>
              <a:srgbClr val="FF0000"/>
            </a:solidFill>
          </a:ln>
        </p:spPr>
      </p:pic>
    </p:spTree>
    <p:extLst>
      <p:ext uri="{BB962C8B-B14F-4D97-AF65-F5344CB8AC3E}">
        <p14:creationId xmlns:p14="http://schemas.microsoft.com/office/powerpoint/2010/main" val="11638760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 Methods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38</a:t>
            </a:fld>
            <a:endParaRPr lang="en-US"/>
          </a:p>
        </p:txBody>
      </p:sp>
      <p:sp>
        <p:nvSpPr>
          <p:cNvPr id="4" name="Content Placeholder 3"/>
          <p:cNvSpPr>
            <a:spLocks noGrp="1"/>
          </p:cNvSpPr>
          <p:nvPr>
            <p:ph sz="quarter" idx="1"/>
          </p:nvPr>
        </p:nvSpPr>
        <p:spPr/>
        <p:txBody>
          <a:bodyPr>
            <a:normAutofit fontScale="77500" lnSpcReduction="20000"/>
          </a:bodyPr>
          <a:lstStyle/>
          <a:p>
            <a:pPr algn="just"/>
            <a:r>
              <a:rPr lang="en-IN" dirty="0" smtClean="0"/>
              <a:t>Sometimes </a:t>
            </a:r>
            <a:r>
              <a:rPr lang="en-IN" dirty="0"/>
              <a:t>it is required that a superclass that declares the structure of a given abstraction without providing a complete implementation of every method</a:t>
            </a:r>
          </a:p>
          <a:p>
            <a:pPr algn="just"/>
            <a:r>
              <a:rPr lang="en-IN" dirty="0" smtClean="0"/>
              <a:t>Create </a:t>
            </a:r>
            <a:r>
              <a:rPr lang="en-IN" dirty="0"/>
              <a:t>a superclass that only defines a generalized form that will be shared by all of its subclasses, leaving it to each subclass to fill in the details</a:t>
            </a:r>
          </a:p>
          <a:p>
            <a:pPr algn="just"/>
            <a:r>
              <a:rPr lang="en-IN" dirty="0" smtClean="0"/>
              <a:t>This </a:t>
            </a:r>
            <a:r>
              <a:rPr lang="en-IN" dirty="0"/>
              <a:t>situation can occur is when a superclass is unable to create a meaningful implementation for a method. </a:t>
            </a:r>
            <a:endParaRPr lang="en-IN" dirty="0" smtClean="0"/>
          </a:p>
          <a:p>
            <a:pPr algn="just"/>
            <a:r>
              <a:rPr lang="en-IN" dirty="0" smtClean="0"/>
              <a:t>It </a:t>
            </a:r>
            <a:r>
              <a:rPr lang="en-IN" dirty="0"/>
              <a:t>is not uncommon for a method to have no meaningful definition in the context of its superclass</a:t>
            </a:r>
          </a:p>
          <a:p>
            <a:pPr algn="just"/>
            <a:r>
              <a:rPr lang="en-IN" dirty="0" smtClean="0"/>
              <a:t>Want </a:t>
            </a:r>
            <a:r>
              <a:rPr lang="en-IN" dirty="0"/>
              <a:t>some way to ensure that a subclass does, indeed, override all necessary methods. Define a method as </a:t>
            </a:r>
            <a:r>
              <a:rPr lang="en-IN" b="1" dirty="0"/>
              <a:t>abstract</a:t>
            </a:r>
            <a:endParaRPr lang="en-IN" dirty="0"/>
          </a:p>
          <a:p>
            <a:pPr algn="just"/>
            <a:r>
              <a:rPr lang="en-IN" b="1" dirty="0" smtClean="0"/>
              <a:t>abstract </a:t>
            </a:r>
            <a:r>
              <a:rPr lang="en-IN" dirty="0"/>
              <a:t>methods are sometimes referred to as </a:t>
            </a:r>
            <a:r>
              <a:rPr lang="en-IN" i="1" dirty="0" err="1"/>
              <a:t>subclasserresponsibility</a:t>
            </a:r>
            <a:r>
              <a:rPr lang="en-IN" i="1" dirty="0"/>
              <a:t> </a:t>
            </a:r>
            <a:r>
              <a:rPr lang="en-IN" dirty="0"/>
              <a:t>because they have no implementation specified in the superclass. Thus, a subclass must override them—it cannot simply use the version defined in the superclass.</a:t>
            </a:r>
          </a:p>
          <a:p>
            <a:pPr algn="just"/>
            <a:r>
              <a:rPr lang="en-IN" dirty="0" smtClean="0"/>
              <a:t>To </a:t>
            </a:r>
            <a:r>
              <a:rPr lang="en-IN" dirty="0"/>
              <a:t>declare an abstract method, use this general form:</a:t>
            </a:r>
          </a:p>
          <a:p>
            <a:pPr lvl="1" algn="just"/>
            <a:r>
              <a:rPr lang="en-IN" dirty="0">
                <a:solidFill>
                  <a:srgbClr val="FF0000"/>
                </a:solidFill>
              </a:rPr>
              <a:t>abstract </a:t>
            </a:r>
            <a:r>
              <a:rPr lang="en-IN" i="1" dirty="0">
                <a:solidFill>
                  <a:srgbClr val="FF0000"/>
                </a:solidFill>
              </a:rPr>
              <a:t>type name(parameter-list)</a:t>
            </a:r>
            <a:r>
              <a:rPr lang="en-IN" b="1" dirty="0">
                <a:solidFill>
                  <a:srgbClr val="FF0000"/>
                </a:solidFill>
              </a:rPr>
              <a:t>;</a:t>
            </a:r>
            <a:endParaRPr lang="en-IN" dirty="0">
              <a:solidFill>
                <a:srgbClr val="FF0000"/>
              </a:solidFill>
            </a:endParaRPr>
          </a:p>
        </p:txBody>
      </p:sp>
    </p:spTree>
    <p:extLst>
      <p:ext uri="{BB962C8B-B14F-4D97-AF65-F5344CB8AC3E}">
        <p14:creationId xmlns:p14="http://schemas.microsoft.com/office/powerpoint/2010/main" val="14377896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 Classes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39</a:t>
            </a:fld>
            <a:endParaRPr lang="en-US"/>
          </a:p>
        </p:txBody>
      </p:sp>
      <p:sp>
        <p:nvSpPr>
          <p:cNvPr id="4" name="Content Placeholder 3"/>
          <p:cNvSpPr>
            <a:spLocks noGrp="1"/>
          </p:cNvSpPr>
          <p:nvPr>
            <p:ph sz="quarter" idx="1"/>
          </p:nvPr>
        </p:nvSpPr>
        <p:spPr/>
        <p:txBody>
          <a:bodyPr/>
          <a:lstStyle/>
          <a:p>
            <a:pPr algn="just"/>
            <a:r>
              <a:rPr lang="en-IN" dirty="0" smtClean="0"/>
              <a:t>Any </a:t>
            </a:r>
            <a:r>
              <a:rPr lang="en-IN" dirty="0"/>
              <a:t>class that contain one or more abstract method must also be declared as abstract</a:t>
            </a:r>
          </a:p>
          <a:p>
            <a:pPr algn="just"/>
            <a:r>
              <a:rPr lang="en-IN" dirty="0" smtClean="0"/>
              <a:t>There </a:t>
            </a:r>
            <a:r>
              <a:rPr lang="en-IN" dirty="0"/>
              <a:t>can be no objects of an abstract class</a:t>
            </a:r>
          </a:p>
          <a:p>
            <a:pPr algn="just"/>
            <a:r>
              <a:rPr lang="en-IN" dirty="0" smtClean="0"/>
              <a:t>Such </a:t>
            </a:r>
            <a:r>
              <a:rPr lang="en-IN" dirty="0"/>
              <a:t>objects would be useless, because an abstract class is not fully defined</a:t>
            </a:r>
          </a:p>
          <a:p>
            <a:pPr algn="just"/>
            <a:r>
              <a:rPr lang="en-IN" dirty="0" smtClean="0"/>
              <a:t>Also</a:t>
            </a:r>
            <a:r>
              <a:rPr lang="en-IN" dirty="0"/>
              <a:t>, you cannot declare abstract constructors, or abstract static methods</a:t>
            </a:r>
          </a:p>
          <a:p>
            <a:pPr algn="just"/>
            <a:r>
              <a:rPr lang="en-IN" dirty="0" smtClean="0"/>
              <a:t>Any </a:t>
            </a:r>
            <a:r>
              <a:rPr lang="en-IN" dirty="0"/>
              <a:t>subclass of an abstract class must either implement all of the abstract methods in the superclass, or be itself declared abstract</a:t>
            </a:r>
          </a:p>
        </p:txBody>
      </p:sp>
    </p:spTree>
    <p:extLst>
      <p:ext uri="{BB962C8B-B14F-4D97-AF65-F5344CB8AC3E}">
        <p14:creationId xmlns:p14="http://schemas.microsoft.com/office/powerpoint/2010/main" val="2403214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Inheritance (Contd…)</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pic>
        <p:nvPicPr>
          <p:cNvPr id="5"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50950"/>
            <a:ext cx="5105400" cy="5149850"/>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8"/>
          <p:cNvSpPr>
            <a:spLocks noChangeArrowheads="1"/>
          </p:cNvSpPr>
          <p:nvPr/>
        </p:nvSpPr>
        <p:spPr bwMode="auto">
          <a:xfrm>
            <a:off x="6400800" y="1174750"/>
            <a:ext cx="2362200" cy="838200"/>
          </a:xfrm>
          <a:prstGeom prst="wedgeRoundRectCallout">
            <a:avLst>
              <a:gd name="adj1" fmla="val -143681"/>
              <a:gd name="adj2" fmla="val 48106"/>
              <a:gd name="adj3" fmla="val 16667"/>
            </a:avLst>
          </a:prstGeom>
          <a:solidFill>
            <a:srgbClr val="99CCFF">
              <a:alpha val="50000"/>
            </a:srgbClr>
          </a:solidFill>
          <a:ln w="12700" algn="ctr">
            <a:solidFill>
              <a:schemeClr val="tx1"/>
            </a:solidFill>
            <a:miter lim="800000"/>
            <a:headEnd/>
            <a:tailEnd/>
          </a:ln>
        </p:spPr>
        <p:txBody>
          <a:bodyPr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spcBef>
                <a:spcPct val="50000"/>
              </a:spcBef>
              <a:buClr>
                <a:srgbClr val="0033CC"/>
              </a:buClr>
              <a:buSzPct val="155000"/>
              <a:buFont typeface="Symbol" panose="05050102010706020507" pitchFamily="18" charset="2"/>
              <a:buNone/>
            </a:pPr>
            <a:r>
              <a:rPr lang="en-US"/>
              <a:t>Super Class</a:t>
            </a:r>
          </a:p>
        </p:txBody>
      </p:sp>
      <p:sp>
        <p:nvSpPr>
          <p:cNvPr id="7" name="AutoShape 9"/>
          <p:cNvSpPr>
            <a:spLocks noChangeArrowheads="1"/>
          </p:cNvSpPr>
          <p:nvPr/>
        </p:nvSpPr>
        <p:spPr bwMode="auto">
          <a:xfrm>
            <a:off x="6172200" y="3308350"/>
            <a:ext cx="2667000" cy="838200"/>
          </a:xfrm>
          <a:prstGeom prst="wedgeRoundRectCallout">
            <a:avLst>
              <a:gd name="adj1" fmla="val -186486"/>
              <a:gd name="adj2" fmla="val 158903"/>
              <a:gd name="adj3" fmla="val 16667"/>
            </a:avLst>
          </a:prstGeom>
          <a:solidFill>
            <a:srgbClr val="CCFFCC">
              <a:alpha val="50000"/>
            </a:srgbClr>
          </a:solidFill>
          <a:ln w="12700" algn="ctr">
            <a:solidFill>
              <a:schemeClr val="tx1"/>
            </a:solidFill>
            <a:miter lim="800000"/>
            <a:headEnd/>
            <a:tailEnd/>
          </a:ln>
        </p:spPr>
        <p:txBody>
          <a:bodyPr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spcBef>
                <a:spcPct val="50000"/>
              </a:spcBef>
              <a:buClr>
                <a:srgbClr val="0033CC"/>
              </a:buClr>
              <a:buSzPct val="155000"/>
              <a:buFont typeface="Symbol" panose="05050102010706020507" pitchFamily="18" charset="2"/>
              <a:buNone/>
            </a:pPr>
            <a:r>
              <a:rPr lang="en-US"/>
              <a:t>Sub Class</a:t>
            </a:r>
          </a:p>
        </p:txBody>
      </p:sp>
      <p:sp>
        <p:nvSpPr>
          <p:cNvPr id="8" name="AutoShape 10"/>
          <p:cNvSpPr>
            <a:spLocks noChangeArrowheads="1"/>
          </p:cNvSpPr>
          <p:nvPr/>
        </p:nvSpPr>
        <p:spPr bwMode="auto">
          <a:xfrm>
            <a:off x="6400800" y="4603750"/>
            <a:ext cx="2667000" cy="838200"/>
          </a:xfrm>
          <a:prstGeom prst="wedgeRoundRectCallout">
            <a:avLst>
              <a:gd name="adj1" fmla="val -77144"/>
              <a:gd name="adj2" fmla="val 30681"/>
              <a:gd name="adj3" fmla="val 16667"/>
            </a:avLst>
          </a:prstGeom>
          <a:solidFill>
            <a:srgbClr val="CCFFCC">
              <a:alpha val="50000"/>
            </a:srgbClr>
          </a:solidFill>
          <a:ln w="12700" algn="ctr">
            <a:solidFill>
              <a:schemeClr val="tx1"/>
            </a:solidFill>
            <a:miter lim="800000"/>
            <a:headEnd/>
            <a:tailEnd/>
          </a:ln>
        </p:spPr>
        <p:txBody>
          <a:bodyPr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spcBef>
                <a:spcPct val="50000"/>
              </a:spcBef>
              <a:buClr>
                <a:srgbClr val="0033CC"/>
              </a:buClr>
              <a:buSzPct val="155000"/>
              <a:buFont typeface="Symbol" panose="05050102010706020507" pitchFamily="18" charset="2"/>
              <a:buNone/>
            </a:pPr>
            <a:r>
              <a:rPr lang="en-US"/>
              <a:t>Sub Class</a:t>
            </a:r>
          </a:p>
        </p:txBody>
      </p:sp>
    </p:spTree>
    <p:extLst>
      <p:ext uri="{BB962C8B-B14F-4D97-AF65-F5344CB8AC3E}">
        <p14:creationId xmlns:p14="http://schemas.microsoft.com/office/powerpoint/2010/main" val="1949714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par>
                          <p:cTn id="8" fill="hold">
                            <p:stCondLst>
                              <p:cond delay="2000"/>
                            </p:stCondLst>
                            <p:childTnLst>
                              <p:par>
                                <p:cTn id="9" presetID="22" presetClass="entr" presetSubtype="2"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1000"/>
                                        <p:tgtEl>
                                          <p:spTgt spid="6"/>
                                        </p:tgtEl>
                                      </p:cBhvr>
                                    </p:animEffect>
                                  </p:childTnLst>
                                </p:cTn>
                              </p:par>
                            </p:childTnLst>
                          </p:cTn>
                        </p:par>
                        <p:par>
                          <p:cTn id="12" fill="hold">
                            <p:stCondLst>
                              <p:cond delay="3000"/>
                            </p:stCondLst>
                            <p:childTnLst>
                              <p:par>
                                <p:cTn id="13" presetID="22" presetClass="entr" presetSubtype="2"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right)">
                                      <p:cBhvr>
                                        <p:cTn id="15" dur="1000"/>
                                        <p:tgtEl>
                                          <p:spTgt spid="7"/>
                                        </p:tgtEl>
                                      </p:cBhvr>
                                    </p:animEffect>
                                  </p:childTnLst>
                                </p:cTn>
                              </p:par>
                            </p:childTnLst>
                          </p:cTn>
                        </p:par>
                        <p:par>
                          <p:cTn id="16" fill="hold">
                            <p:stCondLst>
                              <p:cond delay="4000"/>
                            </p:stCondLst>
                            <p:childTnLst>
                              <p:par>
                                <p:cTn id="17" presetID="22" presetClass="entr" presetSubtype="2"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right)">
                                      <p:cBhvr>
                                        <p:cTn id="1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 Class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40</a:t>
            </a:fld>
            <a:endParaRPr lang="en-US"/>
          </a:p>
        </p:txBody>
      </p:sp>
      <p:grpSp>
        <p:nvGrpSpPr>
          <p:cNvPr id="5" name="Group 9"/>
          <p:cNvGrpSpPr>
            <a:grpSpLocks noChangeAspect="1"/>
          </p:cNvGrpSpPr>
          <p:nvPr/>
        </p:nvGrpSpPr>
        <p:grpSpPr bwMode="auto">
          <a:xfrm>
            <a:off x="609600" y="1377950"/>
            <a:ext cx="7543800" cy="1508125"/>
            <a:chOff x="2527" y="3825"/>
            <a:chExt cx="6300" cy="1697"/>
          </a:xfrm>
        </p:grpSpPr>
        <p:sp>
          <p:nvSpPr>
            <p:cNvPr id="6" name="AutoShape 10"/>
            <p:cNvSpPr>
              <a:spLocks noChangeAspect="1" noChangeArrowheads="1"/>
            </p:cNvSpPr>
            <p:nvPr/>
          </p:nvSpPr>
          <p:spPr bwMode="auto">
            <a:xfrm>
              <a:off x="2527" y="3825"/>
              <a:ext cx="6300" cy="1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IN">
                <a:solidFill>
                  <a:schemeClr val="accent2"/>
                </a:solidFill>
                <a:latin typeface="Courier New" panose="02070309020205020404" pitchFamily="49" charset="0"/>
              </a:endParaRPr>
            </a:p>
          </p:txBody>
        </p:sp>
        <p:sp>
          <p:nvSpPr>
            <p:cNvPr id="7" name="Text Box 11"/>
            <p:cNvSpPr txBox="1">
              <a:spLocks noChangeArrowheads="1"/>
            </p:cNvSpPr>
            <p:nvPr/>
          </p:nvSpPr>
          <p:spPr bwMode="auto">
            <a:xfrm>
              <a:off x="2527" y="4200"/>
              <a:ext cx="6300" cy="1322"/>
            </a:xfrm>
            <a:prstGeom prst="rect">
              <a:avLst/>
            </a:prstGeom>
            <a:solidFill>
              <a:srgbClr val="FFFFCC"/>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defRPr>
              </a:lvl1pPr>
              <a:lvl2pPr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lvl="1" eaLnBrk="1" hangingPunct="1"/>
              <a:r>
                <a:rPr lang="en-US" dirty="0">
                  <a:solidFill>
                    <a:srgbClr val="FF0000"/>
                  </a:solidFill>
                  <a:latin typeface="Courier New" panose="02070309020205020404" pitchFamily="49" charset="0"/>
                </a:rPr>
                <a:t>abstract class Shape </a:t>
              </a:r>
            </a:p>
            <a:p>
              <a:pPr lvl="1" eaLnBrk="1" hangingPunct="1"/>
              <a:r>
                <a:rPr lang="en-US" dirty="0">
                  <a:solidFill>
                    <a:srgbClr val="FF0000"/>
                  </a:solidFill>
                  <a:latin typeface="Courier New" panose="02070309020205020404" pitchFamily="49" charset="0"/>
                </a:rPr>
                <a:t>{</a:t>
              </a:r>
            </a:p>
            <a:p>
              <a:pPr lvl="1" eaLnBrk="1" hangingPunct="1"/>
              <a:r>
                <a:rPr lang="en-US" dirty="0">
                  <a:solidFill>
                    <a:srgbClr val="FF0000"/>
                  </a:solidFill>
                  <a:latin typeface="Courier New" panose="02070309020205020404" pitchFamily="49" charset="0"/>
                </a:rPr>
                <a:t>	public abstract void draw();</a:t>
              </a:r>
            </a:p>
            <a:p>
              <a:pPr lvl="1" eaLnBrk="1" hangingPunct="1"/>
              <a:r>
                <a:rPr lang="en-US" dirty="0">
                  <a:solidFill>
                    <a:srgbClr val="FF0000"/>
                  </a:solidFill>
                  <a:latin typeface="Courier New" panose="02070309020205020404" pitchFamily="49" charset="0"/>
                </a:rPr>
                <a:t>}</a:t>
              </a:r>
            </a:p>
          </p:txBody>
        </p:sp>
      </p:grpSp>
      <p:grpSp>
        <p:nvGrpSpPr>
          <p:cNvPr id="8" name="Group 12"/>
          <p:cNvGrpSpPr>
            <a:grpSpLocks noChangeAspect="1"/>
          </p:cNvGrpSpPr>
          <p:nvPr/>
        </p:nvGrpSpPr>
        <p:grpSpPr bwMode="auto">
          <a:xfrm>
            <a:off x="609600" y="3073400"/>
            <a:ext cx="7543800" cy="2794000"/>
            <a:chOff x="2527" y="3825"/>
            <a:chExt cx="6300" cy="1697"/>
          </a:xfrm>
        </p:grpSpPr>
        <p:sp>
          <p:nvSpPr>
            <p:cNvPr id="9" name="AutoShape 13"/>
            <p:cNvSpPr>
              <a:spLocks noChangeAspect="1" noChangeArrowheads="1"/>
            </p:cNvSpPr>
            <p:nvPr/>
          </p:nvSpPr>
          <p:spPr bwMode="auto">
            <a:xfrm>
              <a:off x="2527" y="3825"/>
              <a:ext cx="6300" cy="1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IN">
                <a:solidFill>
                  <a:schemeClr val="accent2"/>
                </a:solidFill>
                <a:latin typeface="Courier New" panose="02070309020205020404" pitchFamily="49" charset="0"/>
              </a:endParaRPr>
            </a:p>
          </p:txBody>
        </p:sp>
        <p:sp>
          <p:nvSpPr>
            <p:cNvPr id="10" name="Text Box 14"/>
            <p:cNvSpPr txBox="1">
              <a:spLocks noChangeArrowheads="1"/>
            </p:cNvSpPr>
            <p:nvPr/>
          </p:nvSpPr>
          <p:spPr bwMode="auto">
            <a:xfrm>
              <a:off x="2527" y="4200"/>
              <a:ext cx="6300" cy="1322"/>
            </a:xfrm>
            <a:prstGeom prst="rect">
              <a:avLst/>
            </a:prstGeom>
            <a:solidFill>
              <a:srgbClr val="FFFFCC"/>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defRPr>
              </a:lvl1pPr>
              <a:lvl2pPr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lvl="1" eaLnBrk="1" hangingPunct="1"/>
              <a:r>
                <a:rPr lang="en-US" dirty="0">
                  <a:solidFill>
                    <a:srgbClr val="FF0000"/>
                  </a:solidFill>
                  <a:latin typeface="Courier New" panose="02070309020205020404" pitchFamily="49" charset="0"/>
                </a:rPr>
                <a:t>class Circle extends Shape</a:t>
              </a:r>
            </a:p>
            <a:p>
              <a:pPr lvl="1" eaLnBrk="1" hangingPunct="1"/>
              <a:r>
                <a:rPr lang="en-US" dirty="0">
                  <a:solidFill>
                    <a:srgbClr val="FF0000"/>
                  </a:solidFill>
                  <a:latin typeface="Courier New" panose="02070309020205020404" pitchFamily="49" charset="0"/>
                </a:rPr>
                <a:t>{</a:t>
              </a:r>
            </a:p>
            <a:p>
              <a:pPr lvl="1" eaLnBrk="1" hangingPunct="1"/>
              <a:r>
                <a:rPr lang="en-US" dirty="0">
                  <a:solidFill>
                    <a:srgbClr val="FF0000"/>
                  </a:solidFill>
                  <a:latin typeface="Courier New" panose="02070309020205020404" pitchFamily="49" charset="0"/>
                </a:rPr>
                <a:t>	public void draw()</a:t>
              </a:r>
            </a:p>
            <a:p>
              <a:pPr lvl="1" eaLnBrk="1" hangingPunct="1"/>
              <a:r>
                <a:rPr lang="en-US" dirty="0">
                  <a:solidFill>
                    <a:srgbClr val="FF0000"/>
                  </a:solidFill>
                  <a:latin typeface="Courier New" panose="02070309020205020404" pitchFamily="49" charset="0"/>
                </a:rPr>
                <a:t>	{</a:t>
              </a:r>
            </a:p>
            <a:p>
              <a:pPr lvl="1" eaLnBrk="1" hangingPunct="1"/>
              <a:r>
                <a:rPr lang="en-US" dirty="0">
                  <a:solidFill>
                    <a:srgbClr val="FF0000"/>
                  </a:solidFill>
                  <a:latin typeface="Courier New" panose="02070309020205020404" pitchFamily="49" charset="0"/>
                </a:rPr>
                <a:t>		-------</a:t>
              </a:r>
            </a:p>
            <a:p>
              <a:pPr lvl="1" eaLnBrk="1" hangingPunct="1"/>
              <a:r>
                <a:rPr lang="en-US" dirty="0">
                  <a:solidFill>
                    <a:srgbClr val="FF0000"/>
                  </a:solidFill>
                  <a:latin typeface="Courier New" panose="02070309020205020404" pitchFamily="49" charset="0"/>
                </a:rPr>
                <a:t>	}</a:t>
              </a:r>
            </a:p>
            <a:p>
              <a:pPr lvl="1" eaLnBrk="1" hangingPunct="1"/>
              <a:r>
                <a:rPr lang="en-US" dirty="0">
                  <a:solidFill>
                    <a:srgbClr val="FF0000"/>
                  </a:solidFill>
                  <a:latin typeface="Courier New" panose="02070309020205020404" pitchFamily="49" charset="0"/>
                </a:rPr>
                <a:t>}</a:t>
              </a:r>
            </a:p>
          </p:txBody>
        </p:sp>
      </p:grpSp>
      <p:sp>
        <p:nvSpPr>
          <p:cNvPr id="11" name="AutoShape 15"/>
          <p:cNvSpPr>
            <a:spLocks noChangeArrowheads="1"/>
          </p:cNvSpPr>
          <p:nvPr/>
        </p:nvSpPr>
        <p:spPr bwMode="auto">
          <a:xfrm>
            <a:off x="6324600" y="2959100"/>
            <a:ext cx="2590800" cy="685800"/>
          </a:xfrm>
          <a:prstGeom prst="wedgeRoundRectCallout">
            <a:avLst>
              <a:gd name="adj1" fmla="val -143319"/>
              <a:gd name="adj2" fmla="val 66204"/>
              <a:gd name="adj3" fmla="val 16667"/>
            </a:avLst>
          </a:prstGeom>
          <a:solidFill>
            <a:srgbClr val="99CCFF">
              <a:alpha val="50000"/>
            </a:srgbClr>
          </a:solidFill>
          <a:ln w="12700" algn="ctr">
            <a:solidFill>
              <a:schemeClr val="tx1"/>
            </a:solidFill>
            <a:miter lim="800000"/>
            <a:headEnd/>
            <a:tailEnd/>
          </a:ln>
        </p:spPr>
        <p:txBody>
          <a:bodyPr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spcBef>
                <a:spcPct val="50000"/>
              </a:spcBef>
              <a:buClr>
                <a:srgbClr val="0033CC"/>
              </a:buClr>
              <a:buSzPct val="155000"/>
              <a:buFont typeface="Symbol" panose="05050102010706020507" pitchFamily="18" charset="2"/>
              <a:buNone/>
            </a:pPr>
            <a:r>
              <a:rPr lang="en-US"/>
              <a:t>A class can extend only one class</a:t>
            </a:r>
          </a:p>
        </p:txBody>
      </p:sp>
      <p:sp>
        <p:nvSpPr>
          <p:cNvPr id="12" name="AutoShape 15"/>
          <p:cNvSpPr>
            <a:spLocks noChangeArrowheads="1"/>
          </p:cNvSpPr>
          <p:nvPr/>
        </p:nvSpPr>
        <p:spPr bwMode="auto">
          <a:xfrm>
            <a:off x="228600" y="2978150"/>
            <a:ext cx="1612900" cy="609600"/>
          </a:xfrm>
          <a:prstGeom prst="wedgeRoundRectCallout">
            <a:avLst>
              <a:gd name="adj1" fmla="val 76968"/>
              <a:gd name="adj2" fmla="val 75523"/>
              <a:gd name="adj3" fmla="val 16667"/>
            </a:avLst>
          </a:prstGeom>
          <a:solidFill>
            <a:srgbClr val="CCFFCC">
              <a:alpha val="39999"/>
            </a:srgbClr>
          </a:solidFill>
          <a:ln w="12700" algn="ctr">
            <a:solidFill>
              <a:schemeClr val="tx1"/>
            </a:solidFill>
            <a:miter lim="800000"/>
            <a:headEnd/>
            <a:tailEnd/>
          </a:ln>
        </p:spPr>
        <p:txBody>
          <a:bodyPr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spcBef>
                <a:spcPct val="50000"/>
              </a:spcBef>
              <a:buClr>
                <a:srgbClr val="0033CC"/>
              </a:buClr>
              <a:buSzPct val="155000"/>
              <a:buFont typeface="Symbol" panose="05050102010706020507" pitchFamily="18" charset="2"/>
              <a:buNone/>
            </a:pPr>
            <a:r>
              <a:rPr lang="en-US"/>
              <a:t>Concrete class</a:t>
            </a:r>
          </a:p>
        </p:txBody>
      </p:sp>
    </p:spTree>
    <p:extLst>
      <p:ext uri="{BB962C8B-B14F-4D97-AF65-F5344CB8AC3E}">
        <p14:creationId xmlns:p14="http://schemas.microsoft.com/office/powerpoint/2010/main" val="3522908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par>
                          <p:cTn id="8" fill="hold">
                            <p:stCondLst>
                              <p:cond delay="20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2000"/>
                                        <p:tgtEl>
                                          <p:spTgt spid="8"/>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2000"/>
                                        <p:tgtEl>
                                          <p:spTgt spid="12"/>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 Class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41</a:t>
            </a:fld>
            <a:endParaRPr lang="en-US"/>
          </a:p>
        </p:txBody>
      </p:sp>
      <p:pic>
        <p:nvPicPr>
          <p:cNvPr id="5" name="Picture 4"/>
          <p:cNvPicPr>
            <a:picLocks noChangeAspect="1"/>
          </p:cNvPicPr>
          <p:nvPr/>
        </p:nvPicPr>
        <p:blipFill>
          <a:blip r:embed="rId3"/>
          <a:stretch>
            <a:fillRect/>
          </a:stretch>
        </p:blipFill>
        <p:spPr>
          <a:xfrm>
            <a:off x="436728" y="1295400"/>
            <a:ext cx="6116472" cy="4648200"/>
          </a:xfrm>
          <a:prstGeom prst="rect">
            <a:avLst/>
          </a:prstGeom>
        </p:spPr>
      </p:pic>
      <p:pic>
        <p:nvPicPr>
          <p:cNvPr id="6" name="Picture 5"/>
          <p:cNvPicPr>
            <a:picLocks noChangeAspect="1"/>
          </p:cNvPicPr>
          <p:nvPr/>
        </p:nvPicPr>
        <p:blipFill>
          <a:blip r:embed="rId4"/>
          <a:stretch>
            <a:fillRect/>
          </a:stretch>
        </p:blipFill>
        <p:spPr>
          <a:xfrm>
            <a:off x="5562600" y="4267200"/>
            <a:ext cx="2971800" cy="762000"/>
          </a:xfrm>
          <a:prstGeom prst="rect">
            <a:avLst/>
          </a:prstGeom>
          <a:ln w="12700">
            <a:solidFill>
              <a:srgbClr val="FF0000"/>
            </a:solidFill>
          </a:ln>
        </p:spPr>
      </p:pic>
    </p:spTree>
    <p:extLst>
      <p:ext uri="{BB962C8B-B14F-4D97-AF65-F5344CB8AC3E}">
        <p14:creationId xmlns:p14="http://schemas.microsoft.com/office/powerpoint/2010/main" val="2335223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 Class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42</a:t>
            </a:fld>
            <a:endParaRPr lang="en-US"/>
          </a:p>
        </p:txBody>
      </p:sp>
      <p:pic>
        <p:nvPicPr>
          <p:cNvPr id="5" name="Picture 4"/>
          <p:cNvPicPr>
            <a:picLocks noChangeAspect="1"/>
          </p:cNvPicPr>
          <p:nvPr/>
        </p:nvPicPr>
        <p:blipFill>
          <a:blip r:embed="rId3"/>
          <a:stretch>
            <a:fillRect/>
          </a:stretch>
        </p:blipFill>
        <p:spPr>
          <a:xfrm>
            <a:off x="457200" y="1311275"/>
            <a:ext cx="4114800" cy="4876800"/>
          </a:xfrm>
          <a:prstGeom prst="rect">
            <a:avLst/>
          </a:prstGeom>
        </p:spPr>
      </p:pic>
      <p:pic>
        <p:nvPicPr>
          <p:cNvPr id="6" name="Picture 5"/>
          <p:cNvPicPr>
            <a:picLocks noChangeAspect="1"/>
          </p:cNvPicPr>
          <p:nvPr/>
        </p:nvPicPr>
        <p:blipFill>
          <a:blip r:embed="rId4"/>
          <a:stretch>
            <a:fillRect/>
          </a:stretch>
        </p:blipFill>
        <p:spPr>
          <a:xfrm>
            <a:off x="4572000" y="1311275"/>
            <a:ext cx="3848100" cy="1809750"/>
          </a:xfrm>
          <a:prstGeom prst="rect">
            <a:avLst/>
          </a:prstGeom>
        </p:spPr>
      </p:pic>
      <p:sp>
        <p:nvSpPr>
          <p:cNvPr id="7" name="TextBox 6"/>
          <p:cNvSpPr txBox="1"/>
          <p:nvPr/>
        </p:nvSpPr>
        <p:spPr>
          <a:xfrm>
            <a:off x="5181600" y="4267200"/>
            <a:ext cx="3238500" cy="1200329"/>
          </a:xfrm>
          <a:prstGeom prst="rect">
            <a:avLst/>
          </a:prstGeom>
          <a:noFill/>
          <a:ln w="12700">
            <a:solidFill>
              <a:srgbClr val="FF0000"/>
            </a:solidFill>
          </a:ln>
        </p:spPr>
        <p:txBody>
          <a:bodyPr wrap="square" rtlCol="0">
            <a:spAutoFit/>
          </a:bodyPr>
          <a:lstStyle/>
          <a:p>
            <a:r>
              <a:rPr lang="en-IN" dirty="0">
                <a:solidFill>
                  <a:srgbClr val="FF0000"/>
                </a:solidFill>
              </a:rPr>
              <a:t>Inside Area for Rectangle.</a:t>
            </a:r>
          </a:p>
          <a:p>
            <a:r>
              <a:rPr lang="en-IN" dirty="0">
                <a:solidFill>
                  <a:srgbClr val="FF0000"/>
                </a:solidFill>
              </a:rPr>
              <a:t>Area is 45.0</a:t>
            </a:r>
          </a:p>
          <a:p>
            <a:r>
              <a:rPr lang="en-IN" dirty="0">
                <a:solidFill>
                  <a:srgbClr val="FF0000"/>
                </a:solidFill>
              </a:rPr>
              <a:t>Inside Area for Triangle.</a:t>
            </a:r>
          </a:p>
          <a:p>
            <a:r>
              <a:rPr lang="en-IN" dirty="0">
                <a:solidFill>
                  <a:srgbClr val="FF0000"/>
                </a:solidFill>
              </a:rPr>
              <a:t>Area is 40.0</a:t>
            </a:r>
          </a:p>
        </p:txBody>
      </p:sp>
    </p:spTree>
    <p:extLst>
      <p:ext uri="{BB962C8B-B14F-4D97-AF65-F5344CB8AC3E}">
        <p14:creationId xmlns:p14="http://schemas.microsoft.com/office/powerpoint/2010/main" val="14653447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Date Placeholder 4"/>
          <p:cNvSpPr txBox="1">
            <a:spLocks noGrp="1"/>
          </p:cNvSpPr>
          <p:nvPr/>
        </p:nvSpPr>
        <p:spPr bwMode="auto">
          <a:xfrm>
            <a:off x="2819400" y="65151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426ADA7E-35E3-43C5-BE99-BB91BBD9F3EF}" type="datetime1">
              <a:rPr lang="en-US" sz="1200">
                <a:solidFill>
                  <a:schemeClr val="bg1"/>
                </a:solidFill>
                <a:latin typeface="Arial" panose="020B0604020202020204" pitchFamily="34" charset="0"/>
              </a:rPr>
              <a:pPr eaLnBrk="1" hangingPunct="1"/>
              <a:t>9/19/2017</a:t>
            </a:fld>
            <a:endParaRPr lang="en-US" sz="1200">
              <a:solidFill>
                <a:schemeClr val="bg1"/>
              </a:solidFill>
              <a:latin typeface="Arial" panose="020B0604020202020204" pitchFamily="34" charset="0"/>
            </a:endParaRPr>
          </a:p>
        </p:txBody>
      </p:sp>
      <p:sp>
        <p:nvSpPr>
          <p:cNvPr id="91139" name="Footer Placeholder 5"/>
          <p:cNvSpPr txBox="1">
            <a:spLocks noGrp="1"/>
          </p:cNvSpPr>
          <p:nvPr/>
        </p:nvSpPr>
        <p:spPr bwMode="auto">
          <a:xfrm>
            <a:off x="4953000" y="6481763"/>
            <a:ext cx="38100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r" eaLnBrk="1" hangingPunct="1"/>
            <a:r>
              <a:rPr lang="en-US" sz="800">
                <a:solidFill>
                  <a:schemeClr val="bg1"/>
                </a:solidFill>
                <a:latin typeface="Arial" panose="020B0604020202020204" pitchFamily="34" charset="0"/>
              </a:rPr>
              <a:t>CONFIDENTIAL© Copyright 2008 Tech Mahindra Limited</a:t>
            </a:r>
          </a:p>
        </p:txBody>
      </p:sp>
      <p:sp>
        <p:nvSpPr>
          <p:cNvPr id="91140" name="Slide Number Placeholder 6"/>
          <p:cNvSpPr txBox="1">
            <a:spLocks noGrp="1"/>
          </p:cNvSpPr>
          <p:nvPr/>
        </p:nvSpPr>
        <p:spPr bwMode="auto">
          <a:xfrm>
            <a:off x="8839200" y="6524625"/>
            <a:ext cx="304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r" eaLnBrk="1" hangingPunct="1"/>
            <a:fld id="{3ABA9B63-DBD8-45EB-832F-F8116E5358F3}" type="slidenum">
              <a:rPr lang="en-US" sz="900">
                <a:solidFill>
                  <a:schemeClr val="bg1"/>
                </a:solidFill>
                <a:latin typeface="Arial" panose="020B0604020202020204" pitchFamily="34" charset="0"/>
              </a:rPr>
              <a:pPr algn="r" eaLnBrk="1" hangingPunct="1"/>
              <a:t>43</a:t>
            </a:fld>
            <a:endParaRPr lang="en-US" sz="900">
              <a:solidFill>
                <a:schemeClr val="bg1"/>
              </a:solidFill>
              <a:latin typeface="Arial" panose="020B0604020202020204" pitchFamily="34" charset="0"/>
            </a:endParaRPr>
          </a:p>
        </p:txBody>
      </p:sp>
      <p:sp>
        <p:nvSpPr>
          <p:cNvPr id="91141" name="Rectangle 2"/>
          <p:cNvSpPr>
            <a:spLocks noGrp="1" noChangeArrowheads="1"/>
          </p:cNvSpPr>
          <p:nvPr>
            <p:ph type="title" idx="4294967295"/>
          </p:nvPr>
        </p:nvSpPr>
        <p:spPr/>
        <p:txBody>
          <a:bodyPr/>
          <a:lstStyle/>
          <a:p>
            <a:pPr eaLnBrk="1" hangingPunct="1"/>
            <a:r>
              <a:rPr lang="en-US" smtClean="0"/>
              <a:t>The Object Class</a:t>
            </a:r>
          </a:p>
        </p:txBody>
      </p:sp>
      <p:sp>
        <p:nvSpPr>
          <p:cNvPr id="91142" name="Rectangle 3"/>
          <p:cNvSpPr>
            <a:spLocks noGrp="1" noChangeArrowheads="1"/>
          </p:cNvSpPr>
          <p:nvPr>
            <p:ph type="body" sz="half" idx="4294967295"/>
          </p:nvPr>
        </p:nvSpPr>
        <p:spPr>
          <a:xfrm>
            <a:off x="304800" y="1143000"/>
            <a:ext cx="4343400" cy="5181600"/>
          </a:xfrm>
        </p:spPr>
        <p:txBody>
          <a:bodyPr>
            <a:normAutofit/>
          </a:bodyPr>
          <a:lstStyle/>
          <a:p>
            <a:pPr algn="just" eaLnBrk="1" hangingPunct="1">
              <a:lnSpc>
                <a:spcPct val="90000"/>
              </a:lnSpc>
            </a:pPr>
            <a:r>
              <a:rPr lang="en-US" sz="2000" dirty="0" smtClean="0">
                <a:solidFill>
                  <a:srgbClr val="FF0000"/>
                </a:solidFill>
              </a:rPr>
              <a:t>Object</a:t>
            </a:r>
            <a:r>
              <a:rPr lang="en-US" sz="2000" dirty="0" smtClean="0"/>
              <a:t> is the base class for all Java classes</a:t>
            </a:r>
          </a:p>
          <a:p>
            <a:pPr algn="just" eaLnBrk="1" hangingPunct="1">
              <a:lnSpc>
                <a:spcPct val="90000"/>
              </a:lnSpc>
            </a:pPr>
            <a:r>
              <a:rPr lang="en-US" sz="2000" dirty="0" smtClean="0"/>
              <a:t>Every class extends this class directly or indirectly</a:t>
            </a:r>
          </a:p>
          <a:p>
            <a:pPr eaLnBrk="1" hangingPunct="1">
              <a:lnSpc>
                <a:spcPct val="90000"/>
              </a:lnSpc>
            </a:pPr>
            <a:r>
              <a:rPr lang="en-US" sz="2000" dirty="0" smtClean="0"/>
              <a:t>Present in the package</a:t>
            </a:r>
            <a:r>
              <a:rPr lang="en-US" sz="2000" dirty="0" smtClean="0">
                <a:solidFill>
                  <a:srgbClr val="FF0000"/>
                </a:solidFill>
              </a:rPr>
              <a:t> </a:t>
            </a:r>
            <a:r>
              <a:rPr lang="en-US" sz="2000" dirty="0" err="1" smtClean="0">
                <a:solidFill>
                  <a:srgbClr val="FF0000"/>
                </a:solidFill>
              </a:rPr>
              <a:t>java.lang</a:t>
            </a:r>
            <a:r>
              <a:rPr lang="en-US" sz="2000" dirty="0" smtClean="0">
                <a:solidFill>
                  <a:srgbClr val="FF0000"/>
                </a:solidFill>
              </a:rPr>
              <a:t> </a:t>
            </a:r>
            <a:r>
              <a:rPr lang="en-US" sz="2000" dirty="0" smtClean="0"/>
              <a:t>which is imported by default into all java programs</a:t>
            </a:r>
          </a:p>
        </p:txBody>
      </p:sp>
      <p:grpSp>
        <p:nvGrpSpPr>
          <p:cNvPr id="91150" name="Group 25"/>
          <p:cNvGrpSpPr>
            <a:grpSpLocks noChangeAspect="1"/>
          </p:cNvGrpSpPr>
          <p:nvPr/>
        </p:nvGrpSpPr>
        <p:grpSpPr bwMode="auto">
          <a:xfrm>
            <a:off x="471488" y="2743200"/>
            <a:ext cx="4038600" cy="3124200"/>
            <a:chOff x="2527" y="3825"/>
            <a:chExt cx="6300" cy="1697"/>
          </a:xfrm>
        </p:grpSpPr>
        <p:sp>
          <p:nvSpPr>
            <p:cNvPr id="91151" name="AutoShape 26"/>
            <p:cNvSpPr>
              <a:spLocks noChangeAspect="1" noChangeArrowheads="1"/>
            </p:cNvSpPr>
            <p:nvPr/>
          </p:nvSpPr>
          <p:spPr bwMode="auto">
            <a:xfrm>
              <a:off x="2527" y="3825"/>
              <a:ext cx="6300" cy="1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IN"/>
            </a:p>
          </p:txBody>
        </p:sp>
        <p:sp>
          <p:nvSpPr>
            <p:cNvPr id="91152" name="Text Box 27"/>
            <p:cNvSpPr txBox="1">
              <a:spLocks noChangeArrowheads="1"/>
            </p:cNvSpPr>
            <p:nvPr/>
          </p:nvSpPr>
          <p:spPr bwMode="auto">
            <a:xfrm>
              <a:off x="2527" y="4200"/>
              <a:ext cx="6300" cy="1322"/>
            </a:xfrm>
            <a:prstGeom prst="rect">
              <a:avLst/>
            </a:prstGeom>
            <a:solidFill>
              <a:srgbClr val="FFFFCC"/>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GB" dirty="0">
                  <a:solidFill>
                    <a:srgbClr val="FF0000"/>
                  </a:solidFill>
                  <a:latin typeface="Courier New" panose="02070309020205020404" pitchFamily="49" charset="0"/>
                </a:rPr>
                <a:t>class A </a:t>
              </a:r>
            </a:p>
            <a:p>
              <a:pPr eaLnBrk="1" hangingPunct="1"/>
              <a:r>
                <a:rPr lang="en-GB" dirty="0">
                  <a:solidFill>
                    <a:srgbClr val="FF0000"/>
                  </a:solidFill>
                  <a:latin typeface="Courier New" panose="02070309020205020404" pitchFamily="49" charset="0"/>
                </a:rPr>
                <a:t>{ </a:t>
              </a:r>
            </a:p>
            <a:p>
              <a:pPr eaLnBrk="1" hangingPunct="1"/>
              <a:r>
                <a:rPr lang="en-GB" dirty="0">
                  <a:solidFill>
                    <a:srgbClr val="FF0000"/>
                  </a:solidFill>
                  <a:latin typeface="Courier New" panose="02070309020205020404" pitchFamily="49" charset="0"/>
                </a:rPr>
                <a:t>	… </a:t>
              </a:r>
            </a:p>
            <a:p>
              <a:pPr eaLnBrk="1" hangingPunct="1"/>
              <a:r>
                <a:rPr lang="en-GB" dirty="0">
                  <a:solidFill>
                    <a:srgbClr val="FF0000"/>
                  </a:solidFill>
                  <a:latin typeface="Courier New" panose="02070309020205020404" pitchFamily="49" charset="0"/>
                </a:rPr>
                <a:t>}</a:t>
              </a:r>
            </a:p>
            <a:p>
              <a:pPr eaLnBrk="1" hangingPunct="1"/>
              <a:r>
                <a:rPr lang="en-GB" dirty="0">
                  <a:solidFill>
                    <a:srgbClr val="FF0000"/>
                  </a:solidFill>
                  <a:latin typeface="Courier New" panose="02070309020205020404" pitchFamily="49" charset="0"/>
                </a:rPr>
                <a:t>public class B extends A</a:t>
              </a:r>
            </a:p>
            <a:p>
              <a:pPr eaLnBrk="1" hangingPunct="1"/>
              <a:r>
                <a:rPr lang="en-GB" dirty="0">
                  <a:solidFill>
                    <a:srgbClr val="FF0000"/>
                  </a:solidFill>
                  <a:latin typeface="Courier New" panose="02070309020205020404" pitchFamily="49" charset="0"/>
                </a:rPr>
                <a:t>{</a:t>
              </a:r>
            </a:p>
            <a:p>
              <a:pPr eaLnBrk="1" hangingPunct="1"/>
              <a:r>
                <a:rPr lang="en-GB" dirty="0">
                  <a:solidFill>
                    <a:srgbClr val="FF0000"/>
                  </a:solidFill>
                  <a:latin typeface="Courier New" panose="02070309020205020404" pitchFamily="49" charset="0"/>
                </a:rPr>
                <a:t>	…</a:t>
              </a:r>
            </a:p>
            <a:p>
              <a:pPr eaLnBrk="1" hangingPunct="1"/>
              <a:r>
                <a:rPr lang="en-GB" dirty="0">
                  <a:solidFill>
                    <a:srgbClr val="FF0000"/>
                  </a:solidFill>
                  <a:latin typeface="Courier New" panose="02070309020205020404" pitchFamily="49" charset="0"/>
                </a:rPr>
                <a:t>}</a:t>
              </a:r>
            </a:p>
          </p:txBody>
        </p:sp>
      </p:grpSp>
      <p:grpSp>
        <p:nvGrpSpPr>
          <p:cNvPr id="3" name="Organization Chart 5"/>
          <p:cNvGrpSpPr>
            <a:grpSpLocks noChangeAspect="1"/>
          </p:cNvGrpSpPr>
          <p:nvPr/>
        </p:nvGrpSpPr>
        <p:grpSpPr bwMode="auto">
          <a:xfrm>
            <a:off x="5562600" y="1219200"/>
            <a:ext cx="2990850" cy="4114800"/>
            <a:chOff x="1152" y="1296"/>
            <a:chExt cx="864" cy="1152"/>
          </a:xfrm>
        </p:grpSpPr>
        <p:cxnSp>
          <p:nvCxnSpPr>
            <p:cNvPr id="1035" name="_s1035"/>
            <p:cNvCxnSpPr>
              <a:cxnSpLocks noChangeShapeType="1"/>
              <a:stCxn id="6" idx="0"/>
              <a:endCxn id="5" idx="3"/>
            </p:cNvCxnSpPr>
            <p:nvPr/>
          </p:nvCxnSpPr>
          <p:spPr bwMode="auto">
            <a:xfrm rot="5400000" flipH="1">
              <a:off x="1512" y="2072"/>
              <a:ext cx="144" cy="32"/>
            </a:xfrm>
            <a:prstGeom prst="bentConnector3">
              <a:avLst>
                <a:gd name="adj1" fmla="val 16218"/>
              </a:avLst>
            </a:prstGeom>
            <a:noFill/>
            <a:ln w="28575">
              <a:solidFill>
                <a:schemeClr val="bg2"/>
              </a:solidFill>
              <a:miter lim="800000"/>
              <a:headEnd/>
              <a:tailEnd/>
            </a:ln>
            <a:extLst>
              <a:ext uri="{909E8E84-426E-40DD-AFC4-6F175D3DCCD1}">
                <a14:hiddenFill xmlns:a14="http://schemas.microsoft.com/office/drawing/2010/main">
                  <a:noFill/>
                </a14:hiddenFill>
              </a:ext>
            </a:extLst>
          </p:spPr>
        </p:cxnSp>
        <p:cxnSp>
          <p:nvCxnSpPr>
            <p:cNvPr id="1036" name="_s1036"/>
            <p:cNvCxnSpPr>
              <a:cxnSpLocks noChangeShapeType="1"/>
              <a:stCxn id="5" idx="0"/>
              <a:endCxn id="4" idx="3"/>
            </p:cNvCxnSpPr>
            <p:nvPr/>
          </p:nvCxnSpPr>
          <p:spPr bwMode="auto">
            <a:xfrm rot="5400000" flipH="1">
              <a:off x="1512" y="1640"/>
              <a:ext cx="144" cy="32"/>
            </a:xfrm>
            <a:prstGeom prst="bentConnector3">
              <a:avLst>
                <a:gd name="adj1" fmla="val 16218"/>
              </a:avLst>
            </a:prstGeom>
            <a:noFill/>
            <a:ln w="28575">
              <a:solidFill>
                <a:schemeClr val="bg2"/>
              </a:solidFill>
              <a:miter lim="800000"/>
              <a:headEnd/>
              <a:tailEnd/>
            </a:ln>
            <a:extLst>
              <a:ext uri="{909E8E84-426E-40DD-AFC4-6F175D3DCCD1}">
                <a14:hiddenFill xmlns:a14="http://schemas.microsoft.com/office/drawing/2010/main">
                  <a:noFill/>
                </a14:hiddenFill>
              </a:ext>
            </a:extLst>
          </p:spPr>
        </p:cxnSp>
        <p:sp>
          <p:nvSpPr>
            <p:cNvPr id="4" name="_s1037"/>
            <p:cNvSpPr>
              <a:spLocks noChangeArrowheads="1"/>
            </p:cNvSpPr>
            <p:nvPr/>
          </p:nvSpPr>
          <p:spPr bwMode="auto">
            <a:xfrm>
              <a:off x="1152" y="1296"/>
              <a:ext cx="864" cy="288"/>
            </a:xfrm>
            <a:prstGeom prst="cube">
              <a:avLst>
                <a:gd name="adj" fmla="val 10764"/>
              </a:avLst>
            </a:prstGeom>
            <a:gradFill rotWithShape="0">
              <a:gsLst>
                <a:gs pos="0">
                  <a:schemeClr val="accent1">
                    <a:alpha val="39999"/>
                  </a:schemeClr>
                </a:gs>
                <a:gs pos="100000">
                  <a:schemeClr val="bg1"/>
                </a:gs>
              </a:gsLst>
              <a:lin ang="5400000" scaled="1"/>
            </a:gradFill>
            <a:ln w="9525">
              <a:solidFill>
                <a:schemeClr val="accent1"/>
              </a:solidFill>
              <a:miter lim="800000"/>
              <a:headEnd/>
              <a:tailEnd/>
            </a:ln>
          </p:spPr>
          <p:txBody>
            <a:bodyPr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50000"/>
                </a:spcBef>
                <a:spcAft>
                  <a:spcPct val="0"/>
                </a:spcAft>
                <a:buClr>
                  <a:srgbClr val="0033CC"/>
                </a:buClr>
                <a:buSzPct val="155000"/>
                <a:buFont typeface="Symbol" panose="05050102010706020507" pitchFamily="18" charset="2"/>
                <a:buNone/>
                <a:tabLst/>
              </a:pPr>
              <a:r>
                <a:rPr kumimoji="0" lang="en-US" sz="2200" b="1" i="0" u="none" strike="noStrike" cap="none" normalizeH="0" baseline="0" smtClean="0">
                  <a:ln>
                    <a:noFill/>
                  </a:ln>
                  <a:solidFill>
                    <a:schemeClr val="tx1"/>
                  </a:solidFill>
                  <a:effectLst/>
                  <a:latin typeface="Arial" panose="020B0604020202020204" pitchFamily="34" charset="0"/>
                </a:rPr>
                <a:t>Object</a:t>
              </a:r>
            </a:p>
          </p:txBody>
        </p:sp>
        <p:sp>
          <p:nvSpPr>
            <p:cNvPr id="5" name="_s1038"/>
            <p:cNvSpPr>
              <a:spLocks noChangeArrowheads="1"/>
            </p:cNvSpPr>
            <p:nvPr/>
          </p:nvSpPr>
          <p:spPr bwMode="auto">
            <a:xfrm>
              <a:off x="1152" y="1728"/>
              <a:ext cx="864" cy="288"/>
            </a:xfrm>
            <a:prstGeom prst="cube">
              <a:avLst>
                <a:gd name="adj" fmla="val 10764"/>
              </a:avLst>
            </a:prstGeom>
            <a:gradFill rotWithShape="0">
              <a:gsLst>
                <a:gs pos="0">
                  <a:schemeClr val="accent2">
                    <a:alpha val="39999"/>
                  </a:schemeClr>
                </a:gs>
                <a:gs pos="100000">
                  <a:schemeClr val="bg1"/>
                </a:gs>
              </a:gsLst>
              <a:lin ang="5400000" scaled="1"/>
            </a:gradFill>
            <a:ln w="9525">
              <a:solidFill>
                <a:schemeClr val="accent2"/>
              </a:solidFill>
              <a:miter lim="800000"/>
              <a:headEnd/>
              <a:tailEnd/>
            </a:ln>
          </p:spPr>
          <p:txBody>
            <a:bodyPr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50000"/>
                </a:spcBef>
                <a:spcAft>
                  <a:spcPct val="0"/>
                </a:spcAft>
                <a:buClr>
                  <a:srgbClr val="0033CC"/>
                </a:buClr>
                <a:buSzPct val="155000"/>
                <a:buFont typeface="Symbol" panose="05050102010706020507" pitchFamily="18" charset="2"/>
                <a:buNone/>
                <a:tabLst/>
              </a:pPr>
              <a:r>
                <a:rPr kumimoji="0" lang="en-US" sz="2200" b="1" i="0" u="none" strike="noStrike" cap="none" normalizeH="0" baseline="0" smtClean="0">
                  <a:ln>
                    <a:noFill/>
                  </a:ln>
                  <a:solidFill>
                    <a:schemeClr val="tx1"/>
                  </a:solidFill>
                  <a:effectLst/>
                  <a:latin typeface="Arial" panose="020B0604020202020204" pitchFamily="34" charset="0"/>
                </a:rPr>
                <a:t>A</a:t>
              </a:r>
            </a:p>
          </p:txBody>
        </p:sp>
        <p:sp>
          <p:nvSpPr>
            <p:cNvPr id="6" name="_s1039"/>
            <p:cNvSpPr>
              <a:spLocks noChangeArrowheads="1"/>
            </p:cNvSpPr>
            <p:nvPr/>
          </p:nvSpPr>
          <p:spPr bwMode="auto">
            <a:xfrm>
              <a:off x="1152" y="2160"/>
              <a:ext cx="864" cy="288"/>
            </a:xfrm>
            <a:prstGeom prst="cube">
              <a:avLst>
                <a:gd name="adj" fmla="val 10764"/>
              </a:avLst>
            </a:prstGeom>
            <a:gradFill rotWithShape="0">
              <a:gsLst>
                <a:gs pos="0">
                  <a:schemeClr val="hlink">
                    <a:alpha val="39999"/>
                  </a:schemeClr>
                </a:gs>
                <a:gs pos="100000">
                  <a:schemeClr val="bg1"/>
                </a:gs>
              </a:gsLst>
              <a:lin ang="5400000" scaled="1"/>
            </a:gradFill>
            <a:ln w="9525">
              <a:solidFill>
                <a:schemeClr val="hlink"/>
              </a:solidFill>
              <a:miter lim="800000"/>
              <a:headEnd/>
              <a:tailEnd/>
            </a:ln>
          </p:spPr>
          <p:txBody>
            <a:bodyPr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50000"/>
                </a:spcBef>
                <a:spcAft>
                  <a:spcPct val="0"/>
                </a:spcAft>
                <a:buClr>
                  <a:srgbClr val="0033CC"/>
                </a:buClr>
                <a:buSzPct val="155000"/>
                <a:buFont typeface="Symbol" panose="05050102010706020507" pitchFamily="18" charset="2"/>
                <a:buNone/>
                <a:tabLst/>
              </a:pPr>
              <a:r>
                <a:rPr kumimoji="0" lang="en-US" sz="2200" b="1" i="0" u="none" strike="noStrike" cap="none" normalizeH="0" baseline="0" smtClean="0">
                  <a:ln>
                    <a:noFill/>
                  </a:ln>
                  <a:solidFill>
                    <a:schemeClr val="tx1"/>
                  </a:solidFill>
                  <a:effectLst/>
                  <a:latin typeface="Arial" panose="020B0604020202020204" pitchFamily="34" charset="0"/>
                </a:rPr>
                <a:t>B</a:t>
              </a:r>
            </a:p>
          </p:txBody>
        </p:sp>
      </p:grpSp>
    </p:spTree>
    <p:extLst>
      <p:ext uri="{BB962C8B-B14F-4D97-AF65-F5344CB8AC3E}">
        <p14:creationId xmlns:p14="http://schemas.microsoft.com/office/powerpoint/2010/main" val="8987723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91142">
                                            <p:txEl>
                                              <p:pRg st="0" end="0"/>
                                            </p:txEl>
                                          </p:spTgt>
                                        </p:tgtEl>
                                        <p:attrNameLst>
                                          <p:attrName>style.visibility</p:attrName>
                                        </p:attrNameLst>
                                      </p:cBhvr>
                                      <p:to>
                                        <p:strVal val="visible"/>
                                      </p:to>
                                    </p:set>
                                    <p:anim calcmode="lin" valueType="num">
                                      <p:cBhvr>
                                        <p:cTn id="7" dur="2000" fill="hold"/>
                                        <p:tgtEl>
                                          <p:spTgt spid="91142">
                                            <p:txEl>
                                              <p:pRg st="0" end="0"/>
                                            </p:txEl>
                                          </p:spTgt>
                                        </p:tgtEl>
                                        <p:attrNameLst>
                                          <p:attrName>ppt_w</p:attrName>
                                        </p:attrNameLst>
                                      </p:cBhvr>
                                      <p:tavLst>
                                        <p:tav tm="0">
                                          <p:val>
                                            <p:strVal val="#ppt_w+.3"/>
                                          </p:val>
                                        </p:tav>
                                        <p:tav tm="100000">
                                          <p:val>
                                            <p:strVal val="#ppt_w"/>
                                          </p:val>
                                        </p:tav>
                                      </p:tavLst>
                                    </p:anim>
                                    <p:anim calcmode="lin" valueType="num">
                                      <p:cBhvr>
                                        <p:cTn id="8" dur="2000" fill="hold"/>
                                        <p:tgtEl>
                                          <p:spTgt spid="91142">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91142">
                                            <p:txEl>
                                              <p:pRg st="0" end="0"/>
                                            </p:txEl>
                                          </p:spTgt>
                                        </p:tgtEl>
                                      </p:cBhvr>
                                    </p:animEffect>
                                  </p:childTnLst>
                                </p:cTn>
                              </p:par>
                            </p:childTnLst>
                          </p:cTn>
                        </p:par>
                        <p:par>
                          <p:cTn id="10" fill="hold" nodeType="afterGroup">
                            <p:stCondLst>
                              <p:cond delay="2000"/>
                            </p:stCondLst>
                            <p:childTnLst>
                              <p:par>
                                <p:cTn id="11" presetID="50" presetClass="entr" presetSubtype="0" decel="100000" fill="hold" grpId="0" nodeType="afterEffect">
                                  <p:stCondLst>
                                    <p:cond delay="0"/>
                                  </p:stCondLst>
                                  <p:childTnLst>
                                    <p:set>
                                      <p:cBhvr>
                                        <p:cTn id="12" dur="1" fill="hold">
                                          <p:stCondLst>
                                            <p:cond delay="0"/>
                                          </p:stCondLst>
                                        </p:cTn>
                                        <p:tgtEl>
                                          <p:spTgt spid="91142">
                                            <p:txEl>
                                              <p:pRg st="1" end="1"/>
                                            </p:txEl>
                                          </p:spTgt>
                                        </p:tgtEl>
                                        <p:attrNameLst>
                                          <p:attrName>style.visibility</p:attrName>
                                        </p:attrNameLst>
                                      </p:cBhvr>
                                      <p:to>
                                        <p:strVal val="visible"/>
                                      </p:to>
                                    </p:set>
                                    <p:anim calcmode="lin" valueType="num">
                                      <p:cBhvr>
                                        <p:cTn id="13" dur="2000" fill="hold"/>
                                        <p:tgtEl>
                                          <p:spTgt spid="91142">
                                            <p:txEl>
                                              <p:pRg st="1" end="1"/>
                                            </p:txEl>
                                          </p:spTgt>
                                        </p:tgtEl>
                                        <p:attrNameLst>
                                          <p:attrName>ppt_w</p:attrName>
                                        </p:attrNameLst>
                                      </p:cBhvr>
                                      <p:tavLst>
                                        <p:tav tm="0">
                                          <p:val>
                                            <p:strVal val="#ppt_w+.3"/>
                                          </p:val>
                                        </p:tav>
                                        <p:tav tm="100000">
                                          <p:val>
                                            <p:strVal val="#ppt_w"/>
                                          </p:val>
                                        </p:tav>
                                      </p:tavLst>
                                    </p:anim>
                                    <p:anim calcmode="lin" valueType="num">
                                      <p:cBhvr>
                                        <p:cTn id="14" dur="2000" fill="hold"/>
                                        <p:tgtEl>
                                          <p:spTgt spid="91142">
                                            <p:txEl>
                                              <p:pRg st="1" end="1"/>
                                            </p:txEl>
                                          </p:spTgt>
                                        </p:tgtEl>
                                        <p:attrNameLst>
                                          <p:attrName>ppt_h</p:attrName>
                                        </p:attrNameLst>
                                      </p:cBhvr>
                                      <p:tavLst>
                                        <p:tav tm="0">
                                          <p:val>
                                            <p:strVal val="#ppt_h"/>
                                          </p:val>
                                        </p:tav>
                                        <p:tav tm="100000">
                                          <p:val>
                                            <p:strVal val="#ppt_h"/>
                                          </p:val>
                                        </p:tav>
                                      </p:tavLst>
                                    </p:anim>
                                    <p:animEffect transition="in" filter="fade">
                                      <p:cBhvr>
                                        <p:cTn id="15" dur="2000"/>
                                        <p:tgtEl>
                                          <p:spTgt spid="91142">
                                            <p:txEl>
                                              <p:pRg st="1" end="1"/>
                                            </p:txEl>
                                          </p:spTgt>
                                        </p:tgtEl>
                                      </p:cBhvr>
                                    </p:animEffect>
                                  </p:childTnLst>
                                </p:cTn>
                              </p:par>
                            </p:childTnLst>
                          </p:cTn>
                        </p:par>
                        <p:par>
                          <p:cTn id="16" fill="hold" nodeType="afterGroup">
                            <p:stCondLst>
                              <p:cond delay="4000"/>
                            </p:stCondLst>
                            <p:childTnLst>
                              <p:par>
                                <p:cTn id="17" presetID="50" presetClass="entr" presetSubtype="0" decel="100000" fill="hold" grpId="0" nodeType="afterEffect">
                                  <p:stCondLst>
                                    <p:cond delay="0"/>
                                  </p:stCondLst>
                                  <p:childTnLst>
                                    <p:set>
                                      <p:cBhvr>
                                        <p:cTn id="18" dur="1" fill="hold">
                                          <p:stCondLst>
                                            <p:cond delay="0"/>
                                          </p:stCondLst>
                                        </p:cTn>
                                        <p:tgtEl>
                                          <p:spTgt spid="91142">
                                            <p:txEl>
                                              <p:pRg st="2" end="2"/>
                                            </p:txEl>
                                          </p:spTgt>
                                        </p:tgtEl>
                                        <p:attrNameLst>
                                          <p:attrName>style.visibility</p:attrName>
                                        </p:attrNameLst>
                                      </p:cBhvr>
                                      <p:to>
                                        <p:strVal val="visible"/>
                                      </p:to>
                                    </p:set>
                                    <p:anim calcmode="lin" valueType="num">
                                      <p:cBhvr>
                                        <p:cTn id="19" dur="2000" fill="hold"/>
                                        <p:tgtEl>
                                          <p:spTgt spid="91142">
                                            <p:txEl>
                                              <p:pRg st="2" end="2"/>
                                            </p:txEl>
                                          </p:spTgt>
                                        </p:tgtEl>
                                        <p:attrNameLst>
                                          <p:attrName>ppt_w</p:attrName>
                                        </p:attrNameLst>
                                      </p:cBhvr>
                                      <p:tavLst>
                                        <p:tav tm="0">
                                          <p:val>
                                            <p:strVal val="#ppt_w+.3"/>
                                          </p:val>
                                        </p:tav>
                                        <p:tav tm="100000">
                                          <p:val>
                                            <p:strVal val="#ppt_w"/>
                                          </p:val>
                                        </p:tav>
                                      </p:tavLst>
                                    </p:anim>
                                    <p:anim calcmode="lin" valueType="num">
                                      <p:cBhvr>
                                        <p:cTn id="20" dur="2000" fill="hold"/>
                                        <p:tgtEl>
                                          <p:spTgt spid="91142">
                                            <p:txEl>
                                              <p:pRg st="2" end="2"/>
                                            </p:txEl>
                                          </p:spTgt>
                                        </p:tgtEl>
                                        <p:attrNameLst>
                                          <p:attrName>ppt_h</p:attrName>
                                        </p:attrNameLst>
                                      </p:cBhvr>
                                      <p:tavLst>
                                        <p:tav tm="0">
                                          <p:val>
                                            <p:strVal val="#ppt_h"/>
                                          </p:val>
                                        </p:tav>
                                        <p:tav tm="100000">
                                          <p:val>
                                            <p:strVal val="#ppt_h"/>
                                          </p:val>
                                        </p:tav>
                                      </p:tavLst>
                                    </p:anim>
                                    <p:animEffect transition="in" filter="fade">
                                      <p:cBhvr>
                                        <p:cTn id="21" dur="2000"/>
                                        <p:tgtEl>
                                          <p:spTgt spid="91142">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1150"/>
                                        </p:tgtEl>
                                        <p:attrNameLst>
                                          <p:attrName>style.visibility</p:attrName>
                                        </p:attrNameLst>
                                      </p:cBhvr>
                                      <p:to>
                                        <p:strVal val="visible"/>
                                      </p:to>
                                    </p:set>
                                    <p:animEffect transition="in" filter="fade">
                                      <p:cBhvr>
                                        <p:cTn id="24" dur="2000"/>
                                        <p:tgtEl>
                                          <p:spTgt spid="91150"/>
                                        </p:tgtEl>
                                      </p:cBhvr>
                                    </p:animEffect>
                                  </p:childTnLst>
                                </p:cTn>
                              </p:par>
                              <p:par>
                                <p:cTn id="25" presetID="22" presetClass="entr" presetSubtype="1"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2"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Date Placeholder 3"/>
          <p:cNvSpPr txBox="1">
            <a:spLocks noGrp="1"/>
          </p:cNvSpPr>
          <p:nvPr/>
        </p:nvSpPr>
        <p:spPr bwMode="auto">
          <a:xfrm>
            <a:off x="2819400" y="65151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C2FD0348-0EBF-496A-B29A-1BDD0F9F14EB}" type="datetime1">
              <a:rPr lang="en-US" sz="1200">
                <a:solidFill>
                  <a:schemeClr val="bg1"/>
                </a:solidFill>
                <a:latin typeface="Arial" panose="020B0604020202020204" pitchFamily="34" charset="0"/>
              </a:rPr>
              <a:pPr eaLnBrk="1" hangingPunct="1"/>
              <a:t>9/19/2017</a:t>
            </a:fld>
            <a:endParaRPr lang="en-US" sz="1200">
              <a:solidFill>
                <a:schemeClr val="bg1"/>
              </a:solidFill>
              <a:latin typeface="Arial" panose="020B0604020202020204" pitchFamily="34" charset="0"/>
            </a:endParaRPr>
          </a:p>
        </p:txBody>
      </p:sp>
      <p:sp>
        <p:nvSpPr>
          <p:cNvPr id="93187" name="Footer Placeholder 4"/>
          <p:cNvSpPr txBox="1">
            <a:spLocks noGrp="1"/>
          </p:cNvSpPr>
          <p:nvPr/>
        </p:nvSpPr>
        <p:spPr bwMode="auto">
          <a:xfrm>
            <a:off x="4953000" y="6481763"/>
            <a:ext cx="38100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r" eaLnBrk="1" hangingPunct="1"/>
            <a:r>
              <a:rPr lang="en-US" sz="800">
                <a:solidFill>
                  <a:schemeClr val="bg1"/>
                </a:solidFill>
                <a:latin typeface="Arial" panose="020B0604020202020204" pitchFamily="34" charset="0"/>
              </a:rPr>
              <a:t>CONFIDENTIAL© Copyright 2008 Tech Mahindra Limited</a:t>
            </a:r>
          </a:p>
        </p:txBody>
      </p:sp>
      <p:sp>
        <p:nvSpPr>
          <p:cNvPr id="93188" name="Slide Number Placeholder 5"/>
          <p:cNvSpPr txBox="1">
            <a:spLocks noGrp="1"/>
          </p:cNvSpPr>
          <p:nvPr/>
        </p:nvSpPr>
        <p:spPr bwMode="auto">
          <a:xfrm>
            <a:off x="8839200" y="6524625"/>
            <a:ext cx="304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r" eaLnBrk="1" hangingPunct="1"/>
            <a:fld id="{C11E6B30-ED87-45EE-90C7-C68A1277CE5B}" type="slidenum">
              <a:rPr lang="en-US" sz="900">
                <a:solidFill>
                  <a:schemeClr val="bg1"/>
                </a:solidFill>
                <a:latin typeface="Arial" panose="020B0604020202020204" pitchFamily="34" charset="0"/>
              </a:rPr>
              <a:pPr algn="r" eaLnBrk="1" hangingPunct="1"/>
              <a:t>44</a:t>
            </a:fld>
            <a:endParaRPr lang="en-US" sz="900">
              <a:solidFill>
                <a:schemeClr val="bg1"/>
              </a:solidFill>
              <a:latin typeface="Arial" panose="020B0604020202020204" pitchFamily="34" charset="0"/>
            </a:endParaRPr>
          </a:p>
        </p:txBody>
      </p:sp>
      <p:sp>
        <p:nvSpPr>
          <p:cNvPr id="93189" name="Rectangle 2"/>
          <p:cNvSpPr>
            <a:spLocks noGrp="1" noChangeArrowheads="1"/>
          </p:cNvSpPr>
          <p:nvPr>
            <p:ph type="title"/>
          </p:nvPr>
        </p:nvSpPr>
        <p:spPr/>
        <p:txBody>
          <a:bodyPr/>
          <a:lstStyle/>
          <a:p>
            <a:pPr eaLnBrk="1" hangingPunct="1"/>
            <a:r>
              <a:rPr lang="en-US" smtClean="0"/>
              <a:t>Methods of Object Class</a:t>
            </a:r>
          </a:p>
        </p:txBody>
      </p:sp>
      <p:sp>
        <p:nvSpPr>
          <p:cNvPr id="2" name="Content Placeholder 1"/>
          <p:cNvSpPr>
            <a:spLocks noGrp="1"/>
          </p:cNvSpPr>
          <p:nvPr>
            <p:ph sz="quarter" idx="1"/>
          </p:nvPr>
        </p:nvSpPr>
        <p:spPr/>
        <p:txBody>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r>
              <a:rPr lang="en-IN" dirty="0" smtClean="0"/>
              <a:t>Refer to </a:t>
            </a:r>
            <a:r>
              <a:rPr lang="en-IN" u="sng" dirty="0" smtClean="0"/>
              <a:t>ObjectDemo.java</a:t>
            </a:r>
            <a:endParaRPr lang="en-IN" u="sng" dirty="0"/>
          </a:p>
        </p:txBody>
      </p:sp>
      <p:graphicFrame>
        <p:nvGraphicFramePr>
          <p:cNvPr id="93229" name="Group 45"/>
          <p:cNvGraphicFramePr>
            <a:graphicFrameLocks noGrp="1"/>
          </p:cNvGraphicFramePr>
          <p:nvPr>
            <p:extLst/>
          </p:nvPr>
        </p:nvGraphicFramePr>
        <p:xfrm>
          <a:off x="423863" y="1443036"/>
          <a:ext cx="8415337" cy="4043364"/>
        </p:xfrm>
        <a:graphic>
          <a:graphicData uri="http://schemas.openxmlformats.org/drawingml/2006/table">
            <a:tbl>
              <a:tblPr/>
              <a:tblGrid>
                <a:gridCol w="1655762"/>
                <a:gridCol w="6759575"/>
              </a:tblGrid>
              <a:tr h="609600">
                <a:tc>
                  <a:txBody>
                    <a:bodyPr/>
                    <a:lstStyle>
                      <a:lvl1pPr eaLnBrk="0" hangingPunct="0">
                        <a:spcBef>
                          <a:spcPct val="20000"/>
                        </a:spcBef>
                        <a:buClr>
                          <a:srgbClr val="CC3300"/>
                        </a:buClr>
                        <a:buFont typeface="Wingdings" panose="05000000000000000000" pitchFamily="2" charset="2"/>
                        <a:defRPr>
                          <a:solidFill>
                            <a:srgbClr val="3C5658"/>
                          </a:solidFill>
                          <a:latin typeface="Verdana" panose="020B0604030504040204" pitchFamily="34" charset="0"/>
                        </a:defRPr>
                      </a:lvl1pPr>
                      <a:lvl2pPr eaLnBrk="0" hangingPunct="0">
                        <a:spcBef>
                          <a:spcPct val="20000"/>
                        </a:spcBef>
                        <a:buClr>
                          <a:srgbClr val="CC3300"/>
                        </a:buClr>
                        <a:buFont typeface="Wingdings" panose="05000000000000000000" pitchFamily="2" charset="2"/>
                        <a:defRPr sz="2400">
                          <a:solidFill>
                            <a:srgbClr val="3C5658"/>
                          </a:solidFill>
                          <a:latin typeface="Verdana" panose="020B0604030504040204" pitchFamily="34" charset="0"/>
                        </a:defRPr>
                      </a:lvl2pPr>
                      <a:lvl3pPr eaLnBrk="0" hangingPunct="0">
                        <a:spcBef>
                          <a:spcPct val="20000"/>
                        </a:spcBef>
                        <a:buClr>
                          <a:srgbClr val="CC3300"/>
                        </a:buClr>
                        <a:buFont typeface="Wingdings" panose="05000000000000000000" pitchFamily="2" charset="2"/>
                        <a:defRPr sz="1400">
                          <a:solidFill>
                            <a:srgbClr val="3C5658"/>
                          </a:solidFill>
                          <a:latin typeface="Verdana" panose="020B0604030504040204" pitchFamily="34" charset="0"/>
                        </a:defRPr>
                      </a:lvl3pPr>
                      <a:lvl4pPr eaLnBrk="0" hangingPunct="0">
                        <a:spcBef>
                          <a:spcPct val="20000"/>
                        </a:spcBef>
                        <a:buClr>
                          <a:srgbClr val="CC3300"/>
                        </a:buClr>
                        <a:buFont typeface="Wingdings" panose="05000000000000000000" pitchFamily="2" charset="2"/>
                        <a:defRPr sz="1200">
                          <a:solidFill>
                            <a:srgbClr val="3C5658"/>
                          </a:solidFill>
                          <a:latin typeface="Verdana" panose="020B0604030504040204" pitchFamily="34" charset="0"/>
                        </a:defRPr>
                      </a:lvl4pPr>
                      <a:lvl5pPr eaLnBrk="0" hangingPunct="0">
                        <a:spcBef>
                          <a:spcPct val="20000"/>
                        </a:spcBef>
                        <a:buClr>
                          <a:srgbClr val="CC3300"/>
                        </a:buClr>
                        <a:buFont typeface="Wingdings" panose="05000000000000000000" pitchFamily="2" charset="2"/>
                        <a:defRPr sz="1000">
                          <a:solidFill>
                            <a:srgbClr val="3C5658"/>
                          </a:solidFill>
                          <a:latin typeface="Verdana" panose="020B0604030504040204" pitchFamily="34" charset="0"/>
                        </a:defRPr>
                      </a:lvl5pPr>
                      <a:lvl6pPr eaLnBrk="0" fontAlgn="base" hangingPunct="0">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6pPr>
                      <a:lvl7pPr eaLnBrk="0" fontAlgn="base" hangingPunct="0">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7pPr>
                      <a:lvl8pPr eaLnBrk="0" fontAlgn="base" hangingPunct="0">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8pPr>
                      <a:lvl9pPr eaLnBrk="0" fontAlgn="base" hangingPunct="0">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CC3300"/>
                        </a:buClr>
                        <a:buSzTx/>
                        <a:buFont typeface="Wingdings" panose="05000000000000000000" pitchFamily="2" charset="2"/>
                        <a:buNone/>
                        <a:tabLst/>
                      </a:pPr>
                      <a:r>
                        <a:rPr kumimoji="0" lang="en-US" sz="1800" b="0" i="0" u="none" strike="noStrike" cap="none" normalizeH="0" baseline="0" dirty="0" err="1" smtClean="0">
                          <a:ln>
                            <a:noFill/>
                          </a:ln>
                          <a:solidFill>
                            <a:srgbClr val="FF0000"/>
                          </a:solidFill>
                          <a:effectLst/>
                          <a:latin typeface="Verdana" panose="020B0604030504040204" pitchFamily="34" charset="0"/>
                        </a:rPr>
                        <a:t>toString</a:t>
                      </a:r>
                      <a:r>
                        <a:rPr kumimoji="0" lang="en-US" sz="1800" b="0" i="0" u="none" strike="noStrike" cap="none" normalizeH="0" baseline="0" dirty="0" smtClean="0">
                          <a:ln>
                            <a:noFill/>
                          </a:ln>
                          <a:solidFill>
                            <a:srgbClr val="FF0000"/>
                          </a:solidFill>
                          <a:effectLst/>
                          <a:latin typeface="Verdana" panose="020B0604030504040204" pitchFamily="34"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3300"/>
                        </a:buClr>
                        <a:buFont typeface="Wingdings" panose="05000000000000000000" pitchFamily="2" charset="2"/>
                        <a:defRPr>
                          <a:solidFill>
                            <a:srgbClr val="3C5658"/>
                          </a:solidFill>
                          <a:latin typeface="Verdana" panose="020B0604030504040204" pitchFamily="34" charset="0"/>
                        </a:defRPr>
                      </a:lvl1pPr>
                      <a:lvl2pPr eaLnBrk="0" hangingPunct="0">
                        <a:spcBef>
                          <a:spcPct val="20000"/>
                        </a:spcBef>
                        <a:buClr>
                          <a:srgbClr val="CC3300"/>
                        </a:buClr>
                        <a:buFont typeface="Wingdings" panose="05000000000000000000" pitchFamily="2" charset="2"/>
                        <a:defRPr sz="2400">
                          <a:solidFill>
                            <a:srgbClr val="3C5658"/>
                          </a:solidFill>
                          <a:latin typeface="Verdana" panose="020B0604030504040204" pitchFamily="34" charset="0"/>
                        </a:defRPr>
                      </a:lvl2pPr>
                      <a:lvl3pPr eaLnBrk="0" hangingPunct="0">
                        <a:spcBef>
                          <a:spcPct val="20000"/>
                        </a:spcBef>
                        <a:buClr>
                          <a:srgbClr val="CC3300"/>
                        </a:buClr>
                        <a:buFont typeface="Wingdings" panose="05000000000000000000" pitchFamily="2" charset="2"/>
                        <a:defRPr sz="1400">
                          <a:solidFill>
                            <a:srgbClr val="3C5658"/>
                          </a:solidFill>
                          <a:latin typeface="Verdana" panose="020B0604030504040204" pitchFamily="34" charset="0"/>
                        </a:defRPr>
                      </a:lvl3pPr>
                      <a:lvl4pPr eaLnBrk="0" hangingPunct="0">
                        <a:spcBef>
                          <a:spcPct val="20000"/>
                        </a:spcBef>
                        <a:buClr>
                          <a:srgbClr val="CC3300"/>
                        </a:buClr>
                        <a:buFont typeface="Wingdings" panose="05000000000000000000" pitchFamily="2" charset="2"/>
                        <a:defRPr sz="1200">
                          <a:solidFill>
                            <a:srgbClr val="3C5658"/>
                          </a:solidFill>
                          <a:latin typeface="Verdana" panose="020B0604030504040204" pitchFamily="34" charset="0"/>
                        </a:defRPr>
                      </a:lvl4pPr>
                      <a:lvl5pPr eaLnBrk="0" hangingPunct="0">
                        <a:spcBef>
                          <a:spcPct val="20000"/>
                        </a:spcBef>
                        <a:buClr>
                          <a:srgbClr val="CC3300"/>
                        </a:buClr>
                        <a:buFont typeface="Wingdings" panose="05000000000000000000" pitchFamily="2" charset="2"/>
                        <a:defRPr sz="1000">
                          <a:solidFill>
                            <a:srgbClr val="3C5658"/>
                          </a:solidFill>
                          <a:latin typeface="Verdana" panose="020B0604030504040204" pitchFamily="34" charset="0"/>
                        </a:defRPr>
                      </a:lvl5pPr>
                      <a:lvl6pPr eaLnBrk="0" fontAlgn="base" hangingPunct="0">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6pPr>
                      <a:lvl7pPr eaLnBrk="0" fontAlgn="base" hangingPunct="0">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7pPr>
                      <a:lvl8pPr eaLnBrk="0" fontAlgn="base" hangingPunct="0">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8pPr>
                      <a:lvl9pPr eaLnBrk="0" fontAlgn="base" hangingPunct="0">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CC3300"/>
                        </a:buClr>
                        <a:buSzTx/>
                        <a:buFont typeface="Wingdings" panose="05000000000000000000" pitchFamily="2" charset="2"/>
                        <a:buNone/>
                        <a:tabLst/>
                      </a:pPr>
                      <a:r>
                        <a:rPr kumimoji="0" lang="en-US" sz="1800" b="0" i="0" u="none" strike="noStrike" cap="none" normalizeH="0" baseline="0" dirty="0" smtClean="0">
                          <a:ln>
                            <a:noFill/>
                          </a:ln>
                          <a:solidFill>
                            <a:srgbClr val="3C5658"/>
                          </a:solidFill>
                          <a:effectLst/>
                          <a:latin typeface="Verdana" panose="020B0604030504040204" pitchFamily="34" charset="0"/>
                        </a:rPr>
                        <a:t>Returns a string representation of the object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7250">
                <a:tc>
                  <a:txBody>
                    <a:bodyPr/>
                    <a:lstStyle>
                      <a:lvl1pPr eaLnBrk="0" hangingPunct="0">
                        <a:spcBef>
                          <a:spcPct val="20000"/>
                        </a:spcBef>
                        <a:buClr>
                          <a:srgbClr val="CC3300"/>
                        </a:buClr>
                        <a:buFont typeface="Wingdings" panose="05000000000000000000" pitchFamily="2" charset="2"/>
                        <a:defRPr>
                          <a:solidFill>
                            <a:srgbClr val="3C5658"/>
                          </a:solidFill>
                          <a:latin typeface="Verdana" panose="020B0604030504040204" pitchFamily="34" charset="0"/>
                        </a:defRPr>
                      </a:lvl1pPr>
                      <a:lvl2pPr eaLnBrk="0" hangingPunct="0">
                        <a:spcBef>
                          <a:spcPct val="20000"/>
                        </a:spcBef>
                        <a:buClr>
                          <a:srgbClr val="CC3300"/>
                        </a:buClr>
                        <a:buFont typeface="Wingdings" panose="05000000000000000000" pitchFamily="2" charset="2"/>
                        <a:defRPr sz="2400">
                          <a:solidFill>
                            <a:srgbClr val="3C5658"/>
                          </a:solidFill>
                          <a:latin typeface="Verdana" panose="020B0604030504040204" pitchFamily="34" charset="0"/>
                        </a:defRPr>
                      </a:lvl2pPr>
                      <a:lvl3pPr eaLnBrk="0" hangingPunct="0">
                        <a:spcBef>
                          <a:spcPct val="20000"/>
                        </a:spcBef>
                        <a:buClr>
                          <a:srgbClr val="CC3300"/>
                        </a:buClr>
                        <a:buFont typeface="Wingdings" panose="05000000000000000000" pitchFamily="2" charset="2"/>
                        <a:defRPr sz="1400">
                          <a:solidFill>
                            <a:srgbClr val="3C5658"/>
                          </a:solidFill>
                          <a:latin typeface="Verdana" panose="020B0604030504040204" pitchFamily="34" charset="0"/>
                        </a:defRPr>
                      </a:lvl3pPr>
                      <a:lvl4pPr eaLnBrk="0" hangingPunct="0">
                        <a:spcBef>
                          <a:spcPct val="20000"/>
                        </a:spcBef>
                        <a:buClr>
                          <a:srgbClr val="CC3300"/>
                        </a:buClr>
                        <a:buFont typeface="Wingdings" panose="05000000000000000000" pitchFamily="2" charset="2"/>
                        <a:defRPr sz="1200">
                          <a:solidFill>
                            <a:srgbClr val="3C5658"/>
                          </a:solidFill>
                          <a:latin typeface="Verdana" panose="020B0604030504040204" pitchFamily="34" charset="0"/>
                        </a:defRPr>
                      </a:lvl4pPr>
                      <a:lvl5pPr eaLnBrk="0" hangingPunct="0">
                        <a:spcBef>
                          <a:spcPct val="20000"/>
                        </a:spcBef>
                        <a:buClr>
                          <a:srgbClr val="CC3300"/>
                        </a:buClr>
                        <a:buFont typeface="Wingdings" panose="05000000000000000000" pitchFamily="2" charset="2"/>
                        <a:defRPr sz="1000">
                          <a:solidFill>
                            <a:srgbClr val="3C5658"/>
                          </a:solidFill>
                          <a:latin typeface="Verdana" panose="020B0604030504040204" pitchFamily="34" charset="0"/>
                        </a:defRPr>
                      </a:lvl5pPr>
                      <a:lvl6pPr eaLnBrk="0" fontAlgn="base" hangingPunct="0">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6pPr>
                      <a:lvl7pPr eaLnBrk="0" fontAlgn="base" hangingPunct="0">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7pPr>
                      <a:lvl8pPr eaLnBrk="0" fontAlgn="base" hangingPunct="0">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8pPr>
                      <a:lvl9pPr eaLnBrk="0" fontAlgn="base" hangingPunct="0">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CC3300"/>
                        </a:buClr>
                        <a:buSzTx/>
                        <a:buFont typeface="Wingdings" panose="05000000000000000000" pitchFamily="2" charset="2"/>
                        <a:buNone/>
                        <a:tabLst/>
                      </a:pPr>
                      <a:r>
                        <a:rPr kumimoji="0" lang="en-US" sz="1800" b="0" i="0" u="none" strike="noStrike" cap="none" normalizeH="0" baseline="0" smtClean="0">
                          <a:ln>
                            <a:noFill/>
                          </a:ln>
                          <a:solidFill>
                            <a:srgbClr val="FF0000"/>
                          </a:solidFill>
                          <a:effectLst/>
                          <a:latin typeface="Verdana" panose="020B0604030504040204" pitchFamily="34" charset="0"/>
                        </a:rPr>
                        <a:t>finalize()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3300"/>
                        </a:buClr>
                        <a:buFont typeface="Wingdings" panose="05000000000000000000" pitchFamily="2" charset="2"/>
                        <a:defRPr>
                          <a:solidFill>
                            <a:srgbClr val="3C5658"/>
                          </a:solidFill>
                          <a:latin typeface="Verdana" panose="020B0604030504040204" pitchFamily="34" charset="0"/>
                        </a:defRPr>
                      </a:lvl1pPr>
                      <a:lvl2pPr eaLnBrk="0" hangingPunct="0">
                        <a:spcBef>
                          <a:spcPct val="20000"/>
                        </a:spcBef>
                        <a:buClr>
                          <a:srgbClr val="CC3300"/>
                        </a:buClr>
                        <a:buFont typeface="Wingdings" panose="05000000000000000000" pitchFamily="2" charset="2"/>
                        <a:defRPr sz="2400">
                          <a:solidFill>
                            <a:srgbClr val="3C5658"/>
                          </a:solidFill>
                          <a:latin typeface="Verdana" panose="020B0604030504040204" pitchFamily="34" charset="0"/>
                        </a:defRPr>
                      </a:lvl2pPr>
                      <a:lvl3pPr eaLnBrk="0" hangingPunct="0">
                        <a:spcBef>
                          <a:spcPct val="20000"/>
                        </a:spcBef>
                        <a:buClr>
                          <a:srgbClr val="CC3300"/>
                        </a:buClr>
                        <a:buFont typeface="Wingdings" panose="05000000000000000000" pitchFamily="2" charset="2"/>
                        <a:defRPr sz="1400">
                          <a:solidFill>
                            <a:srgbClr val="3C5658"/>
                          </a:solidFill>
                          <a:latin typeface="Verdana" panose="020B0604030504040204" pitchFamily="34" charset="0"/>
                        </a:defRPr>
                      </a:lvl3pPr>
                      <a:lvl4pPr eaLnBrk="0" hangingPunct="0">
                        <a:spcBef>
                          <a:spcPct val="20000"/>
                        </a:spcBef>
                        <a:buClr>
                          <a:srgbClr val="CC3300"/>
                        </a:buClr>
                        <a:buFont typeface="Wingdings" panose="05000000000000000000" pitchFamily="2" charset="2"/>
                        <a:defRPr sz="1200">
                          <a:solidFill>
                            <a:srgbClr val="3C5658"/>
                          </a:solidFill>
                          <a:latin typeface="Verdana" panose="020B0604030504040204" pitchFamily="34" charset="0"/>
                        </a:defRPr>
                      </a:lvl4pPr>
                      <a:lvl5pPr eaLnBrk="0" hangingPunct="0">
                        <a:spcBef>
                          <a:spcPct val="20000"/>
                        </a:spcBef>
                        <a:buClr>
                          <a:srgbClr val="CC3300"/>
                        </a:buClr>
                        <a:buFont typeface="Wingdings" panose="05000000000000000000" pitchFamily="2" charset="2"/>
                        <a:defRPr sz="1000">
                          <a:solidFill>
                            <a:srgbClr val="3C5658"/>
                          </a:solidFill>
                          <a:latin typeface="Verdana" panose="020B0604030504040204" pitchFamily="34" charset="0"/>
                        </a:defRPr>
                      </a:lvl5pPr>
                      <a:lvl6pPr eaLnBrk="0" fontAlgn="base" hangingPunct="0">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6pPr>
                      <a:lvl7pPr eaLnBrk="0" fontAlgn="base" hangingPunct="0">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7pPr>
                      <a:lvl8pPr eaLnBrk="0" fontAlgn="base" hangingPunct="0">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8pPr>
                      <a:lvl9pPr eaLnBrk="0" fontAlgn="base" hangingPunct="0">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CC3300"/>
                        </a:buClr>
                        <a:buSzTx/>
                        <a:buFont typeface="Wingdings" panose="05000000000000000000" pitchFamily="2" charset="2"/>
                        <a:buNone/>
                        <a:tabLst/>
                      </a:pPr>
                      <a:r>
                        <a:rPr kumimoji="0" lang="en-US" sz="1800" b="0" i="0" u="none" strike="noStrike" cap="none" normalizeH="0" baseline="0" smtClean="0">
                          <a:ln>
                            <a:noFill/>
                          </a:ln>
                          <a:solidFill>
                            <a:srgbClr val="3C5658"/>
                          </a:solidFill>
                          <a:effectLst/>
                          <a:latin typeface="Verdana" panose="020B0604030504040204" pitchFamily="34" charset="0"/>
                        </a:rPr>
                        <a:t>Called by the garbage collector on an object when there are no more references to the object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3088">
                <a:tc>
                  <a:txBody>
                    <a:bodyPr/>
                    <a:lstStyle>
                      <a:lvl1pPr eaLnBrk="0" hangingPunct="0">
                        <a:spcBef>
                          <a:spcPct val="20000"/>
                        </a:spcBef>
                        <a:buClr>
                          <a:srgbClr val="CC3300"/>
                        </a:buClr>
                        <a:buFont typeface="Wingdings" panose="05000000000000000000" pitchFamily="2" charset="2"/>
                        <a:defRPr>
                          <a:solidFill>
                            <a:srgbClr val="3C5658"/>
                          </a:solidFill>
                          <a:latin typeface="Verdana" panose="020B0604030504040204" pitchFamily="34" charset="0"/>
                        </a:defRPr>
                      </a:lvl1pPr>
                      <a:lvl2pPr eaLnBrk="0" hangingPunct="0">
                        <a:spcBef>
                          <a:spcPct val="20000"/>
                        </a:spcBef>
                        <a:buClr>
                          <a:srgbClr val="CC3300"/>
                        </a:buClr>
                        <a:buFont typeface="Wingdings" panose="05000000000000000000" pitchFamily="2" charset="2"/>
                        <a:defRPr sz="2400">
                          <a:solidFill>
                            <a:srgbClr val="3C5658"/>
                          </a:solidFill>
                          <a:latin typeface="Verdana" panose="020B0604030504040204" pitchFamily="34" charset="0"/>
                        </a:defRPr>
                      </a:lvl2pPr>
                      <a:lvl3pPr eaLnBrk="0" hangingPunct="0">
                        <a:spcBef>
                          <a:spcPct val="20000"/>
                        </a:spcBef>
                        <a:buClr>
                          <a:srgbClr val="CC3300"/>
                        </a:buClr>
                        <a:buFont typeface="Wingdings" panose="05000000000000000000" pitchFamily="2" charset="2"/>
                        <a:defRPr sz="1400">
                          <a:solidFill>
                            <a:srgbClr val="3C5658"/>
                          </a:solidFill>
                          <a:latin typeface="Verdana" panose="020B0604030504040204" pitchFamily="34" charset="0"/>
                        </a:defRPr>
                      </a:lvl3pPr>
                      <a:lvl4pPr eaLnBrk="0" hangingPunct="0">
                        <a:spcBef>
                          <a:spcPct val="20000"/>
                        </a:spcBef>
                        <a:buClr>
                          <a:srgbClr val="CC3300"/>
                        </a:buClr>
                        <a:buFont typeface="Wingdings" panose="05000000000000000000" pitchFamily="2" charset="2"/>
                        <a:defRPr sz="1200">
                          <a:solidFill>
                            <a:srgbClr val="3C5658"/>
                          </a:solidFill>
                          <a:latin typeface="Verdana" panose="020B0604030504040204" pitchFamily="34" charset="0"/>
                        </a:defRPr>
                      </a:lvl4pPr>
                      <a:lvl5pPr eaLnBrk="0" hangingPunct="0">
                        <a:spcBef>
                          <a:spcPct val="20000"/>
                        </a:spcBef>
                        <a:buClr>
                          <a:srgbClr val="CC3300"/>
                        </a:buClr>
                        <a:buFont typeface="Wingdings" panose="05000000000000000000" pitchFamily="2" charset="2"/>
                        <a:defRPr sz="1000">
                          <a:solidFill>
                            <a:srgbClr val="3C5658"/>
                          </a:solidFill>
                          <a:latin typeface="Verdana" panose="020B0604030504040204" pitchFamily="34" charset="0"/>
                        </a:defRPr>
                      </a:lvl5pPr>
                      <a:lvl6pPr eaLnBrk="0" fontAlgn="base" hangingPunct="0">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6pPr>
                      <a:lvl7pPr eaLnBrk="0" fontAlgn="base" hangingPunct="0">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7pPr>
                      <a:lvl8pPr eaLnBrk="0" fontAlgn="base" hangingPunct="0">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8pPr>
                      <a:lvl9pPr eaLnBrk="0" fontAlgn="base" hangingPunct="0">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CC3300"/>
                        </a:buClr>
                        <a:buSzTx/>
                        <a:buFont typeface="Wingdings" panose="05000000000000000000" pitchFamily="2" charset="2"/>
                        <a:buNone/>
                        <a:tabLst/>
                      </a:pPr>
                      <a:r>
                        <a:rPr kumimoji="0" lang="en-US" sz="1800" b="0" i="0" u="none" strike="noStrike" cap="none" normalizeH="0" baseline="0" smtClean="0">
                          <a:ln>
                            <a:noFill/>
                          </a:ln>
                          <a:solidFill>
                            <a:srgbClr val="FF0000"/>
                          </a:solidFill>
                          <a:effectLst/>
                          <a:latin typeface="Verdana" panose="020B0604030504040204" pitchFamily="34" charset="0"/>
                        </a:rPr>
                        <a:t>equals()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3300"/>
                        </a:buClr>
                        <a:buFont typeface="Wingdings" panose="05000000000000000000" pitchFamily="2" charset="2"/>
                        <a:defRPr>
                          <a:solidFill>
                            <a:srgbClr val="3C5658"/>
                          </a:solidFill>
                          <a:latin typeface="Verdana" panose="020B0604030504040204" pitchFamily="34" charset="0"/>
                        </a:defRPr>
                      </a:lvl1pPr>
                      <a:lvl2pPr eaLnBrk="0" hangingPunct="0">
                        <a:spcBef>
                          <a:spcPct val="20000"/>
                        </a:spcBef>
                        <a:buClr>
                          <a:srgbClr val="CC3300"/>
                        </a:buClr>
                        <a:buFont typeface="Wingdings" panose="05000000000000000000" pitchFamily="2" charset="2"/>
                        <a:defRPr sz="2400">
                          <a:solidFill>
                            <a:srgbClr val="3C5658"/>
                          </a:solidFill>
                          <a:latin typeface="Verdana" panose="020B0604030504040204" pitchFamily="34" charset="0"/>
                        </a:defRPr>
                      </a:lvl2pPr>
                      <a:lvl3pPr eaLnBrk="0" hangingPunct="0">
                        <a:spcBef>
                          <a:spcPct val="20000"/>
                        </a:spcBef>
                        <a:buClr>
                          <a:srgbClr val="CC3300"/>
                        </a:buClr>
                        <a:buFont typeface="Wingdings" panose="05000000000000000000" pitchFamily="2" charset="2"/>
                        <a:defRPr sz="1400">
                          <a:solidFill>
                            <a:srgbClr val="3C5658"/>
                          </a:solidFill>
                          <a:latin typeface="Verdana" panose="020B0604030504040204" pitchFamily="34" charset="0"/>
                        </a:defRPr>
                      </a:lvl3pPr>
                      <a:lvl4pPr eaLnBrk="0" hangingPunct="0">
                        <a:spcBef>
                          <a:spcPct val="20000"/>
                        </a:spcBef>
                        <a:buClr>
                          <a:srgbClr val="CC3300"/>
                        </a:buClr>
                        <a:buFont typeface="Wingdings" panose="05000000000000000000" pitchFamily="2" charset="2"/>
                        <a:defRPr sz="1200">
                          <a:solidFill>
                            <a:srgbClr val="3C5658"/>
                          </a:solidFill>
                          <a:latin typeface="Verdana" panose="020B0604030504040204" pitchFamily="34" charset="0"/>
                        </a:defRPr>
                      </a:lvl4pPr>
                      <a:lvl5pPr eaLnBrk="0" hangingPunct="0">
                        <a:spcBef>
                          <a:spcPct val="20000"/>
                        </a:spcBef>
                        <a:buClr>
                          <a:srgbClr val="CC3300"/>
                        </a:buClr>
                        <a:buFont typeface="Wingdings" panose="05000000000000000000" pitchFamily="2" charset="2"/>
                        <a:defRPr sz="1000">
                          <a:solidFill>
                            <a:srgbClr val="3C5658"/>
                          </a:solidFill>
                          <a:latin typeface="Verdana" panose="020B0604030504040204" pitchFamily="34" charset="0"/>
                        </a:defRPr>
                      </a:lvl5pPr>
                      <a:lvl6pPr eaLnBrk="0" fontAlgn="base" hangingPunct="0">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6pPr>
                      <a:lvl7pPr eaLnBrk="0" fontAlgn="base" hangingPunct="0">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7pPr>
                      <a:lvl8pPr eaLnBrk="0" fontAlgn="base" hangingPunct="0">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8pPr>
                      <a:lvl9pPr eaLnBrk="0" fontAlgn="base" hangingPunct="0">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CC3300"/>
                        </a:buClr>
                        <a:buSzTx/>
                        <a:buFont typeface="Wingdings" panose="05000000000000000000" pitchFamily="2" charset="2"/>
                        <a:buNone/>
                        <a:tabLst/>
                      </a:pPr>
                      <a:r>
                        <a:rPr kumimoji="0" lang="en-US" sz="1800" b="0" i="0" u="none" strike="noStrike" cap="none" normalizeH="0" baseline="0" smtClean="0">
                          <a:ln>
                            <a:noFill/>
                          </a:ln>
                          <a:solidFill>
                            <a:srgbClr val="3C5658"/>
                          </a:solidFill>
                          <a:effectLst/>
                          <a:latin typeface="Verdana" panose="020B0604030504040204" pitchFamily="34" charset="0"/>
                        </a:rPr>
                        <a:t>Indicates if some other object is "equal to" this one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1713">
                <a:tc>
                  <a:txBody>
                    <a:bodyPr/>
                    <a:lstStyle>
                      <a:lvl1pPr eaLnBrk="0" hangingPunct="0">
                        <a:spcBef>
                          <a:spcPct val="20000"/>
                        </a:spcBef>
                        <a:buClr>
                          <a:srgbClr val="CC3300"/>
                        </a:buClr>
                        <a:buFont typeface="Wingdings" panose="05000000000000000000" pitchFamily="2" charset="2"/>
                        <a:defRPr>
                          <a:solidFill>
                            <a:srgbClr val="3C5658"/>
                          </a:solidFill>
                          <a:latin typeface="Verdana" panose="020B0604030504040204" pitchFamily="34" charset="0"/>
                        </a:defRPr>
                      </a:lvl1pPr>
                      <a:lvl2pPr eaLnBrk="0" hangingPunct="0">
                        <a:spcBef>
                          <a:spcPct val="20000"/>
                        </a:spcBef>
                        <a:buClr>
                          <a:srgbClr val="CC3300"/>
                        </a:buClr>
                        <a:buFont typeface="Wingdings" panose="05000000000000000000" pitchFamily="2" charset="2"/>
                        <a:defRPr sz="2400">
                          <a:solidFill>
                            <a:srgbClr val="3C5658"/>
                          </a:solidFill>
                          <a:latin typeface="Verdana" panose="020B0604030504040204" pitchFamily="34" charset="0"/>
                        </a:defRPr>
                      </a:lvl2pPr>
                      <a:lvl3pPr eaLnBrk="0" hangingPunct="0">
                        <a:spcBef>
                          <a:spcPct val="20000"/>
                        </a:spcBef>
                        <a:buClr>
                          <a:srgbClr val="CC3300"/>
                        </a:buClr>
                        <a:buFont typeface="Wingdings" panose="05000000000000000000" pitchFamily="2" charset="2"/>
                        <a:defRPr sz="1400">
                          <a:solidFill>
                            <a:srgbClr val="3C5658"/>
                          </a:solidFill>
                          <a:latin typeface="Verdana" panose="020B0604030504040204" pitchFamily="34" charset="0"/>
                        </a:defRPr>
                      </a:lvl3pPr>
                      <a:lvl4pPr eaLnBrk="0" hangingPunct="0">
                        <a:spcBef>
                          <a:spcPct val="20000"/>
                        </a:spcBef>
                        <a:buClr>
                          <a:srgbClr val="CC3300"/>
                        </a:buClr>
                        <a:buFont typeface="Wingdings" panose="05000000000000000000" pitchFamily="2" charset="2"/>
                        <a:defRPr sz="1200">
                          <a:solidFill>
                            <a:srgbClr val="3C5658"/>
                          </a:solidFill>
                          <a:latin typeface="Verdana" panose="020B0604030504040204" pitchFamily="34" charset="0"/>
                        </a:defRPr>
                      </a:lvl4pPr>
                      <a:lvl5pPr eaLnBrk="0" hangingPunct="0">
                        <a:spcBef>
                          <a:spcPct val="20000"/>
                        </a:spcBef>
                        <a:buClr>
                          <a:srgbClr val="CC3300"/>
                        </a:buClr>
                        <a:buFont typeface="Wingdings" panose="05000000000000000000" pitchFamily="2" charset="2"/>
                        <a:defRPr sz="1000">
                          <a:solidFill>
                            <a:srgbClr val="3C5658"/>
                          </a:solidFill>
                          <a:latin typeface="Verdana" panose="020B0604030504040204" pitchFamily="34" charset="0"/>
                        </a:defRPr>
                      </a:lvl5pPr>
                      <a:lvl6pPr eaLnBrk="0" fontAlgn="base" hangingPunct="0">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6pPr>
                      <a:lvl7pPr eaLnBrk="0" fontAlgn="base" hangingPunct="0">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7pPr>
                      <a:lvl8pPr eaLnBrk="0" fontAlgn="base" hangingPunct="0">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8pPr>
                      <a:lvl9pPr eaLnBrk="0" fontAlgn="base" hangingPunct="0">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CC3300"/>
                        </a:buClr>
                        <a:buSzTx/>
                        <a:buFont typeface="Wingdings" panose="05000000000000000000" pitchFamily="2" charset="2"/>
                        <a:buNone/>
                        <a:tabLst/>
                      </a:pPr>
                      <a:r>
                        <a:rPr kumimoji="0" lang="en-US" sz="1800" b="0" i="0" u="none" strike="noStrike" cap="none" normalizeH="0" baseline="0" smtClean="0">
                          <a:ln>
                            <a:noFill/>
                          </a:ln>
                          <a:solidFill>
                            <a:srgbClr val="FF0000"/>
                          </a:solidFill>
                          <a:effectLst/>
                          <a:latin typeface="Verdana" panose="020B0604030504040204" pitchFamily="34" charset="0"/>
                        </a:rPr>
                        <a:t>clone()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3300"/>
                        </a:buClr>
                        <a:buFont typeface="Wingdings" panose="05000000000000000000" pitchFamily="2" charset="2"/>
                        <a:defRPr>
                          <a:solidFill>
                            <a:srgbClr val="3C5658"/>
                          </a:solidFill>
                          <a:latin typeface="Verdana" panose="020B0604030504040204" pitchFamily="34" charset="0"/>
                        </a:defRPr>
                      </a:lvl1pPr>
                      <a:lvl2pPr eaLnBrk="0" hangingPunct="0">
                        <a:spcBef>
                          <a:spcPct val="20000"/>
                        </a:spcBef>
                        <a:buClr>
                          <a:srgbClr val="CC3300"/>
                        </a:buClr>
                        <a:buFont typeface="Wingdings" panose="05000000000000000000" pitchFamily="2" charset="2"/>
                        <a:defRPr sz="2400">
                          <a:solidFill>
                            <a:srgbClr val="3C5658"/>
                          </a:solidFill>
                          <a:latin typeface="Verdana" panose="020B0604030504040204" pitchFamily="34" charset="0"/>
                        </a:defRPr>
                      </a:lvl2pPr>
                      <a:lvl3pPr eaLnBrk="0" hangingPunct="0">
                        <a:spcBef>
                          <a:spcPct val="20000"/>
                        </a:spcBef>
                        <a:buClr>
                          <a:srgbClr val="CC3300"/>
                        </a:buClr>
                        <a:buFont typeface="Wingdings" panose="05000000000000000000" pitchFamily="2" charset="2"/>
                        <a:defRPr sz="1400">
                          <a:solidFill>
                            <a:srgbClr val="3C5658"/>
                          </a:solidFill>
                          <a:latin typeface="Verdana" panose="020B0604030504040204" pitchFamily="34" charset="0"/>
                        </a:defRPr>
                      </a:lvl3pPr>
                      <a:lvl4pPr eaLnBrk="0" hangingPunct="0">
                        <a:spcBef>
                          <a:spcPct val="20000"/>
                        </a:spcBef>
                        <a:buClr>
                          <a:srgbClr val="CC3300"/>
                        </a:buClr>
                        <a:buFont typeface="Wingdings" panose="05000000000000000000" pitchFamily="2" charset="2"/>
                        <a:defRPr sz="1200">
                          <a:solidFill>
                            <a:srgbClr val="3C5658"/>
                          </a:solidFill>
                          <a:latin typeface="Verdana" panose="020B0604030504040204" pitchFamily="34" charset="0"/>
                        </a:defRPr>
                      </a:lvl4pPr>
                      <a:lvl5pPr eaLnBrk="0" hangingPunct="0">
                        <a:spcBef>
                          <a:spcPct val="20000"/>
                        </a:spcBef>
                        <a:buClr>
                          <a:srgbClr val="CC3300"/>
                        </a:buClr>
                        <a:buFont typeface="Wingdings" panose="05000000000000000000" pitchFamily="2" charset="2"/>
                        <a:defRPr sz="1000">
                          <a:solidFill>
                            <a:srgbClr val="3C5658"/>
                          </a:solidFill>
                          <a:latin typeface="Verdana" panose="020B0604030504040204" pitchFamily="34" charset="0"/>
                        </a:defRPr>
                      </a:lvl5pPr>
                      <a:lvl6pPr eaLnBrk="0" fontAlgn="base" hangingPunct="0">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6pPr>
                      <a:lvl7pPr eaLnBrk="0" fontAlgn="base" hangingPunct="0">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7pPr>
                      <a:lvl8pPr eaLnBrk="0" fontAlgn="base" hangingPunct="0">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8pPr>
                      <a:lvl9pPr eaLnBrk="0" fontAlgn="base" hangingPunct="0">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CC3300"/>
                        </a:buClr>
                        <a:buSzTx/>
                        <a:buFont typeface="Wingdings" panose="05000000000000000000" pitchFamily="2" charset="2"/>
                        <a:buNone/>
                        <a:tabLst/>
                      </a:pPr>
                      <a:r>
                        <a:rPr kumimoji="0" lang="en-US" sz="1800" b="0" i="0" u="none" strike="noStrike" cap="none" normalizeH="0" baseline="0" dirty="0" smtClean="0">
                          <a:ln>
                            <a:noFill/>
                          </a:ln>
                          <a:solidFill>
                            <a:srgbClr val="3C5658"/>
                          </a:solidFill>
                          <a:effectLst/>
                          <a:latin typeface="Verdana" panose="020B0604030504040204" pitchFamily="34" charset="0"/>
                        </a:rPr>
                        <a:t>Creates and returns a copy of this object. The precise meaning of "copy" may depend on the class of the object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1713">
                <a:tc>
                  <a:txBody>
                    <a:bodyPr/>
                    <a:lstStyle>
                      <a:lvl1pPr eaLnBrk="0" hangingPunct="0">
                        <a:spcBef>
                          <a:spcPct val="20000"/>
                        </a:spcBef>
                        <a:buClr>
                          <a:srgbClr val="CC3300"/>
                        </a:buClr>
                        <a:buFont typeface="Wingdings" panose="05000000000000000000" pitchFamily="2" charset="2"/>
                        <a:defRPr>
                          <a:solidFill>
                            <a:srgbClr val="3C5658"/>
                          </a:solidFill>
                          <a:latin typeface="Verdana" panose="020B0604030504040204" pitchFamily="34" charset="0"/>
                        </a:defRPr>
                      </a:lvl1pPr>
                      <a:lvl2pPr eaLnBrk="0" hangingPunct="0">
                        <a:spcBef>
                          <a:spcPct val="20000"/>
                        </a:spcBef>
                        <a:buClr>
                          <a:srgbClr val="CC3300"/>
                        </a:buClr>
                        <a:buFont typeface="Wingdings" panose="05000000000000000000" pitchFamily="2" charset="2"/>
                        <a:defRPr sz="2400">
                          <a:solidFill>
                            <a:srgbClr val="3C5658"/>
                          </a:solidFill>
                          <a:latin typeface="Verdana" panose="020B0604030504040204" pitchFamily="34" charset="0"/>
                        </a:defRPr>
                      </a:lvl2pPr>
                      <a:lvl3pPr eaLnBrk="0" hangingPunct="0">
                        <a:spcBef>
                          <a:spcPct val="20000"/>
                        </a:spcBef>
                        <a:buClr>
                          <a:srgbClr val="CC3300"/>
                        </a:buClr>
                        <a:buFont typeface="Wingdings" panose="05000000000000000000" pitchFamily="2" charset="2"/>
                        <a:defRPr sz="1400">
                          <a:solidFill>
                            <a:srgbClr val="3C5658"/>
                          </a:solidFill>
                          <a:latin typeface="Verdana" panose="020B0604030504040204" pitchFamily="34" charset="0"/>
                        </a:defRPr>
                      </a:lvl3pPr>
                      <a:lvl4pPr eaLnBrk="0" hangingPunct="0">
                        <a:spcBef>
                          <a:spcPct val="20000"/>
                        </a:spcBef>
                        <a:buClr>
                          <a:srgbClr val="CC3300"/>
                        </a:buClr>
                        <a:buFont typeface="Wingdings" panose="05000000000000000000" pitchFamily="2" charset="2"/>
                        <a:defRPr sz="1200">
                          <a:solidFill>
                            <a:srgbClr val="3C5658"/>
                          </a:solidFill>
                          <a:latin typeface="Verdana" panose="020B0604030504040204" pitchFamily="34" charset="0"/>
                        </a:defRPr>
                      </a:lvl4pPr>
                      <a:lvl5pPr eaLnBrk="0" hangingPunct="0">
                        <a:spcBef>
                          <a:spcPct val="20000"/>
                        </a:spcBef>
                        <a:buClr>
                          <a:srgbClr val="CC3300"/>
                        </a:buClr>
                        <a:buFont typeface="Wingdings" panose="05000000000000000000" pitchFamily="2" charset="2"/>
                        <a:defRPr sz="1000">
                          <a:solidFill>
                            <a:srgbClr val="3C5658"/>
                          </a:solidFill>
                          <a:latin typeface="Verdana" panose="020B0604030504040204" pitchFamily="34" charset="0"/>
                        </a:defRPr>
                      </a:lvl5pPr>
                      <a:lvl6pPr eaLnBrk="0" fontAlgn="base" hangingPunct="0">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6pPr>
                      <a:lvl7pPr eaLnBrk="0" fontAlgn="base" hangingPunct="0">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7pPr>
                      <a:lvl8pPr eaLnBrk="0" fontAlgn="base" hangingPunct="0">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8pPr>
                      <a:lvl9pPr eaLnBrk="0" fontAlgn="base" hangingPunct="0">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CC3300"/>
                        </a:buClr>
                        <a:buSzTx/>
                        <a:buFont typeface="Wingdings" panose="05000000000000000000" pitchFamily="2" charset="2"/>
                        <a:buNone/>
                        <a:tabLst/>
                      </a:pPr>
                      <a:r>
                        <a:rPr kumimoji="0" lang="en-US" sz="1800" b="0" i="0" u="none" strike="noStrike" cap="none" normalizeH="0" baseline="0" dirty="0" err="1" smtClean="0">
                          <a:ln>
                            <a:noFill/>
                          </a:ln>
                          <a:solidFill>
                            <a:srgbClr val="FF0000"/>
                          </a:solidFill>
                          <a:effectLst/>
                          <a:latin typeface="Verdana" panose="020B0604030504040204" pitchFamily="34" charset="0"/>
                        </a:rPr>
                        <a:t>hashCode</a:t>
                      </a:r>
                      <a:r>
                        <a:rPr kumimoji="0" lang="en-US" sz="1800" b="0" i="0" u="none" strike="noStrike" cap="none" normalizeH="0" baseline="0" dirty="0" smtClean="0">
                          <a:ln>
                            <a:noFill/>
                          </a:ln>
                          <a:solidFill>
                            <a:srgbClr val="FF0000"/>
                          </a:solidFill>
                          <a:effectLst/>
                          <a:latin typeface="Verdana" panose="020B0604030504040204" pitchFamily="34"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3300"/>
                        </a:buClr>
                        <a:buFont typeface="Wingdings" panose="05000000000000000000" pitchFamily="2" charset="2"/>
                        <a:defRPr>
                          <a:solidFill>
                            <a:srgbClr val="3C5658"/>
                          </a:solidFill>
                          <a:latin typeface="Verdana" panose="020B0604030504040204" pitchFamily="34" charset="0"/>
                        </a:defRPr>
                      </a:lvl1pPr>
                      <a:lvl2pPr eaLnBrk="0" hangingPunct="0">
                        <a:spcBef>
                          <a:spcPct val="20000"/>
                        </a:spcBef>
                        <a:buClr>
                          <a:srgbClr val="CC3300"/>
                        </a:buClr>
                        <a:buFont typeface="Wingdings" panose="05000000000000000000" pitchFamily="2" charset="2"/>
                        <a:defRPr sz="2400">
                          <a:solidFill>
                            <a:srgbClr val="3C5658"/>
                          </a:solidFill>
                          <a:latin typeface="Verdana" panose="020B0604030504040204" pitchFamily="34" charset="0"/>
                        </a:defRPr>
                      </a:lvl2pPr>
                      <a:lvl3pPr eaLnBrk="0" hangingPunct="0">
                        <a:spcBef>
                          <a:spcPct val="20000"/>
                        </a:spcBef>
                        <a:buClr>
                          <a:srgbClr val="CC3300"/>
                        </a:buClr>
                        <a:buFont typeface="Wingdings" panose="05000000000000000000" pitchFamily="2" charset="2"/>
                        <a:defRPr sz="1400">
                          <a:solidFill>
                            <a:srgbClr val="3C5658"/>
                          </a:solidFill>
                          <a:latin typeface="Verdana" panose="020B0604030504040204" pitchFamily="34" charset="0"/>
                        </a:defRPr>
                      </a:lvl3pPr>
                      <a:lvl4pPr eaLnBrk="0" hangingPunct="0">
                        <a:spcBef>
                          <a:spcPct val="20000"/>
                        </a:spcBef>
                        <a:buClr>
                          <a:srgbClr val="CC3300"/>
                        </a:buClr>
                        <a:buFont typeface="Wingdings" panose="05000000000000000000" pitchFamily="2" charset="2"/>
                        <a:defRPr sz="1200">
                          <a:solidFill>
                            <a:srgbClr val="3C5658"/>
                          </a:solidFill>
                          <a:latin typeface="Verdana" panose="020B0604030504040204" pitchFamily="34" charset="0"/>
                        </a:defRPr>
                      </a:lvl4pPr>
                      <a:lvl5pPr eaLnBrk="0" hangingPunct="0">
                        <a:spcBef>
                          <a:spcPct val="20000"/>
                        </a:spcBef>
                        <a:buClr>
                          <a:srgbClr val="CC3300"/>
                        </a:buClr>
                        <a:buFont typeface="Wingdings" panose="05000000000000000000" pitchFamily="2" charset="2"/>
                        <a:defRPr sz="1000">
                          <a:solidFill>
                            <a:srgbClr val="3C5658"/>
                          </a:solidFill>
                          <a:latin typeface="Verdana" panose="020B0604030504040204" pitchFamily="34" charset="0"/>
                        </a:defRPr>
                      </a:lvl5pPr>
                      <a:lvl6pPr eaLnBrk="0" fontAlgn="base" hangingPunct="0">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6pPr>
                      <a:lvl7pPr eaLnBrk="0" fontAlgn="base" hangingPunct="0">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7pPr>
                      <a:lvl8pPr eaLnBrk="0" fontAlgn="base" hangingPunct="0">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8pPr>
                      <a:lvl9pPr eaLnBrk="0" fontAlgn="base" hangingPunct="0">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CC3300"/>
                        </a:buClr>
                        <a:buSzTx/>
                        <a:buFont typeface="Wingdings" panose="05000000000000000000" pitchFamily="2" charset="2"/>
                        <a:buNone/>
                        <a:tabLst/>
                      </a:pPr>
                      <a:r>
                        <a:rPr kumimoji="0" lang="en-US" sz="1800" b="0" i="0" u="none" strike="noStrike" cap="none" normalizeH="0" baseline="0" dirty="0" smtClean="0">
                          <a:ln>
                            <a:noFill/>
                          </a:ln>
                          <a:solidFill>
                            <a:srgbClr val="3C5658"/>
                          </a:solidFill>
                          <a:effectLst/>
                          <a:latin typeface="Verdana" panose="020B0604030504040204" pitchFamily="34" charset="0"/>
                        </a:rPr>
                        <a:t>Returns a hash code value for the object. This method is supported for the benefit of </a:t>
                      </a:r>
                      <a:r>
                        <a:rPr kumimoji="0" lang="en-US" sz="1800" b="0" i="0" u="none" strike="noStrike" cap="none" normalizeH="0" baseline="0" dirty="0" err="1" smtClean="0">
                          <a:ln>
                            <a:noFill/>
                          </a:ln>
                          <a:solidFill>
                            <a:srgbClr val="3C5658"/>
                          </a:solidFill>
                          <a:effectLst/>
                          <a:latin typeface="Verdana" panose="020B0604030504040204" pitchFamily="34" charset="0"/>
                        </a:rPr>
                        <a:t>hashtables</a:t>
                      </a:r>
                      <a:r>
                        <a:rPr kumimoji="0" lang="en-US" sz="1800" b="0" i="0" u="none" strike="noStrike" cap="none" normalizeH="0" baseline="0" dirty="0" smtClean="0">
                          <a:ln>
                            <a:noFill/>
                          </a:ln>
                          <a:solidFill>
                            <a:srgbClr val="3C5658"/>
                          </a:solidFill>
                          <a:effectLst/>
                          <a:latin typeface="Verdana" panose="020B0604030504040204" pitchFamily="34" charset="0"/>
                        </a:rPr>
                        <a:t> such as those provided by </a:t>
                      </a:r>
                      <a:r>
                        <a:rPr kumimoji="0" lang="en-US" sz="1800" b="0" i="0" u="none" strike="noStrike" cap="none" normalizeH="0" baseline="0" dirty="0" err="1" smtClean="0">
                          <a:ln>
                            <a:noFill/>
                          </a:ln>
                          <a:solidFill>
                            <a:srgbClr val="3C5658"/>
                          </a:solidFill>
                          <a:effectLst/>
                          <a:latin typeface="Verdana" panose="020B0604030504040204" pitchFamily="34" charset="0"/>
                        </a:rPr>
                        <a:t>java.util.Hashtable</a:t>
                      </a:r>
                      <a:endParaRPr kumimoji="0" lang="en-US" sz="1800" b="0" i="0" u="none" strike="noStrike" cap="none" normalizeH="0" baseline="0" dirty="0" smtClean="0">
                        <a:ln>
                          <a:noFill/>
                        </a:ln>
                        <a:solidFill>
                          <a:srgbClr val="3C5658"/>
                        </a:solidFill>
                        <a:effectLst/>
                        <a:latin typeface="Verdana" panose="020B060403050404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4175750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nodeType="afterEffect">
                                  <p:stCondLst>
                                    <p:cond delay="0"/>
                                  </p:stCondLst>
                                  <p:childTnLst>
                                    <p:set>
                                      <p:cBhvr>
                                        <p:cTn id="6" dur="1" fill="hold">
                                          <p:stCondLst>
                                            <p:cond delay="0"/>
                                          </p:stCondLst>
                                        </p:cTn>
                                        <p:tgtEl>
                                          <p:spTgt spid="93229"/>
                                        </p:tgtEl>
                                        <p:attrNameLst>
                                          <p:attrName>style.visibility</p:attrName>
                                        </p:attrNameLst>
                                      </p:cBhvr>
                                      <p:to>
                                        <p:strVal val="visible"/>
                                      </p:to>
                                    </p:set>
                                    <p:anim calcmode="lin" valueType="num">
                                      <p:cBhvr>
                                        <p:cTn id="7" dur="1000" fill="hold"/>
                                        <p:tgtEl>
                                          <p:spTgt spid="93229"/>
                                        </p:tgtEl>
                                        <p:attrNameLst>
                                          <p:attrName>ppt_w</p:attrName>
                                        </p:attrNameLst>
                                      </p:cBhvr>
                                      <p:tavLst>
                                        <p:tav tm="0">
                                          <p:val>
                                            <p:strVal val="#ppt_w*0.05"/>
                                          </p:val>
                                        </p:tav>
                                        <p:tav tm="100000">
                                          <p:val>
                                            <p:strVal val="#ppt_w"/>
                                          </p:val>
                                        </p:tav>
                                      </p:tavLst>
                                    </p:anim>
                                    <p:anim calcmode="lin" valueType="num">
                                      <p:cBhvr>
                                        <p:cTn id="8" dur="1000" fill="hold"/>
                                        <p:tgtEl>
                                          <p:spTgt spid="93229"/>
                                        </p:tgtEl>
                                        <p:attrNameLst>
                                          <p:attrName>ppt_h</p:attrName>
                                        </p:attrNameLst>
                                      </p:cBhvr>
                                      <p:tavLst>
                                        <p:tav tm="0">
                                          <p:val>
                                            <p:strVal val="#ppt_h"/>
                                          </p:val>
                                        </p:tav>
                                        <p:tav tm="100000">
                                          <p:val>
                                            <p:strVal val="#ppt_h"/>
                                          </p:val>
                                        </p:tav>
                                      </p:tavLst>
                                    </p:anim>
                                    <p:anim calcmode="lin" valueType="num">
                                      <p:cBhvr>
                                        <p:cTn id="9" dur="1000" fill="hold"/>
                                        <p:tgtEl>
                                          <p:spTgt spid="93229"/>
                                        </p:tgtEl>
                                        <p:attrNameLst>
                                          <p:attrName>ppt_x</p:attrName>
                                        </p:attrNameLst>
                                      </p:cBhvr>
                                      <p:tavLst>
                                        <p:tav tm="0">
                                          <p:val>
                                            <p:strVal val="#ppt_x-.2"/>
                                          </p:val>
                                        </p:tav>
                                        <p:tav tm="100000">
                                          <p:val>
                                            <p:strVal val="#ppt_x"/>
                                          </p:val>
                                        </p:tav>
                                      </p:tavLst>
                                    </p:anim>
                                    <p:anim calcmode="lin" valueType="num">
                                      <p:cBhvr>
                                        <p:cTn id="10" dur="1000" fill="hold"/>
                                        <p:tgtEl>
                                          <p:spTgt spid="93229"/>
                                        </p:tgtEl>
                                        <p:attrNameLst>
                                          <p:attrName>ppt_y</p:attrName>
                                        </p:attrNameLst>
                                      </p:cBhvr>
                                      <p:tavLst>
                                        <p:tav tm="0">
                                          <p:val>
                                            <p:strVal val="#ppt_y"/>
                                          </p:val>
                                        </p:tav>
                                        <p:tav tm="100000">
                                          <p:val>
                                            <p:strVal val="#ppt_y"/>
                                          </p:val>
                                        </p:tav>
                                      </p:tavLst>
                                    </p:anim>
                                    <p:animEffect transition="in" filter="fade">
                                      <p:cBhvr>
                                        <p:cTn id="11" dur="1000"/>
                                        <p:tgtEl>
                                          <p:spTgt spid="93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algn="ctr"/>
            <a:r>
              <a:rPr lang="en-US" dirty="0" smtClean="0"/>
              <a:t>THANK YOU!!</a:t>
            </a:r>
            <a:endParaRPr lang="en-US" dirty="0"/>
          </a:p>
        </p:txBody>
      </p:sp>
      <p:sp>
        <p:nvSpPr>
          <p:cNvPr id="6" name="Subtitle 5"/>
          <p:cNvSpPr>
            <a:spLocks noGrp="1"/>
          </p:cNvSpPr>
          <p:nvPr>
            <p:ph type="subTitle" idx="1"/>
          </p:nvPr>
        </p:nvSpPr>
        <p:spPr/>
        <p:txBody>
          <a:bodyPr/>
          <a:lstStyle/>
          <a:p>
            <a:pPr algn="ctr"/>
            <a:r>
              <a:rPr lang="en-US" dirty="0" smtClean="0"/>
              <a:t>ANY QUESTIONS??</a:t>
            </a:r>
            <a:endParaRPr lang="en-US" dirty="0"/>
          </a:p>
        </p:txBody>
      </p:sp>
      <p:sp>
        <p:nvSpPr>
          <p:cNvPr id="4" name="Slide Number Placeholder 3"/>
          <p:cNvSpPr>
            <a:spLocks noGrp="1"/>
          </p:cNvSpPr>
          <p:nvPr>
            <p:ph type="sldNum" sz="quarter" idx="12"/>
          </p:nvPr>
        </p:nvSpPr>
        <p:spPr/>
        <p:txBody>
          <a:bodyPr/>
          <a:lstStyle/>
          <a:p>
            <a:pPr>
              <a:defRPr/>
            </a:pPr>
            <a:fld id="{8925D013-47FE-429C-A5D2-29D74FC1A240}"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Inheritance (Contd…)</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
        <p:nvSpPr>
          <p:cNvPr id="4" name="Content Placeholder 3"/>
          <p:cNvSpPr>
            <a:spLocks noGrp="1"/>
          </p:cNvSpPr>
          <p:nvPr>
            <p:ph sz="quarter" idx="1"/>
          </p:nvPr>
        </p:nvSpPr>
        <p:spPr/>
        <p:txBody>
          <a:bodyPr>
            <a:normAutofit lnSpcReduction="10000"/>
          </a:bodyPr>
          <a:lstStyle/>
          <a:p>
            <a:pPr algn="just">
              <a:lnSpc>
                <a:spcPct val="90000"/>
              </a:lnSpc>
            </a:pPr>
            <a:r>
              <a:rPr lang="en-US" dirty="0"/>
              <a:t>A class is declared subclass of another class by using the </a:t>
            </a:r>
            <a:r>
              <a:rPr lang="en-US" dirty="0">
                <a:solidFill>
                  <a:srgbClr val="FF0000"/>
                </a:solidFill>
              </a:rPr>
              <a:t>extends</a:t>
            </a:r>
            <a:r>
              <a:rPr lang="en-US" dirty="0"/>
              <a:t> keyword</a:t>
            </a:r>
          </a:p>
          <a:p>
            <a:pPr algn="just">
              <a:lnSpc>
                <a:spcPct val="90000"/>
              </a:lnSpc>
            </a:pPr>
            <a:endParaRPr lang="en-US" dirty="0"/>
          </a:p>
          <a:p>
            <a:pPr algn="just">
              <a:lnSpc>
                <a:spcPct val="90000"/>
              </a:lnSpc>
            </a:pPr>
            <a:endParaRPr lang="en-US" dirty="0"/>
          </a:p>
          <a:p>
            <a:pPr algn="just">
              <a:lnSpc>
                <a:spcPct val="90000"/>
              </a:lnSpc>
            </a:pPr>
            <a:endParaRPr lang="en-US" dirty="0"/>
          </a:p>
          <a:p>
            <a:pPr algn="just">
              <a:lnSpc>
                <a:spcPct val="90000"/>
              </a:lnSpc>
            </a:pPr>
            <a:endParaRPr lang="en-US" dirty="0"/>
          </a:p>
          <a:p>
            <a:pPr algn="just">
              <a:lnSpc>
                <a:spcPct val="90000"/>
              </a:lnSpc>
            </a:pPr>
            <a:r>
              <a:rPr lang="en-US" dirty="0"/>
              <a:t>All base class fields &amp; methods are inherited by the subclass</a:t>
            </a:r>
          </a:p>
          <a:p>
            <a:pPr algn="just">
              <a:lnSpc>
                <a:spcPct val="0"/>
              </a:lnSpc>
            </a:pPr>
            <a:endParaRPr lang="en-US" dirty="0"/>
          </a:p>
          <a:p>
            <a:pPr lvl="1" algn="just">
              <a:lnSpc>
                <a:spcPct val="110000"/>
              </a:lnSpc>
            </a:pPr>
            <a:r>
              <a:rPr lang="en-US" sz="1800" dirty="0">
                <a:solidFill>
                  <a:srgbClr val="FF0000"/>
                </a:solidFill>
              </a:rPr>
              <a:t>private </a:t>
            </a:r>
            <a:r>
              <a:rPr lang="en-US" sz="1800" dirty="0"/>
              <a:t>members of the super class are not accessible directly by any method of the subclass</a:t>
            </a:r>
          </a:p>
          <a:p>
            <a:pPr lvl="1" algn="just">
              <a:lnSpc>
                <a:spcPct val="50000"/>
              </a:lnSpc>
            </a:pPr>
            <a:endParaRPr lang="en-US" sz="1800" dirty="0">
              <a:solidFill>
                <a:schemeClr val="accent2"/>
              </a:solidFill>
            </a:endParaRPr>
          </a:p>
          <a:p>
            <a:pPr lvl="1" algn="just">
              <a:lnSpc>
                <a:spcPct val="90000"/>
              </a:lnSpc>
            </a:pPr>
            <a:r>
              <a:rPr lang="en-US" sz="1800" dirty="0">
                <a:solidFill>
                  <a:srgbClr val="FF0000"/>
                </a:solidFill>
              </a:rPr>
              <a:t>static</a:t>
            </a:r>
            <a:r>
              <a:rPr lang="en-US" sz="1800" dirty="0"/>
              <a:t> data members of the base class are also inherited</a:t>
            </a:r>
          </a:p>
          <a:p>
            <a:pPr lvl="1" algn="just">
              <a:lnSpc>
                <a:spcPct val="60000"/>
              </a:lnSpc>
            </a:pPr>
            <a:endParaRPr lang="en-IN" sz="1800" dirty="0">
              <a:solidFill>
                <a:schemeClr val="accent2"/>
              </a:solidFill>
            </a:endParaRPr>
          </a:p>
          <a:p>
            <a:pPr lvl="1" algn="just">
              <a:lnSpc>
                <a:spcPct val="90000"/>
              </a:lnSpc>
            </a:pPr>
            <a:r>
              <a:rPr lang="en-IN" sz="1800" dirty="0">
                <a:solidFill>
                  <a:srgbClr val="FF0000"/>
                </a:solidFill>
              </a:rPr>
              <a:t>protected</a:t>
            </a:r>
            <a:r>
              <a:rPr lang="en-IN" sz="1800" dirty="0"/>
              <a:t> members of the super class are inherited by subclass</a:t>
            </a:r>
            <a:endParaRPr lang="en-US" sz="1800" dirty="0"/>
          </a:p>
          <a:p>
            <a:endParaRPr lang="en-IN" dirty="0"/>
          </a:p>
        </p:txBody>
      </p:sp>
      <p:sp>
        <p:nvSpPr>
          <p:cNvPr id="5" name="Text Box 7"/>
          <p:cNvSpPr txBox="1">
            <a:spLocks noChangeArrowheads="1"/>
          </p:cNvSpPr>
          <p:nvPr/>
        </p:nvSpPr>
        <p:spPr bwMode="auto">
          <a:xfrm>
            <a:off x="1447800" y="2103437"/>
            <a:ext cx="5334000" cy="1107996"/>
          </a:xfrm>
          <a:prstGeom prst="rect">
            <a:avLst/>
          </a:prstGeom>
          <a:solidFill>
            <a:srgbClr val="FFFF99">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spAutoFit/>
          </a:bodyPr>
          <a:lstStyle/>
          <a:p>
            <a:r>
              <a:rPr lang="en-US" b="1" dirty="0">
                <a:solidFill>
                  <a:srgbClr val="FF0000"/>
                </a:solidFill>
                <a:latin typeface="Courier New" panose="02070309020205020404" pitchFamily="49" charset="0"/>
              </a:rPr>
              <a:t>class</a:t>
            </a:r>
            <a:r>
              <a:rPr lang="en-US" dirty="0">
                <a:solidFill>
                  <a:srgbClr val="FF0000"/>
                </a:solidFill>
                <a:latin typeface="Courier New" panose="02070309020205020404" pitchFamily="49" charset="0"/>
              </a:rPr>
              <a:t> </a:t>
            </a:r>
            <a:r>
              <a:rPr lang="en-US" dirty="0" err="1">
                <a:solidFill>
                  <a:srgbClr val="FF0000"/>
                </a:solidFill>
                <a:latin typeface="Courier New" panose="02070309020205020404" pitchFamily="49" charset="0"/>
              </a:rPr>
              <a:t>SubClass</a:t>
            </a:r>
            <a:r>
              <a:rPr lang="en-US" dirty="0">
                <a:solidFill>
                  <a:srgbClr val="FF0000"/>
                </a:solidFill>
                <a:latin typeface="Courier New" panose="02070309020205020404" pitchFamily="49" charset="0"/>
              </a:rPr>
              <a:t> </a:t>
            </a:r>
            <a:r>
              <a:rPr lang="en-US" b="1" dirty="0">
                <a:solidFill>
                  <a:srgbClr val="FF0000"/>
                </a:solidFill>
                <a:latin typeface="Courier New" panose="02070309020205020404" pitchFamily="49" charset="0"/>
              </a:rPr>
              <a:t>extends</a:t>
            </a:r>
            <a:r>
              <a:rPr lang="en-US" dirty="0">
                <a:solidFill>
                  <a:srgbClr val="FF0000"/>
                </a:solidFill>
                <a:latin typeface="Courier New" panose="02070309020205020404" pitchFamily="49" charset="0"/>
              </a:rPr>
              <a:t> </a:t>
            </a:r>
            <a:r>
              <a:rPr lang="en-US" dirty="0" err="1">
                <a:solidFill>
                  <a:srgbClr val="FF0000"/>
                </a:solidFill>
                <a:latin typeface="Courier New" panose="02070309020205020404" pitchFamily="49" charset="0"/>
              </a:rPr>
              <a:t>BaseClass</a:t>
            </a:r>
            <a:r>
              <a:rPr lang="en-US" dirty="0">
                <a:solidFill>
                  <a:srgbClr val="FF0000"/>
                </a:solidFill>
                <a:latin typeface="Courier New" panose="02070309020205020404" pitchFamily="49" charset="0"/>
              </a:rPr>
              <a:t>{</a:t>
            </a:r>
          </a:p>
          <a:p>
            <a:r>
              <a:rPr lang="en-US" dirty="0">
                <a:solidFill>
                  <a:srgbClr val="FF0000"/>
                </a:solidFill>
                <a:latin typeface="Courier New" panose="02070309020205020404" pitchFamily="49" charset="0"/>
              </a:rPr>
              <a:t>   …</a:t>
            </a:r>
            <a:endParaRPr lang="en-US" b="1" dirty="0">
              <a:solidFill>
                <a:srgbClr val="FF0000"/>
              </a:solidFill>
              <a:latin typeface="Courier New" panose="02070309020205020404" pitchFamily="49" charset="0"/>
            </a:endParaRPr>
          </a:p>
          <a:p>
            <a:r>
              <a:rPr lang="en-US" dirty="0">
                <a:solidFill>
                  <a:srgbClr val="FF0000"/>
                </a:solidFill>
                <a:latin typeface="Courier New" panose="02070309020205020404" pitchFamily="49" charset="0"/>
              </a:rPr>
              <a:t>}</a:t>
            </a:r>
            <a:endParaRPr lang="en-US" b="1" dirty="0">
              <a:solidFill>
                <a:srgbClr val="FF0000"/>
              </a:solidFill>
              <a:latin typeface="Courier New" panose="02070309020205020404" pitchFamily="49" charset="0"/>
            </a:endParaRPr>
          </a:p>
        </p:txBody>
      </p:sp>
    </p:spTree>
    <p:extLst>
      <p:ext uri="{BB962C8B-B14F-4D97-AF65-F5344CB8AC3E}">
        <p14:creationId xmlns:p14="http://schemas.microsoft.com/office/powerpoint/2010/main" val="2790912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Inheritance</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
        <p:nvSpPr>
          <p:cNvPr id="4" name="Content Placeholder 3"/>
          <p:cNvSpPr>
            <a:spLocks noGrp="1"/>
          </p:cNvSpPr>
          <p:nvPr>
            <p:ph sz="quarter" idx="1"/>
          </p:nvPr>
        </p:nvSpPr>
        <p:spPr/>
        <p:txBody>
          <a:bodyPr>
            <a:normAutofit fontScale="77500" lnSpcReduction="20000"/>
          </a:bodyPr>
          <a:lstStyle/>
          <a:p>
            <a:r>
              <a:rPr lang="en-US" dirty="0"/>
              <a:t>Java supports two types of inheritance</a:t>
            </a:r>
          </a:p>
          <a:p>
            <a:pPr>
              <a:buNone/>
            </a:pPr>
            <a:endParaRPr lang="en-US" dirty="0"/>
          </a:p>
          <a:p>
            <a:pPr>
              <a:buNone/>
            </a:pPr>
            <a:r>
              <a:rPr lang="en-US" dirty="0"/>
              <a:t>	</a:t>
            </a:r>
            <a:r>
              <a:rPr lang="en-US" dirty="0">
                <a:solidFill>
                  <a:srgbClr val="CC3300"/>
                </a:solidFill>
              </a:rPr>
              <a:t>Single Inheritance			 Multilevel Inheritance</a:t>
            </a:r>
          </a:p>
          <a:p>
            <a:endParaRPr lang="en-US" dirty="0"/>
          </a:p>
          <a:p>
            <a:endParaRPr lang="en-US" dirty="0"/>
          </a:p>
          <a:p>
            <a:endParaRPr lang="en-US" dirty="0"/>
          </a:p>
          <a:p>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just">
              <a:buNone/>
            </a:pPr>
            <a:r>
              <a:rPr lang="en-US" dirty="0"/>
              <a:t>	</a:t>
            </a:r>
            <a:r>
              <a:rPr lang="en-US" sz="2800" dirty="0"/>
              <a:t>Note: Java doesn’t support Multiple Inheritance 		     	(One sub class deriving from more than one super classes)</a:t>
            </a:r>
            <a:endParaRPr lang="en-IN" sz="2800" dirty="0"/>
          </a:p>
        </p:txBody>
      </p:sp>
      <p:pic>
        <p:nvPicPr>
          <p:cNvPr id="5"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100" y="2438400"/>
            <a:ext cx="10287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2438400"/>
            <a:ext cx="14478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124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Inheritance Classification</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
        <p:nvSpPr>
          <p:cNvPr id="4" name="Content Placeholder 3"/>
          <p:cNvSpPr>
            <a:spLocks noGrp="1"/>
          </p:cNvSpPr>
          <p:nvPr>
            <p:ph sz="quarter" idx="1"/>
          </p:nvPr>
        </p:nvSpPr>
        <p:spPr/>
        <p:txBody>
          <a:bodyPr/>
          <a:lstStyle/>
          <a:p>
            <a:r>
              <a:rPr lang="en-IN" dirty="0" smtClean="0"/>
              <a:t>Single </a:t>
            </a:r>
            <a:r>
              <a:rPr lang="en-IN" dirty="0"/>
              <a:t>Inheritance</a:t>
            </a:r>
          </a:p>
          <a:p>
            <a:r>
              <a:rPr lang="en-IN" dirty="0" smtClean="0"/>
              <a:t>Hierarchical </a:t>
            </a:r>
            <a:r>
              <a:rPr lang="en-IN" dirty="0"/>
              <a:t>Inheritance</a:t>
            </a:r>
          </a:p>
          <a:p>
            <a:r>
              <a:rPr lang="en-IN" dirty="0" smtClean="0"/>
              <a:t>Multi </a:t>
            </a:r>
            <a:r>
              <a:rPr lang="en-IN" dirty="0"/>
              <a:t>Level Inheritance</a:t>
            </a:r>
          </a:p>
          <a:p>
            <a:r>
              <a:rPr lang="en-IN" dirty="0" smtClean="0"/>
              <a:t>Hybrid </a:t>
            </a:r>
            <a:r>
              <a:rPr lang="en-IN" dirty="0"/>
              <a:t>Inheritance</a:t>
            </a:r>
          </a:p>
          <a:p>
            <a:r>
              <a:rPr lang="en-IN" dirty="0" smtClean="0"/>
              <a:t>Multiple </a:t>
            </a:r>
            <a:r>
              <a:rPr lang="en-IN" dirty="0"/>
              <a:t>Inheritance</a:t>
            </a:r>
          </a:p>
          <a:p>
            <a:endParaRPr lang="en-IN" dirty="0"/>
          </a:p>
        </p:txBody>
      </p:sp>
    </p:spTree>
    <p:extLst>
      <p:ext uri="{BB962C8B-B14F-4D97-AF65-F5344CB8AC3E}">
        <p14:creationId xmlns:p14="http://schemas.microsoft.com/office/powerpoint/2010/main" val="1409853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Inheritance Classification</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pic>
        <p:nvPicPr>
          <p:cNvPr id="5" name="Picture 4"/>
          <p:cNvPicPr>
            <a:picLocks noChangeAspect="1"/>
          </p:cNvPicPr>
          <p:nvPr/>
        </p:nvPicPr>
        <p:blipFill>
          <a:blip r:embed="rId3"/>
          <a:stretch>
            <a:fillRect/>
          </a:stretch>
        </p:blipFill>
        <p:spPr>
          <a:xfrm>
            <a:off x="251103" y="1362565"/>
            <a:ext cx="8641794" cy="4774219"/>
          </a:xfrm>
          <a:prstGeom prst="rect">
            <a:avLst/>
          </a:prstGeom>
        </p:spPr>
      </p:pic>
    </p:spTree>
    <p:extLst>
      <p:ext uri="{BB962C8B-B14F-4D97-AF65-F5344CB8AC3E}">
        <p14:creationId xmlns:p14="http://schemas.microsoft.com/office/powerpoint/2010/main" val="3881383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Inheritance</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pic>
        <p:nvPicPr>
          <p:cNvPr id="5" name="Picture 4"/>
          <p:cNvPicPr>
            <a:picLocks noChangeAspect="1"/>
          </p:cNvPicPr>
          <p:nvPr/>
        </p:nvPicPr>
        <p:blipFill>
          <a:blip r:embed="rId3"/>
          <a:stretch>
            <a:fillRect/>
          </a:stretch>
        </p:blipFill>
        <p:spPr>
          <a:xfrm>
            <a:off x="457200" y="1169035"/>
            <a:ext cx="6019800" cy="5553075"/>
          </a:xfrm>
          <a:prstGeom prst="rect">
            <a:avLst/>
          </a:prstGeom>
        </p:spPr>
      </p:pic>
      <p:sp>
        <p:nvSpPr>
          <p:cNvPr id="6" name="TextBox 5"/>
          <p:cNvSpPr txBox="1"/>
          <p:nvPr/>
        </p:nvSpPr>
        <p:spPr>
          <a:xfrm>
            <a:off x="5715000" y="2286000"/>
            <a:ext cx="2971800" cy="923330"/>
          </a:xfrm>
          <a:prstGeom prst="rect">
            <a:avLst/>
          </a:prstGeom>
          <a:noFill/>
        </p:spPr>
        <p:txBody>
          <a:bodyPr wrap="square" rtlCol="0">
            <a:spAutoFit/>
          </a:bodyPr>
          <a:lstStyle/>
          <a:p>
            <a:r>
              <a:rPr lang="en-IN" dirty="0">
                <a:solidFill>
                  <a:srgbClr val="FF0000"/>
                </a:solidFill>
                <a:latin typeface="Bodoni MT" panose="02070603080606020203" pitchFamily="18" charset="0"/>
              </a:rPr>
              <a:t>Student Name: John Smith</a:t>
            </a:r>
          </a:p>
          <a:p>
            <a:r>
              <a:rPr lang="en-IN" dirty="0">
                <a:solidFill>
                  <a:srgbClr val="FF0000"/>
                </a:solidFill>
                <a:latin typeface="Bodoni MT" panose="02070603080606020203" pitchFamily="18" charset="0"/>
              </a:rPr>
              <a:t>Student Number: 12345</a:t>
            </a:r>
          </a:p>
          <a:p>
            <a:endParaRPr lang="en-IN" dirty="0">
              <a:solidFill>
                <a:srgbClr val="FF0000"/>
              </a:solidFill>
              <a:latin typeface="Bodoni MT" panose="02070603080606020203" pitchFamily="18" charset="0"/>
            </a:endParaRPr>
          </a:p>
        </p:txBody>
      </p:sp>
    </p:spTree>
    <p:extLst>
      <p:ext uri="{BB962C8B-B14F-4D97-AF65-F5344CB8AC3E}">
        <p14:creationId xmlns:p14="http://schemas.microsoft.com/office/powerpoint/2010/main" val="8234715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5540</TotalTime>
  <Words>2275</Words>
  <Application>Microsoft Office PowerPoint</Application>
  <PresentationFormat>On-screen Show (4:3)</PresentationFormat>
  <Paragraphs>375</Paragraphs>
  <Slides>45</Slides>
  <Notes>45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45</vt:i4>
      </vt:variant>
    </vt:vector>
  </HeadingPairs>
  <TitlesOfParts>
    <vt:vector size="57" baseType="lpstr">
      <vt:lpstr>굴림</vt:lpstr>
      <vt:lpstr>Arial</vt:lpstr>
      <vt:lpstr>Bodoni MT</vt:lpstr>
      <vt:lpstr>Bookman Old Style</vt:lpstr>
      <vt:lpstr>Calibri</vt:lpstr>
      <vt:lpstr>Courier New</vt:lpstr>
      <vt:lpstr>Gill Sans MT</vt:lpstr>
      <vt:lpstr>Symbol</vt:lpstr>
      <vt:lpstr>Verdana</vt:lpstr>
      <vt:lpstr>Wingdings</vt:lpstr>
      <vt:lpstr>Wingdings 3</vt:lpstr>
      <vt:lpstr>Origin</vt:lpstr>
      <vt:lpstr>Java--Inheritance</vt:lpstr>
      <vt:lpstr>Agenda</vt:lpstr>
      <vt:lpstr>Inheritance</vt:lpstr>
      <vt:lpstr>Inheritance (Contd…)</vt:lpstr>
      <vt:lpstr>Inheritance (Contd…)</vt:lpstr>
      <vt:lpstr>Types of Inheritance</vt:lpstr>
      <vt:lpstr>Inheritance Classification</vt:lpstr>
      <vt:lpstr>Inheritance Classification</vt:lpstr>
      <vt:lpstr>Inheritance</vt:lpstr>
      <vt:lpstr>Inheritance</vt:lpstr>
      <vt:lpstr>Member access and Inheritance</vt:lpstr>
      <vt:lpstr>PowerPoint Presentation</vt:lpstr>
      <vt:lpstr>A Superclass Variable Can Reference a Subclass Object</vt:lpstr>
      <vt:lpstr>Constructors in Inheritance</vt:lpstr>
      <vt:lpstr>When constructors are called</vt:lpstr>
      <vt:lpstr>Using super</vt:lpstr>
      <vt:lpstr>Using super</vt:lpstr>
      <vt:lpstr>Using super and Multi Inheritance</vt:lpstr>
      <vt:lpstr>What is not possible using java class Inheritance?</vt:lpstr>
      <vt:lpstr>Method Overriding</vt:lpstr>
      <vt:lpstr>Method Overriding</vt:lpstr>
      <vt:lpstr>Method Overriding</vt:lpstr>
      <vt:lpstr>final methods and classes</vt:lpstr>
      <vt:lpstr>final keyword</vt:lpstr>
      <vt:lpstr>Type casting of reference types</vt:lpstr>
      <vt:lpstr>Binding</vt:lpstr>
      <vt:lpstr>Static binding or Early binding</vt:lpstr>
      <vt:lpstr>Dynamic binding or Late binding</vt:lpstr>
      <vt:lpstr>Dynamic binding or Late binding          (Dynamic method dispatch)</vt:lpstr>
      <vt:lpstr>Some Questions</vt:lpstr>
      <vt:lpstr>Can we overload static methods?</vt:lpstr>
      <vt:lpstr>Can we overload methods that differ only by static keyword?</vt:lpstr>
      <vt:lpstr>Can we overload methods that differ only by static keyword?</vt:lpstr>
      <vt:lpstr>Can we Override static methods in java?</vt:lpstr>
      <vt:lpstr>Method overriding and static methods</vt:lpstr>
      <vt:lpstr>Some points to remember</vt:lpstr>
      <vt:lpstr>PowerPoint Presentation</vt:lpstr>
      <vt:lpstr>Abstract Methods</vt:lpstr>
      <vt:lpstr>Abstract Classes</vt:lpstr>
      <vt:lpstr>Abstract Class</vt:lpstr>
      <vt:lpstr>Abstract Class</vt:lpstr>
      <vt:lpstr>Abstract Class</vt:lpstr>
      <vt:lpstr>The Object Class</vt:lpstr>
      <vt:lpstr>Methods of Object Class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dc:title>
  <dc:creator>ANUJA</dc:creator>
  <cp:lastModifiedBy>Administrator</cp:lastModifiedBy>
  <cp:revision>262</cp:revision>
  <dcterms:created xsi:type="dcterms:W3CDTF">2006-08-16T00:00:00Z</dcterms:created>
  <dcterms:modified xsi:type="dcterms:W3CDTF">2017-09-19T14:33:54Z</dcterms:modified>
</cp:coreProperties>
</file>