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410" r:id="rId3"/>
    <p:sldId id="419" r:id="rId4"/>
    <p:sldId id="420"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5" r:id="rId18"/>
    <p:sldId id="436" r:id="rId19"/>
    <p:sldId id="437" r:id="rId20"/>
    <p:sldId id="438" r:id="rId21"/>
    <p:sldId id="28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2" d="100"/>
          <a:sy n="72" d="100"/>
        </p:scale>
        <p:origin x="124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942D30-1073-4301-B71F-EF04F5A1C019}" type="datetimeFigureOut">
              <a:rPr lang="en-US" smtClean="0"/>
              <a:pPr/>
              <a:t>11/12/2018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0570C-1FBA-41B0-973A-4441264C082B}" type="slidenum">
              <a:rPr lang="en-US" smtClean="0"/>
              <a:pPr/>
              <a:t>‹#›</a:t>
            </a:fld>
            <a:endParaRPr lang="en-US"/>
          </a:p>
        </p:txBody>
      </p:sp>
    </p:spTree>
    <p:extLst>
      <p:ext uri="{BB962C8B-B14F-4D97-AF65-F5344CB8AC3E}">
        <p14:creationId xmlns:p14="http://schemas.microsoft.com/office/powerpoint/2010/main" val="389023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D9FA2-7F86-4663-8C85-623436B71C41}" type="datetimeFigureOut">
              <a:rPr lang="en-US" smtClean="0"/>
              <a:pPr/>
              <a:t>11/12/2018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64759-7B2F-4FAD-A252-6E51ED80146B}" type="slidenum">
              <a:rPr lang="en-US" smtClean="0"/>
              <a:pPr/>
              <a:t>‹#›</a:t>
            </a:fld>
            <a:endParaRPr lang="en-US"/>
          </a:p>
        </p:txBody>
      </p:sp>
    </p:spTree>
    <p:extLst>
      <p:ext uri="{BB962C8B-B14F-4D97-AF65-F5344CB8AC3E}">
        <p14:creationId xmlns:p14="http://schemas.microsoft.com/office/powerpoint/2010/main" val="967631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564759-7B2F-4FAD-A252-6E51ED80146B}" type="slidenum">
              <a:rPr lang="en-US" smtClean="0"/>
              <a:pPr/>
              <a:t>1</a:t>
            </a:fld>
            <a:endParaRPr lang="en-US"/>
          </a:p>
        </p:txBody>
      </p:sp>
    </p:spTree>
    <p:extLst>
      <p:ext uri="{BB962C8B-B14F-4D97-AF65-F5344CB8AC3E}">
        <p14:creationId xmlns:p14="http://schemas.microsoft.com/office/powerpoint/2010/main" val="271674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235AA3-FC76-41F8-B189-6F1B05FF0490}" type="datetime1">
              <a:rPr lang="en-US" smtClean="0"/>
              <a:pPr/>
              <a:t>11/12/2018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59CB07-0B34-4F81-9A18-FB2A022D6AA0}"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C6F97-09A2-4AC8-8FD0-FEDCBEF016CD}"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75F6E3-38D1-4984-8F20-D2253F0CEBD3}"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540B938-3C2B-440E-9669-CBD5512BC12C}" type="datetime1">
              <a:rPr lang="en-US" smtClean="0"/>
              <a:pPr/>
              <a:t>11/12/2018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7E2AA5-F419-44CD-A597-87061F43F0F3}"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237BDAD-22BE-4E17-AFC4-A195386C9685}" type="datetime1">
              <a:rPr lang="en-US" smtClean="0"/>
              <a:pPr/>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75F61E-6965-4EB8-915D-3EA6C2F82FCA}" type="datetime1">
              <a:rPr lang="en-US" smtClean="0"/>
              <a:pPr/>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1EC3D-6B95-48B7-AE26-EE49C9B26E53}" type="datetime1">
              <a:rPr lang="en-US" smtClean="0"/>
              <a:pPr/>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2AFA3E-49EA-48F2-94B0-368F21395484}"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738C88-0F42-4E6C-8889-1C540D92897D}"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5B2742E-9626-45E8-9E70-94FD9AE10823}" type="datetime1">
              <a:rPr lang="en-US" smtClean="0"/>
              <a:pPr/>
              <a:t>11/12/2018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dirty="0" smtClean="0"/>
              <a:t>Interfaces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pic>
        <p:nvPicPr>
          <p:cNvPr id="5" name="Picture 4"/>
          <p:cNvPicPr>
            <a:picLocks noChangeAspect="1"/>
          </p:cNvPicPr>
          <p:nvPr/>
        </p:nvPicPr>
        <p:blipFill>
          <a:blip r:embed="rId3"/>
          <a:stretch>
            <a:fillRect/>
          </a:stretch>
        </p:blipFill>
        <p:spPr>
          <a:xfrm>
            <a:off x="3733800" y="381000"/>
            <a:ext cx="1524000" cy="2821188"/>
          </a:xfrm>
          <a:prstGeom prst="rect">
            <a:avLst/>
          </a:prstGeom>
        </p:spPr>
      </p:pic>
      <p:sp>
        <p:nvSpPr>
          <p:cNvPr id="6" name="Subtitle 5"/>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Accessing implementation through interface reference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4"/>
          <p:cNvPicPr>
            <a:picLocks noChangeAspect="1"/>
          </p:cNvPicPr>
          <p:nvPr/>
        </p:nvPicPr>
        <p:blipFill>
          <a:blip r:embed="rId2"/>
          <a:stretch>
            <a:fillRect/>
          </a:stretch>
        </p:blipFill>
        <p:spPr>
          <a:xfrm>
            <a:off x="592176" y="1905000"/>
            <a:ext cx="5808624" cy="4451350"/>
          </a:xfrm>
          <a:prstGeom prst="rect">
            <a:avLst/>
          </a:prstGeom>
        </p:spPr>
      </p:pic>
      <p:pic>
        <p:nvPicPr>
          <p:cNvPr id="7" name="Picture 6"/>
          <p:cNvPicPr>
            <a:picLocks noChangeAspect="1"/>
          </p:cNvPicPr>
          <p:nvPr/>
        </p:nvPicPr>
        <p:blipFill>
          <a:blip r:embed="rId3"/>
          <a:stretch>
            <a:fillRect/>
          </a:stretch>
        </p:blipFill>
        <p:spPr>
          <a:xfrm>
            <a:off x="592176" y="1315402"/>
            <a:ext cx="3141624" cy="589598"/>
          </a:xfrm>
          <a:prstGeom prst="rect">
            <a:avLst/>
          </a:prstGeom>
        </p:spPr>
      </p:pic>
    </p:spTree>
    <p:extLst>
      <p:ext uri="{BB962C8B-B14F-4D97-AF65-F5344CB8AC3E}">
        <p14:creationId xmlns:p14="http://schemas.microsoft.com/office/powerpoint/2010/main" val="164417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Accessing implementation through interface reference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lstStyle/>
          <a:p>
            <a:pPr algn="just"/>
            <a:r>
              <a:rPr lang="en-IN" dirty="0" smtClean="0"/>
              <a:t>The </a:t>
            </a:r>
            <a:r>
              <a:rPr lang="en-IN" dirty="0"/>
              <a:t>method to be executed is looked up dynamically at run time, allowing classes to be created later than the code which calls methods on them. </a:t>
            </a:r>
          </a:p>
          <a:p>
            <a:pPr algn="just"/>
            <a:r>
              <a:rPr lang="en-IN" dirty="0" smtClean="0"/>
              <a:t>The </a:t>
            </a:r>
            <a:r>
              <a:rPr lang="en-IN" dirty="0"/>
              <a:t>calling code can dispatch through an interface without having to know anything about the "</a:t>
            </a:r>
            <a:r>
              <a:rPr lang="en-IN" dirty="0" err="1"/>
              <a:t>callee</a:t>
            </a:r>
            <a:r>
              <a:rPr lang="en-IN" dirty="0"/>
              <a:t>." This process is similar to using a superclass </a:t>
            </a:r>
            <a:r>
              <a:rPr lang="en-IN" dirty="0" smtClean="0"/>
              <a:t>reference access </a:t>
            </a:r>
            <a:r>
              <a:rPr lang="en-IN" dirty="0"/>
              <a:t>a subclass object, as described in </a:t>
            </a:r>
            <a:r>
              <a:rPr lang="en-IN" dirty="0" smtClean="0"/>
              <a:t>Dynamic Method Dispatch.</a:t>
            </a:r>
            <a:endParaRPr lang="en-IN" dirty="0"/>
          </a:p>
          <a:p>
            <a:pPr algn="just"/>
            <a:endParaRPr lang="en-IN" dirty="0"/>
          </a:p>
        </p:txBody>
      </p:sp>
    </p:spTree>
    <p:extLst>
      <p:ext uri="{BB962C8B-B14F-4D97-AF65-F5344CB8AC3E}">
        <p14:creationId xmlns:p14="http://schemas.microsoft.com/office/powerpoint/2010/main" val="31640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Partial Implementation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p:txBody>
          <a:bodyPr>
            <a:normAutofit fontScale="85000" lnSpcReduction="20000"/>
          </a:bodyPr>
          <a:lstStyle/>
          <a:p>
            <a:pPr algn="just"/>
            <a:r>
              <a:rPr lang="en-IN" dirty="0" smtClean="0"/>
              <a:t>If </a:t>
            </a:r>
            <a:r>
              <a:rPr lang="en-IN" dirty="0"/>
              <a:t>a class includes an interface but does not fully implement the methods defined by that interface, then that class must be declared as abstract. </a:t>
            </a:r>
          </a:p>
          <a:p>
            <a:pPr marL="274320" lvl="1" indent="0" algn="just">
              <a:buNone/>
            </a:pPr>
            <a:r>
              <a:rPr lang="en-IN" dirty="0" smtClean="0">
                <a:solidFill>
                  <a:srgbClr val="FF0000"/>
                </a:solidFill>
              </a:rPr>
              <a:t>abstract </a:t>
            </a:r>
            <a:r>
              <a:rPr lang="en-IN" dirty="0">
                <a:solidFill>
                  <a:srgbClr val="FF0000"/>
                </a:solidFill>
              </a:rPr>
              <a:t>class Incomplete implements </a:t>
            </a:r>
            <a:r>
              <a:rPr lang="en-IN" dirty="0" err="1">
                <a:solidFill>
                  <a:srgbClr val="FF0000"/>
                </a:solidFill>
              </a:rPr>
              <a:t>Callback</a:t>
            </a:r>
            <a:r>
              <a:rPr lang="en-IN" dirty="0">
                <a:solidFill>
                  <a:srgbClr val="FF0000"/>
                </a:solidFill>
              </a:rPr>
              <a:t> {</a:t>
            </a:r>
          </a:p>
          <a:p>
            <a:pPr marL="0" indent="0" algn="just">
              <a:buNone/>
            </a:pPr>
            <a:r>
              <a:rPr lang="en-IN" dirty="0" smtClean="0">
                <a:solidFill>
                  <a:srgbClr val="FF0000"/>
                </a:solidFill>
              </a:rPr>
              <a:t>	int a</a:t>
            </a:r>
            <a:r>
              <a:rPr lang="en-IN" dirty="0">
                <a:solidFill>
                  <a:srgbClr val="FF0000"/>
                </a:solidFill>
              </a:rPr>
              <a:t>, b;</a:t>
            </a:r>
          </a:p>
          <a:p>
            <a:pPr marL="0" indent="0" algn="just">
              <a:buNone/>
            </a:pPr>
            <a:r>
              <a:rPr lang="en-IN" dirty="0" smtClean="0">
                <a:solidFill>
                  <a:srgbClr val="FF0000"/>
                </a:solidFill>
              </a:rPr>
              <a:t>	void </a:t>
            </a:r>
            <a:r>
              <a:rPr lang="en-IN" dirty="0">
                <a:solidFill>
                  <a:srgbClr val="FF0000"/>
                </a:solidFill>
              </a:rPr>
              <a:t>show() {</a:t>
            </a:r>
          </a:p>
          <a:p>
            <a:pPr marL="0" indent="0" algn="just">
              <a:buNone/>
            </a:pPr>
            <a:r>
              <a:rPr lang="en-IN" dirty="0" smtClean="0">
                <a:solidFill>
                  <a:srgbClr val="FF0000"/>
                </a:solidFill>
              </a:rPr>
              <a:t>		System.out.println(a </a:t>
            </a:r>
            <a:r>
              <a:rPr lang="en-IN" dirty="0">
                <a:solidFill>
                  <a:srgbClr val="FF0000"/>
                </a:solidFill>
              </a:rPr>
              <a:t>+ " " + b);</a:t>
            </a:r>
          </a:p>
          <a:p>
            <a:pPr marL="0" indent="0" algn="just">
              <a:buNone/>
            </a:pPr>
            <a:r>
              <a:rPr lang="en-IN" dirty="0" smtClean="0">
                <a:solidFill>
                  <a:srgbClr val="FF0000"/>
                </a:solidFill>
              </a:rPr>
              <a:t>		       }</a:t>
            </a:r>
            <a:endParaRPr lang="en-IN" dirty="0">
              <a:solidFill>
                <a:srgbClr val="FF0000"/>
              </a:solidFill>
            </a:endParaRPr>
          </a:p>
          <a:p>
            <a:pPr marL="0" indent="0" algn="just">
              <a:buNone/>
            </a:pPr>
            <a:r>
              <a:rPr lang="en-IN" dirty="0" smtClean="0">
                <a:solidFill>
                  <a:srgbClr val="FF0000"/>
                </a:solidFill>
              </a:rPr>
              <a:t>		// </a:t>
            </a:r>
            <a:r>
              <a:rPr lang="en-IN" dirty="0">
                <a:solidFill>
                  <a:srgbClr val="FF0000"/>
                </a:solidFill>
              </a:rPr>
              <a:t>...</a:t>
            </a:r>
          </a:p>
          <a:p>
            <a:pPr marL="0" indent="0" algn="just">
              <a:buNone/>
            </a:pPr>
            <a:r>
              <a:rPr lang="en-IN" dirty="0" smtClean="0">
                <a:solidFill>
                  <a:srgbClr val="FF0000"/>
                </a:solidFill>
              </a:rPr>
              <a:t>	}</a:t>
            </a:r>
            <a:endParaRPr lang="en-IN" dirty="0">
              <a:solidFill>
                <a:srgbClr val="FF0000"/>
              </a:solidFill>
            </a:endParaRPr>
          </a:p>
          <a:p>
            <a:pPr algn="just"/>
            <a:r>
              <a:rPr lang="en-IN" dirty="0" smtClean="0"/>
              <a:t>Here</a:t>
            </a:r>
            <a:r>
              <a:rPr lang="en-IN" dirty="0"/>
              <a:t>, the class </a:t>
            </a:r>
            <a:r>
              <a:rPr lang="en-IN" dirty="0" smtClean="0"/>
              <a:t>Incomplete does </a:t>
            </a:r>
            <a:r>
              <a:rPr lang="en-IN" dirty="0"/>
              <a:t>not implement </a:t>
            </a:r>
            <a:r>
              <a:rPr lang="en-IN" dirty="0" err="1"/>
              <a:t>callback</a:t>
            </a:r>
            <a:r>
              <a:rPr lang="en-IN" b="1" dirty="0"/>
              <a:t>() </a:t>
            </a:r>
            <a:r>
              <a:rPr lang="en-IN" dirty="0"/>
              <a:t>and must be declared as abstract. </a:t>
            </a:r>
          </a:p>
          <a:p>
            <a:pPr algn="just"/>
            <a:r>
              <a:rPr lang="en-IN" dirty="0" smtClean="0"/>
              <a:t>Any </a:t>
            </a:r>
            <a:r>
              <a:rPr lang="en-IN" dirty="0"/>
              <a:t>class that inherits </a:t>
            </a:r>
            <a:r>
              <a:rPr lang="en-IN" dirty="0" smtClean="0"/>
              <a:t>Incomplete must </a:t>
            </a:r>
            <a:r>
              <a:rPr lang="en-IN" dirty="0"/>
              <a:t>implement </a:t>
            </a:r>
            <a:r>
              <a:rPr lang="en-IN" dirty="0" err="1"/>
              <a:t>callback</a:t>
            </a:r>
            <a:r>
              <a:rPr lang="en-IN" dirty="0"/>
              <a:t>() or be declared </a:t>
            </a:r>
            <a:r>
              <a:rPr lang="en-IN" dirty="0" smtClean="0"/>
              <a:t>abstract itself</a:t>
            </a:r>
            <a:r>
              <a:rPr lang="en-IN" dirty="0"/>
              <a:t>.</a:t>
            </a:r>
          </a:p>
          <a:p>
            <a:pPr algn="just"/>
            <a:endParaRPr lang="en-IN" dirty="0"/>
          </a:p>
        </p:txBody>
      </p:sp>
    </p:spTree>
    <p:extLst>
      <p:ext uri="{BB962C8B-B14F-4D97-AF65-F5344CB8AC3E}">
        <p14:creationId xmlns:p14="http://schemas.microsoft.com/office/powerpoint/2010/main" val="41445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Extending Interface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normAutofit/>
          </a:bodyPr>
          <a:lstStyle/>
          <a:p>
            <a:pPr algn="just"/>
            <a:r>
              <a:rPr lang="en-IN" sz="1800" dirty="0" smtClean="0"/>
              <a:t>An </a:t>
            </a:r>
            <a:r>
              <a:rPr lang="en-IN" sz="1800" dirty="0"/>
              <a:t>interface can extend another interface, similarly to the way that a class can extend another class. </a:t>
            </a:r>
          </a:p>
          <a:p>
            <a:pPr algn="just"/>
            <a:r>
              <a:rPr lang="en-IN" sz="1800" dirty="0" smtClean="0"/>
              <a:t>The </a:t>
            </a:r>
            <a:r>
              <a:rPr lang="en-IN" sz="1800" b="1" dirty="0" smtClean="0"/>
              <a:t>extends </a:t>
            </a:r>
            <a:r>
              <a:rPr lang="en-IN" sz="1800" dirty="0" smtClean="0"/>
              <a:t>keyword </a:t>
            </a:r>
            <a:r>
              <a:rPr lang="en-IN" sz="1800" dirty="0"/>
              <a:t>is used to extend an interface, and the child interface inherits the methods of the parent interface.</a:t>
            </a:r>
          </a:p>
        </p:txBody>
      </p:sp>
      <p:pic>
        <p:nvPicPr>
          <p:cNvPr id="6" name="Picture 5"/>
          <p:cNvPicPr>
            <a:picLocks noChangeAspect="1"/>
          </p:cNvPicPr>
          <p:nvPr/>
        </p:nvPicPr>
        <p:blipFill>
          <a:blip r:embed="rId2"/>
          <a:stretch>
            <a:fillRect/>
          </a:stretch>
        </p:blipFill>
        <p:spPr>
          <a:xfrm>
            <a:off x="1066800" y="2514600"/>
            <a:ext cx="4191000" cy="3642360"/>
          </a:xfrm>
          <a:prstGeom prst="rect">
            <a:avLst/>
          </a:prstGeom>
        </p:spPr>
      </p:pic>
    </p:spTree>
    <p:extLst>
      <p:ext uri="{BB962C8B-B14F-4D97-AF65-F5344CB8AC3E}">
        <p14:creationId xmlns:p14="http://schemas.microsoft.com/office/powerpoint/2010/main" val="384145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Extending multiple interfaces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p:txBody>
          <a:bodyPr/>
          <a:lstStyle/>
          <a:p>
            <a:pPr algn="just"/>
            <a:r>
              <a:rPr lang="en-IN" dirty="0" smtClean="0"/>
              <a:t>A </a:t>
            </a:r>
            <a:r>
              <a:rPr lang="en-IN" dirty="0"/>
              <a:t>Java class can only extend one parent class. Multiple inheritance is not allowed. Interfaces are not classes, however, and an interface can extend more than one parent interface.</a:t>
            </a:r>
          </a:p>
          <a:p>
            <a:pPr algn="just"/>
            <a:r>
              <a:rPr lang="en-IN" dirty="0" smtClean="0"/>
              <a:t>The </a:t>
            </a:r>
            <a:r>
              <a:rPr lang="en-IN" dirty="0"/>
              <a:t>extends keyword is used once, and the parent interfaces are declared in a comma-separated list</a:t>
            </a:r>
            <a:r>
              <a:rPr lang="en-IN" dirty="0" smtClean="0"/>
              <a:t>.</a:t>
            </a:r>
          </a:p>
          <a:p>
            <a:pPr marL="0" indent="0" algn="ctr">
              <a:buNone/>
            </a:pPr>
            <a:r>
              <a:rPr lang="en-IN" dirty="0">
                <a:solidFill>
                  <a:srgbClr val="FF0000"/>
                </a:solidFill>
              </a:rPr>
              <a:t>p</a:t>
            </a:r>
            <a:r>
              <a:rPr lang="en-IN" dirty="0" smtClean="0">
                <a:solidFill>
                  <a:srgbClr val="FF0000"/>
                </a:solidFill>
              </a:rPr>
              <a:t>ublic interface Hockey extends Sports, Event </a:t>
            </a:r>
            <a:endParaRPr lang="en-IN" dirty="0">
              <a:solidFill>
                <a:srgbClr val="FF0000"/>
              </a:solidFill>
            </a:endParaRPr>
          </a:p>
        </p:txBody>
      </p:sp>
    </p:spTree>
    <p:extLst>
      <p:ext uri="{BB962C8B-B14F-4D97-AF65-F5344CB8AC3E}">
        <p14:creationId xmlns:p14="http://schemas.microsoft.com/office/powerpoint/2010/main" val="2307749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Interfaces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pPr algn="just"/>
            <a:r>
              <a:rPr lang="en-IN" dirty="0" smtClean="0"/>
              <a:t>An </a:t>
            </a:r>
            <a:r>
              <a:rPr lang="en-IN" dirty="0"/>
              <a:t>interface can be declared as a member of a class or another interface.</a:t>
            </a:r>
          </a:p>
          <a:p>
            <a:pPr algn="just"/>
            <a:r>
              <a:rPr lang="en-IN" dirty="0" smtClean="0"/>
              <a:t>A </a:t>
            </a:r>
            <a:r>
              <a:rPr lang="en-IN" dirty="0"/>
              <a:t>nested interface can be declared as public, private, or protected. This differs from a top-level interface, which must either be declared as public or use the default access level </a:t>
            </a:r>
          </a:p>
          <a:p>
            <a:pPr algn="just"/>
            <a:r>
              <a:rPr lang="en-IN" dirty="0" smtClean="0"/>
              <a:t>When </a:t>
            </a:r>
            <a:r>
              <a:rPr lang="en-IN" dirty="0"/>
              <a:t>a nested interface is used outside of its enclosing scope, it must be qualified by the name of the class or interface of which it is a member.</a:t>
            </a:r>
          </a:p>
        </p:txBody>
      </p:sp>
    </p:spTree>
    <p:extLst>
      <p:ext uri="{BB962C8B-B14F-4D97-AF65-F5344CB8AC3E}">
        <p14:creationId xmlns:p14="http://schemas.microsoft.com/office/powerpoint/2010/main" val="39067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Interface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4"/>
          <p:cNvPicPr>
            <a:picLocks noChangeAspect="1"/>
          </p:cNvPicPr>
          <p:nvPr/>
        </p:nvPicPr>
        <p:blipFill>
          <a:blip r:embed="rId2"/>
          <a:stretch>
            <a:fillRect/>
          </a:stretch>
        </p:blipFill>
        <p:spPr>
          <a:xfrm>
            <a:off x="457200" y="1371600"/>
            <a:ext cx="6019800" cy="4800600"/>
          </a:xfrm>
          <a:prstGeom prst="rect">
            <a:avLst/>
          </a:prstGeom>
        </p:spPr>
      </p:pic>
    </p:spTree>
    <p:extLst>
      <p:ext uri="{BB962C8B-B14F-4D97-AF65-F5344CB8AC3E}">
        <p14:creationId xmlns:p14="http://schemas.microsoft.com/office/powerpoint/2010/main" val="357538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instanceOf operator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lstStyle/>
          <a:p>
            <a:r>
              <a:rPr lang="en-US" dirty="0"/>
              <a:t>Used to check the actual type of an object</a:t>
            </a:r>
          </a:p>
          <a:p>
            <a:pPr algn="just"/>
            <a:r>
              <a:rPr lang="en-US" dirty="0" smtClean="0"/>
              <a:t>Has </a:t>
            </a:r>
            <a:r>
              <a:rPr lang="en-US" dirty="0"/>
              <a:t>two operands: </a:t>
            </a:r>
          </a:p>
          <a:p>
            <a:pPr marL="742950" lvl="1" indent="-285750" algn="just"/>
            <a:r>
              <a:rPr lang="en-US" sz="1800" dirty="0"/>
              <a:t>A reference to an object on the left</a:t>
            </a:r>
          </a:p>
          <a:p>
            <a:pPr marL="742950" lvl="1" indent="-285750" algn="just"/>
            <a:r>
              <a:rPr lang="en-US" sz="1800" dirty="0"/>
              <a:t>A class name on the right</a:t>
            </a:r>
          </a:p>
          <a:p>
            <a:pPr algn="just"/>
            <a:r>
              <a:rPr lang="en-US" dirty="0" smtClean="0"/>
              <a:t>Returns </a:t>
            </a:r>
            <a:r>
              <a:rPr lang="en-US" dirty="0"/>
              <a:t>true or false based on whether the object is an instance of the named class or any of that class's </a:t>
            </a:r>
            <a:r>
              <a:rPr lang="en-US" dirty="0" smtClean="0"/>
              <a:t>subclasses</a:t>
            </a:r>
          </a:p>
          <a:p>
            <a:pPr algn="just"/>
            <a:r>
              <a:rPr lang="en-US" dirty="0" smtClean="0"/>
              <a:t>Also known as type comparison operator</a:t>
            </a:r>
            <a:endParaRPr lang="en-US" dirty="0"/>
          </a:p>
          <a:p>
            <a:endParaRPr lang="en-IN" dirty="0"/>
          </a:p>
        </p:txBody>
      </p:sp>
    </p:spTree>
    <p:extLst>
      <p:ext uri="{BB962C8B-B14F-4D97-AF65-F5344CB8AC3E}">
        <p14:creationId xmlns:p14="http://schemas.microsoft.com/office/powerpoint/2010/main" val="41810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instanceOf operator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5" name="Date Placeholder 3"/>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6B85080-852B-43F6-801F-34964835B8D0}" type="datetime1">
              <a:rPr lang="en-US" sz="1200">
                <a:solidFill>
                  <a:schemeClr val="bg1"/>
                </a:solidFill>
                <a:latin typeface="Arial" panose="020B0604020202020204" pitchFamily="34" charset="0"/>
              </a:rPr>
              <a:pPr eaLnBrk="1" hangingPunct="1"/>
              <a:t>11/12/2018</a:t>
            </a:fld>
            <a:endParaRPr lang="en-US" sz="1200">
              <a:solidFill>
                <a:schemeClr val="bg1"/>
              </a:solidFill>
              <a:latin typeface="Arial" panose="020B0604020202020204" pitchFamily="34" charset="0"/>
            </a:endParaRPr>
          </a:p>
        </p:txBody>
      </p:sp>
      <p:sp>
        <p:nvSpPr>
          <p:cNvPr id="6" name="Footer Placeholder 4"/>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r>
              <a:rPr lang="en-US" sz="800">
                <a:solidFill>
                  <a:schemeClr val="bg1"/>
                </a:solidFill>
                <a:latin typeface="Arial" panose="020B0604020202020204" pitchFamily="34" charset="0"/>
              </a:rPr>
              <a:t>CONFIDENTIAL© Copyright 2008 Tech Mahindra Limited</a:t>
            </a:r>
          </a:p>
        </p:txBody>
      </p:sp>
      <p:sp>
        <p:nvSpPr>
          <p:cNvPr id="7" name="Slide Number Placeholder 5"/>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4B2F9F2D-23E0-45DF-BA2C-D355D6821D04}" type="slidenum">
              <a:rPr lang="en-US" sz="900">
                <a:solidFill>
                  <a:schemeClr val="bg1"/>
                </a:solidFill>
                <a:latin typeface="Arial" panose="020B0604020202020204" pitchFamily="34" charset="0"/>
              </a:rPr>
              <a:pPr algn="r" eaLnBrk="1" hangingPunct="1"/>
              <a:t>18</a:t>
            </a:fld>
            <a:endParaRPr lang="en-US" sz="900">
              <a:solidFill>
                <a:schemeClr val="bg1"/>
              </a:solidFill>
              <a:latin typeface="Arial" panose="020B0604020202020204" pitchFamily="34" charset="0"/>
            </a:endParaRPr>
          </a:p>
        </p:txBody>
      </p:sp>
      <p:sp>
        <p:nvSpPr>
          <p:cNvPr id="8" name="Rectangle 3"/>
          <p:cNvSpPr txBox="1">
            <a:spLocks noChangeArrowheads="1"/>
          </p:cNvSpPr>
          <p:nvPr/>
        </p:nvSpPr>
        <p:spPr>
          <a:xfrm>
            <a:off x="304800" y="1219200"/>
            <a:ext cx="8229600" cy="5105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None/>
            </a:pPr>
            <a:endParaRPr lang="en-US" dirty="0" smtClean="0"/>
          </a:p>
        </p:txBody>
      </p:sp>
      <p:sp>
        <p:nvSpPr>
          <p:cNvPr id="9" name="Text Box 7"/>
          <p:cNvSpPr txBox="1">
            <a:spLocks noChangeArrowheads="1"/>
          </p:cNvSpPr>
          <p:nvPr/>
        </p:nvSpPr>
        <p:spPr bwMode="auto">
          <a:xfrm>
            <a:off x="457200" y="1709445"/>
            <a:ext cx="7391400" cy="1289050"/>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GB" dirty="0">
                <a:solidFill>
                  <a:schemeClr val="accent2"/>
                </a:solidFill>
                <a:latin typeface="Courier New" panose="02070309020205020404" pitchFamily="49" charset="0"/>
              </a:rPr>
              <a:t>public class </a:t>
            </a:r>
            <a:r>
              <a:rPr lang="en-GB" dirty="0" err="1">
                <a:solidFill>
                  <a:schemeClr val="accent2"/>
                </a:solidFill>
                <a:latin typeface="Courier New" panose="02070309020205020404" pitchFamily="49" charset="0"/>
              </a:rPr>
              <a:t>MotorBike</a:t>
            </a:r>
            <a:r>
              <a:rPr lang="en-GB" dirty="0">
                <a:solidFill>
                  <a:schemeClr val="accent2"/>
                </a:solidFill>
                <a:latin typeface="Courier New" panose="02070309020205020404" pitchFamily="49" charset="0"/>
              </a:rPr>
              <a:t> implements Vehicle, Motorised </a:t>
            </a:r>
          </a:p>
          <a:p>
            <a:pPr eaLnBrk="1" hangingPunct="1"/>
            <a:r>
              <a:rPr lang="en-GB" dirty="0">
                <a:solidFill>
                  <a:schemeClr val="accent2"/>
                </a:solidFill>
                <a:latin typeface="Courier New" panose="02070309020205020404" pitchFamily="49" charset="0"/>
              </a:rPr>
              <a:t>{ </a:t>
            </a:r>
          </a:p>
          <a:p>
            <a:pPr eaLnBrk="1" hangingPunct="1"/>
            <a:r>
              <a:rPr lang="en-GB" dirty="0">
                <a:solidFill>
                  <a:schemeClr val="accent2"/>
                </a:solidFill>
                <a:latin typeface="Courier New" panose="02070309020205020404" pitchFamily="49" charset="0"/>
              </a:rPr>
              <a:t>	… </a:t>
            </a:r>
          </a:p>
          <a:p>
            <a:pPr eaLnBrk="1" hangingPunct="1"/>
            <a:r>
              <a:rPr lang="en-GB" dirty="0">
                <a:solidFill>
                  <a:schemeClr val="accent2"/>
                </a:solidFill>
                <a:latin typeface="Courier New" panose="02070309020205020404" pitchFamily="49" charset="0"/>
              </a:rPr>
              <a:t>}</a:t>
            </a:r>
          </a:p>
        </p:txBody>
      </p:sp>
      <p:grpSp>
        <p:nvGrpSpPr>
          <p:cNvPr id="10" name="Group 16"/>
          <p:cNvGrpSpPr>
            <a:grpSpLocks/>
          </p:cNvGrpSpPr>
          <p:nvPr/>
        </p:nvGrpSpPr>
        <p:grpSpPr bwMode="auto">
          <a:xfrm>
            <a:off x="381000" y="2667000"/>
            <a:ext cx="7391400" cy="2362200"/>
            <a:chOff x="240" y="1680"/>
            <a:chExt cx="4656" cy="1488"/>
          </a:xfrm>
        </p:grpSpPr>
        <p:grpSp>
          <p:nvGrpSpPr>
            <p:cNvPr id="11" name="Group 8"/>
            <p:cNvGrpSpPr>
              <a:grpSpLocks noChangeAspect="1"/>
            </p:cNvGrpSpPr>
            <p:nvPr/>
          </p:nvGrpSpPr>
          <p:grpSpPr bwMode="auto">
            <a:xfrm>
              <a:off x="240" y="1680"/>
              <a:ext cx="4656" cy="1488"/>
              <a:chOff x="2527" y="3825"/>
              <a:chExt cx="6300" cy="1697"/>
            </a:xfrm>
          </p:grpSpPr>
          <p:sp>
            <p:nvSpPr>
              <p:cNvPr id="13" name="AutoShape 9"/>
              <p:cNvSpPr>
                <a:spLocks noChangeAspect="1" noChangeArrowheads="1"/>
              </p:cNvSpPr>
              <p:nvPr/>
            </p:nvSpPr>
            <p:spPr bwMode="auto">
              <a:xfrm>
                <a:off x="2527" y="3825"/>
                <a:ext cx="6300" cy="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IN"/>
              </a:p>
            </p:txBody>
          </p:sp>
          <p:sp>
            <p:nvSpPr>
              <p:cNvPr id="14" name="Text Box 10"/>
              <p:cNvSpPr txBox="1">
                <a:spLocks noChangeArrowheads="1"/>
              </p:cNvSpPr>
              <p:nvPr/>
            </p:nvSpPr>
            <p:spPr bwMode="auto">
              <a:xfrm>
                <a:off x="2527" y="4200"/>
                <a:ext cx="6300" cy="1322"/>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90000"/>
                  </a:lnSpc>
                  <a:spcBef>
                    <a:spcPct val="20000"/>
                  </a:spcBef>
                </a:pPr>
                <a:endParaRPr lang="en-GB"/>
              </a:p>
            </p:txBody>
          </p:sp>
        </p:grpSp>
        <p:sp>
          <p:nvSpPr>
            <p:cNvPr id="12" name="Rectangle 14"/>
            <p:cNvSpPr>
              <a:spLocks noChangeArrowheads="1"/>
            </p:cNvSpPr>
            <p:nvPr/>
          </p:nvSpPr>
          <p:spPr bwMode="auto">
            <a:xfrm>
              <a:off x="336" y="2064"/>
              <a:ext cx="278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90000"/>
                </a:lnSpc>
                <a:spcBef>
                  <a:spcPct val="20000"/>
                </a:spcBef>
              </a:pPr>
              <a:r>
                <a:rPr lang="en-GB" dirty="0">
                  <a:solidFill>
                    <a:schemeClr val="accent2"/>
                  </a:solidFill>
                  <a:latin typeface="Courier New" panose="02070309020205020404" pitchFamily="49" charset="0"/>
                </a:rPr>
                <a:t>Vehicle bike = new </a:t>
              </a:r>
              <a:r>
                <a:rPr lang="en-GB" dirty="0" err="1">
                  <a:solidFill>
                    <a:schemeClr val="accent2"/>
                  </a:solidFill>
                  <a:latin typeface="Courier New" panose="02070309020205020404" pitchFamily="49" charset="0"/>
                </a:rPr>
                <a:t>MotorBike</a:t>
              </a:r>
              <a:r>
                <a:rPr lang="en-GB" dirty="0">
                  <a:solidFill>
                    <a:schemeClr val="accent2"/>
                  </a:solidFill>
                  <a:latin typeface="Courier New" panose="02070309020205020404" pitchFamily="49" charset="0"/>
                </a:rPr>
                <a:t>();</a:t>
              </a:r>
            </a:p>
            <a:p>
              <a:pPr eaLnBrk="1" hangingPunct="1">
                <a:lnSpc>
                  <a:spcPct val="90000"/>
                </a:lnSpc>
                <a:spcBef>
                  <a:spcPct val="20000"/>
                </a:spcBef>
              </a:pPr>
              <a:r>
                <a:rPr lang="en-GB" dirty="0">
                  <a:solidFill>
                    <a:schemeClr val="accent2"/>
                  </a:solidFill>
                  <a:latin typeface="Courier New" panose="02070309020205020404" pitchFamily="49" charset="0"/>
                </a:rPr>
                <a:t>if (bike </a:t>
              </a:r>
              <a:r>
                <a:rPr lang="en-GB" dirty="0" err="1">
                  <a:solidFill>
                    <a:schemeClr val="accent2"/>
                  </a:solidFill>
                  <a:latin typeface="Courier New" panose="02070309020205020404" pitchFamily="49" charset="0"/>
                </a:rPr>
                <a:t>instanceOf</a:t>
              </a:r>
              <a:r>
                <a:rPr lang="en-GB" dirty="0">
                  <a:solidFill>
                    <a:schemeClr val="accent2"/>
                  </a:solidFill>
                  <a:latin typeface="Courier New" panose="02070309020205020404" pitchFamily="49" charset="0"/>
                </a:rPr>
                <a:t> </a:t>
              </a:r>
              <a:r>
                <a:rPr lang="en-GB" dirty="0" err="1">
                  <a:solidFill>
                    <a:schemeClr val="accent2"/>
                  </a:solidFill>
                  <a:latin typeface="Courier New" panose="02070309020205020404" pitchFamily="49" charset="0"/>
                </a:rPr>
                <a:t>MotorBike</a:t>
              </a:r>
              <a:r>
                <a:rPr lang="en-GB" dirty="0">
                  <a:solidFill>
                    <a:schemeClr val="accent2"/>
                  </a:solidFill>
                  <a:latin typeface="Courier New" panose="02070309020205020404" pitchFamily="49" charset="0"/>
                </a:rPr>
                <a:t>)</a:t>
              </a:r>
            </a:p>
            <a:p>
              <a:pPr eaLnBrk="1" hangingPunct="1">
                <a:lnSpc>
                  <a:spcPct val="90000"/>
                </a:lnSpc>
                <a:spcBef>
                  <a:spcPct val="20000"/>
                </a:spcBef>
              </a:pPr>
              <a:r>
                <a:rPr lang="en-GB" dirty="0">
                  <a:solidFill>
                    <a:schemeClr val="accent2"/>
                  </a:solidFill>
                  <a:latin typeface="Courier New" panose="02070309020205020404" pitchFamily="49" charset="0"/>
                </a:rPr>
                <a:t> {</a:t>
              </a:r>
            </a:p>
            <a:p>
              <a:pPr eaLnBrk="1" hangingPunct="1">
                <a:lnSpc>
                  <a:spcPct val="90000"/>
                </a:lnSpc>
                <a:spcBef>
                  <a:spcPct val="20000"/>
                </a:spcBef>
              </a:pPr>
              <a:r>
                <a:rPr lang="en-GB" dirty="0">
                  <a:solidFill>
                    <a:schemeClr val="accent2"/>
                  </a:solidFill>
                  <a:latin typeface="Courier New" panose="02070309020205020404" pitchFamily="49" charset="0"/>
                </a:rPr>
                <a:t>	-------</a:t>
              </a:r>
            </a:p>
            <a:p>
              <a:pPr eaLnBrk="1" hangingPunct="1">
                <a:lnSpc>
                  <a:spcPct val="90000"/>
                </a:lnSpc>
                <a:spcBef>
                  <a:spcPct val="20000"/>
                </a:spcBef>
              </a:pPr>
              <a:r>
                <a:rPr lang="en-GB" dirty="0">
                  <a:solidFill>
                    <a:schemeClr val="accent2"/>
                  </a:solidFill>
                  <a:latin typeface="Courier New" panose="02070309020205020404" pitchFamily="49" charset="0"/>
                </a:rPr>
                <a:t>}</a:t>
              </a:r>
            </a:p>
          </p:txBody>
        </p:sp>
      </p:grpSp>
      <p:sp>
        <p:nvSpPr>
          <p:cNvPr id="15" name="AutoShape 15"/>
          <p:cNvSpPr>
            <a:spLocks noChangeArrowheads="1"/>
          </p:cNvSpPr>
          <p:nvPr/>
        </p:nvSpPr>
        <p:spPr bwMode="auto">
          <a:xfrm>
            <a:off x="6400800" y="685800"/>
            <a:ext cx="2590800" cy="762000"/>
          </a:xfrm>
          <a:prstGeom prst="wedgeRoundRectCallout">
            <a:avLst>
              <a:gd name="adj1" fmla="val -88787"/>
              <a:gd name="adj2" fmla="val 62292"/>
              <a:gd name="adj3" fmla="val 16667"/>
            </a:avLst>
          </a:prstGeom>
          <a:solidFill>
            <a:srgbClr val="99CCFF">
              <a:alpha val="50000"/>
            </a:srgbClr>
          </a:solidFill>
          <a:ln w="12700" algn="ctr">
            <a:solidFill>
              <a:schemeClr val="tx1"/>
            </a:solidFill>
            <a:miter lim="800000"/>
            <a:headEnd/>
            <a:tailEnd/>
          </a:ln>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buClr>
                <a:srgbClr val="0033CC"/>
              </a:buClr>
              <a:buSzPct val="155000"/>
              <a:buFont typeface="Symbol" panose="05050102010706020507" pitchFamily="18" charset="2"/>
              <a:buNone/>
            </a:pPr>
            <a:r>
              <a:rPr lang="en-US"/>
              <a:t>A class definition</a:t>
            </a:r>
          </a:p>
        </p:txBody>
      </p:sp>
      <p:sp>
        <p:nvSpPr>
          <p:cNvPr id="16" name="AutoShape 16"/>
          <p:cNvSpPr>
            <a:spLocks noChangeArrowheads="1"/>
          </p:cNvSpPr>
          <p:nvPr/>
        </p:nvSpPr>
        <p:spPr bwMode="auto">
          <a:xfrm>
            <a:off x="5943600" y="5078413"/>
            <a:ext cx="2819400" cy="1246187"/>
          </a:xfrm>
          <a:prstGeom prst="wedgeRoundRectCallout">
            <a:avLst>
              <a:gd name="adj1" fmla="val -97861"/>
              <a:gd name="adj2" fmla="val -146560"/>
              <a:gd name="adj3" fmla="val 16667"/>
            </a:avLst>
          </a:prstGeom>
          <a:solidFill>
            <a:srgbClr val="CCFFCC">
              <a:alpha val="50000"/>
            </a:srgbClr>
          </a:solidFill>
          <a:ln w="12700" algn="ctr">
            <a:solidFill>
              <a:schemeClr val="tx1"/>
            </a:solidFill>
            <a:miter lim="800000"/>
            <a:headEnd/>
            <a:tailEnd/>
          </a:ln>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buClr>
                <a:srgbClr val="0033CC"/>
              </a:buClr>
              <a:buSzPct val="155000"/>
              <a:buFont typeface="Symbol" panose="05050102010706020507" pitchFamily="18" charset="2"/>
              <a:buNone/>
            </a:pPr>
            <a:r>
              <a:rPr lang="en-US"/>
              <a:t>Check whether the bike reference is an instance of MotorBike or not</a:t>
            </a:r>
          </a:p>
        </p:txBody>
      </p:sp>
    </p:spTree>
    <p:extLst>
      <p:ext uri="{BB962C8B-B14F-4D97-AF65-F5344CB8AC3E}">
        <p14:creationId xmlns:p14="http://schemas.microsoft.com/office/powerpoint/2010/main" val="44571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par>
                          <p:cTn id="13" fill="hold">
                            <p:stCondLst>
                              <p:cond delay="3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par>
                          <p:cTn id="17" fill="hold">
                            <p:stCondLst>
                              <p:cond delay="5000"/>
                            </p:stCondLst>
                            <p:childTnLst>
                              <p:par>
                                <p:cTn id="18" presetID="22" presetClass="entr" presetSubtype="2"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right)">
                                      <p:cBhvr>
                                        <p:cTn id="20" dur="1000"/>
                                        <p:tgtEl>
                                          <p:spTgt spid="15"/>
                                        </p:tgtEl>
                                      </p:cBhvr>
                                    </p:animEffect>
                                  </p:childTnLst>
                                </p:cTn>
                              </p:par>
                            </p:childTnLst>
                          </p:cTn>
                        </p:par>
                        <p:par>
                          <p:cTn id="21" fill="hold">
                            <p:stCondLst>
                              <p:cond delay="6000"/>
                            </p:stCondLst>
                            <p:childTnLst>
                              <p:par>
                                <p:cTn id="22" presetID="22" presetClass="entr" presetSubtype="2"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right)">
                                      <p:cBhvr>
                                        <p:cTn id="2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instanceOf operator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5" name="Date Placeholder 3"/>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6B85080-852B-43F6-801F-34964835B8D0}" type="datetime1">
              <a:rPr lang="en-US" sz="1200">
                <a:solidFill>
                  <a:schemeClr val="bg1"/>
                </a:solidFill>
                <a:latin typeface="Arial" panose="020B0604020202020204" pitchFamily="34" charset="0"/>
              </a:rPr>
              <a:pPr eaLnBrk="1" hangingPunct="1"/>
              <a:t>11/12/2018</a:t>
            </a:fld>
            <a:endParaRPr lang="en-US" sz="1200">
              <a:solidFill>
                <a:schemeClr val="bg1"/>
              </a:solidFill>
              <a:latin typeface="Arial" panose="020B0604020202020204" pitchFamily="34" charset="0"/>
            </a:endParaRPr>
          </a:p>
        </p:txBody>
      </p:sp>
      <p:sp>
        <p:nvSpPr>
          <p:cNvPr id="6" name="Footer Placeholder 4"/>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r>
              <a:rPr lang="en-US" sz="800">
                <a:solidFill>
                  <a:schemeClr val="bg1"/>
                </a:solidFill>
                <a:latin typeface="Arial" panose="020B0604020202020204" pitchFamily="34" charset="0"/>
              </a:rPr>
              <a:t>CONFIDENTIAL© Copyright 2008 Tech Mahindra Limited</a:t>
            </a:r>
          </a:p>
        </p:txBody>
      </p:sp>
      <p:sp>
        <p:nvSpPr>
          <p:cNvPr id="7" name="Slide Number Placeholder 5"/>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4B2F9F2D-23E0-45DF-BA2C-D355D6821D04}" type="slidenum">
              <a:rPr lang="en-US" sz="900">
                <a:solidFill>
                  <a:schemeClr val="bg1"/>
                </a:solidFill>
                <a:latin typeface="Arial" panose="020B0604020202020204" pitchFamily="34" charset="0"/>
              </a:rPr>
              <a:pPr algn="r" eaLnBrk="1" hangingPunct="1"/>
              <a:t>19</a:t>
            </a:fld>
            <a:endParaRPr lang="en-US" sz="900">
              <a:solidFill>
                <a:schemeClr val="bg1"/>
              </a:solidFill>
              <a:latin typeface="Arial" panose="020B0604020202020204" pitchFamily="34" charset="0"/>
            </a:endParaRPr>
          </a:p>
        </p:txBody>
      </p:sp>
      <p:sp>
        <p:nvSpPr>
          <p:cNvPr id="8" name="Rectangle 3"/>
          <p:cNvSpPr txBox="1">
            <a:spLocks noChangeArrowheads="1"/>
          </p:cNvSpPr>
          <p:nvPr/>
        </p:nvSpPr>
        <p:spPr>
          <a:xfrm>
            <a:off x="304800" y="1219200"/>
            <a:ext cx="8229600" cy="5105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None/>
            </a:pPr>
            <a:endParaRPr lang="en-US" dirty="0" smtClean="0"/>
          </a:p>
        </p:txBody>
      </p:sp>
      <p:pic>
        <p:nvPicPr>
          <p:cNvPr id="4" name="Picture 3"/>
          <p:cNvPicPr>
            <a:picLocks noChangeAspect="1"/>
          </p:cNvPicPr>
          <p:nvPr/>
        </p:nvPicPr>
        <p:blipFill>
          <a:blip r:embed="rId2"/>
          <a:stretch>
            <a:fillRect/>
          </a:stretch>
        </p:blipFill>
        <p:spPr>
          <a:xfrm>
            <a:off x="470848" y="1371031"/>
            <a:ext cx="3872552" cy="4801169"/>
          </a:xfrm>
          <a:prstGeom prst="rect">
            <a:avLst/>
          </a:prstGeom>
        </p:spPr>
      </p:pic>
      <p:pic>
        <p:nvPicPr>
          <p:cNvPr id="17" name="Picture 16"/>
          <p:cNvPicPr>
            <a:picLocks noChangeAspect="1"/>
          </p:cNvPicPr>
          <p:nvPr/>
        </p:nvPicPr>
        <p:blipFill>
          <a:blip r:embed="rId3"/>
          <a:stretch>
            <a:fillRect/>
          </a:stretch>
        </p:blipFill>
        <p:spPr>
          <a:xfrm>
            <a:off x="4419600" y="1371031"/>
            <a:ext cx="3581400" cy="4724969"/>
          </a:xfrm>
          <a:prstGeom prst="rect">
            <a:avLst/>
          </a:prstGeom>
        </p:spPr>
      </p:pic>
    </p:spTree>
    <p:extLst>
      <p:ext uri="{BB962C8B-B14F-4D97-AF65-F5344CB8AC3E}">
        <p14:creationId xmlns:p14="http://schemas.microsoft.com/office/powerpoint/2010/main" val="34254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IN" dirty="0" smtClean="0"/>
              <a:t>Interfaces</a:t>
            </a:r>
          </a:p>
          <a:p>
            <a:r>
              <a:rPr lang="en-IN" dirty="0" smtClean="0"/>
              <a:t>Implementing interfaces</a:t>
            </a:r>
          </a:p>
          <a:p>
            <a:r>
              <a:rPr lang="en-IN" dirty="0" smtClean="0"/>
              <a:t>Extending interfaces</a:t>
            </a:r>
          </a:p>
          <a:p>
            <a:r>
              <a:rPr lang="en-IN" dirty="0" smtClean="0"/>
              <a:t>Nested interfaces</a:t>
            </a:r>
          </a:p>
          <a:p>
            <a:r>
              <a:rPr lang="en-IN" dirty="0" smtClean="0"/>
              <a:t>The instanceOf operator</a:t>
            </a:r>
          </a:p>
          <a:p>
            <a:endParaRPr lang="en-IN" dirty="0" smtClean="0"/>
          </a:p>
          <a:p>
            <a:endParaRPr lang="en-IN" dirty="0"/>
          </a:p>
        </p:txBody>
      </p:sp>
    </p:spTree>
    <p:extLst>
      <p:ext uri="{BB962C8B-B14F-4D97-AF65-F5344CB8AC3E}">
        <p14:creationId xmlns:p14="http://schemas.microsoft.com/office/powerpoint/2010/main" val="360461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instanceOf operator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11" name="Content Placeholder 10"/>
          <p:cNvSpPr>
            <a:spLocks noGrp="1"/>
          </p:cNvSpPr>
          <p:nvPr>
            <p:ph sz="quarter" idx="1"/>
          </p:nvPr>
        </p:nvSpPr>
        <p:spPr/>
        <p:txBody>
          <a:bodyPr/>
          <a:lstStyle/>
          <a:p>
            <a:r>
              <a:rPr lang="en-IN" dirty="0" smtClean="0"/>
              <a:t>Output</a:t>
            </a:r>
          </a:p>
          <a:p>
            <a:endParaRPr lang="en-IN" dirty="0"/>
          </a:p>
        </p:txBody>
      </p:sp>
      <p:sp>
        <p:nvSpPr>
          <p:cNvPr id="5" name="Date Placeholder 3"/>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6B85080-852B-43F6-801F-34964835B8D0}" type="datetime1">
              <a:rPr lang="en-US" sz="1200">
                <a:solidFill>
                  <a:schemeClr val="bg1"/>
                </a:solidFill>
                <a:latin typeface="Arial" panose="020B0604020202020204" pitchFamily="34" charset="0"/>
              </a:rPr>
              <a:pPr eaLnBrk="1" hangingPunct="1"/>
              <a:t>11/12/2018</a:t>
            </a:fld>
            <a:endParaRPr lang="en-US" sz="1200">
              <a:solidFill>
                <a:schemeClr val="bg1"/>
              </a:solidFill>
              <a:latin typeface="Arial" panose="020B0604020202020204" pitchFamily="34" charset="0"/>
            </a:endParaRPr>
          </a:p>
        </p:txBody>
      </p:sp>
      <p:sp>
        <p:nvSpPr>
          <p:cNvPr id="6" name="Footer Placeholder 4"/>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r>
              <a:rPr lang="en-US" sz="800">
                <a:solidFill>
                  <a:schemeClr val="bg1"/>
                </a:solidFill>
                <a:latin typeface="Arial" panose="020B0604020202020204" pitchFamily="34" charset="0"/>
              </a:rPr>
              <a:t>CONFIDENTIAL© Copyright 2008 Tech Mahindra Limited</a:t>
            </a:r>
          </a:p>
        </p:txBody>
      </p:sp>
      <p:sp>
        <p:nvSpPr>
          <p:cNvPr id="7" name="Slide Number Placeholder 5"/>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eaLnBrk="1" hangingPunct="1"/>
            <a:fld id="{4B2F9F2D-23E0-45DF-BA2C-D355D6821D04}" type="slidenum">
              <a:rPr lang="en-US" sz="900">
                <a:solidFill>
                  <a:schemeClr val="bg1"/>
                </a:solidFill>
                <a:latin typeface="Arial" panose="020B0604020202020204" pitchFamily="34" charset="0"/>
              </a:rPr>
              <a:pPr algn="r" eaLnBrk="1" hangingPunct="1"/>
              <a:t>20</a:t>
            </a:fld>
            <a:endParaRPr lang="en-US" sz="900">
              <a:solidFill>
                <a:schemeClr val="bg1"/>
              </a:solidFill>
              <a:latin typeface="Arial" panose="020B0604020202020204" pitchFamily="34" charset="0"/>
            </a:endParaRPr>
          </a:p>
        </p:txBody>
      </p:sp>
      <p:sp>
        <p:nvSpPr>
          <p:cNvPr id="8" name="Rectangle 3"/>
          <p:cNvSpPr txBox="1">
            <a:spLocks noChangeArrowheads="1"/>
          </p:cNvSpPr>
          <p:nvPr/>
        </p:nvSpPr>
        <p:spPr>
          <a:xfrm>
            <a:off x="304800" y="1219200"/>
            <a:ext cx="8229600" cy="5105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None/>
            </a:pPr>
            <a:endParaRPr lang="en-US" dirty="0" smtClean="0"/>
          </a:p>
        </p:txBody>
      </p:sp>
      <p:pic>
        <p:nvPicPr>
          <p:cNvPr id="9" name="Picture 8"/>
          <p:cNvPicPr>
            <a:picLocks noChangeAspect="1"/>
          </p:cNvPicPr>
          <p:nvPr/>
        </p:nvPicPr>
        <p:blipFill>
          <a:blip r:embed="rId2"/>
          <a:stretch>
            <a:fillRect/>
          </a:stretch>
        </p:blipFill>
        <p:spPr>
          <a:xfrm>
            <a:off x="1981200" y="1905000"/>
            <a:ext cx="3883152" cy="3733800"/>
          </a:xfrm>
          <a:prstGeom prst="rect">
            <a:avLst/>
          </a:prstGeom>
        </p:spPr>
      </p:pic>
    </p:spTree>
    <p:extLst>
      <p:ext uri="{BB962C8B-B14F-4D97-AF65-F5344CB8AC3E}">
        <p14:creationId xmlns:p14="http://schemas.microsoft.com/office/powerpoint/2010/main" val="360934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THANK YOU!!</a:t>
            </a:r>
            <a:endParaRPr lang="en-US" dirty="0"/>
          </a:p>
        </p:txBody>
      </p:sp>
      <p:sp>
        <p:nvSpPr>
          <p:cNvPr id="6" name="Subtitle 5"/>
          <p:cNvSpPr>
            <a:spLocks noGrp="1"/>
          </p:cNvSpPr>
          <p:nvPr>
            <p:ph type="subTitle" idx="1"/>
          </p:nvPr>
        </p:nvSpPr>
        <p:spPr/>
        <p:txBody>
          <a:bodyPr/>
          <a:lstStyle/>
          <a:p>
            <a:pPr algn="ctr"/>
            <a:r>
              <a:rPr lang="en-US" dirty="0" smtClean="0"/>
              <a:t>ANY QUESTIONS??</a:t>
            </a:r>
            <a:endParaRPr lang="en-US" dirty="0"/>
          </a:p>
        </p:txBody>
      </p:sp>
      <p:sp>
        <p:nvSpPr>
          <p:cNvPr id="4" name="Slide Number Placeholder 3"/>
          <p:cNvSpPr>
            <a:spLocks noGrp="1"/>
          </p:cNvSpPr>
          <p:nvPr>
            <p:ph type="sldNum" sz="quarter" idx="12"/>
          </p:nvPr>
        </p:nvSpPr>
        <p:spPr/>
        <p:txBody>
          <a:bodyPr/>
          <a:lstStyle/>
          <a:p>
            <a:pPr>
              <a:defRPr/>
            </a:pPr>
            <a:fld id="{8925D013-47FE-429C-A5D2-29D74FC1A24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p:txBody>
          <a:bodyPr>
            <a:normAutofit fontScale="85000" lnSpcReduction="20000"/>
          </a:bodyPr>
          <a:lstStyle/>
          <a:p>
            <a:pPr algn="just"/>
            <a:r>
              <a:rPr lang="en-US" dirty="0"/>
              <a:t>In Java, an </a:t>
            </a:r>
            <a:r>
              <a:rPr lang="en-US" i="1" dirty="0">
                <a:solidFill>
                  <a:srgbClr val="FF0000"/>
                </a:solidFill>
              </a:rPr>
              <a:t>interface</a:t>
            </a:r>
            <a:r>
              <a:rPr lang="en-US" dirty="0"/>
              <a:t> is a reference type, similar to a class</a:t>
            </a:r>
          </a:p>
          <a:p>
            <a:pPr algn="just"/>
            <a:r>
              <a:rPr lang="en-US" dirty="0" smtClean="0"/>
              <a:t>Can </a:t>
            </a:r>
            <a:r>
              <a:rPr lang="en-US" dirty="0"/>
              <a:t>contain constants &amp; method </a:t>
            </a:r>
            <a:r>
              <a:rPr lang="en-US" dirty="0" smtClean="0"/>
              <a:t>signatures</a:t>
            </a:r>
            <a:endParaRPr lang="en-US" dirty="0"/>
          </a:p>
          <a:p>
            <a:pPr algn="just"/>
            <a:r>
              <a:rPr lang="en-US" dirty="0"/>
              <a:t>There are no method </a:t>
            </a:r>
            <a:r>
              <a:rPr lang="en-US" dirty="0" smtClean="0"/>
              <a:t>bodies, </a:t>
            </a:r>
            <a:r>
              <a:rPr lang="en-IN" dirty="0" smtClean="0"/>
              <a:t>all </a:t>
            </a:r>
            <a:r>
              <a:rPr lang="en-IN" dirty="0"/>
              <a:t>of the methods in an interface are </a:t>
            </a:r>
            <a:r>
              <a:rPr lang="en-IN" dirty="0" smtClean="0"/>
              <a:t>abstract implicitly.</a:t>
            </a:r>
            <a:endParaRPr lang="en-US" dirty="0"/>
          </a:p>
          <a:p>
            <a:pPr algn="just"/>
            <a:r>
              <a:rPr lang="en-US" dirty="0" smtClean="0"/>
              <a:t>They </a:t>
            </a:r>
            <a:r>
              <a:rPr lang="en-US" dirty="0"/>
              <a:t>lack instance </a:t>
            </a:r>
            <a:r>
              <a:rPr lang="en-US" dirty="0" smtClean="0"/>
              <a:t>variables, </a:t>
            </a:r>
            <a:r>
              <a:rPr lang="en-IN" dirty="0"/>
              <a:t>The only fields that can appear in an interface must be declared both static and final.</a:t>
            </a:r>
            <a:endParaRPr lang="en-US" dirty="0"/>
          </a:p>
          <a:p>
            <a:pPr algn="just"/>
            <a:r>
              <a:rPr lang="en-US" dirty="0" smtClean="0"/>
              <a:t>Cannot </a:t>
            </a:r>
            <a:r>
              <a:rPr lang="en-US" dirty="0"/>
              <a:t>be instantiated — they can only be </a:t>
            </a:r>
            <a:r>
              <a:rPr lang="en-US" i="1" dirty="0">
                <a:solidFill>
                  <a:srgbClr val="FF0000"/>
                </a:solidFill>
              </a:rPr>
              <a:t>implemented</a:t>
            </a:r>
            <a:r>
              <a:rPr lang="en-US" dirty="0">
                <a:solidFill>
                  <a:srgbClr val="FF0000"/>
                </a:solidFill>
              </a:rPr>
              <a:t> </a:t>
            </a:r>
            <a:r>
              <a:rPr lang="en-US" dirty="0"/>
              <a:t>by classes or </a:t>
            </a:r>
            <a:r>
              <a:rPr lang="en-US" i="1" dirty="0">
                <a:solidFill>
                  <a:srgbClr val="FF0000"/>
                </a:solidFill>
              </a:rPr>
              <a:t>extended</a:t>
            </a:r>
            <a:r>
              <a:rPr lang="en-US" dirty="0"/>
              <a:t> by other interfaces</a:t>
            </a:r>
          </a:p>
          <a:p>
            <a:pPr algn="just"/>
            <a:r>
              <a:rPr lang="en-US" dirty="0" smtClean="0"/>
              <a:t>Variables </a:t>
            </a:r>
            <a:r>
              <a:rPr lang="en-US" dirty="0"/>
              <a:t>&amp; methods declared in interfaces are </a:t>
            </a:r>
            <a:r>
              <a:rPr lang="en-US" dirty="0" smtClean="0"/>
              <a:t>public implicitly.</a:t>
            </a:r>
            <a:endParaRPr lang="en-US" dirty="0"/>
          </a:p>
          <a:p>
            <a:pPr algn="just"/>
            <a:r>
              <a:rPr lang="en-US" dirty="0" smtClean="0"/>
              <a:t>An </a:t>
            </a:r>
            <a:r>
              <a:rPr lang="en-US" dirty="0"/>
              <a:t>interface can extend another interface</a:t>
            </a:r>
          </a:p>
          <a:p>
            <a:pPr algn="just"/>
            <a:r>
              <a:rPr lang="en-US" dirty="0" smtClean="0"/>
              <a:t>A </a:t>
            </a:r>
            <a:r>
              <a:rPr lang="en-US" dirty="0"/>
              <a:t>class can implement multiple </a:t>
            </a:r>
            <a:r>
              <a:rPr lang="en-US" dirty="0" smtClean="0"/>
              <a:t>interfaces</a:t>
            </a:r>
          </a:p>
          <a:p>
            <a:pPr algn="just"/>
            <a:r>
              <a:rPr lang="en-IN" dirty="0"/>
              <a:t>An interface is not a class. Writing an interface is similar to writing a class, but they are two different concepts. A class describes the attributes and behaviors of an object. An interface contains behaviors that a class implements.</a:t>
            </a:r>
            <a:endParaRPr lang="en-US" dirty="0"/>
          </a:p>
          <a:p>
            <a:endParaRPr lang="en-IN" dirty="0"/>
          </a:p>
        </p:txBody>
      </p:sp>
    </p:spTree>
    <p:extLst>
      <p:ext uri="{BB962C8B-B14F-4D97-AF65-F5344CB8AC3E}">
        <p14:creationId xmlns:p14="http://schemas.microsoft.com/office/powerpoint/2010/main" val="405218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normAutofit fontScale="77500" lnSpcReduction="20000"/>
          </a:bodyPr>
          <a:lstStyle/>
          <a:p>
            <a:pPr algn="just"/>
            <a:r>
              <a:rPr lang="en-IN" dirty="0" smtClean="0"/>
              <a:t>Why interface?</a:t>
            </a:r>
          </a:p>
          <a:p>
            <a:pPr lvl="1" algn="just"/>
            <a:r>
              <a:rPr lang="en-US" dirty="0"/>
              <a:t>To reveal an object's programming interface (functionality of the object) without revealing its </a:t>
            </a:r>
            <a:r>
              <a:rPr lang="en-US" dirty="0" smtClean="0"/>
              <a:t>implementation</a:t>
            </a:r>
          </a:p>
          <a:p>
            <a:pPr lvl="2" algn="just"/>
            <a:r>
              <a:rPr lang="en-US" dirty="0" smtClean="0">
                <a:latin typeface="Arial" panose="020B0604020202020204" pitchFamily="34" charset="0"/>
              </a:rPr>
              <a:t>This </a:t>
            </a:r>
            <a:r>
              <a:rPr lang="en-US" dirty="0">
                <a:latin typeface="Arial" panose="020B0604020202020204" pitchFamily="34" charset="0"/>
              </a:rPr>
              <a:t>is the concept of </a:t>
            </a:r>
            <a:r>
              <a:rPr lang="en-US" dirty="0" smtClean="0">
                <a:latin typeface="Arial" panose="020B0604020202020204" pitchFamily="34" charset="0"/>
              </a:rPr>
              <a:t>encapsulation</a:t>
            </a:r>
          </a:p>
          <a:p>
            <a:pPr lvl="2" algn="just"/>
            <a:r>
              <a:rPr lang="en-US" dirty="0" smtClean="0">
                <a:latin typeface="Arial" panose="020B0604020202020204" pitchFamily="34" charset="0"/>
              </a:rPr>
              <a:t>The </a:t>
            </a:r>
            <a:r>
              <a:rPr lang="en-US" dirty="0">
                <a:latin typeface="Arial" panose="020B0604020202020204" pitchFamily="34" charset="0"/>
              </a:rPr>
              <a:t>implementation can change without affecting the caller of the </a:t>
            </a:r>
            <a:r>
              <a:rPr lang="en-US" dirty="0" smtClean="0">
                <a:latin typeface="Arial" panose="020B0604020202020204" pitchFamily="34" charset="0"/>
              </a:rPr>
              <a:t>interface</a:t>
            </a:r>
          </a:p>
          <a:p>
            <a:pPr lvl="2" algn="just"/>
            <a:r>
              <a:rPr lang="en-US" dirty="0" smtClean="0">
                <a:latin typeface="Arial" panose="020B0604020202020204" pitchFamily="34" charset="0"/>
              </a:rPr>
              <a:t>The </a:t>
            </a:r>
            <a:r>
              <a:rPr lang="en-US" dirty="0">
                <a:latin typeface="Arial" panose="020B0604020202020204" pitchFamily="34" charset="0"/>
              </a:rPr>
              <a:t>caller does not need the implementation at the compile </a:t>
            </a:r>
            <a:r>
              <a:rPr lang="en-US" dirty="0" smtClean="0">
                <a:latin typeface="Arial" panose="020B0604020202020204" pitchFamily="34" charset="0"/>
              </a:rPr>
              <a:t>time</a:t>
            </a:r>
          </a:p>
          <a:p>
            <a:pPr lvl="2" algn="just"/>
            <a:r>
              <a:rPr lang="en-US" dirty="0" smtClean="0">
                <a:latin typeface="Arial" panose="020B0604020202020204" pitchFamily="34" charset="0"/>
              </a:rPr>
              <a:t> </a:t>
            </a:r>
            <a:r>
              <a:rPr lang="en-US" dirty="0">
                <a:latin typeface="Arial" panose="020B0604020202020204" pitchFamily="34" charset="0"/>
              </a:rPr>
              <a:t>It needs only the interface at the compile </a:t>
            </a:r>
            <a:r>
              <a:rPr lang="en-US" dirty="0" smtClean="0">
                <a:latin typeface="Arial" panose="020B0604020202020204" pitchFamily="34" charset="0"/>
              </a:rPr>
              <a:t>time</a:t>
            </a:r>
          </a:p>
          <a:p>
            <a:pPr lvl="2" algn="just"/>
            <a:r>
              <a:rPr lang="en-US" dirty="0">
                <a:latin typeface="Arial" panose="020B0604020202020204" pitchFamily="34" charset="0"/>
              </a:rPr>
              <a:t>During runtime, actual object instance is associated with the interface type</a:t>
            </a:r>
            <a:endParaRPr lang="en-US" dirty="0"/>
          </a:p>
          <a:p>
            <a:pPr lvl="1" algn="just"/>
            <a:r>
              <a:rPr lang="en-US" dirty="0" smtClean="0"/>
              <a:t>To </a:t>
            </a:r>
            <a:r>
              <a:rPr lang="en-US" dirty="0"/>
              <a:t>have unrelated classes implement similar methods (</a:t>
            </a:r>
            <a:r>
              <a:rPr lang="en-US" dirty="0" smtClean="0"/>
              <a:t>behaviors)</a:t>
            </a:r>
          </a:p>
          <a:p>
            <a:pPr lvl="2" algn="just"/>
            <a:r>
              <a:rPr lang="en-US" dirty="0" smtClean="0">
                <a:latin typeface="Arial" panose="020B0604020202020204" pitchFamily="34" charset="0"/>
              </a:rPr>
              <a:t>Class </a:t>
            </a:r>
            <a:r>
              <a:rPr lang="en-US" dirty="0">
                <a:latin typeface="Arial" panose="020B0604020202020204" pitchFamily="34" charset="0"/>
              </a:rPr>
              <a:t>Line and class </a:t>
            </a:r>
            <a:r>
              <a:rPr lang="en-US" dirty="0" err="1" smtClean="0">
                <a:latin typeface="Arial" panose="020B0604020202020204" pitchFamily="34" charset="0"/>
              </a:rPr>
              <a:t>MyInteger</a:t>
            </a:r>
            <a:endParaRPr lang="en-US" dirty="0" smtClean="0">
              <a:latin typeface="Arial" panose="020B0604020202020204" pitchFamily="34" charset="0"/>
            </a:endParaRPr>
          </a:p>
          <a:p>
            <a:pPr lvl="2" algn="just"/>
            <a:r>
              <a:rPr lang="en-US" dirty="0" smtClean="0">
                <a:latin typeface="Arial" panose="020B0604020202020204" pitchFamily="34" charset="0"/>
              </a:rPr>
              <a:t>They </a:t>
            </a:r>
            <a:r>
              <a:rPr lang="en-US" dirty="0">
                <a:latin typeface="Arial" panose="020B0604020202020204" pitchFamily="34" charset="0"/>
              </a:rPr>
              <a:t>are not related through </a:t>
            </a:r>
            <a:r>
              <a:rPr lang="en-US" dirty="0" smtClean="0">
                <a:latin typeface="Arial" panose="020B0604020202020204" pitchFamily="34" charset="0"/>
              </a:rPr>
              <a:t>inheritance</a:t>
            </a:r>
          </a:p>
          <a:p>
            <a:pPr lvl="2" algn="just"/>
            <a:r>
              <a:rPr lang="en-US" dirty="0" smtClean="0">
                <a:latin typeface="Arial" panose="020B0604020202020204" pitchFamily="34" charset="0"/>
              </a:rPr>
              <a:t>You </a:t>
            </a:r>
            <a:r>
              <a:rPr lang="en-US" dirty="0">
                <a:latin typeface="Arial" panose="020B0604020202020204" pitchFamily="34" charset="0"/>
              </a:rPr>
              <a:t>want both to implement comparison </a:t>
            </a:r>
            <a:r>
              <a:rPr lang="en-US" dirty="0" smtClean="0">
                <a:latin typeface="Arial" panose="020B0604020202020204" pitchFamily="34" charset="0"/>
              </a:rPr>
              <a:t>methods</a:t>
            </a:r>
          </a:p>
          <a:p>
            <a:pPr lvl="2" algn="just"/>
            <a:r>
              <a:rPr lang="en-US" dirty="0" err="1" smtClean="0">
                <a:latin typeface="Arial" panose="020B0604020202020204" pitchFamily="34" charset="0"/>
              </a:rPr>
              <a:t>checkIsGreater</a:t>
            </a:r>
            <a:r>
              <a:rPr lang="en-US" dirty="0" smtClean="0">
                <a:latin typeface="Arial" panose="020B0604020202020204" pitchFamily="34" charset="0"/>
              </a:rPr>
              <a:t>(Object </a:t>
            </a:r>
            <a:r>
              <a:rPr lang="en-US" dirty="0">
                <a:latin typeface="Arial" panose="020B0604020202020204" pitchFamily="34" charset="0"/>
              </a:rPr>
              <a:t>x, Object y</a:t>
            </a:r>
            <a:r>
              <a:rPr lang="en-US" dirty="0" smtClean="0">
                <a:latin typeface="Arial" panose="020B0604020202020204" pitchFamily="34" charset="0"/>
              </a:rPr>
              <a:t>)</a:t>
            </a:r>
          </a:p>
          <a:p>
            <a:pPr lvl="2" algn="just"/>
            <a:r>
              <a:rPr lang="en-US" dirty="0" err="1" smtClean="0">
                <a:latin typeface="Arial" panose="020B0604020202020204" pitchFamily="34" charset="0"/>
              </a:rPr>
              <a:t>checkIsLess</a:t>
            </a:r>
            <a:r>
              <a:rPr lang="en-US" dirty="0" smtClean="0">
                <a:latin typeface="Arial" panose="020B0604020202020204" pitchFamily="34" charset="0"/>
              </a:rPr>
              <a:t>(Object </a:t>
            </a:r>
            <a:r>
              <a:rPr lang="en-US" dirty="0">
                <a:latin typeface="Arial" panose="020B0604020202020204" pitchFamily="34" charset="0"/>
              </a:rPr>
              <a:t>x, Object </a:t>
            </a:r>
            <a:r>
              <a:rPr lang="en-US" dirty="0" smtClean="0">
                <a:latin typeface="Arial" panose="020B0604020202020204" pitchFamily="34" charset="0"/>
              </a:rPr>
              <a:t>y)</a:t>
            </a:r>
          </a:p>
          <a:p>
            <a:pPr lvl="2" algn="just"/>
            <a:r>
              <a:rPr lang="en-US" dirty="0" err="1" smtClean="0">
                <a:latin typeface="Arial" panose="020B0604020202020204" pitchFamily="34" charset="0"/>
              </a:rPr>
              <a:t>checkIsEqual</a:t>
            </a:r>
            <a:r>
              <a:rPr lang="en-US" dirty="0" smtClean="0">
                <a:latin typeface="Arial" panose="020B0604020202020204" pitchFamily="34" charset="0"/>
              </a:rPr>
              <a:t>(Object </a:t>
            </a:r>
            <a:r>
              <a:rPr lang="en-US" dirty="0">
                <a:latin typeface="Arial" panose="020B0604020202020204" pitchFamily="34" charset="0"/>
              </a:rPr>
              <a:t>x, Object </a:t>
            </a:r>
            <a:r>
              <a:rPr lang="en-US" dirty="0" smtClean="0">
                <a:latin typeface="Arial" panose="020B0604020202020204" pitchFamily="34" charset="0"/>
              </a:rPr>
              <a:t>y)</a:t>
            </a:r>
          </a:p>
          <a:p>
            <a:pPr lvl="2" algn="just"/>
            <a:r>
              <a:rPr lang="en-US" dirty="0" smtClean="0">
                <a:latin typeface="Arial" panose="020B0604020202020204" pitchFamily="34" charset="0"/>
              </a:rPr>
              <a:t>Define </a:t>
            </a:r>
            <a:r>
              <a:rPr lang="en-US" dirty="0">
                <a:latin typeface="Arial" panose="020B0604020202020204" pitchFamily="34" charset="0"/>
              </a:rPr>
              <a:t>Comparison interface which has the three abstract methods above</a:t>
            </a:r>
          </a:p>
          <a:p>
            <a:pPr lvl="1" algn="just"/>
            <a:r>
              <a:rPr lang="en-US" dirty="0" smtClean="0"/>
              <a:t>To </a:t>
            </a:r>
            <a:r>
              <a:rPr lang="en-US" dirty="0"/>
              <a:t>model multiple </a:t>
            </a:r>
            <a:r>
              <a:rPr lang="en-US" dirty="0" smtClean="0"/>
              <a:t>inheritance</a:t>
            </a:r>
          </a:p>
          <a:p>
            <a:pPr lvl="2" algn="just"/>
            <a:r>
              <a:rPr lang="en-US" dirty="0" smtClean="0">
                <a:latin typeface="Arial" panose="020B0604020202020204" pitchFamily="34" charset="0"/>
              </a:rPr>
              <a:t>A </a:t>
            </a:r>
            <a:r>
              <a:rPr lang="en-US" dirty="0">
                <a:latin typeface="Arial" panose="020B0604020202020204" pitchFamily="34" charset="0"/>
              </a:rPr>
              <a:t>class can implement multiple interfaces while it can extend only one class</a:t>
            </a:r>
          </a:p>
          <a:p>
            <a:pPr algn="just"/>
            <a:endParaRPr lang="en-US" dirty="0">
              <a:latin typeface="Arial" panose="020B0604020202020204" pitchFamily="34" charset="0"/>
            </a:endParaRPr>
          </a:p>
          <a:p>
            <a:pPr lvl="1" algn="just"/>
            <a:endParaRPr lang="en-US" dirty="0"/>
          </a:p>
          <a:p>
            <a:pPr lvl="1" algn="just"/>
            <a:endParaRPr lang="en-IN" dirty="0"/>
          </a:p>
        </p:txBody>
      </p:sp>
    </p:spTree>
    <p:extLst>
      <p:ext uri="{BB962C8B-B14F-4D97-AF65-F5344CB8AC3E}">
        <p14:creationId xmlns:p14="http://schemas.microsoft.com/office/powerpoint/2010/main" val="312936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Defining interface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normAutofit fontScale="85000" lnSpcReduction="20000"/>
          </a:bodyPr>
          <a:lstStyle/>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r>
              <a:rPr lang="en-IN" dirty="0" smtClean="0"/>
              <a:t>The methods which are declared have no bodies (abstract). They end with a semicolon after the parameter list</a:t>
            </a:r>
            <a:r>
              <a:rPr lang="en-IN" dirty="0"/>
              <a:t>.</a:t>
            </a:r>
          </a:p>
          <a:p>
            <a:pPr algn="just"/>
            <a:r>
              <a:rPr lang="en-IN" dirty="0" smtClean="0"/>
              <a:t>Each class that includes an interface must implement all of the methods</a:t>
            </a:r>
            <a:r>
              <a:rPr lang="en-IN" dirty="0"/>
              <a:t>.</a:t>
            </a:r>
          </a:p>
          <a:p>
            <a:pPr algn="just"/>
            <a:r>
              <a:rPr lang="en-IN" dirty="0" smtClean="0"/>
              <a:t>Variables </a:t>
            </a:r>
            <a:r>
              <a:rPr lang="en-IN" dirty="0"/>
              <a:t>can be declared inside of interface declarations. They are implicitly </a:t>
            </a:r>
            <a:r>
              <a:rPr lang="en-IN" b="1" dirty="0"/>
              <a:t>final </a:t>
            </a:r>
            <a:r>
              <a:rPr lang="en-IN" dirty="0"/>
              <a:t>and </a:t>
            </a:r>
            <a:r>
              <a:rPr lang="en-IN" b="1" dirty="0"/>
              <a:t>static</a:t>
            </a:r>
            <a:r>
              <a:rPr lang="en-IN" dirty="0"/>
              <a:t>, meaning they cannot be changed by the implementing class. </a:t>
            </a:r>
          </a:p>
          <a:p>
            <a:pPr algn="just"/>
            <a:r>
              <a:rPr lang="en-IN" dirty="0" smtClean="0"/>
              <a:t>Variables </a:t>
            </a:r>
            <a:r>
              <a:rPr lang="en-IN" dirty="0"/>
              <a:t>must also be initialized with a constant value. All methods and variables are implicitly </a:t>
            </a:r>
            <a:r>
              <a:rPr lang="en-IN" b="1" dirty="0" smtClean="0"/>
              <a:t>public.</a:t>
            </a:r>
            <a:endParaRPr lang="en-IN" dirty="0"/>
          </a:p>
          <a:p>
            <a:pPr algn="just"/>
            <a:endParaRPr lang="en-IN" dirty="0"/>
          </a:p>
        </p:txBody>
      </p:sp>
      <p:pic>
        <p:nvPicPr>
          <p:cNvPr id="5" name="Picture 4"/>
          <p:cNvPicPr>
            <a:picLocks noChangeAspect="1"/>
          </p:cNvPicPr>
          <p:nvPr/>
        </p:nvPicPr>
        <p:blipFill>
          <a:blip r:embed="rId2"/>
          <a:stretch>
            <a:fillRect/>
          </a:stretch>
        </p:blipFill>
        <p:spPr>
          <a:xfrm>
            <a:off x="838200" y="1342390"/>
            <a:ext cx="3581400" cy="1705610"/>
          </a:xfrm>
          <a:prstGeom prst="rect">
            <a:avLst/>
          </a:prstGeom>
        </p:spPr>
      </p:pic>
    </p:spTree>
    <p:extLst>
      <p:ext uri="{BB962C8B-B14F-4D97-AF65-F5344CB8AC3E}">
        <p14:creationId xmlns:p14="http://schemas.microsoft.com/office/powerpoint/2010/main" val="130529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5" name="Date Placeholder 4"/>
          <p:cNvSpPr>
            <a:spLocks noGrp="1"/>
          </p:cNvSpPr>
          <p:nvPr>
            <p:ph type="dt" sz="quarter" idx="4294967295"/>
          </p:nvPr>
        </p:nvSpPr>
        <p:spPr bwMode="auto">
          <a:xfrm>
            <a:off x="2819400" y="6515100"/>
            <a:ext cx="1828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447DADA-3FE2-4994-8BE7-652263F75403}" type="datetime1">
              <a:rPr lang="en-US" sz="1200">
                <a:solidFill>
                  <a:schemeClr val="bg1"/>
                </a:solidFill>
                <a:latin typeface="Arial" panose="020B0604020202020204" pitchFamily="34" charset="0"/>
              </a:rPr>
              <a:pPr eaLnBrk="1" hangingPunct="1"/>
              <a:t>11/12/2018</a:t>
            </a:fld>
            <a:endParaRPr lang="en-US" sz="1200">
              <a:solidFill>
                <a:schemeClr val="bg1"/>
              </a:solidFill>
              <a:latin typeface="Arial" panose="020B0604020202020204" pitchFamily="34" charset="0"/>
            </a:endParaRPr>
          </a:p>
        </p:txBody>
      </p:sp>
      <p:sp>
        <p:nvSpPr>
          <p:cNvPr id="6" name="Footer Placeholder 5"/>
          <p:cNvSpPr>
            <a:spLocks noGrp="1"/>
          </p:cNvSpPr>
          <p:nvPr>
            <p:ph type="ftr" sz="quarter" idx="10"/>
          </p:nvPr>
        </p:nvSpPr>
        <p:spPr>
          <a:xfrm>
            <a:off x="4953000" y="6481763"/>
            <a:ext cx="3810000" cy="314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n-US" smtClean="0">
                <a:solidFill>
                  <a:schemeClr val="bg1"/>
                </a:solidFill>
                <a:latin typeface="Arial" panose="020B0604020202020204" pitchFamily="34" charset="0"/>
              </a:rPr>
              <a:t>CONFIDENTIAL© Copyright 2008 Tech Mahindra Limited</a:t>
            </a:r>
          </a:p>
        </p:txBody>
      </p:sp>
      <p:sp>
        <p:nvSpPr>
          <p:cNvPr id="7" name="Slide Number Placeholder 6"/>
          <p:cNvSpPr txBox="1">
            <a:spLocks/>
          </p:cNvSpPr>
          <p:nvPr/>
        </p:nvSpPr>
        <p:spPr>
          <a:xfrm>
            <a:off x="8839200" y="6524625"/>
            <a:ext cx="304800"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a:lstStyle>
            <a:defPPr>
              <a:defRPr lang="en-US"/>
            </a:defPPr>
            <a:lvl1pPr marL="0" algn="r" defTabSz="914400" rtl="0" eaLnBrk="0" latinLnBrk="0" hangingPunct="0">
              <a:defRPr kumimoji="0" sz="1400" kern="1200">
                <a:solidFill>
                  <a:schemeClr val="tx1"/>
                </a:solidFill>
                <a:latin typeface="Verdana" panose="020B0604030504040204" pitchFamily="34" charset="0"/>
                <a:ea typeface="+mn-ea"/>
                <a:cs typeface="+mn-cs"/>
              </a:defRPr>
            </a:lvl1pPr>
            <a:lvl2pPr marL="742950" indent="-285750" algn="l" defTabSz="914400" rtl="0" eaLnBrk="0" latinLnBrk="0" hangingPunct="0">
              <a:defRPr sz="1800" kern="1200">
                <a:solidFill>
                  <a:schemeClr val="tx1"/>
                </a:solidFill>
                <a:latin typeface="Verdana" panose="020B0604030504040204" pitchFamily="34" charset="0"/>
                <a:ea typeface="+mn-ea"/>
                <a:cs typeface="+mn-cs"/>
              </a:defRPr>
            </a:lvl2pPr>
            <a:lvl3pPr marL="1143000" indent="-228600" algn="l" defTabSz="914400" rtl="0" eaLnBrk="0" latinLnBrk="0" hangingPunct="0">
              <a:defRPr sz="1800" kern="1200">
                <a:solidFill>
                  <a:schemeClr val="tx1"/>
                </a:solidFill>
                <a:latin typeface="Verdana" panose="020B0604030504040204" pitchFamily="34" charset="0"/>
                <a:ea typeface="+mn-ea"/>
                <a:cs typeface="+mn-cs"/>
              </a:defRPr>
            </a:lvl3pPr>
            <a:lvl4pPr marL="1600200" indent="-228600" algn="l" defTabSz="914400" rtl="0" eaLnBrk="0" latinLnBrk="0" hangingPunct="0">
              <a:defRPr sz="1800" kern="1200">
                <a:solidFill>
                  <a:schemeClr val="tx1"/>
                </a:solidFill>
                <a:latin typeface="Verdana" panose="020B0604030504040204" pitchFamily="34" charset="0"/>
                <a:ea typeface="+mn-ea"/>
                <a:cs typeface="+mn-cs"/>
              </a:defRPr>
            </a:lvl4pPr>
            <a:lvl5pPr marL="2057400" indent="-228600" algn="l" defTabSz="914400" rtl="0" eaLnBrk="0" latinLnBrk="0" hangingPunct="0">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Verdana" panose="020B0604030504040204" pitchFamily="34" charset="0"/>
                <a:ea typeface="+mn-ea"/>
                <a:cs typeface="+mn-cs"/>
              </a:defRPr>
            </a:lvl9pPr>
          </a:lstStyle>
          <a:p>
            <a:pPr eaLnBrk="1" hangingPunct="1"/>
            <a:fld id="{CA70BCE9-3E8D-446F-B6E6-19E0773BFA88}" type="slidenum">
              <a:rPr lang="en-US" smtClean="0">
                <a:solidFill>
                  <a:schemeClr val="bg1"/>
                </a:solidFill>
                <a:latin typeface="Arial" panose="020B0604020202020204" pitchFamily="34" charset="0"/>
              </a:rPr>
              <a:pPr eaLnBrk="1" hangingPunct="1"/>
              <a:t>6</a:t>
            </a:fld>
            <a:endParaRPr lang="en-US">
              <a:solidFill>
                <a:schemeClr val="bg1"/>
              </a:solidFill>
              <a:latin typeface="Arial" panose="020B0604020202020204" pitchFamily="34" charset="0"/>
            </a:endParaRPr>
          </a:p>
        </p:txBody>
      </p:sp>
      <p:sp>
        <p:nvSpPr>
          <p:cNvPr id="9" name="Rectangle 23"/>
          <p:cNvSpPr txBox="1">
            <a:spLocks noChangeArrowheads="1"/>
          </p:cNvSpPr>
          <p:nvPr/>
        </p:nvSpPr>
        <p:spPr>
          <a:xfrm>
            <a:off x="304800" y="1219200"/>
            <a:ext cx="8229600" cy="518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None/>
            </a:pPr>
            <a:r>
              <a:rPr lang="en-US" dirty="0" smtClean="0"/>
              <a:t>Example of an interface declaration:</a:t>
            </a:r>
            <a:endParaRPr lang="en-US" sz="1800" dirty="0" smtClean="0"/>
          </a:p>
        </p:txBody>
      </p:sp>
      <p:grpSp>
        <p:nvGrpSpPr>
          <p:cNvPr id="10" name="Group 25"/>
          <p:cNvGrpSpPr>
            <a:grpSpLocks noChangeAspect="1"/>
          </p:cNvGrpSpPr>
          <p:nvPr/>
        </p:nvGrpSpPr>
        <p:grpSpPr bwMode="auto">
          <a:xfrm>
            <a:off x="1247775" y="1111251"/>
            <a:ext cx="6638871" cy="2147116"/>
            <a:chOff x="2527" y="3825"/>
            <a:chExt cx="6309" cy="1848"/>
          </a:xfrm>
        </p:grpSpPr>
        <p:sp>
          <p:nvSpPr>
            <p:cNvPr id="11" name="AutoShape 26"/>
            <p:cNvSpPr>
              <a:spLocks noChangeAspect="1" noChangeArrowheads="1"/>
            </p:cNvSpPr>
            <p:nvPr/>
          </p:nvSpPr>
          <p:spPr bwMode="auto">
            <a:xfrm>
              <a:off x="2527" y="3825"/>
              <a:ext cx="6300" cy="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IN">
                <a:solidFill>
                  <a:schemeClr val="accent2"/>
                </a:solidFill>
                <a:latin typeface="Courier New" panose="02070309020205020404" pitchFamily="49" charset="0"/>
              </a:endParaRPr>
            </a:p>
          </p:txBody>
        </p:sp>
        <p:sp>
          <p:nvSpPr>
            <p:cNvPr id="12" name="Text Box 27"/>
            <p:cNvSpPr txBox="1">
              <a:spLocks noChangeArrowheads="1"/>
            </p:cNvSpPr>
            <p:nvPr/>
          </p:nvSpPr>
          <p:spPr bwMode="auto">
            <a:xfrm>
              <a:off x="2536" y="4351"/>
              <a:ext cx="6300" cy="1322"/>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defRPr>
              </a:lvl1pPr>
              <a:lvl2pPr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1" eaLnBrk="1" hangingPunct="1"/>
              <a:r>
                <a:rPr lang="en-US" dirty="0">
                  <a:solidFill>
                    <a:srgbClr val="FF0000"/>
                  </a:solidFill>
                  <a:latin typeface="Courier New" panose="02070309020205020404" pitchFamily="49" charset="0"/>
                </a:rPr>
                <a:t>public interface Interface1 </a:t>
              </a:r>
            </a:p>
            <a:p>
              <a:pPr lvl="1" eaLnBrk="1" hangingPunct="1"/>
              <a:r>
                <a:rPr lang="en-US" dirty="0">
                  <a:solidFill>
                    <a:srgbClr val="FF0000"/>
                  </a:solidFill>
                  <a:latin typeface="Courier New" panose="02070309020205020404" pitchFamily="49" charset="0"/>
                </a:rPr>
                <a:t>{</a:t>
              </a:r>
            </a:p>
            <a:p>
              <a:pPr lvl="1" eaLnBrk="1" hangingPunct="1"/>
              <a:r>
                <a:rPr lang="en-US" dirty="0">
                  <a:solidFill>
                    <a:srgbClr val="FF0000"/>
                  </a:solidFill>
                  <a:latin typeface="Courier New" panose="02070309020205020404" pitchFamily="49" charset="0"/>
                </a:rPr>
                <a:t>	public void set(int </a:t>
              </a:r>
              <a:r>
                <a:rPr lang="en-US" dirty="0" err="1">
                  <a:solidFill>
                    <a:srgbClr val="FF0000"/>
                  </a:solidFill>
                  <a:latin typeface="Courier New" panose="02070309020205020404" pitchFamily="49" charset="0"/>
                </a:rPr>
                <a:t>i</a:t>
              </a:r>
              <a:r>
                <a:rPr lang="en-US" dirty="0">
                  <a:solidFill>
                    <a:srgbClr val="FF0000"/>
                  </a:solidFill>
                  <a:latin typeface="Courier New" panose="02070309020205020404" pitchFamily="49" charset="0"/>
                </a:rPr>
                <a:t>);</a:t>
              </a:r>
            </a:p>
            <a:p>
              <a:pPr lvl="1" eaLnBrk="1" hangingPunct="1"/>
              <a:r>
                <a:rPr lang="en-US" dirty="0">
                  <a:solidFill>
                    <a:srgbClr val="FF0000"/>
                  </a:solidFill>
                  <a:latin typeface="Courier New" panose="02070309020205020404" pitchFamily="49" charset="0"/>
                </a:rPr>
                <a:t>	public int get();</a:t>
              </a:r>
            </a:p>
            <a:p>
              <a:pPr lvl="1" eaLnBrk="1" hangingPunct="1"/>
              <a:r>
                <a:rPr lang="en-US" dirty="0">
                  <a:solidFill>
                    <a:srgbClr val="FF0000"/>
                  </a:solidFill>
                  <a:latin typeface="Courier New" panose="02070309020205020404" pitchFamily="49" charset="0"/>
                </a:rPr>
                <a:t>}</a:t>
              </a:r>
            </a:p>
          </p:txBody>
        </p:sp>
      </p:grpSp>
      <p:grpSp>
        <p:nvGrpSpPr>
          <p:cNvPr id="13" name="Group 31"/>
          <p:cNvGrpSpPr>
            <a:grpSpLocks/>
          </p:cNvGrpSpPr>
          <p:nvPr/>
        </p:nvGrpSpPr>
        <p:grpSpPr bwMode="auto">
          <a:xfrm>
            <a:off x="6858000" y="3400425"/>
            <a:ext cx="381000" cy="304800"/>
            <a:chOff x="2880" y="1104"/>
            <a:chExt cx="240" cy="192"/>
          </a:xfrm>
        </p:grpSpPr>
        <p:sp>
          <p:nvSpPr>
            <p:cNvPr id="14" name="Line 32"/>
            <p:cNvSpPr>
              <a:spLocks noChangeShapeType="1"/>
            </p:cNvSpPr>
            <p:nvPr/>
          </p:nvSpPr>
          <p:spPr bwMode="auto">
            <a:xfrm>
              <a:off x="2880" y="1104"/>
              <a:ext cx="240" cy="19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Line 33"/>
            <p:cNvSpPr>
              <a:spLocks noChangeShapeType="1"/>
            </p:cNvSpPr>
            <p:nvPr/>
          </p:nvSpPr>
          <p:spPr bwMode="auto">
            <a:xfrm flipV="1">
              <a:off x="2880" y="1104"/>
              <a:ext cx="192" cy="19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6" name="AutoShape 34"/>
          <p:cNvSpPr>
            <a:spLocks noChangeArrowheads="1"/>
          </p:cNvSpPr>
          <p:nvPr/>
        </p:nvSpPr>
        <p:spPr bwMode="auto">
          <a:xfrm>
            <a:off x="5562600" y="3979958"/>
            <a:ext cx="2590800" cy="914400"/>
          </a:xfrm>
          <a:prstGeom prst="wedgeRoundRectCallout">
            <a:avLst>
              <a:gd name="adj1" fmla="val -130639"/>
              <a:gd name="adj2" fmla="val -77778"/>
              <a:gd name="adj3" fmla="val 16667"/>
            </a:avLst>
          </a:prstGeom>
          <a:solidFill>
            <a:srgbClr val="99CCFF">
              <a:alpha val="50000"/>
            </a:srgbClr>
          </a:solidFill>
          <a:ln w="12700" algn="ctr">
            <a:solidFill>
              <a:schemeClr val="tx1"/>
            </a:solidFill>
            <a:miter lim="800000"/>
            <a:headEnd/>
            <a:tailEnd/>
          </a:ln>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buClr>
                <a:srgbClr val="0033CC"/>
              </a:buClr>
              <a:buSzPct val="155000"/>
              <a:buFont typeface="Symbol" panose="05050102010706020507" pitchFamily="18" charset="2"/>
              <a:buNone/>
            </a:pPr>
            <a:r>
              <a:rPr lang="en-US" sz="1600" dirty="0"/>
              <a:t>Interfaces and Abstract classes can not be instantiated</a:t>
            </a:r>
          </a:p>
        </p:txBody>
      </p:sp>
      <p:sp>
        <p:nvSpPr>
          <p:cNvPr id="18" name="Text Box 21"/>
          <p:cNvSpPr txBox="1">
            <a:spLocks noChangeArrowheads="1"/>
          </p:cNvSpPr>
          <p:nvPr/>
        </p:nvSpPr>
        <p:spPr bwMode="auto">
          <a:xfrm>
            <a:off x="1754188" y="3352800"/>
            <a:ext cx="5603875" cy="366713"/>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dirty="0">
                <a:solidFill>
                  <a:srgbClr val="FF0000"/>
                </a:solidFill>
                <a:latin typeface="Courier New" panose="02070309020205020404" pitchFamily="49" charset="0"/>
              </a:rPr>
              <a:t>Interface1 i1 = new Interface1();</a:t>
            </a:r>
          </a:p>
        </p:txBody>
      </p:sp>
    </p:spTree>
    <p:extLst>
      <p:ext uri="{BB962C8B-B14F-4D97-AF65-F5344CB8AC3E}">
        <p14:creationId xmlns:p14="http://schemas.microsoft.com/office/powerpoint/2010/main" val="221392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1000"/>
                                        <p:tgtEl>
                                          <p:spTgt spid="18"/>
                                        </p:tgtEl>
                                      </p:cBhvr>
                                    </p:animEffect>
                                  </p:childTnLst>
                                </p:cTn>
                              </p:par>
                            </p:childTnLst>
                          </p:cTn>
                        </p:par>
                        <p:par>
                          <p:cTn id="16" fill="hold">
                            <p:stCondLst>
                              <p:cond delay="4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0"/>
                                        <p:tgtEl>
                                          <p:spTgt spid="13"/>
                                        </p:tgtEl>
                                      </p:cBhvr>
                                    </p:animEffect>
                                  </p:childTnLst>
                                </p:cTn>
                              </p:par>
                            </p:childTnLst>
                          </p:cTn>
                        </p:par>
                        <p:par>
                          <p:cTn id="20" fill="hold">
                            <p:stCondLst>
                              <p:cond delay="6500"/>
                            </p:stCondLst>
                            <p:childTnLst>
                              <p:par>
                                <p:cTn id="21" presetID="54" presetClass="entr" presetSubtype="0" accel="10000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strVal val="#ppt_w*0.05"/>
                                          </p:val>
                                        </p:tav>
                                        <p:tav tm="100000">
                                          <p:val>
                                            <p:strVal val="#ppt_w"/>
                                          </p:val>
                                        </p:tav>
                                      </p:tavLst>
                                    </p:anim>
                                    <p:anim calcmode="lin" valueType="num">
                                      <p:cBhvr>
                                        <p:cTn id="24" dur="1000" fill="hold"/>
                                        <p:tgtEl>
                                          <p:spTgt spid="16"/>
                                        </p:tgtEl>
                                        <p:attrNameLst>
                                          <p:attrName>ppt_h</p:attrName>
                                        </p:attrNameLst>
                                      </p:cBhvr>
                                      <p:tavLst>
                                        <p:tav tm="0">
                                          <p:val>
                                            <p:strVal val="#ppt_h"/>
                                          </p:val>
                                        </p:tav>
                                        <p:tav tm="100000">
                                          <p:val>
                                            <p:strVal val="#ppt_h"/>
                                          </p:val>
                                        </p:tav>
                                      </p:tavLst>
                                    </p:anim>
                                    <p:anim calcmode="lin" valueType="num">
                                      <p:cBhvr>
                                        <p:cTn id="25" dur="1000" fill="hold"/>
                                        <p:tgtEl>
                                          <p:spTgt spid="16"/>
                                        </p:tgtEl>
                                        <p:attrNameLst>
                                          <p:attrName>ppt_x</p:attrName>
                                        </p:attrNameLst>
                                      </p:cBhvr>
                                      <p:tavLst>
                                        <p:tav tm="0">
                                          <p:val>
                                            <p:strVal val="#ppt_x-.2"/>
                                          </p:val>
                                        </p:tav>
                                        <p:tav tm="100000">
                                          <p:val>
                                            <p:strVal val="#ppt_x"/>
                                          </p:val>
                                        </p:tav>
                                      </p:tavLst>
                                    </p:anim>
                                    <p:anim calcmode="lin" valueType="num">
                                      <p:cBhvr>
                                        <p:cTn id="26" dur="1000" fill="hold"/>
                                        <p:tgtEl>
                                          <p:spTgt spid="16"/>
                                        </p:tgtEl>
                                        <p:attrNameLst>
                                          <p:attrName>ppt_y</p:attrName>
                                        </p:attrNameLst>
                                      </p:cBhvr>
                                      <p:tavLst>
                                        <p:tav tm="0">
                                          <p:val>
                                            <p:strVal val="#ppt_y"/>
                                          </p:val>
                                        </p:tav>
                                        <p:tav tm="100000">
                                          <p:val>
                                            <p:strVal val="#ppt_y"/>
                                          </p:val>
                                        </p:tav>
                                      </p:tavLst>
                                    </p:anim>
                                    <p:animEffect transition="in" filter="fade">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Interface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IN" dirty="0" smtClean="0"/>
              <a:t>To </a:t>
            </a:r>
            <a:r>
              <a:rPr lang="en-IN" dirty="0"/>
              <a:t>implement an interface, include the implements clause in a class definition, and then create the methods defined by the </a:t>
            </a:r>
            <a:r>
              <a:rPr lang="en-IN" dirty="0" smtClean="0"/>
              <a:t>interface</a:t>
            </a:r>
          </a:p>
          <a:p>
            <a:pPr algn="just"/>
            <a:endParaRPr lang="en-IN" dirty="0"/>
          </a:p>
          <a:p>
            <a:pPr algn="just"/>
            <a:endParaRPr lang="en-IN" dirty="0" smtClean="0"/>
          </a:p>
          <a:p>
            <a:pPr algn="just"/>
            <a:endParaRPr lang="en-IN" dirty="0" smtClean="0"/>
          </a:p>
          <a:p>
            <a:pPr algn="just"/>
            <a:r>
              <a:rPr lang="en-IN" dirty="0" smtClean="0"/>
              <a:t>If </a:t>
            </a:r>
            <a:r>
              <a:rPr lang="en-IN" dirty="0"/>
              <a:t>a class implements more than one interface, the interfaces are separated with a comma</a:t>
            </a:r>
          </a:p>
          <a:p>
            <a:pPr algn="just"/>
            <a:r>
              <a:rPr lang="en-IN" dirty="0" smtClean="0"/>
              <a:t>If </a:t>
            </a:r>
            <a:r>
              <a:rPr lang="en-IN" dirty="0"/>
              <a:t>a class implements two interfaces that declare the same method, then the same method will be used by clients of either interface. Methods implementing interface has to be declared as public</a:t>
            </a:r>
          </a:p>
          <a:p>
            <a:pPr algn="just"/>
            <a:r>
              <a:rPr lang="en-IN" dirty="0" smtClean="0"/>
              <a:t>The </a:t>
            </a:r>
            <a:r>
              <a:rPr lang="en-IN" dirty="0"/>
              <a:t>type signature of the implementing method must match exactly the type signature specified in the interface definition</a:t>
            </a:r>
          </a:p>
          <a:p>
            <a:pPr algn="just"/>
            <a:endParaRPr lang="en-IN" dirty="0"/>
          </a:p>
        </p:txBody>
      </p:sp>
      <p:pic>
        <p:nvPicPr>
          <p:cNvPr id="5" name="Picture 4"/>
          <p:cNvPicPr>
            <a:picLocks noChangeAspect="1"/>
          </p:cNvPicPr>
          <p:nvPr/>
        </p:nvPicPr>
        <p:blipFill>
          <a:blip r:embed="rId2"/>
          <a:stretch>
            <a:fillRect/>
          </a:stretch>
        </p:blipFill>
        <p:spPr>
          <a:xfrm>
            <a:off x="1219200" y="2209800"/>
            <a:ext cx="6248400" cy="838200"/>
          </a:xfrm>
          <a:prstGeom prst="rect">
            <a:avLst/>
          </a:prstGeom>
        </p:spPr>
      </p:pic>
    </p:spTree>
    <p:extLst>
      <p:ext uri="{BB962C8B-B14F-4D97-AF65-F5344CB8AC3E}">
        <p14:creationId xmlns:p14="http://schemas.microsoft.com/office/powerpoint/2010/main" val="113433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Interface</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lstStyle/>
          <a:p>
            <a:pPr algn="just"/>
            <a:endParaRPr lang="en-IN" dirty="0" smtClean="0"/>
          </a:p>
          <a:p>
            <a:pPr algn="just"/>
            <a:endParaRPr lang="en-IN" dirty="0"/>
          </a:p>
          <a:p>
            <a:pPr algn="just"/>
            <a:endParaRPr lang="en-IN" dirty="0" smtClean="0"/>
          </a:p>
          <a:p>
            <a:pPr algn="just"/>
            <a:endParaRPr lang="en-IN" dirty="0"/>
          </a:p>
          <a:p>
            <a:pPr algn="just"/>
            <a:r>
              <a:rPr lang="en-IN" dirty="0" smtClean="0"/>
              <a:t>It </a:t>
            </a:r>
            <a:r>
              <a:rPr lang="en-IN" dirty="0"/>
              <a:t>is both permissible and common for classes that implement interfaces to define additional members of their own</a:t>
            </a:r>
          </a:p>
          <a:p>
            <a:pPr algn="just"/>
            <a:endParaRPr lang="en-IN" dirty="0" smtClean="0"/>
          </a:p>
        </p:txBody>
      </p:sp>
      <p:pic>
        <p:nvPicPr>
          <p:cNvPr id="5" name="Picture 4"/>
          <p:cNvPicPr>
            <a:picLocks noChangeAspect="1"/>
          </p:cNvPicPr>
          <p:nvPr/>
        </p:nvPicPr>
        <p:blipFill>
          <a:blip r:embed="rId2"/>
          <a:stretch>
            <a:fillRect/>
          </a:stretch>
        </p:blipFill>
        <p:spPr>
          <a:xfrm>
            <a:off x="838200" y="1342390"/>
            <a:ext cx="6553200" cy="1553210"/>
          </a:xfrm>
          <a:prstGeom prst="rect">
            <a:avLst/>
          </a:prstGeom>
        </p:spPr>
      </p:pic>
      <p:pic>
        <p:nvPicPr>
          <p:cNvPr id="6" name="Picture 5"/>
          <p:cNvPicPr>
            <a:picLocks noChangeAspect="1"/>
          </p:cNvPicPr>
          <p:nvPr/>
        </p:nvPicPr>
        <p:blipFill>
          <a:blip r:embed="rId3"/>
          <a:stretch>
            <a:fillRect/>
          </a:stretch>
        </p:blipFill>
        <p:spPr>
          <a:xfrm>
            <a:off x="850710" y="4476886"/>
            <a:ext cx="6540690" cy="1879464"/>
          </a:xfrm>
          <a:prstGeom prst="rect">
            <a:avLst/>
          </a:prstGeom>
        </p:spPr>
      </p:pic>
    </p:spTree>
    <p:extLst>
      <p:ext uri="{BB962C8B-B14F-4D97-AF65-F5344CB8AC3E}">
        <p14:creationId xmlns:p14="http://schemas.microsoft.com/office/powerpoint/2010/main" val="249881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Accessing implementation through interface references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normAutofit fontScale="92500"/>
          </a:bodyPr>
          <a:lstStyle/>
          <a:p>
            <a:pPr algn="just"/>
            <a:r>
              <a:rPr lang="en-IN" dirty="0" smtClean="0"/>
              <a:t>It </a:t>
            </a:r>
            <a:r>
              <a:rPr lang="en-IN" dirty="0"/>
              <a:t>is possible to declare variables as object references that use an interface rather than a class type.</a:t>
            </a:r>
          </a:p>
          <a:p>
            <a:pPr algn="just"/>
            <a:r>
              <a:rPr lang="en-IN" dirty="0" smtClean="0"/>
              <a:t>Any </a:t>
            </a:r>
            <a:r>
              <a:rPr lang="en-IN" dirty="0"/>
              <a:t>instance of any class that implements the declared interface can be stored in such a variable. When you call a method through one of these references, the correct version will be called based on the actual instance of the interface being referred to. This is one of the key features of interfaces.</a:t>
            </a:r>
          </a:p>
          <a:p>
            <a:pPr algn="just"/>
            <a:endParaRPr lang="en-IN" dirty="0"/>
          </a:p>
          <a:p>
            <a:pPr algn="just"/>
            <a:endParaRPr lang="en-IN" dirty="0" smtClean="0"/>
          </a:p>
          <a:p>
            <a:endParaRPr lang="en-IN" dirty="0"/>
          </a:p>
          <a:p>
            <a:endParaRPr lang="en-IN" dirty="0" smtClean="0"/>
          </a:p>
          <a:p>
            <a:r>
              <a:rPr lang="en-IN" dirty="0" smtClean="0"/>
              <a:t>c.callback(42</a:t>
            </a:r>
            <a:r>
              <a:rPr lang="en-IN" dirty="0"/>
              <a:t>) will call implementation in Client class</a:t>
            </a:r>
          </a:p>
          <a:p>
            <a:pPr algn="just"/>
            <a:endParaRPr lang="en-IN" dirty="0"/>
          </a:p>
        </p:txBody>
      </p:sp>
      <p:pic>
        <p:nvPicPr>
          <p:cNvPr id="5" name="Picture 4"/>
          <p:cNvPicPr>
            <a:picLocks noChangeAspect="1"/>
          </p:cNvPicPr>
          <p:nvPr/>
        </p:nvPicPr>
        <p:blipFill>
          <a:blip r:embed="rId2"/>
          <a:stretch>
            <a:fillRect/>
          </a:stretch>
        </p:blipFill>
        <p:spPr>
          <a:xfrm>
            <a:off x="1143000" y="4191000"/>
            <a:ext cx="5486400" cy="1295400"/>
          </a:xfrm>
          <a:prstGeom prst="rect">
            <a:avLst/>
          </a:prstGeom>
        </p:spPr>
      </p:pic>
    </p:spTree>
    <p:extLst>
      <p:ext uri="{BB962C8B-B14F-4D97-AF65-F5344CB8AC3E}">
        <p14:creationId xmlns:p14="http://schemas.microsoft.com/office/powerpoint/2010/main" val="1158635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2844</TotalTime>
  <Words>1074</Words>
  <Application>Microsoft Office PowerPoint</Application>
  <PresentationFormat>On-screen Show (4:3)</PresentationFormat>
  <Paragraphs>163</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Bookman Old Style</vt:lpstr>
      <vt:lpstr>Calibri</vt:lpstr>
      <vt:lpstr>Courier New</vt:lpstr>
      <vt:lpstr>Gill Sans MT</vt:lpstr>
      <vt:lpstr>Symbol</vt:lpstr>
      <vt:lpstr>Verdana</vt:lpstr>
      <vt:lpstr>Wingdings</vt:lpstr>
      <vt:lpstr>Wingdings 3</vt:lpstr>
      <vt:lpstr>Origin</vt:lpstr>
      <vt:lpstr>Interfaces</vt:lpstr>
      <vt:lpstr>Agenda</vt:lpstr>
      <vt:lpstr>Interface</vt:lpstr>
      <vt:lpstr>Interface </vt:lpstr>
      <vt:lpstr>Defining interface</vt:lpstr>
      <vt:lpstr>Interface</vt:lpstr>
      <vt:lpstr>Implementing Interface </vt:lpstr>
      <vt:lpstr>Implementing Interface</vt:lpstr>
      <vt:lpstr>Accessing implementation through interface references</vt:lpstr>
      <vt:lpstr>Accessing implementation through interface reference</vt:lpstr>
      <vt:lpstr>Accessing implementation through interface reference</vt:lpstr>
      <vt:lpstr>Partial Implementation</vt:lpstr>
      <vt:lpstr>Extending Interface</vt:lpstr>
      <vt:lpstr>Extending multiple interfaces</vt:lpstr>
      <vt:lpstr>Nested Interfaces</vt:lpstr>
      <vt:lpstr>Nested Interface</vt:lpstr>
      <vt:lpstr>The instanceOf operator</vt:lpstr>
      <vt:lpstr>The instanceOf operator</vt:lpstr>
      <vt:lpstr>The instanceOf operator</vt:lpstr>
      <vt:lpstr>The instanceOf operator</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ANUJA</dc:creator>
  <cp:lastModifiedBy>Administrator</cp:lastModifiedBy>
  <cp:revision>287</cp:revision>
  <dcterms:created xsi:type="dcterms:W3CDTF">2006-08-16T00:00:00Z</dcterms:created>
  <dcterms:modified xsi:type="dcterms:W3CDTF">2018-11-12T01:38:55Z</dcterms:modified>
</cp:coreProperties>
</file>