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bonn.de/~manfear/javaprotection.php#suba#suba" TargetMode="External"/><Relationship Id="rId2" Type="http://schemas.openxmlformats.org/officeDocument/2006/relationships/hyperlink" Target="http://www.uni-bonn.de/~manfear/javaprotection.php#base#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i-bonn.de/~manfear/javaprotection.php#anotherb#anotherb" TargetMode="External"/><Relationship Id="rId5" Type="http://schemas.openxmlformats.org/officeDocument/2006/relationships/hyperlink" Target="http://www.uni-bonn.de/~manfear/javaprotection.php#subb#subb" TargetMode="External"/><Relationship Id="rId4" Type="http://schemas.openxmlformats.org/officeDocument/2006/relationships/hyperlink" Target="http://www.uni-bonn.de/~manfear/javaprotection.php#anothera#another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mtClean="0"/>
              <a:t>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"/>
            <a:ext cx="1524000" cy="282118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Packages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In </a:t>
            </a:r>
            <a:r>
              <a:rPr lang="en-IN" dirty="0"/>
              <a:t>java all of the standard classes are stored in some named package. </a:t>
            </a:r>
          </a:p>
          <a:p>
            <a:pPr algn="just"/>
            <a:r>
              <a:rPr lang="en-IN" dirty="0" smtClean="0"/>
              <a:t>If </a:t>
            </a:r>
            <a:r>
              <a:rPr lang="en-IN" dirty="0"/>
              <a:t>we need use some classes from different package we should import that package </a:t>
            </a:r>
            <a:r>
              <a:rPr lang="en-IN" dirty="0" smtClean="0"/>
              <a:t>using import statement</a:t>
            </a:r>
            <a:endParaRPr lang="en-IN" dirty="0"/>
          </a:p>
          <a:p>
            <a:pPr algn="just"/>
            <a:r>
              <a:rPr lang="en-IN" dirty="0" smtClean="0"/>
              <a:t>Once </a:t>
            </a:r>
            <a:r>
              <a:rPr lang="en-IN" dirty="0"/>
              <a:t>imported, a class can be referred to directly, using only its name.</a:t>
            </a:r>
          </a:p>
          <a:p>
            <a:pPr algn="just"/>
            <a:r>
              <a:rPr lang="en-IN" dirty="0" smtClean="0"/>
              <a:t>To </a:t>
            </a:r>
            <a:r>
              <a:rPr lang="en-IN" dirty="0"/>
              <a:t>specify either an explicit </a:t>
            </a:r>
            <a:r>
              <a:rPr lang="en-IN" dirty="0" smtClean="0"/>
              <a:t>class name or </a:t>
            </a:r>
            <a:r>
              <a:rPr lang="en-IN" dirty="0"/>
              <a:t>a star (</a:t>
            </a:r>
            <a:r>
              <a:rPr lang="en-IN" b="1" dirty="0"/>
              <a:t>*</a:t>
            </a:r>
            <a:r>
              <a:rPr lang="en-IN" dirty="0"/>
              <a:t>), which indicates that the Java compiler should import the entire package.</a:t>
            </a:r>
          </a:p>
          <a:p>
            <a:pPr lvl="1" algn="just"/>
            <a:r>
              <a:rPr lang="en-IN" dirty="0"/>
              <a:t>import pkg1[.pkg2].(</a:t>
            </a:r>
            <a:r>
              <a:rPr lang="en-IN" dirty="0" err="1"/>
              <a:t>classname</a:t>
            </a:r>
            <a:r>
              <a:rPr lang="en-IN" dirty="0"/>
              <a:t>|*);</a:t>
            </a:r>
          </a:p>
          <a:p>
            <a:pPr lvl="1" algn="just"/>
            <a:r>
              <a:rPr lang="en-IN" dirty="0"/>
              <a:t>import </a:t>
            </a:r>
            <a:r>
              <a:rPr lang="en-IN" dirty="0" err="1"/>
              <a:t>java.util.Date</a:t>
            </a:r>
            <a:r>
              <a:rPr lang="en-IN" dirty="0"/>
              <a:t>;</a:t>
            </a:r>
          </a:p>
          <a:p>
            <a:pPr lvl="1" algn="just"/>
            <a:r>
              <a:rPr lang="en-IN" dirty="0"/>
              <a:t>import java.io.*;</a:t>
            </a:r>
          </a:p>
        </p:txBody>
      </p:sp>
    </p:spTree>
    <p:extLst>
      <p:ext uri="{BB962C8B-B14F-4D97-AF65-F5344CB8AC3E}">
        <p14:creationId xmlns:p14="http://schemas.microsoft.com/office/powerpoint/2010/main" val="429133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Packages</a:t>
            </a:r>
          </a:p>
          <a:p>
            <a:r>
              <a:rPr lang="en-IN" dirty="0" smtClean="0"/>
              <a:t>Creating packages</a:t>
            </a:r>
          </a:p>
          <a:p>
            <a:r>
              <a:rPr lang="en-IN" dirty="0" smtClean="0"/>
              <a:t>Class member access</a:t>
            </a:r>
          </a:p>
          <a:p>
            <a:r>
              <a:rPr lang="en-IN" dirty="0" smtClean="0"/>
              <a:t>Working with Classpath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61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Packages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Why Packages</a:t>
            </a:r>
          </a:p>
          <a:p>
            <a:pPr lvl="1" algn="just"/>
            <a:r>
              <a:rPr lang="en-US" dirty="0"/>
              <a:t>To avoid naming conflicts </a:t>
            </a:r>
          </a:p>
          <a:p>
            <a:pPr lvl="1" algn="just"/>
            <a:r>
              <a:rPr lang="en-US" dirty="0"/>
              <a:t>To control access</a:t>
            </a:r>
          </a:p>
          <a:p>
            <a:pPr lvl="1" algn="just"/>
            <a:r>
              <a:rPr lang="en-US" dirty="0"/>
              <a:t>To achieve Reusability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n-US" dirty="0"/>
          </a:p>
          <a:p>
            <a:pPr algn="just"/>
            <a:r>
              <a:rPr lang="en-US" dirty="0"/>
              <a:t>What is Package</a:t>
            </a:r>
          </a:p>
          <a:p>
            <a:pPr lvl="1" algn="just"/>
            <a:r>
              <a:rPr lang="en-US" dirty="0" smtClean="0"/>
              <a:t>A </a:t>
            </a:r>
            <a:r>
              <a:rPr lang="en-US" i="1" dirty="0">
                <a:solidFill>
                  <a:srgbClr val="FF0000"/>
                </a:solidFill>
              </a:rPr>
              <a:t>package</a:t>
            </a:r>
            <a:r>
              <a:rPr lang="en-US" dirty="0"/>
              <a:t> is a group of related types (classes, interfaces etc.)  providing access and namespace management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16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Predefined Packages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Already defined in the Java API library &amp; can be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/>
              <a:t> into user programs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Examples of predefined packages: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Core packages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</a:rPr>
              <a:t>java.lang</a:t>
            </a:r>
            <a:r>
              <a:rPr lang="en-US" dirty="0">
                <a:latin typeface="Courier New" panose="02070309020205020404" pitchFamily="49" charset="0"/>
              </a:rPr>
              <a:t>.*;	      Frequently required Operations 			 </a:t>
            </a:r>
            <a:r>
              <a:rPr lang="en-US" dirty="0" smtClean="0">
                <a:latin typeface="Courier New" panose="02070309020205020404" pitchFamily="49" charset="0"/>
              </a:rPr>
              <a:t>     (By </a:t>
            </a:r>
            <a:r>
              <a:rPr lang="en-US" dirty="0">
                <a:latin typeface="Courier New" panose="02070309020205020404" pitchFamily="49" charset="0"/>
              </a:rPr>
              <a:t>default, it is imported)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</a:rPr>
              <a:t>.*;	      Utility Operations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</a:rPr>
              <a:t>java.sql</a:t>
            </a:r>
            <a:r>
              <a:rPr lang="en-US" dirty="0">
                <a:latin typeface="Courier New" panose="02070309020205020404" pitchFamily="49" charset="0"/>
              </a:rPr>
              <a:t>.*;	      Database operations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java.net.*;	      Networking operations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java.io.*;	      File related operations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</a:rPr>
              <a:t>java.awt</a:t>
            </a:r>
            <a:r>
              <a:rPr lang="en-US" dirty="0">
                <a:latin typeface="Courier New" panose="02070309020205020404" pitchFamily="49" charset="0"/>
              </a:rPr>
              <a:t>.*;	      GUI operations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Extended Packages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</a:rPr>
              <a:t>javax.sql</a:t>
            </a:r>
            <a:r>
              <a:rPr lang="en-US" dirty="0">
                <a:latin typeface="Courier New" panose="02070309020205020404" pitchFamily="49" charset="0"/>
              </a:rPr>
              <a:t>.*;	      Database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</a:rPr>
              <a:t>javax.servlets</a:t>
            </a:r>
            <a:r>
              <a:rPr lang="en-US" dirty="0">
                <a:latin typeface="Courier New" panose="02070309020205020404" pitchFamily="49" charset="0"/>
              </a:rPr>
              <a:t>.*;    </a:t>
            </a:r>
            <a:r>
              <a:rPr lang="en-US" dirty="0" smtClean="0">
                <a:latin typeface="Courier New" panose="02070309020205020404" pitchFamily="49" charset="0"/>
              </a:rPr>
              <a:t> Servlets</a:t>
            </a:r>
            <a:endParaRPr lang="en-US" sz="1600" dirty="0">
              <a:latin typeface="Courier New" panose="02070309020205020404" pitchFamily="49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10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Packages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i="1" dirty="0"/>
              <a:t>package</a:t>
            </a:r>
            <a:r>
              <a:rPr lang="en-US" dirty="0"/>
              <a:t> allows logical grouping of classes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sz="4000" dirty="0"/>
          </a:p>
          <a:p>
            <a:pPr algn="just"/>
            <a:endParaRPr lang="en-US" sz="4000" dirty="0"/>
          </a:p>
          <a:p>
            <a:pPr algn="just">
              <a:buFont typeface="Wingdings" panose="05000000000000000000" pitchFamily="2" charset="2"/>
              <a:buNone/>
            </a:pPr>
            <a:endParaRPr lang="en-US" sz="3200" dirty="0"/>
          </a:p>
          <a:p>
            <a:pPr algn="just">
              <a:buFont typeface="Wingdings" panose="05000000000000000000" pitchFamily="2" charset="2"/>
              <a:buNone/>
            </a:pPr>
            <a:endParaRPr lang="en-US" dirty="0"/>
          </a:p>
          <a:p>
            <a:pPr algn="just"/>
            <a:r>
              <a:rPr lang="en-US" dirty="0"/>
              <a:t>Strict file &amp; directory naming conventions and organization</a:t>
            </a:r>
          </a:p>
          <a:p>
            <a:pPr algn="just"/>
            <a:r>
              <a:rPr lang="en-US" dirty="0" smtClean="0"/>
              <a:t>All </a:t>
            </a:r>
            <a:r>
              <a:rPr lang="en-US" dirty="0"/>
              <a:t>classes put into a package must reside in a directory with that package name</a:t>
            </a:r>
          </a:p>
          <a:p>
            <a:pPr algn="just"/>
            <a:r>
              <a:rPr lang="en-US" dirty="0" smtClean="0"/>
              <a:t>Package </a:t>
            </a:r>
            <a:r>
              <a:rPr lang="en-US" dirty="0"/>
              <a:t>name is strictly specified at the beginning of the java </a:t>
            </a:r>
            <a:r>
              <a:rPr lang="en-US" dirty="0" smtClean="0"/>
              <a:t>code</a:t>
            </a:r>
          </a:p>
          <a:p>
            <a:pPr algn="just"/>
            <a:r>
              <a:rPr lang="en-IN" dirty="0" smtClean="0"/>
              <a:t>The package statement </a:t>
            </a:r>
            <a:r>
              <a:rPr lang="en-IN" dirty="0"/>
              <a:t>defines a name space in which classes are stored. </a:t>
            </a:r>
          </a:p>
          <a:p>
            <a:pPr algn="just"/>
            <a:r>
              <a:rPr lang="en-IN" dirty="0" smtClean="0"/>
              <a:t>If </a:t>
            </a:r>
            <a:r>
              <a:rPr lang="en-IN" dirty="0"/>
              <a:t>we omit the </a:t>
            </a:r>
            <a:r>
              <a:rPr lang="en-IN" b="1" i="1" dirty="0" smtClean="0"/>
              <a:t>package </a:t>
            </a:r>
            <a:r>
              <a:rPr lang="en-IN" dirty="0" smtClean="0"/>
              <a:t>statement</a:t>
            </a:r>
            <a:r>
              <a:rPr lang="en-IN" dirty="0"/>
              <a:t>, the class names are put into the default package, which has no name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1660525"/>
            <a:ext cx="5334000" cy="1920875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package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myPackage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{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{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Member Access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918350"/>
              </p:ext>
            </p:extLst>
          </p:nvPr>
        </p:nvGraphicFramePr>
        <p:xfrm>
          <a:off x="228600" y="1169986"/>
          <a:ext cx="8763000" cy="5230814"/>
        </p:xfrm>
        <a:graphic>
          <a:graphicData uri="http://schemas.openxmlformats.org/drawingml/2006/table">
            <a:tbl>
              <a:tblPr/>
              <a:tblGrid>
                <a:gridCol w="3810000"/>
                <a:gridCol w="1295400"/>
                <a:gridCol w="1295400"/>
                <a:gridCol w="1219200"/>
                <a:gridCol w="1143000"/>
              </a:tblGrid>
              <a:tr h="592138">
                <a:tc gridSpan="5"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Access Rights for different Elements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495425"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\ Has access to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Elements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modifier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>
                      <a:lvl1pPr indent="47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476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90563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Elements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/>
                    </a:solidFill>
                  </a:tcPr>
                </a:tc>
              </a:tr>
              <a:tr h="635000"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own class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11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2"/>
                        </a:rPr>
                        <a:t>Base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3413">
                <a:tc>
                  <a:txBody>
                    <a:bodyPr/>
                    <a:lstStyle>
                      <a:lvl1pPr indent="317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3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subclass - same package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11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3"/>
                        </a:rPr>
                        <a:t>SubA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F3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06425">
                <a:tc>
                  <a:txBody>
                    <a:bodyPr/>
                    <a:lstStyle>
                      <a:lvl1pPr indent="317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3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class - same package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11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4"/>
                        </a:rPr>
                        <a:t>AnotherA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3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subclass - another package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11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5"/>
                        </a:rPr>
                        <a:t>SubB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F3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35000">
                <a:tc>
                  <a:txBody>
                    <a:bodyPr/>
                    <a:lstStyle>
                      <a:lvl1pPr indent="317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3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class - another package (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11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hlinkClick r:id="rId6"/>
                        </a:rPr>
                        <a:t>AnotherB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B2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1pPr>
                      <a:lvl2pPr marL="6858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6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2pPr>
                      <a:lvl3pPr marL="1089025" indent="-174625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4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3pPr>
                      <a:lvl4pPr marL="14906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2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4pPr>
                      <a:lvl5pPr marL="1947863" indent="-119063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5pPr>
                      <a:lvl6pPr marL="24050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6pPr>
                      <a:lvl7pPr marL="28622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7pPr>
                      <a:lvl8pPr marL="33194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8pPr>
                      <a:lvl9pPr marL="3776663" indent="-1190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Font typeface="Wingdings" panose="05000000000000000000" pitchFamily="2" charset="2"/>
                        <a:defRPr sz="1000">
                          <a:solidFill>
                            <a:srgbClr val="3C5658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-2286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375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Classpath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How </a:t>
            </a:r>
            <a:r>
              <a:rPr lang="en-IN" dirty="0"/>
              <a:t>does the Java run-time system know where to look for packages that you create?</a:t>
            </a:r>
          </a:p>
          <a:p>
            <a:pPr algn="just"/>
            <a:r>
              <a:rPr lang="en-IN" dirty="0" smtClean="0"/>
              <a:t>First</a:t>
            </a:r>
            <a:r>
              <a:rPr lang="en-IN" dirty="0"/>
              <a:t>, by default, the Java run-time system uses the current working directory as its starting point. Thus, if your package is in a subdirectory of the current directory, it will be found. </a:t>
            </a:r>
          </a:p>
          <a:p>
            <a:pPr algn="just"/>
            <a:r>
              <a:rPr lang="en-IN" dirty="0" smtClean="0"/>
              <a:t>Second</a:t>
            </a:r>
            <a:r>
              <a:rPr lang="en-IN" dirty="0"/>
              <a:t>, you can specify a directory path or paths by setting the CLASSPATH environmental variable. </a:t>
            </a:r>
          </a:p>
          <a:p>
            <a:pPr algn="just"/>
            <a:r>
              <a:rPr lang="en-IN" dirty="0" smtClean="0"/>
              <a:t>Third</a:t>
            </a:r>
            <a:r>
              <a:rPr lang="en-IN" dirty="0"/>
              <a:t>, you can use the –</a:t>
            </a:r>
            <a:r>
              <a:rPr lang="en-IN" dirty="0" err="1"/>
              <a:t>classpath</a:t>
            </a:r>
            <a:r>
              <a:rPr lang="en-IN" dirty="0"/>
              <a:t> option with java and </a:t>
            </a:r>
            <a:r>
              <a:rPr lang="en-IN" dirty="0" err="1"/>
              <a:t>javac</a:t>
            </a:r>
            <a:r>
              <a:rPr lang="en-IN" dirty="0"/>
              <a:t> to specify the path to your classes</a:t>
            </a:r>
          </a:p>
          <a:p>
            <a:pPr algn="just"/>
            <a:r>
              <a:rPr lang="en-IN" dirty="0" smtClean="0"/>
              <a:t>For example, </a:t>
            </a:r>
            <a:r>
              <a:rPr lang="en-IN" dirty="0"/>
              <a:t>consider </a:t>
            </a:r>
            <a:r>
              <a:rPr lang="en-IN" i="1" dirty="0"/>
              <a:t>package </a:t>
            </a:r>
            <a:r>
              <a:rPr lang="en-IN" i="1" dirty="0" err="1"/>
              <a:t>MyPackage</a:t>
            </a:r>
            <a:endParaRPr lang="en-IN" dirty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order for a program to find </a:t>
            </a:r>
            <a:r>
              <a:rPr lang="en-IN" dirty="0" err="1"/>
              <a:t>MyPackage</a:t>
            </a:r>
            <a:r>
              <a:rPr lang="en-IN" dirty="0"/>
              <a:t>, one of three things must be true. </a:t>
            </a:r>
            <a:endParaRPr lang="en-IN" dirty="0" smtClean="0"/>
          </a:p>
          <a:p>
            <a:pPr lvl="1" algn="just"/>
            <a:r>
              <a:rPr lang="en-IN" dirty="0" smtClean="0"/>
              <a:t>Either </a:t>
            </a:r>
            <a:r>
              <a:rPr lang="en-IN" dirty="0"/>
              <a:t>the program can be executed from a directory immediately above </a:t>
            </a:r>
            <a:r>
              <a:rPr lang="en-IN" dirty="0" err="1"/>
              <a:t>MyPackage</a:t>
            </a:r>
            <a:r>
              <a:rPr lang="en-IN" dirty="0"/>
              <a:t>, </a:t>
            </a:r>
            <a:endParaRPr lang="en-IN" dirty="0" smtClean="0"/>
          </a:p>
          <a:p>
            <a:pPr lvl="1" algn="just"/>
            <a:r>
              <a:rPr lang="en-IN" dirty="0" smtClean="0"/>
              <a:t>or </a:t>
            </a:r>
            <a:r>
              <a:rPr lang="en-IN" dirty="0"/>
              <a:t>the CLASSPATH must be set to include the path to </a:t>
            </a:r>
            <a:r>
              <a:rPr lang="en-IN" dirty="0" err="1"/>
              <a:t>MyPackage</a:t>
            </a:r>
            <a:r>
              <a:rPr lang="en-IN" dirty="0"/>
              <a:t>, </a:t>
            </a:r>
            <a:endParaRPr lang="en-IN" dirty="0" smtClean="0"/>
          </a:p>
          <a:p>
            <a:pPr lvl="1" algn="just"/>
            <a:r>
              <a:rPr lang="en-IN" dirty="0" smtClean="0"/>
              <a:t>or </a:t>
            </a:r>
            <a:r>
              <a:rPr lang="en-IN" dirty="0"/>
              <a:t>the –</a:t>
            </a:r>
            <a:r>
              <a:rPr lang="en-IN" dirty="0" err="1"/>
              <a:t>classpath</a:t>
            </a:r>
            <a:r>
              <a:rPr lang="en-IN" dirty="0"/>
              <a:t> option must specify the path to </a:t>
            </a:r>
            <a:r>
              <a:rPr lang="en-IN" dirty="0" err="1"/>
              <a:t>MyPackage</a:t>
            </a:r>
            <a:r>
              <a:rPr lang="en-IN" dirty="0"/>
              <a:t> when the program is run via java.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51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 Example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1" y="1371600"/>
            <a:ext cx="512174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</a:t>
            </a:r>
            <a:r>
              <a:rPr lang="en-IN" dirty="0"/>
              <a:t>C</a:t>
            </a:r>
            <a:r>
              <a:rPr lang="en-IN" dirty="0" smtClean="0"/>
              <a:t>lasspath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Java </a:t>
            </a:r>
            <a:r>
              <a:rPr lang="en-IN" dirty="0"/>
              <a:t>uses file system directories to store packages.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/>
              <a:t>.</a:t>
            </a:r>
            <a:r>
              <a:rPr lang="en-IN" dirty="0"/>
              <a:t>classfiles for any classes you declare to be part of </a:t>
            </a:r>
            <a:r>
              <a:rPr lang="en-IN" dirty="0" smtClean="0"/>
              <a:t>MyPack </a:t>
            </a:r>
            <a:r>
              <a:rPr lang="en-IN" dirty="0"/>
              <a:t>must be stored in a directory called </a:t>
            </a:r>
            <a:r>
              <a:rPr lang="en-IN" dirty="0" smtClean="0"/>
              <a:t>MyPack/ is </a:t>
            </a:r>
            <a:r>
              <a:rPr lang="en-IN" dirty="0"/>
              <a:t>significant, and the directory name must match the package name exactly.</a:t>
            </a:r>
          </a:p>
          <a:p>
            <a:pPr algn="just"/>
            <a:r>
              <a:rPr lang="en-IN" dirty="0" smtClean="0"/>
              <a:t>More </a:t>
            </a:r>
            <a:r>
              <a:rPr lang="en-IN" dirty="0"/>
              <a:t>than one file can include the same </a:t>
            </a:r>
            <a:r>
              <a:rPr lang="en-IN" b="1" dirty="0"/>
              <a:t>package </a:t>
            </a:r>
            <a:r>
              <a:rPr lang="en-IN" dirty="0"/>
              <a:t>statement. </a:t>
            </a:r>
          </a:p>
          <a:p>
            <a:pPr algn="just"/>
            <a:r>
              <a:rPr lang="en-IN" dirty="0" smtClean="0"/>
              <a:t>The package statement </a:t>
            </a:r>
            <a:r>
              <a:rPr lang="en-IN" dirty="0"/>
              <a:t>simply specifies to which package the classes defined in a file belong. It does not exclude other classes in other files from being part of that same package.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68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2702</TotalTime>
  <Words>597</Words>
  <Application>Microsoft Office PowerPoint</Application>
  <PresentationFormat>On-screen Show (4:3)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Bookman Old Style</vt:lpstr>
      <vt:lpstr>Calibri</vt:lpstr>
      <vt:lpstr>Courier New</vt:lpstr>
      <vt:lpstr>Gill Sans MT</vt:lpstr>
      <vt:lpstr>Times New Roman</vt:lpstr>
      <vt:lpstr>Verdana</vt:lpstr>
      <vt:lpstr>Wingdings</vt:lpstr>
      <vt:lpstr>Wingdings 3</vt:lpstr>
      <vt:lpstr>Origin</vt:lpstr>
      <vt:lpstr>Packages</vt:lpstr>
      <vt:lpstr>Agenda</vt:lpstr>
      <vt:lpstr>Introduction to Packages </vt:lpstr>
      <vt:lpstr>Predefined Packages</vt:lpstr>
      <vt:lpstr>Creating Packages</vt:lpstr>
      <vt:lpstr>Class Member Access</vt:lpstr>
      <vt:lpstr>Working with Classpath</vt:lpstr>
      <vt:lpstr>Package Example</vt:lpstr>
      <vt:lpstr>Working with Classpath</vt:lpstr>
      <vt:lpstr>Importing Packages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Administrator</cp:lastModifiedBy>
  <cp:revision>285</cp:revision>
  <dcterms:created xsi:type="dcterms:W3CDTF">2006-08-16T00:00:00Z</dcterms:created>
  <dcterms:modified xsi:type="dcterms:W3CDTF">2018-11-12T01:39:02Z</dcterms:modified>
</cp:coreProperties>
</file>