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7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DA2DE-21AF-47F3-A126-DAC10DF38B76}" type="datetimeFigureOut">
              <a:rPr lang="en-IN" smtClean="0"/>
              <a:t>27-10-2015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D8DEB-DCB6-449F-9549-674C0383B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0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3D2650-D13A-473A-906F-CAC2930A28CB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255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C334CB-F37A-4DD5-ADAF-58A9FF2C6F7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892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318242-5BD6-4F12-A493-529433AD64C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44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D02DA4-90D8-47E7-968F-54DA6A454DE3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Ans : True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Ans: Yes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Ans: FileNotFoundException.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40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7C2B7B-8FCB-4D68-B808-EADA4C22A6F5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4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459485-7A8F-4B2E-A97B-1197404D6AC8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960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84DE8A-7D7C-4775-8B60-A77CB12C452E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07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EBEDDA-95D4-46AF-A5FD-894B10F6C207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735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370D69-E50D-435A-B359-5C0BF7AE650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Last Point </a:t>
            </a:r>
            <a:r>
              <a:rPr lang="en-US" altLang="en-US" smtClean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These two methods are called automatically after object’s serialization &amp; deserialization, giving us control over the whole process</a:t>
            </a:r>
          </a:p>
        </p:txBody>
      </p:sp>
    </p:spTree>
    <p:extLst>
      <p:ext uri="{BB962C8B-B14F-4D97-AF65-F5344CB8AC3E}">
        <p14:creationId xmlns:p14="http://schemas.microsoft.com/office/powerpoint/2010/main" val="3304598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1EA8AA-A8A7-47B9-A6DE-E9AB53B00601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988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7DBCC6-F841-4510-A822-1F2034957AA0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Ans: DataInputStream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Ans: Externalizable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0EBD86-B7CF-4F5A-88E0-EBD4E39FF24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49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5D66FF-863B-43D9-9AD8-4EAB86AAC744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 methods belongs to Reader and Writer class are very much similar to InputStream and OutputStream class.</a:t>
            </a:r>
          </a:p>
        </p:txBody>
      </p:sp>
    </p:spTree>
    <p:extLst>
      <p:ext uri="{BB962C8B-B14F-4D97-AF65-F5344CB8AC3E}">
        <p14:creationId xmlns:p14="http://schemas.microsoft.com/office/powerpoint/2010/main" val="3021936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5B3AD6-0110-4C35-A4AA-C1C11A994CF8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844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58CCEB-D619-4B15-8040-ADFAF61E24DF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254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193E5B-8C97-4FA7-8E27-C87BA5538AF0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1. readLine method of BufferedReader Class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2. UNICODE</a:t>
            </a:r>
          </a:p>
        </p:txBody>
      </p:sp>
    </p:spTree>
    <p:extLst>
      <p:ext uri="{BB962C8B-B14F-4D97-AF65-F5344CB8AC3E}">
        <p14:creationId xmlns:p14="http://schemas.microsoft.com/office/powerpoint/2010/main" val="110848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E6688F-86BF-43FC-A592-04D4A0F2F49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Recall that, how a number can be taken as input from the keyboard.</a:t>
            </a:r>
          </a:p>
        </p:txBody>
      </p:sp>
    </p:spTree>
    <p:extLst>
      <p:ext uri="{BB962C8B-B14F-4D97-AF65-F5344CB8AC3E}">
        <p14:creationId xmlns:p14="http://schemas.microsoft.com/office/powerpoint/2010/main" val="293358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D019E1-8674-47BF-9E27-D20D3C550ABC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There are two types of Streams. 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Input Stream : This stream is used for reading the data from the data source like file, socket or keyboard.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OutputStream : This stream is used to write the data to data destination like file. socket or console.</a:t>
            </a:r>
          </a:p>
        </p:txBody>
      </p:sp>
    </p:spTree>
    <p:extLst>
      <p:ext uri="{BB962C8B-B14F-4D97-AF65-F5344CB8AC3E}">
        <p14:creationId xmlns:p14="http://schemas.microsoft.com/office/powerpoint/2010/main" val="2988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9A2217-2348-4C5E-AC7A-24DD44C121C9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92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2E1B3F-CA26-4922-87AE-0B50470BEDF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89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1322C8-68CA-40C2-98A5-59F81049A0C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Ans : Unicode 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Ans: FileOutputStream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2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24B817-DB72-4F69-BDC5-0A07F57BE3E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FileOutputStream class have various constructors. 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In this if the plain text file does not exist then this class will create it and then store the data. If it exists then it will overwrite the previous data.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There is a facility of appending the data in the existing file by using Constructor of FileOutputStream Class.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In case of FileInputStream if the file does not exists it will throw an IOException.</a:t>
            </a:r>
          </a:p>
        </p:txBody>
      </p:sp>
    </p:spTree>
    <p:extLst>
      <p:ext uri="{BB962C8B-B14F-4D97-AF65-F5344CB8AC3E}">
        <p14:creationId xmlns:p14="http://schemas.microsoft.com/office/powerpoint/2010/main" val="1883734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B54D9C-75F0-47CF-9E9F-ACC12E867580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04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1590DA8-6384-4603-AC9E-74BE7976E925}" type="datetimeFigureOut">
              <a:rPr lang="en-IN" smtClean="0"/>
              <a:t>27-10-2015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157832F-EDFB-460A-AF44-8B92A0AFE81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5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0DA8-6384-4603-AC9E-74BE7976E925}" type="datetimeFigureOut">
              <a:rPr lang="en-IN" smtClean="0"/>
              <a:t>27-10-2015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832F-EDFB-460A-AF44-8B92A0AFE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8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0DA8-6384-4603-AC9E-74BE7976E925}" type="datetimeFigureOut">
              <a:rPr lang="en-IN" smtClean="0"/>
              <a:t>27-10-2015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832F-EDFB-460A-AF44-8B92A0AFE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0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7" y="152400"/>
            <a:ext cx="8906933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685800"/>
            <a:ext cx="53848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685800"/>
            <a:ext cx="53848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D0746-571D-471A-A8A6-69A5681A27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0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0DA8-6384-4603-AC9E-74BE7976E925}" type="datetimeFigureOut">
              <a:rPr lang="en-IN" smtClean="0"/>
              <a:t>27-10-2015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832F-EDFB-460A-AF44-8B92A0AFE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4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0DA8-6384-4603-AC9E-74BE7976E925}" type="datetimeFigureOut">
              <a:rPr lang="en-IN" smtClean="0"/>
              <a:t>27-10-2015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832F-EDFB-460A-AF44-8B92A0AFE81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62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0DA8-6384-4603-AC9E-74BE7976E925}" type="datetimeFigureOut">
              <a:rPr lang="en-IN" smtClean="0"/>
              <a:t>27-10-2015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832F-EDFB-460A-AF44-8B92A0AFE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5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0DA8-6384-4603-AC9E-74BE7976E925}" type="datetimeFigureOut">
              <a:rPr lang="en-IN" smtClean="0"/>
              <a:t>27-10-2015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832F-EDFB-460A-AF44-8B92A0AFE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1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0DA8-6384-4603-AC9E-74BE7976E925}" type="datetimeFigureOut">
              <a:rPr lang="en-IN" smtClean="0"/>
              <a:t>27-10-2015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832F-EDFB-460A-AF44-8B92A0AFE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7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0DA8-6384-4603-AC9E-74BE7976E925}" type="datetimeFigureOut">
              <a:rPr lang="en-IN" smtClean="0"/>
              <a:t>27-10-2015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832F-EDFB-460A-AF44-8B92A0AFE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0DA8-6384-4603-AC9E-74BE7976E925}" type="datetimeFigureOut">
              <a:rPr lang="en-IN" smtClean="0"/>
              <a:t>27-10-2015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832F-EDFB-460A-AF44-8B92A0AFE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0DA8-6384-4603-AC9E-74BE7976E925}" type="datetimeFigureOut">
              <a:rPr lang="en-IN" smtClean="0"/>
              <a:t>27-10-2015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832F-EDFB-460A-AF44-8B92A0AFE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7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1590DA8-6384-4603-AC9E-74BE7976E925}" type="datetimeFigureOut">
              <a:rPr lang="en-IN" smtClean="0"/>
              <a:t>27-10-2015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157832F-EDFB-460A-AF44-8B92A0AFE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4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Input -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06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84CC84-7ED1-4E95-A82E-BE70785E784B}" type="slidenum">
              <a:rPr lang="en-US" altLang="en-US">
                <a:solidFill>
                  <a:schemeClr val="bg1"/>
                </a:solidFill>
              </a:rPr>
              <a:pPr eaLnBrk="1" hangingPunct="1"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6" y="-60960"/>
            <a:ext cx="9875520" cy="135636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Byte Streams (</a:t>
            </a:r>
            <a:r>
              <a:rPr lang="en-US" altLang="en-US" dirty="0" err="1" smtClean="0"/>
              <a:t>Contd</a:t>
            </a:r>
            <a:r>
              <a:rPr lang="en-US" altLang="en-US" dirty="0" smtClean="0"/>
              <a:t>…)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65200"/>
            <a:ext cx="9872871" cy="5130800"/>
          </a:xfrm>
        </p:spPr>
        <p:txBody>
          <a:bodyPr/>
          <a:lstStyle/>
          <a:p>
            <a:pPr eaLnBrk="1" hangingPunct="1"/>
            <a:r>
              <a:rPr lang="en-US" altLang="en-US" i="1" dirty="0" err="1" smtClean="0"/>
              <a:t>FileInputStream</a:t>
            </a:r>
            <a:r>
              <a:rPr lang="en-US" altLang="en-US" dirty="0" smtClean="0"/>
              <a:t> object is used to read data from the </a:t>
            </a:r>
            <a:r>
              <a:rPr lang="en-US" altLang="en-US" dirty="0" smtClean="0"/>
              <a:t>file. </a:t>
            </a:r>
            <a:r>
              <a:rPr lang="en-US" altLang="en-US" sz="2000" dirty="0" smtClean="0">
                <a:solidFill>
                  <a:schemeClr val="bg2">
                    <a:lumMod val="10000"/>
                  </a:schemeClr>
                </a:solidFill>
              </a:rPr>
              <a:t>Refer ReadWriteFile.java</a:t>
            </a:r>
            <a:endParaRPr lang="en-US" altLang="en-US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400300" y="1524000"/>
            <a:ext cx="7086600" cy="434340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FileInputStream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testFile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try { 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	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testFile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FileInputStream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(“test.dat”);</a:t>
            </a:r>
          </a:p>
          <a:p>
            <a:pPr eaLnBrk="1" hangingPunct="1"/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 while((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nextByte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testFile.read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()) != -1)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{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   	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nextByte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  } 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 catch(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e) 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(“Error reading file + e ”);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 }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8915400" y="5486401"/>
          <a:ext cx="17335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" r:id="rId4" imgW="1104840" imgH="485640" progId="Package">
                  <p:embed/>
                </p:oleObj>
              </mc:Choice>
              <mc:Fallback>
                <p:oleObj name="Package" r:id="rId4" imgW="1104840" imgH="4856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5486401"/>
                        <a:ext cx="173355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AutoShape 5"/>
          <p:cNvSpPr>
            <a:spLocks noChangeArrowheads="1"/>
          </p:cNvSpPr>
          <p:nvPr/>
        </p:nvSpPr>
        <p:spPr bwMode="auto">
          <a:xfrm>
            <a:off x="5843323" y="4165187"/>
            <a:ext cx="3276600" cy="838200"/>
          </a:xfrm>
          <a:prstGeom prst="wedgeEllipseCallout">
            <a:avLst>
              <a:gd name="adj1" fmla="val 40745"/>
              <a:gd name="adj2" fmla="val -142236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Verdana" panose="020B0604030504040204" pitchFamily="34" charset="0"/>
              </a:rPr>
              <a:t> read() returns -1 on encountering end of file</a:t>
            </a:r>
          </a:p>
        </p:txBody>
      </p:sp>
    </p:spTree>
    <p:extLst>
      <p:ext uri="{BB962C8B-B14F-4D97-AF65-F5344CB8AC3E}">
        <p14:creationId xmlns:p14="http://schemas.microsoft.com/office/powerpoint/2010/main" val="2117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46084" grpId="0" animBg="1"/>
      <p:bldP spid="460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634202-118B-48A7-ABA4-679109405B43}" type="slidenum">
              <a:rPr lang="en-US" altLang="en-US">
                <a:solidFill>
                  <a:schemeClr val="bg1"/>
                </a:solidFill>
              </a:rPr>
              <a:pPr eaLnBrk="1" hangingPunct="1"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Byte Streams (Contd…)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03400"/>
            <a:ext cx="9872871" cy="4292600"/>
          </a:xfrm>
        </p:spPr>
        <p:txBody>
          <a:bodyPr/>
          <a:lstStyle/>
          <a:p>
            <a:pPr eaLnBrk="1" hangingPunct="1"/>
            <a:r>
              <a:rPr lang="en-US" altLang="en-US" i="1" dirty="0" err="1" smtClean="0">
                <a:solidFill>
                  <a:schemeClr val="accent2"/>
                </a:solidFill>
              </a:rPr>
              <a:t>BufferedInputStream</a:t>
            </a:r>
            <a:r>
              <a:rPr lang="en-US" altLang="en-US" dirty="0" smtClean="0"/>
              <a:t> &amp; </a:t>
            </a:r>
            <a:r>
              <a:rPr lang="en-US" altLang="en-US" i="1" dirty="0" err="1" smtClean="0">
                <a:solidFill>
                  <a:schemeClr val="accent2"/>
                </a:solidFill>
              </a:rPr>
              <a:t>BufferedOuputStream</a:t>
            </a:r>
            <a:r>
              <a:rPr lang="en-US" altLang="en-US" dirty="0" smtClean="0"/>
              <a:t> classes:</a:t>
            </a:r>
          </a:p>
          <a:p>
            <a:pPr lvl="1" eaLnBrk="1" hangingPunct="1">
              <a:buFontTx/>
              <a:buChar char="•"/>
            </a:pPr>
            <a:endParaRPr lang="en-US" altLang="en-US" sz="1800" dirty="0"/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Subclasses of </a:t>
            </a:r>
            <a:r>
              <a:rPr lang="en-US" altLang="en-US" sz="1800" i="1" dirty="0" err="1"/>
              <a:t>InputStream</a:t>
            </a:r>
            <a:r>
              <a:rPr lang="en-US" altLang="en-US" sz="1800" dirty="0"/>
              <a:t> &amp; </a:t>
            </a:r>
            <a:r>
              <a:rPr lang="en-US" altLang="en-US" sz="1800" i="1" dirty="0" err="1"/>
              <a:t>OutputStream</a:t>
            </a:r>
            <a:r>
              <a:rPr lang="en-US" altLang="en-US" sz="1800" dirty="0"/>
              <a:t> classes respectively</a:t>
            </a:r>
          </a:p>
          <a:p>
            <a:pPr lvl="1" eaLnBrk="1" hangingPunct="1">
              <a:buFontTx/>
              <a:buChar char="•"/>
            </a:pPr>
            <a:endParaRPr lang="en-US" altLang="en-US" sz="1800" dirty="0"/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We can wrap a </a:t>
            </a:r>
            <a:r>
              <a:rPr lang="en-US" altLang="en-US" sz="1800" i="1" dirty="0" err="1"/>
              <a:t>BufferedInputStream</a:t>
            </a:r>
            <a:r>
              <a:rPr lang="en-US" altLang="en-US" sz="1800" dirty="0"/>
              <a:t> around the </a:t>
            </a:r>
            <a:r>
              <a:rPr lang="en-US" altLang="en-US" sz="1800" i="1" dirty="0" err="1"/>
              <a:t>FileInputStream</a:t>
            </a:r>
            <a:r>
              <a:rPr lang="en-US" altLang="en-US" sz="1800" dirty="0"/>
              <a:t> for reading &amp; storing large chunks of data in a buffer at once for later use</a:t>
            </a:r>
            <a:endParaRPr lang="en-US" altLang="en-US" sz="1600" dirty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28891" y="3713990"/>
            <a:ext cx="8701087" cy="2874963"/>
            <a:chOff x="135" y="1933"/>
            <a:chExt cx="5481" cy="1811"/>
          </a:xfrm>
        </p:grpSpPr>
        <p:sp>
          <p:nvSpPr>
            <p:cNvPr id="17415" name="Text Box 10"/>
            <p:cNvSpPr txBox="1">
              <a:spLocks noChangeArrowheads="1"/>
            </p:cNvSpPr>
            <p:nvPr/>
          </p:nvSpPr>
          <p:spPr bwMode="auto">
            <a:xfrm>
              <a:off x="384" y="3005"/>
              <a:ext cx="203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The BufferedInputStream reads</a:t>
              </a:r>
            </a:p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data from the File in large chunks</a:t>
              </a:r>
            </a:p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and stores the data in an internal</a:t>
              </a:r>
            </a:p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buffer</a:t>
              </a:r>
            </a:p>
          </p:txBody>
        </p:sp>
        <p:sp>
          <p:nvSpPr>
            <p:cNvPr id="17416" name="Text Box 11"/>
            <p:cNvSpPr txBox="1">
              <a:spLocks noChangeArrowheads="1"/>
            </p:cNvSpPr>
            <p:nvPr/>
          </p:nvSpPr>
          <p:spPr bwMode="auto">
            <a:xfrm>
              <a:off x="2496" y="3007"/>
              <a:ext cx="2052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We can then read data from</a:t>
              </a:r>
            </a:p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the </a:t>
              </a:r>
              <a:r>
                <a:rPr lang="en-US" altLang="en-US" sz="1400" i="1">
                  <a:latin typeface="Verdana" panose="020B0604030504040204" pitchFamily="34" charset="0"/>
                </a:rPr>
                <a:t>BufferedInputStream</a:t>
              </a:r>
              <a:r>
                <a:rPr lang="en-US" altLang="en-US" sz="1400">
                  <a:latin typeface="Verdana" panose="020B0604030504040204" pitchFamily="34" charset="0"/>
                </a:rPr>
                <a:t>.</a:t>
              </a:r>
            </a:p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Data is read from the buffer</a:t>
              </a:r>
            </a:p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instead of directly from the file on</a:t>
              </a:r>
            </a:p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each read</a:t>
              </a:r>
            </a:p>
          </p:txBody>
        </p:sp>
        <p:grpSp>
          <p:nvGrpSpPr>
            <p:cNvPr id="17417" name="Group 20"/>
            <p:cNvGrpSpPr>
              <a:grpSpLocks/>
            </p:cNvGrpSpPr>
            <p:nvPr/>
          </p:nvGrpSpPr>
          <p:grpSpPr bwMode="auto">
            <a:xfrm>
              <a:off x="135" y="1933"/>
              <a:ext cx="5481" cy="1142"/>
              <a:chOff x="135" y="1933"/>
              <a:chExt cx="5481" cy="1142"/>
            </a:xfrm>
          </p:grpSpPr>
          <p:sp>
            <p:nvSpPr>
              <p:cNvPr id="17420" name="Text Box 4"/>
              <p:cNvSpPr txBox="1">
                <a:spLocks noChangeArrowheads="1"/>
              </p:cNvSpPr>
              <p:nvPr/>
            </p:nvSpPr>
            <p:spPr bwMode="auto">
              <a:xfrm>
                <a:off x="135" y="2386"/>
                <a:ext cx="342" cy="218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Verdana" panose="020B0604030504040204" pitchFamily="34" charset="0"/>
                  </a:rPr>
                  <a:t>File</a:t>
                </a:r>
              </a:p>
            </p:txBody>
          </p:sp>
          <p:sp>
            <p:nvSpPr>
              <p:cNvPr id="17421" name="Text Box 5"/>
              <p:cNvSpPr txBox="1">
                <a:spLocks noChangeArrowheads="1"/>
              </p:cNvSpPr>
              <p:nvPr/>
            </p:nvSpPr>
            <p:spPr bwMode="auto">
              <a:xfrm>
                <a:off x="855" y="2395"/>
                <a:ext cx="1159" cy="218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i="1">
                    <a:latin typeface="Verdana" panose="020B0604030504040204" pitchFamily="34" charset="0"/>
                  </a:rPr>
                  <a:t>FileInputStream</a:t>
                </a:r>
              </a:p>
            </p:txBody>
          </p:sp>
          <p:sp>
            <p:nvSpPr>
              <p:cNvPr id="17422" name="Text Box 8"/>
              <p:cNvSpPr txBox="1">
                <a:spLocks noChangeArrowheads="1"/>
              </p:cNvSpPr>
              <p:nvPr/>
            </p:nvSpPr>
            <p:spPr bwMode="auto">
              <a:xfrm>
                <a:off x="4614" y="1933"/>
                <a:ext cx="1002" cy="1142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Verdana" panose="020B0604030504040204" pitchFamily="34" charset="0"/>
                  </a:rPr>
                  <a:t>Java Program</a:t>
                </a:r>
              </a:p>
              <a:p>
                <a:pPr eaLnBrk="1" hangingPunct="1"/>
                <a:r>
                  <a:rPr lang="en-US" altLang="en-US" sz="1600">
                    <a:latin typeface="Verdana" panose="020B0604030504040204" pitchFamily="34" charset="0"/>
                  </a:rPr>
                  <a:t>{</a:t>
                </a:r>
              </a:p>
              <a:p>
                <a:pPr eaLnBrk="1" hangingPunct="1"/>
                <a:r>
                  <a:rPr lang="en-US" altLang="en-US" sz="1600">
                    <a:latin typeface="Verdana" panose="020B0604030504040204" pitchFamily="34" charset="0"/>
                  </a:rPr>
                  <a:t>    …..</a:t>
                </a:r>
              </a:p>
              <a:p>
                <a:pPr eaLnBrk="1" hangingPunct="1"/>
                <a:r>
                  <a:rPr lang="en-US" altLang="en-US" sz="1600">
                    <a:latin typeface="Verdana" panose="020B0604030504040204" pitchFamily="34" charset="0"/>
                  </a:rPr>
                  <a:t>    …..</a:t>
                </a:r>
              </a:p>
              <a:p>
                <a:pPr eaLnBrk="1" hangingPunct="1"/>
                <a:r>
                  <a:rPr lang="en-US" altLang="en-US" sz="1600">
                    <a:latin typeface="Verdana" panose="020B0604030504040204" pitchFamily="34" charset="0"/>
                  </a:rPr>
                  <a:t>    …..</a:t>
                </a:r>
              </a:p>
              <a:p>
                <a:pPr eaLnBrk="1" hangingPunct="1"/>
                <a:r>
                  <a:rPr lang="en-US" altLang="en-US" sz="1600">
                    <a:latin typeface="Verdana" panose="020B0604030504040204" pitchFamily="34" charset="0"/>
                  </a:rPr>
                  <a:t>    …..</a:t>
                </a:r>
              </a:p>
              <a:p>
                <a:pPr eaLnBrk="1" hangingPunct="1"/>
                <a:r>
                  <a:rPr lang="en-US" altLang="en-US" sz="1600">
                    <a:latin typeface="Verdana" panose="020B0604030504040204" pitchFamily="34" charset="0"/>
                  </a:rPr>
                  <a:t>}</a:t>
                </a:r>
              </a:p>
            </p:txBody>
          </p:sp>
          <p:grpSp>
            <p:nvGrpSpPr>
              <p:cNvPr id="17423" name="Group 19"/>
              <p:cNvGrpSpPr>
                <a:grpSpLocks/>
              </p:cNvGrpSpPr>
              <p:nvPr/>
            </p:nvGrpSpPr>
            <p:grpSpPr bwMode="auto">
              <a:xfrm>
                <a:off x="2592" y="2235"/>
                <a:ext cx="1488" cy="526"/>
                <a:chOff x="2592" y="2235"/>
                <a:chExt cx="1488" cy="526"/>
              </a:xfrm>
            </p:grpSpPr>
            <p:sp>
              <p:nvSpPr>
                <p:cNvPr id="1742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592" y="2235"/>
                  <a:ext cx="1488" cy="526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 i="1" dirty="0" err="1">
                      <a:latin typeface="Verdana" panose="020B0604030504040204" pitchFamily="34" charset="0"/>
                    </a:rPr>
                    <a:t>BufferedInputStream</a:t>
                  </a:r>
                  <a:endParaRPr lang="en-US" altLang="en-US" sz="1600" i="1" dirty="0">
                    <a:latin typeface="Verdana" panose="020B0604030504040204" pitchFamily="34" charset="0"/>
                  </a:endParaRPr>
                </a:p>
                <a:p>
                  <a:pPr eaLnBrk="1" hangingPunct="1"/>
                  <a:endParaRPr lang="en-US" altLang="en-US" sz="1600" dirty="0">
                    <a:latin typeface="Verdana" panose="020B0604030504040204" pitchFamily="34" charset="0"/>
                  </a:endParaRPr>
                </a:p>
                <a:p>
                  <a:pPr eaLnBrk="1" hangingPunct="1"/>
                  <a:endParaRPr lang="en-US" altLang="en-US" sz="1600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742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784" y="2502"/>
                  <a:ext cx="1103" cy="179"/>
                </a:xfrm>
                <a:prstGeom prst="rect">
                  <a:avLst/>
                </a:prstGeom>
                <a:solidFill>
                  <a:srgbClr val="CCFFFF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>
                      <a:latin typeface="Verdana" panose="020B0604030504040204" pitchFamily="34" charset="0"/>
                    </a:rPr>
                    <a:t>    Internal Buffer    </a:t>
                  </a:r>
                </a:p>
              </p:txBody>
            </p:sp>
          </p:grpSp>
          <p:sp>
            <p:nvSpPr>
              <p:cNvPr id="17424" name="Line 12"/>
              <p:cNvSpPr>
                <a:spLocks noChangeShapeType="1"/>
              </p:cNvSpPr>
              <p:nvPr/>
            </p:nvSpPr>
            <p:spPr bwMode="auto">
              <a:xfrm>
                <a:off x="480" y="249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25" name="Line 13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26" name="Line 14"/>
              <p:cNvSpPr>
                <a:spLocks noChangeShapeType="1"/>
              </p:cNvSpPr>
              <p:nvPr/>
            </p:nvSpPr>
            <p:spPr bwMode="auto">
              <a:xfrm>
                <a:off x="4080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7418" name="Line 15"/>
            <p:cNvSpPr>
              <a:spLocks noChangeShapeType="1"/>
            </p:cNvSpPr>
            <p:nvPr/>
          </p:nvSpPr>
          <p:spPr bwMode="auto">
            <a:xfrm flipV="1">
              <a:off x="1536" y="2544"/>
              <a:ext cx="86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19" name="Line 16"/>
            <p:cNvSpPr>
              <a:spLocks noChangeShapeType="1"/>
            </p:cNvSpPr>
            <p:nvPr/>
          </p:nvSpPr>
          <p:spPr bwMode="auto">
            <a:xfrm flipV="1">
              <a:off x="3984" y="254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6765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CD1ED6-BAF5-4779-930E-56E437F37D06}" type="slidenum">
              <a:rPr lang="en-US" altLang="en-US">
                <a:solidFill>
                  <a:schemeClr val="bg1"/>
                </a:solidFill>
              </a:rPr>
              <a:pPr eaLnBrk="1" hangingPunct="1"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Byte Streams (Contd…)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36700"/>
            <a:ext cx="10337800" cy="4559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dirty="0" err="1" smtClean="0"/>
              <a:t>BufferedInputStream</a:t>
            </a:r>
            <a:r>
              <a:rPr lang="en-US" altLang="en-US" dirty="0" smtClean="0"/>
              <a:t> adds buffering to </a:t>
            </a:r>
            <a:r>
              <a:rPr lang="en-US" altLang="en-US" i="1" dirty="0" err="1" smtClean="0"/>
              <a:t>FileInputStream</a:t>
            </a:r>
            <a:r>
              <a:rPr lang="en-US" altLang="en-US" dirty="0" smtClean="0"/>
              <a:t> </a:t>
            </a:r>
            <a:r>
              <a:rPr lang="en-US" altLang="en-US" dirty="0" smtClean="0"/>
              <a:t>object. </a:t>
            </a:r>
            <a:r>
              <a:rPr lang="en-US" altLang="en-US" sz="2000" dirty="0" smtClean="0">
                <a:solidFill>
                  <a:schemeClr val="bg2">
                    <a:lumMod val="10000"/>
                  </a:schemeClr>
                </a:solidFill>
              </a:rPr>
              <a:t>Refer BufferedTest.java</a:t>
            </a:r>
            <a:endParaRPr lang="en-US" altLang="en-US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930400" y="1965960"/>
            <a:ext cx="7543800" cy="457200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BufferedInputStream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bufferedFile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try { 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	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bufferedFile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BufferedInputStream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(new 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FileInputStream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(“test.dat”);</a:t>
            </a:r>
          </a:p>
          <a:p>
            <a:pPr eaLnBrk="1" hangingPunct="1"/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 while((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nextByte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bufferedFile.read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()) != -1)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{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   		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nextByte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  } 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 catch(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e)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(“Error reading file + e ”);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143889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94C9D2-39F6-4F51-A295-C18B12C97DB9}" type="slidenum">
              <a:rPr lang="en-US" altLang="en-US">
                <a:solidFill>
                  <a:schemeClr val="bg1"/>
                </a:solidFill>
              </a:rPr>
              <a:pPr eaLnBrk="1" hangingPunct="1"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 this a Try…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Buffer Stream is used to read large amount of data as compare to File Stream? State True / False</a:t>
            </a:r>
          </a:p>
          <a:p>
            <a:pPr marL="381000" indent="-381000">
              <a:buFont typeface="Wingdings" panose="05000000000000000000" pitchFamily="2" charset="2"/>
              <a:buAutoNum type="arabicPeriod"/>
            </a:pPr>
            <a:endParaRPr lang="en-US" altLang="en-US" dirty="0" smtClean="0"/>
          </a:p>
          <a:p>
            <a:pPr marL="381000" indent="-381000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Can we append the data in the existing file? </a:t>
            </a:r>
          </a:p>
          <a:p>
            <a:pPr marL="381000" indent="-381000">
              <a:buFont typeface="Wingdings" panose="05000000000000000000" pitchFamily="2" charset="2"/>
              <a:buAutoNum type="arabicPeriod"/>
            </a:pPr>
            <a:endParaRPr lang="en-US" altLang="en-US" dirty="0" smtClean="0"/>
          </a:p>
          <a:p>
            <a:pPr marL="381000" indent="-381000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If the file to be </a:t>
            </a:r>
            <a:r>
              <a:rPr lang="en-US" altLang="en-US" dirty="0" err="1" smtClean="0"/>
              <a:t>readm</a:t>
            </a:r>
            <a:r>
              <a:rPr lang="en-US" altLang="en-US" dirty="0" smtClean="0"/>
              <a:t> does not exists, which </a:t>
            </a:r>
            <a:r>
              <a:rPr lang="en-US" altLang="en-US" dirty="0" smtClean="0"/>
              <a:t>exception </a:t>
            </a:r>
            <a:r>
              <a:rPr lang="en-US" altLang="en-US" dirty="0" smtClean="0"/>
              <a:t>gets thrown? </a:t>
            </a:r>
          </a:p>
        </p:txBody>
      </p:sp>
    </p:spTree>
    <p:extLst>
      <p:ext uri="{BB962C8B-B14F-4D97-AF65-F5344CB8AC3E}">
        <p14:creationId xmlns:p14="http://schemas.microsoft.com/office/powerpoint/2010/main" val="17645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01674A-5DD6-4FF7-932A-23C8872EF627}" type="slidenum">
              <a:rPr lang="en-US" altLang="en-US">
                <a:solidFill>
                  <a:schemeClr val="bg1"/>
                </a:solidFill>
              </a:rPr>
              <a:pPr eaLnBrk="1" hangingPunct="1"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Byte Streams (Contd…)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I/O Streams</a:t>
            </a:r>
          </a:p>
          <a:p>
            <a:pPr lvl="1" eaLnBrk="1" hangingPunct="1">
              <a:buFontTx/>
              <a:buChar char="•"/>
            </a:pPr>
            <a:endParaRPr lang="en-US" altLang="en-US" sz="1800"/>
          </a:p>
          <a:p>
            <a:pPr lvl="1" eaLnBrk="1" hangingPunct="1">
              <a:buFontTx/>
              <a:buChar char="•"/>
            </a:pPr>
            <a:r>
              <a:rPr lang="en-US" altLang="en-US" sz="1800"/>
              <a:t>We may want an even higher level of abstraction and wish to read &amp; write data to and from streams in the form of primitive data variables (rather than just bytes or characters)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>
              <a:buFontTx/>
              <a:buChar char="•"/>
            </a:pPr>
            <a:r>
              <a:rPr lang="en-US" altLang="en-US" sz="1800"/>
              <a:t>Java has built in stream classes to automatically handle converting this information into the necessary raw bytes that a stream can use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28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25AE1E-1072-41A2-ACC0-CE36A3CDC45F}" type="slidenum">
              <a:rPr lang="en-US" altLang="en-US">
                <a:solidFill>
                  <a:schemeClr val="bg1"/>
                </a:solidFill>
              </a:rPr>
              <a:pPr eaLnBrk="1" hangingPunct="1"/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6" y="646305"/>
            <a:ext cx="9875520" cy="1356360"/>
          </a:xfrm>
        </p:spPr>
        <p:txBody>
          <a:bodyPr/>
          <a:lstStyle/>
          <a:p>
            <a:pPr eaLnBrk="1" hangingPunct="1"/>
            <a:r>
              <a:rPr lang="en-US" altLang="en-US" smtClean="0"/>
              <a:t>Byte Streams (Contd…)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62100"/>
            <a:ext cx="9872871" cy="4533900"/>
          </a:xfrm>
        </p:spPr>
        <p:txBody>
          <a:bodyPr/>
          <a:lstStyle/>
          <a:p>
            <a:pPr eaLnBrk="1" hangingPunct="1"/>
            <a:r>
              <a:rPr lang="en-US" altLang="en-US" i="1" dirty="0" err="1" smtClean="0">
                <a:solidFill>
                  <a:schemeClr val="accent2"/>
                </a:solidFill>
              </a:rPr>
              <a:t>DataInputStream</a:t>
            </a:r>
            <a:r>
              <a:rPr lang="en-US" altLang="en-US" dirty="0" smtClean="0"/>
              <a:t> &amp; </a:t>
            </a:r>
            <a:r>
              <a:rPr lang="en-US" altLang="en-US" i="1" dirty="0" err="1" smtClean="0">
                <a:solidFill>
                  <a:schemeClr val="accent2"/>
                </a:solidFill>
              </a:rPr>
              <a:t>DataOutputStream</a:t>
            </a:r>
            <a:r>
              <a:rPr lang="en-US" altLang="en-US" i="1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classes:</a:t>
            </a:r>
            <a:endParaRPr lang="en-US" altLang="en-US" i="1" dirty="0" smtClean="0">
              <a:solidFill>
                <a:schemeClr val="accent2"/>
              </a:solidFill>
            </a:endParaRPr>
          </a:p>
          <a:p>
            <a:pPr lvl="1" eaLnBrk="1" hangingPunct="1">
              <a:buFontTx/>
              <a:buChar char="•"/>
            </a:pPr>
            <a:endParaRPr lang="en-US" altLang="en-US" sz="1800" dirty="0"/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Allow to read and write primitive data types to input and output streams </a:t>
            </a:r>
            <a:r>
              <a:rPr lang="en-US" altLang="en-US" sz="1800" dirty="0" smtClean="0"/>
              <a:t>respectively. 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dirty="0" smtClean="0"/>
              <a:t>Refer DataSteam.java</a:t>
            </a:r>
            <a:endParaRPr lang="en-US" altLang="en-US" sz="1800" dirty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200274" y="2918460"/>
            <a:ext cx="6858000" cy="373380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BufferedOutputStream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bufStream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DataOutputStream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dataStream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try { 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bufStream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BufferedOutputStream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(new 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(“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file.out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”);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dataStream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DataOutputStream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bufStream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dataStream.writeInt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(5);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 catch(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e) {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(“Error writing to file “ + e );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 finally {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// Write code in try/catch to close the streams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40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D1F7D2-12E8-4B75-872D-018D0DB01B5A}" type="slidenum">
              <a:rPr lang="en-US" altLang="en-US">
                <a:solidFill>
                  <a:schemeClr val="bg1"/>
                </a:solidFill>
              </a:rPr>
              <a:pPr eaLnBrk="1" hangingPunct="1"/>
              <a:t>16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 Serialization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 smtClean="0"/>
              <a:t>The process of writing the state of an object to a byte stream</a:t>
            </a:r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endParaRPr lang="en-US" altLang="en-US" sz="1800" dirty="0" smtClean="0"/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 smtClean="0"/>
              <a:t>Saves the state of an Object to any data destination like file</a:t>
            </a:r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endParaRPr lang="en-US" altLang="en-US" sz="1800" dirty="0" smtClean="0"/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 smtClean="0"/>
              <a:t>This may later be restored by the process of Deserialization</a:t>
            </a:r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 smtClean="0"/>
              <a:t>Only an object that implements the </a:t>
            </a:r>
            <a:r>
              <a:rPr lang="en-US" altLang="en-US" sz="1800" i="1" dirty="0" err="1" smtClean="0">
                <a:solidFill>
                  <a:schemeClr val="accent2"/>
                </a:solidFill>
              </a:rPr>
              <a:t>Serilizable</a:t>
            </a:r>
            <a:r>
              <a:rPr lang="en-US" altLang="en-US" sz="1800" dirty="0" smtClean="0"/>
              <a:t> interface can be saved &amp; restored by the </a:t>
            </a:r>
            <a:r>
              <a:rPr lang="en-US" altLang="en-US" sz="1800" dirty="0" err="1" smtClean="0"/>
              <a:t>serilization</a:t>
            </a:r>
            <a:r>
              <a:rPr lang="en-US" altLang="en-US" sz="1800" dirty="0" smtClean="0"/>
              <a:t> facilities</a:t>
            </a:r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endParaRPr lang="en-US" altLang="en-US" sz="1800" dirty="0" smtClean="0"/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 smtClean="0"/>
              <a:t>The </a:t>
            </a:r>
            <a:r>
              <a:rPr lang="en-US" altLang="en-US" sz="1800" i="1" dirty="0" smtClean="0"/>
              <a:t>Serializable</a:t>
            </a:r>
            <a:r>
              <a:rPr lang="en-US" altLang="en-US" sz="1800" dirty="0" smtClean="0"/>
              <a:t> interface defines no members; It is simply used to indicate that a class may be serialized</a:t>
            </a:r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endParaRPr lang="en-US" altLang="en-US" sz="1800" dirty="0" smtClean="0"/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 smtClean="0"/>
              <a:t>All subclasses of a </a:t>
            </a:r>
            <a:r>
              <a:rPr lang="en-US" altLang="en-US" sz="1800" i="1" dirty="0" smtClean="0"/>
              <a:t>serializable</a:t>
            </a:r>
            <a:r>
              <a:rPr lang="en-US" altLang="en-US" sz="1800" dirty="0" smtClean="0"/>
              <a:t> class are also </a:t>
            </a:r>
            <a:r>
              <a:rPr lang="en-US" altLang="en-US" sz="1800" i="1" dirty="0" smtClean="0"/>
              <a:t>serializable</a:t>
            </a:r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endParaRPr lang="en-US" altLang="en-US" sz="1800" dirty="0" smtClean="0"/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 smtClean="0">
                <a:solidFill>
                  <a:schemeClr val="accent2"/>
                </a:solidFill>
              </a:rPr>
              <a:t>transient</a:t>
            </a:r>
            <a:r>
              <a:rPr lang="en-US" altLang="en-US" sz="1800" dirty="0" smtClean="0"/>
              <a:t> declared &amp; static variables are not saved by this</a:t>
            </a:r>
          </a:p>
        </p:txBody>
      </p:sp>
    </p:spTree>
    <p:extLst>
      <p:ext uri="{BB962C8B-B14F-4D97-AF65-F5344CB8AC3E}">
        <p14:creationId xmlns:p14="http://schemas.microsoft.com/office/powerpoint/2010/main" val="99351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F78FDD-42C5-4BA0-9942-3A249E353998}" type="slidenum">
              <a:rPr lang="en-US" altLang="en-US">
                <a:solidFill>
                  <a:schemeClr val="bg1"/>
                </a:solidFill>
              </a:rPr>
              <a:pPr eaLnBrk="1" hangingPunct="1"/>
              <a:t>17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 Serialization (Contd…)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62100"/>
            <a:ext cx="9872871" cy="4533900"/>
          </a:xfrm>
        </p:spPr>
        <p:txBody>
          <a:bodyPr/>
          <a:lstStyle/>
          <a:p>
            <a:pPr eaLnBrk="1" hangingPunct="1"/>
            <a:r>
              <a:rPr lang="en-US" altLang="en-US" i="1" dirty="0" err="1" smtClean="0">
                <a:solidFill>
                  <a:schemeClr val="accent2"/>
                </a:solidFill>
              </a:rPr>
              <a:t>ObjectOutputStream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&amp;</a:t>
            </a:r>
            <a:r>
              <a:rPr lang="en-US" altLang="en-US" i="1" dirty="0" smtClean="0"/>
              <a:t> </a:t>
            </a:r>
            <a:r>
              <a:rPr lang="en-US" altLang="en-US" i="1" dirty="0" err="1" smtClean="0">
                <a:solidFill>
                  <a:schemeClr val="accent2"/>
                </a:solidFill>
              </a:rPr>
              <a:t>ObjectInputStream</a:t>
            </a:r>
            <a:r>
              <a:rPr lang="en-US" altLang="en-US" dirty="0" smtClean="0"/>
              <a:t> classes</a:t>
            </a:r>
          </a:p>
          <a:p>
            <a:pPr eaLnBrk="1" hangingPunct="1"/>
            <a:endParaRPr lang="en-US" altLang="en-US" dirty="0" smtClean="0"/>
          </a:p>
          <a:p>
            <a:pPr lvl="1" algn="just" eaLnBrk="1" hangingPunct="1">
              <a:lnSpc>
                <a:spcPct val="60000"/>
              </a:lnSpc>
              <a:buFontTx/>
              <a:buChar char="•"/>
            </a:pPr>
            <a:r>
              <a:rPr lang="en-US" altLang="en-US" sz="1800" dirty="0"/>
              <a:t>Subclasses of </a:t>
            </a:r>
            <a:r>
              <a:rPr lang="en-US" altLang="en-US" sz="1800" i="1" dirty="0" err="1"/>
              <a:t>InputStream</a:t>
            </a:r>
            <a:r>
              <a:rPr lang="en-US" altLang="en-US" sz="1800" i="1" dirty="0"/>
              <a:t> &amp; </a:t>
            </a:r>
            <a:r>
              <a:rPr lang="en-US" altLang="en-US" sz="1800" i="1" dirty="0" err="1"/>
              <a:t>OutputStream</a:t>
            </a:r>
            <a:r>
              <a:rPr lang="en-US" altLang="en-US" sz="1800" dirty="0"/>
              <a:t> classes</a:t>
            </a:r>
          </a:p>
          <a:p>
            <a:pPr lvl="1" algn="just" eaLnBrk="1" hangingPunct="1">
              <a:lnSpc>
                <a:spcPct val="70000"/>
              </a:lnSpc>
              <a:buFontTx/>
              <a:buChar char="•"/>
            </a:pPr>
            <a:endParaRPr lang="en-US" altLang="en-US" sz="1800" dirty="0"/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Same functionality as </a:t>
            </a:r>
            <a:r>
              <a:rPr lang="en-US" altLang="en-US" sz="1800" i="1" dirty="0" err="1"/>
              <a:t>DataInputStream</a:t>
            </a:r>
            <a:r>
              <a:rPr lang="en-US" altLang="en-US" sz="1800" i="1" dirty="0"/>
              <a:t> </a:t>
            </a:r>
            <a:r>
              <a:rPr lang="en-US" altLang="en-US" sz="1800" dirty="0"/>
              <a:t>&amp;</a:t>
            </a:r>
            <a:r>
              <a:rPr lang="en-US" altLang="en-US" sz="1800" i="1" dirty="0"/>
              <a:t> </a:t>
            </a:r>
            <a:r>
              <a:rPr lang="en-US" altLang="en-US" sz="1800" i="1" dirty="0" err="1"/>
              <a:t>DataOutputStream</a:t>
            </a:r>
            <a:endParaRPr lang="en-US" altLang="en-US" sz="1800" i="1" dirty="0"/>
          </a:p>
          <a:p>
            <a:pPr lvl="1" eaLnBrk="1" hangingPunct="1">
              <a:lnSpc>
                <a:spcPct val="60000"/>
              </a:lnSpc>
              <a:buFontTx/>
              <a:buChar char="•"/>
            </a:pPr>
            <a:endParaRPr lang="en-US" altLang="en-US" sz="1800" dirty="0"/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Also include support for reading and writing objects data via the </a:t>
            </a:r>
            <a:r>
              <a:rPr lang="en-US" altLang="en-US" sz="1800" i="1" dirty="0" err="1"/>
              <a:t>readObject</a:t>
            </a:r>
            <a:r>
              <a:rPr lang="en-US" altLang="en-US" sz="1800" i="1" dirty="0"/>
              <a:t>()</a:t>
            </a:r>
            <a:r>
              <a:rPr lang="en-US" altLang="en-US" sz="1800" dirty="0"/>
              <a:t> &amp; </a:t>
            </a:r>
            <a:r>
              <a:rPr lang="en-US" altLang="en-US" sz="1800" i="1" dirty="0" err="1"/>
              <a:t>writeObject</a:t>
            </a:r>
            <a:r>
              <a:rPr lang="en-US" altLang="en-US" sz="1800" i="1" dirty="0"/>
              <a:t>()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methods. </a:t>
            </a:r>
            <a:r>
              <a:rPr lang="en-US" altLang="en-US" sz="1600" dirty="0" smtClean="0">
                <a:solidFill>
                  <a:schemeClr val="bg2">
                    <a:lumMod val="10000"/>
                  </a:schemeClr>
                </a:solidFill>
              </a:rPr>
              <a:t>Refer Serial.java</a:t>
            </a:r>
            <a:endParaRPr lang="en-US" alt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2612335" y="3998153"/>
            <a:ext cx="6934200" cy="259080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ObjectOutputStream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oos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ObjectOutputStream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(“abc.txt”)); </a:t>
            </a:r>
          </a:p>
          <a:p>
            <a:pPr eaLnBrk="1" hangingPunct="1"/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oos.writeObject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ObjectInputStream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ois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ObjectInputStream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FileInputStream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(“abc.txt”)); </a:t>
            </a:r>
          </a:p>
          <a:p>
            <a:pPr eaLnBrk="1" hangingPunct="1"/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ois.readObject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401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  <p:bldP spid="809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398512-47C6-4509-9D4E-B10F6C2D7C86}" type="slidenum">
              <a:rPr lang="en-US" altLang="en-US">
                <a:solidFill>
                  <a:schemeClr val="bg1"/>
                </a:solidFill>
              </a:rPr>
              <a:pPr eaLnBrk="1" hangingPunct="1"/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 Externalization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en-US" dirty="0" smtClean="0"/>
              <a:t>Does some processing before storing &amp; after retrieving objects, if desired</a:t>
            </a:r>
          </a:p>
          <a:p>
            <a:pPr algn="just" eaLnBrk="1" hangingPunct="1"/>
            <a:endParaRPr lang="en-US" altLang="en-US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e.g. Encrypting passwords before storing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algn="just" eaLnBrk="1" hangingPunct="1"/>
            <a:r>
              <a:rPr lang="en-US" altLang="en-US" dirty="0" smtClean="0"/>
              <a:t>We can control the process of serialization by implementing the </a:t>
            </a:r>
            <a:r>
              <a:rPr lang="en-US" altLang="en-US" i="1" dirty="0" err="1" smtClean="0">
                <a:solidFill>
                  <a:schemeClr val="accent2"/>
                </a:solidFill>
              </a:rPr>
              <a:t>Externalizable</a:t>
            </a:r>
            <a:r>
              <a:rPr lang="en-US" altLang="en-US" dirty="0" smtClean="0"/>
              <a:t> interface instead of </a:t>
            </a:r>
            <a:r>
              <a:rPr lang="en-US" altLang="en-US" i="1" dirty="0" smtClean="0"/>
              <a:t>Serializable</a:t>
            </a:r>
            <a:endParaRPr lang="en-US" altLang="en-US" dirty="0" smtClean="0"/>
          </a:p>
          <a:p>
            <a:pPr algn="just" eaLnBrk="1" hangingPunct="1"/>
            <a:endParaRPr lang="en-US" altLang="en-US" dirty="0" smtClean="0"/>
          </a:p>
          <a:p>
            <a:pPr algn="just" eaLnBrk="1" hangingPunct="1"/>
            <a:r>
              <a:rPr lang="en-US" altLang="en-US" i="1" dirty="0" err="1" smtClean="0"/>
              <a:t>Externalizable</a:t>
            </a:r>
            <a:r>
              <a:rPr lang="en-US" altLang="en-US" i="1" dirty="0" smtClean="0"/>
              <a:t> e</a:t>
            </a:r>
            <a:r>
              <a:rPr lang="en-US" altLang="en-US" dirty="0" smtClean="0"/>
              <a:t>xtends the original Serializable interface &amp; adds </a:t>
            </a:r>
            <a:r>
              <a:rPr lang="en-US" altLang="en-US" i="1" dirty="0" err="1" smtClean="0"/>
              <a:t>writeExternal</a:t>
            </a:r>
            <a:r>
              <a:rPr lang="en-US" altLang="en-US" i="1" dirty="0" smtClean="0"/>
              <a:t>()</a:t>
            </a:r>
            <a:r>
              <a:rPr lang="en-US" altLang="en-US" dirty="0" smtClean="0"/>
              <a:t> and </a:t>
            </a:r>
            <a:r>
              <a:rPr lang="en-US" altLang="en-US" i="1" dirty="0" err="1" smtClean="0"/>
              <a:t>readExternal</a:t>
            </a:r>
            <a:r>
              <a:rPr lang="en-US" altLang="en-US" i="1" dirty="0" smtClean="0"/>
              <a:t>(),</a:t>
            </a:r>
            <a:r>
              <a:rPr lang="en-US" altLang="en-US" dirty="0" smtClean="0"/>
              <a:t> which must be implemented</a:t>
            </a:r>
          </a:p>
          <a:p>
            <a:pPr algn="just" eaLnBrk="1" hangingPunct="1"/>
            <a:endParaRPr lang="en-US" altLang="en-US" dirty="0" smtClean="0"/>
          </a:p>
          <a:p>
            <a:pPr algn="just" eaLnBrk="1" hangingPunct="1"/>
            <a:r>
              <a:rPr lang="en-US" altLang="en-US" dirty="0" smtClean="0"/>
              <a:t>These two methods are called automatically after object’s serialization &amp; 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69679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38A590-DA73-4DDC-96F5-09B940EDEC0A}" type="slidenum">
              <a:rPr lang="en-US" altLang="en-US">
                <a:solidFill>
                  <a:schemeClr val="bg1"/>
                </a:solidFill>
              </a:rPr>
              <a:pPr eaLnBrk="1" hangingPunct="1"/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 Externalization (Contd…)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2314575" y="1965960"/>
            <a:ext cx="7543800" cy="405384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ExternalData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implements Externalization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public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ExternalData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{  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(“In the constr..”);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public void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writeExternal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ObjectOuput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out) 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throws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IOException</a:t>
            </a:r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 {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(“In the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WriteExternal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”);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 }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public void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readExternal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ObjectInput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 in)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 throws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IOException,ClassNotFoundException</a:t>
            </a:r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 {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(“In the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ReadExternal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”);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 }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741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C4E9E6-3CFE-472F-925B-B57FB1BD8D32}" type="slidenum">
              <a:rPr lang="en-US" altLang="en-US">
                <a:solidFill>
                  <a:schemeClr val="bg1"/>
                </a:solidFill>
              </a:rPr>
              <a:pPr eaLnBrk="1" hangingPunct="1"/>
              <a:t>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At the end of this session, you will be able to: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Write programs using Byte Streams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Serialize Objects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Externalize Objects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Write programs using Character Streams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592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98827C-85AA-419B-BE42-82EAF10C4417}" type="slidenum">
              <a:rPr lang="en-US" altLang="en-US">
                <a:solidFill>
                  <a:schemeClr val="bg1"/>
                </a:solidFill>
              </a:rPr>
              <a:pPr eaLnBrk="1" hangingPunct="1"/>
              <a:t>20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 this a Try…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To read the specific primitive data type which Stream class we have to use?</a:t>
            </a:r>
          </a:p>
          <a:p>
            <a:pPr marL="381000" indent="-381000">
              <a:buFont typeface="Wingdings" panose="05000000000000000000" pitchFamily="2" charset="2"/>
              <a:buAutoNum type="arabicPeriod"/>
            </a:pPr>
            <a:endParaRPr lang="en-US" altLang="en-US" smtClean="0"/>
          </a:p>
          <a:p>
            <a:pPr marL="381000" indent="-381000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Which interface is used to control the Serialization? </a:t>
            </a:r>
          </a:p>
        </p:txBody>
      </p:sp>
    </p:spTree>
    <p:extLst>
      <p:ext uri="{BB962C8B-B14F-4D97-AF65-F5344CB8AC3E}">
        <p14:creationId xmlns:p14="http://schemas.microsoft.com/office/powerpoint/2010/main" val="41606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F1EBA3-9487-4C1A-A9BC-6AF69544CBCE}" type="slidenum">
              <a:rPr lang="en-US" altLang="en-US">
                <a:solidFill>
                  <a:schemeClr val="bg1"/>
                </a:solidFill>
              </a:rPr>
              <a:pPr eaLnBrk="1" hangingPunct="1"/>
              <a:t>21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 Streams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 altLang="en-US" smtClean="0"/>
              <a:t>Two types of Character Stream classes: </a:t>
            </a:r>
          </a:p>
          <a:p>
            <a:pPr marL="838200" lvl="1" indent="-342900">
              <a:buFont typeface="Wingdings" panose="05000000000000000000" pitchFamily="2" charset="2"/>
              <a:buAutoNum type="arabicPeriod"/>
            </a:pPr>
            <a:r>
              <a:rPr lang="en-US" altLang="en-US" sz="1800"/>
              <a:t>Reader</a:t>
            </a:r>
          </a:p>
          <a:p>
            <a:pPr marL="838200" lvl="1" indent="-342900">
              <a:buFont typeface="Wingdings" panose="05000000000000000000" pitchFamily="2" charset="2"/>
              <a:buAutoNum type="arabicPeriod"/>
            </a:pPr>
            <a:r>
              <a:rPr lang="en-US" altLang="en-US" sz="1800"/>
              <a:t>Writer </a:t>
            </a:r>
          </a:p>
          <a:p>
            <a:pPr marL="231775" indent="-231775">
              <a:buNone/>
            </a:pPr>
            <a:r>
              <a:rPr lang="en-US" altLang="en-US" smtClean="0"/>
              <a:t>	</a:t>
            </a:r>
          </a:p>
          <a:p>
            <a:pPr marL="231775" indent="-231775"/>
            <a:r>
              <a:rPr lang="en-US" altLang="en-US" i="1" smtClean="0">
                <a:solidFill>
                  <a:schemeClr val="accent2"/>
                </a:solidFill>
              </a:rPr>
              <a:t>FileReader</a:t>
            </a:r>
            <a:r>
              <a:rPr lang="en-US" altLang="en-US" smtClean="0"/>
              <a:t> and </a:t>
            </a:r>
            <a:r>
              <a:rPr lang="en-US" altLang="en-US" i="1" smtClean="0">
                <a:solidFill>
                  <a:schemeClr val="accent2"/>
                </a:solidFill>
              </a:rPr>
              <a:t>FileWriter</a:t>
            </a:r>
            <a:r>
              <a:rPr lang="en-US" altLang="en-US" smtClean="0"/>
              <a:t> classes:</a:t>
            </a:r>
          </a:p>
          <a:p>
            <a:pPr marL="838200" lvl="1" indent="-342900" algn="just">
              <a:buFontTx/>
              <a:buChar char="•"/>
            </a:pPr>
            <a:endParaRPr lang="en-US" altLang="en-US" sz="1800"/>
          </a:p>
          <a:p>
            <a:pPr marL="838200" lvl="1" indent="-342900" algn="just">
              <a:buSzPct val="90000"/>
              <a:buFontTx/>
              <a:buChar char="•"/>
            </a:pPr>
            <a:r>
              <a:rPr lang="en-US" altLang="en-US" sz="1800"/>
              <a:t>Subclasses of </a:t>
            </a:r>
            <a:r>
              <a:rPr lang="en-US" altLang="en-US" sz="1800" i="1"/>
              <a:t>Reader</a:t>
            </a:r>
            <a:r>
              <a:rPr lang="en-US" altLang="en-US" sz="1800"/>
              <a:t> &amp; </a:t>
            </a:r>
            <a:r>
              <a:rPr lang="en-US" altLang="en-US" sz="1800" i="1"/>
              <a:t>Writer</a:t>
            </a:r>
            <a:r>
              <a:rPr lang="en-US" altLang="en-US" sz="1800"/>
              <a:t> class</a:t>
            </a:r>
          </a:p>
          <a:p>
            <a:pPr marL="838200" lvl="1" indent="-342900" algn="just">
              <a:buSzPct val="90000"/>
              <a:buFontTx/>
              <a:buChar char="•"/>
            </a:pPr>
            <a:endParaRPr lang="en-US" altLang="en-US" sz="1800"/>
          </a:p>
          <a:p>
            <a:pPr marL="838200" lvl="1" indent="-342900" algn="just">
              <a:buSzPct val="90000"/>
              <a:buFontTx/>
              <a:buChar char="•"/>
            </a:pPr>
            <a:r>
              <a:rPr lang="en-US" altLang="en-US" sz="1800"/>
              <a:t>Used to read and write characters or strings from a data source like file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70213" y="5369753"/>
            <a:ext cx="7162800" cy="121920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FileWriter fw = new FileWriter(“abc.txt”,true);</a:t>
            </a:r>
          </a:p>
          <a:p>
            <a:pPr eaLnBrk="1" hangingPunct="1"/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FileReader fr = new FileReader(“abc.txt”) throws IOException</a:t>
            </a:r>
          </a:p>
        </p:txBody>
      </p:sp>
    </p:spTree>
    <p:extLst>
      <p:ext uri="{BB962C8B-B14F-4D97-AF65-F5344CB8AC3E}">
        <p14:creationId xmlns:p14="http://schemas.microsoft.com/office/powerpoint/2010/main" val="40338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317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A1327C-B443-4B09-8E31-87E7C64AEF3F}" type="slidenum">
              <a:rPr lang="en-US" altLang="en-US">
                <a:solidFill>
                  <a:schemeClr val="bg1"/>
                </a:solidFill>
              </a:rPr>
              <a:pPr eaLnBrk="1" hangingPunct="1"/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 Streams (Contd…)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i="1" smtClean="0">
                <a:solidFill>
                  <a:schemeClr val="accent2"/>
                </a:solidFill>
              </a:rPr>
              <a:t>BufferedReader</a:t>
            </a:r>
            <a:r>
              <a:rPr lang="en-US" altLang="en-US" smtClean="0"/>
              <a:t> &amp; </a:t>
            </a:r>
            <a:r>
              <a:rPr lang="en-US" altLang="en-US" i="1" smtClean="0">
                <a:solidFill>
                  <a:schemeClr val="accent2"/>
                </a:solidFill>
              </a:rPr>
              <a:t>BufferedWriter</a:t>
            </a:r>
            <a:r>
              <a:rPr lang="en-US" altLang="en-US" smtClean="0"/>
              <a:t> classes:</a:t>
            </a:r>
          </a:p>
          <a:p>
            <a:pPr lvl="1" algn="just" eaLnBrk="1" hangingPunct="1">
              <a:buSzPct val="90000"/>
              <a:buFontTx/>
              <a:buChar char="•"/>
            </a:pPr>
            <a:endParaRPr lang="en-US" altLang="en-US" sz="1800"/>
          </a:p>
          <a:p>
            <a:pPr lvl="1" algn="just" eaLnBrk="1" hangingPunct="1">
              <a:buSzPct val="90000"/>
              <a:buFontTx/>
              <a:buChar char="•"/>
            </a:pPr>
            <a:r>
              <a:rPr lang="en-US" altLang="en-US" sz="1800"/>
              <a:t>Provides buffering to Character streams</a:t>
            </a:r>
          </a:p>
          <a:p>
            <a:pPr lvl="1" algn="just" eaLnBrk="1" hangingPunct="1">
              <a:buSzPct val="90000"/>
              <a:buFontTx/>
              <a:buChar char="•"/>
            </a:pPr>
            <a:endParaRPr lang="en-US" altLang="en-US" sz="1800"/>
          </a:p>
          <a:p>
            <a:pPr lvl="1" algn="just" eaLnBrk="1" hangingPunct="1">
              <a:buSzPct val="90000"/>
              <a:buFontTx/>
              <a:buChar char="•"/>
            </a:pPr>
            <a:r>
              <a:rPr lang="en-US" altLang="en-US" sz="1800"/>
              <a:t>Subclasses of </a:t>
            </a:r>
            <a:r>
              <a:rPr lang="en-US" altLang="en-US" sz="1800" i="1"/>
              <a:t>Reader</a:t>
            </a:r>
            <a:r>
              <a:rPr lang="en-US" altLang="en-US" sz="1800"/>
              <a:t> &amp; </a:t>
            </a:r>
            <a:r>
              <a:rPr lang="en-US" altLang="en-US" sz="1800" i="1"/>
              <a:t>Writer</a:t>
            </a:r>
            <a:r>
              <a:rPr lang="en-US" altLang="en-US" sz="1800"/>
              <a:t> classes</a:t>
            </a:r>
          </a:p>
          <a:p>
            <a:pPr lvl="1" algn="just" eaLnBrk="1" hangingPunct="1">
              <a:buSzPct val="90000"/>
              <a:buFontTx/>
              <a:buChar char="•"/>
            </a:pPr>
            <a:endParaRPr lang="en-US" altLang="en-US" sz="1800"/>
          </a:p>
          <a:p>
            <a:pPr lvl="1" algn="just" eaLnBrk="1" hangingPunct="1">
              <a:buSzPct val="90000"/>
              <a:buFontTx/>
              <a:buChar char="•"/>
            </a:pPr>
            <a:r>
              <a:rPr lang="en-US" altLang="en-US" sz="1800" i="1"/>
              <a:t>BufferedReader</a:t>
            </a:r>
            <a:r>
              <a:rPr lang="en-US" altLang="en-US" sz="1800"/>
              <a:t> is used to read data from console &amp; files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algn="just" eaLnBrk="1" hangingPunct="1"/>
            <a:r>
              <a:rPr lang="en-US" altLang="en-US" i="1" smtClean="0">
                <a:solidFill>
                  <a:schemeClr val="accent2"/>
                </a:solidFill>
              </a:rPr>
              <a:t>InputStreamReader</a:t>
            </a:r>
            <a:r>
              <a:rPr lang="en-US" altLang="en-US" smtClean="0"/>
              <a:t> class:</a:t>
            </a:r>
          </a:p>
          <a:p>
            <a:pPr algn="just" eaLnBrk="1" hangingPunct="1"/>
            <a:endParaRPr lang="en-US" altLang="en-US" smtClean="0"/>
          </a:p>
          <a:p>
            <a:pPr lvl="1" algn="just" eaLnBrk="1" hangingPunct="1">
              <a:buSzPct val="90000"/>
              <a:buFontTx/>
              <a:buChar char="•"/>
            </a:pPr>
            <a:r>
              <a:rPr lang="en-US" altLang="en-US" sz="1800"/>
              <a:t>Serves as a wrapper for any </a:t>
            </a:r>
            <a:r>
              <a:rPr lang="en-US" altLang="en-US" sz="1800" i="1"/>
              <a:t>InputStream</a:t>
            </a:r>
            <a:r>
              <a:rPr lang="en-US" altLang="en-US" sz="1800"/>
              <a:t> object</a:t>
            </a:r>
          </a:p>
          <a:p>
            <a:pPr lvl="1" algn="just" eaLnBrk="1" hangingPunct="1">
              <a:buSzPct val="90000"/>
              <a:buFontTx/>
              <a:buChar char="•"/>
            </a:pPr>
            <a:endParaRPr lang="en-US" altLang="en-US" sz="1800"/>
          </a:p>
          <a:p>
            <a:pPr lvl="1" algn="just" eaLnBrk="1" hangingPunct="1">
              <a:buSzPct val="90000"/>
              <a:buFontTx/>
              <a:buChar char="•"/>
            </a:pPr>
            <a:r>
              <a:rPr lang="en-US" altLang="en-US" sz="1800"/>
              <a:t>Converts the raw bytes as they are read from the </a:t>
            </a:r>
            <a:r>
              <a:rPr lang="en-US" altLang="en-US" sz="1800" i="1"/>
              <a:t>InputStream </a:t>
            </a:r>
            <a:r>
              <a:rPr lang="en-US" altLang="en-US" sz="1800"/>
              <a:t>and serves them to the user as Unicode characters</a:t>
            </a:r>
          </a:p>
        </p:txBody>
      </p:sp>
    </p:spTree>
    <p:extLst>
      <p:ext uri="{BB962C8B-B14F-4D97-AF65-F5344CB8AC3E}">
        <p14:creationId xmlns:p14="http://schemas.microsoft.com/office/powerpoint/2010/main" val="343552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8BB264-0E70-4564-8188-6C87ACC05BF9}" type="slidenum">
              <a:rPr lang="en-US" altLang="en-US">
                <a:solidFill>
                  <a:schemeClr val="bg1"/>
                </a:solidFill>
              </a:rPr>
              <a:pPr eaLnBrk="1" hangingPunct="1"/>
              <a:t>23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 Streams (Contd…)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87500"/>
            <a:ext cx="9309100" cy="4737100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Reading data from console:	</a:t>
            </a:r>
          </a:p>
          <a:p>
            <a:pPr lvl="1" eaLnBrk="1" hangingPunct="1">
              <a:buSzPct val="90000"/>
              <a:buFontTx/>
              <a:buChar char="•"/>
            </a:pPr>
            <a:endParaRPr lang="en-US" altLang="en-US" sz="1600" dirty="0"/>
          </a:p>
          <a:p>
            <a:pPr lvl="1" eaLnBrk="1" hangingPunct="1">
              <a:buSzPct val="90000"/>
              <a:buFontTx/>
              <a:buChar char="•"/>
            </a:pPr>
            <a:r>
              <a:rPr lang="en-US" altLang="en-US" sz="1600" dirty="0"/>
              <a:t>We can wrap </a:t>
            </a:r>
            <a:r>
              <a:rPr lang="en-US" altLang="en-US" sz="1600" i="1" dirty="0" err="1"/>
              <a:t>InputStreamReaders</a:t>
            </a:r>
            <a:r>
              <a:rPr lang="en-US" altLang="en-US" sz="1600" dirty="0"/>
              <a:t> around </a:t>
            </a:r>
            <a:r>
              <a:rPr lang="en-US" altLang="en-US" sz="1600" i="1" dirty="0" err="1"/>
              <a:t>InputStreams</a:t>
            </a:r>
            <a:r>
              <a:rPr lang="en-US" altLang="en-US" sz="1600" dirty="0"/>
              <a:t> to make them useful in reading character data</a:t>
            </a:r>
          </a:p>
          <a:p>
            <a:pPr lvl="1" eaLnBrk="1" hangingPunct="1">
              <a:buSzPct val="90000"/>
              <a:buFontTx/>
              <a:buChar char="•"/>
            </a:pPr>
            <a:endParaRPr lang="en-US" altLang="en-US" sz="1600" dirty="0"/>
          </a:p>
          <a:p>
            <a:pPr lvl="1" eaLnBrk="1" hangingPunct="1">
              <a:buSzPct val="90000"/>
              <a:buFontTx/>
              <a:buChar char="•"/>
            </a:pPr>
            <a:r>
              <a:rPr lang="en-US" altLang="en-US" sz="1600" i="1" dirty="0" err="1"/>
              <a:t>BufferedReader</a:t>
            </a:r>
            <a:r>
              <a:rPr lang="en-US" altLang="en-US" sz="1600" dirty="0"/>
              <a:t> provides a </a:t>
            </a:r>
            <a:r>
              <a:rPr lang="en-US" altLang="en-US" sz="1600" i="1" dirty="0" err="1">
                <a:solidFill>
                  <a:schemeClr val="accent2"/>
                </a:solidFill>
              </a:rPr>
              <a:t>readLine</a:t>
            </a:r>
            <a:r>
              <a:rPr lang="en-US" altLang="en-US" sz="1600" i="1" dirty="0">
                <a:solidFill>
                  <a:schemeClr val="accent2"/>
                </a:solidFill>
              </a:rPr>
              <a:t>()</a:t>
            </a:r>
            <a:r>
              <a:rPr lang="en-US" altLang="en-US" sz="1600" dirty="0"/>
              <a:t> method for additional </a:t>
            </a:r>
            <a:r>
              <a:rPr lang="en-US" altLang="en-US" sz="1600" dirty="0" smtClean="0"/>
              <a:t>functionality. </a:t>
            </a:r>
            <a:r>
              <a:rPr lang="en-US" altLang="en-US" sz="1600" dirty="0" smtClean="0">
                <a:solidFill>
                  <a:schemeClr val="bg2">
                    <a:lumMod val="10000"/>
                  </a:schemeClr>
                </a:solidFill>
              </a:rPr>
              <a:t>Refer BRReadLines.java</a:t>
            </a:r>
            <a:endParaRPr lang="en-US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071688" y="3404428"/>
            <a:ext cx="6872288" cy="281940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stdin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(new 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InputStreamReader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(System.in));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try { 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String input =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stdin.readLine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(“The input from the command line  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 was “ + input);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 catch(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e) {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System.err.println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(“Error reading data”);</a:t>
            </a:r>
          </a:p>
          <a:p>
            <a:pPr eaLnBrk="1" hangingPunct="1"/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90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481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7CC3C8-A0E7-47EE-A0B3-663F6AEF52EC}" type="slidenum">
              <a:rPr lang="en-US" altLang="en-US">
                <a:solidFill>
                  <a:schemeClr val="bg1"/>
                </a:solidFill>
              </a:rPr>
              <a:pPr eaLnBrk="1" hangingPunct="1"/>
              <a:t>24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 this a Try…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Which method is used to read the data line by line from the console?</a:t>
            </a:r>
          </a:p>
          <a:p>
            <a:pPr marL="381000" indent="-381000">
              <a:buFont typeface="Wingdings" panose="05000000000000000000" pitchFamily="2" charset="2"/>
              <a:buAutoNum type="arabicPeriod"/>
            </a:pPr>
            <a:endParaRPr lang="en-US" altLang="en-US" smtClean="0"/>
          </a:p>
          <a:p>
            <a:pPr marL="381000" indent="-381000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Reader class deals with which kind of encoding?</a:t>
            </a:r>
          </a:p>
        </p:txBody>
      </p:sp>
    </p:spTree>
    <p:extLst>
      <p:ext uri="{BB962C8B-B14F-4D97-AF65-F5344CB8AC3E}">
        <p14:creationId xmlns:p14="http://schemas.microsoft.com/office/powerpoint/2010/main" val="348030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ANY QUESTIONS???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9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A699CE-6343-4318-903C-3DF7AFBECB95}" type="slidenum">
              <a:rPr lang="en-US" altLang="en-US">
                <a:solidFill>
                  <a:schemeClr val="bg1"/>
                </a:solidFill>
              </a:rPr>
              <a:pPr eaLnBrk="1" hangingPunct="1"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Introduction to I/O Streams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Types of Streams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Byte Streams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Object Serialization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Object Externalization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Character Streams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402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5CF798-7050-4E09-BE41-C51667879C97}" type="slidenum">
              <a:rPr lang="en-US" altLang="en-US">
                <a:solidFill>
                  <a:schemeClr val="bg1"/>
                </a:solidFill>
              </a:rPr>
              <a:pPr eaLnBrk="1" hangingPunct="1"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Streams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How do we take an input from keyboard?</a:t>
            </a:r>
          </a:p>
          <a:p>
            <a:pPr algn="just" eaLnBrk="1" hangingPunct="1"/>
            <a:endParaRPr lang="en-US" altLang="en-US" smtClean="0"/>
          </a:p>
          <a:p>
            <a:pPr algn="just" eaLnBrk="1" hangingPunct="1"/>
            <a:r>
              <a:rPr lang="en-US" altLang="en-US" smtClean="0"/>
              <a:t>Input Streams are used to read data from any data source like keyboard, socket, file etc.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algn="just" eaLnBrk="1" hangingPunct="1"/>
            <a:r>
              <a:rPr lang="en-US" altLang="en-US" smtClean="0"/>
              <a:t>Output Streams are used to write data to any data destination like console, socket, file etc.</a:t>
            </a:r>
          </a:p>
        </p:txBody>
      </p:sp>
    </p:spTree>
    <p:extLst>
      <p:ext uri="{BB962C8B-B14F-4D97-AF65-F5344CB8AC3E}">
        <p14:creationId xmlns:p14="http://schemas.microsoft.com/office/powerpoint/2010/main" val="381508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2B3FFE-4F81-43F0-A604-A956C4395310}" type="slidenum">
              <a:rPr lang="en-US" altLang="en-US">
                <a:solidFill>
                  <a:schemeClr val="bg1"/>
                </a:solidFill>
              </a:rPr>
              <a:pPr eaLnBrk="1" hangingPunct="1"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I/O Stream?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abstract representation of data connected to some input or output device is called as </a:t>
            </a:r>
            <a:r>
              <a:rPr lang="en-US" altLang="en-US" smtClean="0">
                <a:solidFill>
                  <a:schemeClr val="accent2"/>
                </a:solidFill>
              </a:rPr>
              <a:t>Stream</a:t>
            </a:r>
            <a:endParaRPr lang="en-US" alt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307533" y="2628140"/>
            <a:ext cx="7129462" cy="3960813"/>
            <a:chOff x="615" y="1008"/>
            <a:chExt cx="4491" cy="2495"/>
          </a:xfrm>
        </p:grpSpPr>
        <p:pic>
          <p:nvPicPr>
            <p:cNvPr id="12295" name="Picture 6" descr="MCj0282112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3" y="1008"/>
              <a:ext cx="782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7" descr="MCj0282452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" y="2400"/>
              <a:ext cx="1179" cy="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8"/>
            <p:cNvSpPr txBox="1">
              <a:spLocks noChangeArrowheads="1"/>
            </p:cNvSpPr>
            <p:nvPr/>
          </p:nvSpPr>
          <p:spPr bwMode="auto">
            <a:xfrm>
              <a:off x="4263" y="1981"/>
              <a:ext cx="565" cy="21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Verdana" panose="020B0604030504040204" pitchFamily="34" charset="0"/>
                </a:rPr>
                <a:t>File.txt</a:t>
              </a:r>
            </a:p>
          </p:txBody>
        </p:sp>
        <p:sp>
          <p:nvSpPr>
            <p:cNvPr id="12298" name="Text Box 9"/>
            <p:cNvSpPr txBox="1">
              <a:spLocks noChangeArrowheads="1"/>
            </p:cNvSpPr>
            <p:nvPr/>
          </p:nvSpPr>
          <p:spPr bwMode="auto">
            <a:xfrm>
              <a:off x="615" y="1815"/>
              <a:ext cx="1272" cy="1142"/>
            </a:xfrm>
            <a:prstGeom prst="rect">
              <a:avLst/>
            </a:prstGeom>
            <a:solidFill>
              <a:srgbClr val="F1EFA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Verdana" panose="020B0604030504040204" pitchFamily="34" charset="0"/>
                </a:rPr>
                <a:t>Java Program      </a:t>
              </a:r>
            </a:p>
            <a:p>
              <a:pPr eaLnBrk="1" hangingPunct="1"/>
              <a:r>
                <a:rPr lang="en-US" altLang="en-US" sz="1600">
                  <a:latin typeface="Verdana" panose="020B0604030504040204" pitchFamily="34" charset="0"/>
                </a:rPr>
                <a:t>{</a:t>
              </a:r>
            </a:p>
            <a:p>
              <a:pPr eaLnBrk="1" hangingPunct="1"/>
              <a:r>
                <a:rPr lang="en-US" altLang="en-US" sz="1600">
                  <a:latin typeface="Verdana" panose="020B0604030504040204" pitchFamily="34" charset="0"/>
                </a:rPr>
                <a:t>    …..</a:t>
              </a:r>
            </a:p>
            <a:p>
              <a:pPr eaLnBrk="1" hangingPunct="1"/>
              <a:r>
                <a:rPr lang="en-US" altLang="en-US" sz="1600">
                  <a:latin typeface="Verdana" panose="020B0604030504040204" pitchFamily="34" charset="0"/>
                </a:rPr>
                <a:t>    …..</a:t>
              </a:r>
            </a:p>
            <a:p>
              <a:pPr eaLnBrk="1" hangingPunct="1"/>
              <a:r>
                <a:rPr lang="en-US" altLang="en-US" sz="1600">
                  <a:latin typeface="Verdana" panose="020B0604030504040204" pitchFamily="34" charset="0"/>
                </a:rPr>
                <a:t>    …..</a:t>
              </a:r>
            </a:p>
            <a:p>
              <a:pPr eaLnBrk="1" hangingPunct="1"/>
              <a:r>
                <a:rPr lang="en-US" altLang="en-US" sz="1600">
                  <a:latin typeface="Verdana" panose="020B0604030504040204" pitchFamily="34" charset="0"/>
                </a:rPr>
                <a:t>    …..</a:t>
              </a:r>
            </a:p>
            <a:p>
              <a:pPr eaLnBrk="1" hangingPunct="1"/>
              <a:r>
                <a:rPr lang="en-US" altLang="en-US" sz="1600">
                  <a:latin typeface="Verdana" panose="020B0604030504040204" pitchFamily="34" charset="0"/>
                </a:rPr>
                <a:t>}</a:t>
              </a:r>
            </a:p>
          </p:txBody>
        </p:sp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2391" y="1837"/>
              <a:ext cx="939" cy="218"/>
            </a:xfrm>
            <a:prstGeom prst="rect">
              <a:avLst/>
            </a:prstGeom>
            <a:solidFill>
              <a:srgbClr val="99CCFF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Verdana" panose="020B0604030504040204" pitchFamily="34" charset="0"/>
                </a:rPr>
                <a:t>InputStream</a:t>
              </a:r>
            </a:p>
          </p:txBody>
        </p:sp>
        <p:sp>
          <p:nvSpPr>
            <p:cNvPr id="12300" name="Text Box 11"/>
            <p:cNvSpPr txBox="1">
              <a:spLocks noChangeArrowheads="1"/>
            </p:cNvSpPr>
            <p:nvPr/>
          </p:nvSpPr>
          <p:spPr bwMode="auto">
            <a:xfrm>
              <a:off x="2352" y="2701"/>
              <a:ext cx="1036" cy="218"/>
            </a:xfrm>
            <a:prstGeom prst="rect">
              <a:avLst/>
            </a:prstGeom>
            <a:solidFill>
              <a:srgbClr val="99CCFF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Verdana" panose="020B0604030504040204" pitchFamily="34" charset="0"/>
                </a:rPr>
                <a:t>OutputStream</a:t>
              </a:r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 flipH="1">
              <a:off x="1191" y="1947"/>
              <a:ext cx="1200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1239" y="2715"/>
              <a:ext cx="1113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 flipH="1">
              <a:off x="3330" y="1641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3399" y="2832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 flipV="1">
              <a:off x="3399" y="2160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 flipH="1" flipV="1">
              <a:off x="3330" y="1968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943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19D3E9-E31D-4BCB-9A0B-4D6B0A9F23E6}" type="slidenum">
              <a:rPr lang="en-US" altLang="en-US">
                <a:solidFill>
                  <a:schemeClr val="bg1"/>
                </a:solidFill>
              </a:rPr>
              <a:pPr eaLnBrk="1" hangingPunct="1"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Streams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None/>
            </a:pPr>
            <a:r>
              <a:rPr lang="en-US" altLang="en-US" smtClean="0"/>
              <a:t>Two Types of Stream Classes:</a:t>
            </a:r>
          </a:p>
          <a:p>
            <a:pPr marL="381000" indent="-381000"/>
            <a:endParaRPr lang="en-US" altLang="en-US" smtClean="0"/>
          </a:p>
          <a:p>
            <a:pPr marL="381000" indent="-381000"/>
            <a:r>
              <a:rPr lang="en-US" altLang="en-US" smtClean="0"/>
              <a:t>Byte Stream</a:t>
            </a:r>
          </a:p>
          <a:p>
            <a:pPr marL="800100" lvl="1" indent="-342900" algn="just">
              <a:buSzPct val="90000"/>
              <a:buFontTx/>
              <a:buChar char="•"/>
            </a:pPr>
            <a:r>
              <a:rPr lang="en-US" altLang="en-US" sz="1800"/>
              <a:t>Usually works for bytes &amp; binary objects</a:t>
            </a:r>
          </a:p>
          <a:p>
            <a:pPr marL="800100" lvl="1" indent="-342900" algn="just">
              <a:buSzPct val="90000"/>
              <a:buFontTx/>
              <a:buChar char="•"/>
            </a:pPr>
            <a:r>
              <a:rPr lang="en-US" altLang="en-US" sz="1800" i="1">
                <a:solidFill>
                  <a:schemeClr val="accent2"/>
                </a:solidFill>
              </a:rPr>
              <a:t>InputStream</a:t>
            </a:r>
            <a:r>
              <a:rPr lang="en-US" altLang="en-US" sz="1800"/>
              <a:t> and </a:t>
            </a:r>
            <a:r>
              <a:rPr lang="en-US" altLang="en-US" sz="1800" i="1">
                <a:solidFill>
                  <a:schemeClr val="accent2"/>
                </a:solidFill>
              </a:rPr>
              <a:t>OutputStream</a:t>
            </a:r>
            <a:r>
              <a:rPr lang="en-US" altLang="en-US" sz="1800"/>
              <a:t> are the abstract classes which represent Byte Streams</a:t>
            </a:r>
          </a:p>
          <a:p>
            <a:pPr marL="800100" lvl="1" indent="-342900" algn="just">
              <a:buFontTx/>
              <a:buChar char="•"/>
            </a:pPr>
            <a:endParaRPr lang="en-US" altLang="en-US" sz="1800"/>
          </a:p>
          <a:p>
            <a:pPr marL="381000" indent="-381000" algn="just"/>
            <a:r>
              <a:rPr lang="en-US" altLang="en-US" smtClean="0"/>
              <a:t>Character Stream</a:t>
            </a:r>
          </a:p>
          <a:p>
            <a:pPr marL="800100" lvl="1" indent="-342900" algn="just">
              <a:buSzPct val="90000"/>
              <a:buFontTx/>
              <a:buChar char="•"/>
            </a:pPr>
            <a:r>
              <a:rPr lang="en-US" altLang="en-US" sz="1800"/>
              <a:t>Usually works for Characters &amp; Strings</a:t>
            </a:r>
          </a:p>
          <a:p>
            <a:pPr marL="800100" lvl="1" indent="-342900" algn="just">
              <a:buSzPct val="90000"/>
              <a:buFontTx/>
              <a:buChar char="•"/>
            </a:pPr>
            <a:r>
              <a:rPr lang="en-US" altLang="en-US" sz="1800"/>
              <a:t>Follows the Unicode</a:t>
            </a:r>
          </a:p>
          <a:p>
            <a:pPr marL="800100" lvl="1" indent="-342900" algn="just">
              <a:buSzPct val="90000"/>
              <a:buFontTx/>
              <a:buChar char="•"/>
            </a:pPr>
            <a:r>
              <a:rPr lang="en-US" altLang="en-US" sz="1800" i="1">
                <a:solidFill>
                  <a:schemeClr val="accent2"/>
                </a:solidFill>
              </a:rPr>
              <a:t>Reader </a:t>
            </a:r>
            <a:r>
              <a:rPr lang="en-US" altLang="en-US" sz="1800"/>
              <a:t>and</a:t>
            </a:r>
            <a:r>
              <a:rPr lang="en-US" altLang="en-US" sz="1800" i="1">
                <a:solidFill>
                  <a:schemeClr val="accent2"/>
                </a:solidFill>
              </a:rPr>
              <a:t> Writer</a:t>
            </a:r>
            <a:r>
              <a:rPr lang="en-US" altLang="en-US" sz="1800"/>
              <a:t> are the abstract classes which represents Character Streams</a:t>
            </a:r>
          </a:p>
        </p:txBody>
      </p:sp>
    </p:spTree>
    <p:extLst>
      <p:ext uri="{BB962C8B-B14F-4D97-AF65-F5344CB8AC3E}">
        <p14:creationId xmlns:p14="http://schemas.microsoft.com/office/powerpoint/2010/main" val="417987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84B53F-0D7F-40A7-BC63-0CD1D512ED64}" type="slidenum">
              <a:rPr lang="en-US" altLang="en-US">
                <a:solidFill>
                  <a:schemeClr val="bg1"/>
                </a:solidFill>
              </a:rPr>
              <a:pPr eaLnBrk="1" hangingPunct="1"/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4340" name="Rectangle 35"/>
          <p:cNvSpPr>
            <a:spLocks noGrp="1" noChangeArrowheads="1"/>
          </p:cNvSpPr>
          <p:nvPr>
            <p:ph type="title"/>
          </p:nvPr>
        </p:nvSpPr>
        <p:spPr>
          <a:xfrm>
            <a:off x="1143000" y="-101600"/>
            <a:ext cx="9875520" cy="135636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Types of Streams (</a:t>
            </a:r>
            <a:r>
              <a:rPr lang="en-US" altLang="en-US" dirty="0" err="1" smtClean="0"/>
              <a:t>Contd</a:t>
            </a:r>
            <a:r>
              <a:rPr lang="en-US" altLang="en-US" dirty="0" smtClean="0"/>
              <a:t>…)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876426" y="766764"/>
            <a:ext cx="8334375" cy="5405437"/>
            <a:chOff x="222" y="543"/>
            <a:chExt cx="5250" cy="3405"/>
          </a:xfrm>
        </p:grpSpPr>
        <p:sp>
          <p:nvSpPr>
            <p:cNvPr id="14342" name="Text Box 16"/>
            <p:cNvSpPr txBox="1">
              <a:spLocks noChangeArrowheads="1"/>
            </p:cNvSpPr>
            <p:nvPr/>
          </p:nvSpPr>
          <p:spPr bwMode="auto">
            <a:xfrm>
              <a:off x="222" y="2387"/>
              <a:ext cx="11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i="1">
                  <a:latin typeface="Verdana" panose="020B0604030504040204" pitchFamily="34" charset="0"/>
                </a:rPr>
                <a:t>FileInputStream,</a:t>
              </a:r>
            </a:p>
            <a:p>
              <a:pPr eaLnBrk="1" hangingPunct="1"/>
              <a:r>
                <a:rPr lang="en-US" altLang="en-US" sz="1400" i="1">
                  <a:latin typeface="Verdana" panose="020B0604030504040204" pitchFamily="34" charset="0"/>
                </a:rPr>
                <a:t>DataInputStream</a:t>
              </a:r>
            </a:p>
          </p:txBody>
        </p:sp>
        <p:grpSp>
          <p:nvGrpSpPr>
            <p:cNvPr id="14343" name="Group 43"/>
            <p:cNvGrpSpPr>
              <a:grpSpLocks/>
            </p:cNvGrpSpPr>
            <p:nvPr/>
          </p:nvGrpSpPr>
          <p:grpSpPr bwMode="auto">
            <a:xfrm>
              <a:off x="490" y="543"/>
              <a:ext cx="4982" cy="3405"/>
              <a:chOff x="490" y="531"/>
              <a:chExt cx="4982" cy="3405"/>
            </a:xfrm>
          </p:grpSpPr>
          <p:grpSp>
            <p:nvGrpSpPr>
              <p:cNvPr id="14344" name="Group 42"/>
              <p:cNvGrpSpPr>
                <a:grpSpLocks/>
              </p:cNvGrpSpPr>
              <p:nvPr/>
            </p:nvGrpSpPr>
            <p:grpSpPr bwMode="auto">
              <a:xfrm>
                <a:off x="1410" y="807"/>
                <a:ext cx="2238" cy="537"/>
                <a:chOff x="1392" y="807"/>
                <a:chExt cx="2238" cy="537"/>
              </a:xfrm>
            </p:grpSpPr>
            <p:sp>
              <p:nvSpPr>
                <p:cNvPr id="14374" name="Line 3"/>
                <p:cNvSpPr>
                  <a:spLocks noChangeShapeType="1"/>
                </p:cNvSpPr>
                <p:nvPr/>
              </p:nvSpPr>
              <p:spPr bwMode="auto">
                <a:xfrm flipH="1">
                  <a:off x="1392" y="807"/>
                  <a:ext cx="1084" cy="5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75" name="Line 4"/>
                <p:cNvSpPr>
                  <a:spLocks noChangeShapeType="1"/>
                </p:cNvSpPr>
                <p:nvPr/>
              </p:nvSpPr>
              <p:spPr bwMode="auto">
                <a:xfrm>
                  <a:off x="2478" y="807"/>
                  <a:ext cx="1152" cy="4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4345" name="Text Box 5"/>
              <p:cNvSpPr txBox="1">
                <a:spLocks noChangeArrowheads="1"/>
              </p:cNvSpPr>
              <p:nvPr/>
            </p:nvSpPr>
            <p:spPr bwMode="auto">
              <a:xfrm>
                <a:off x="676" y="1348"/>
                <a:ext cx="15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Verdana" panose="020B0604030504040204" pitchFamily="34" charset="0"/>
                  </a:rPr>
                  <a:t>Byte Oriented Streams</a:t>
                </a:r>
              </a:p>
            </p:txBody>
          </p:sp>
          <p:sp>
            <p:nvSpPr>
              <p:cNvPr id="14346" name="Text Box 6"/>
              <p:cNvSpPr txBox="1">
                <a:spLocks noChangeArrowheads="1"/>
              </p:cNvSpPr>
              <p:nvPr/>
            </p:nvSpPr>
            <p:spPr bwMode="auto">
              <a:xfrm>
                <a:off x="2592" y="1354"/>
                <a:ext cx="248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Verdana" panose="020B0604030504040204" pitchFamily="34" charset="0"/>
                  </a:rPr>
                  <a:t>Unicode Character Oriented Streams</a:t>
                </a:r>
              </a:p>
            </p:txBody>
          </p:sp>
          <p:sp>
            <p:nvSpPr>
              <p:cNvPr id="14347" name="Line 7"/>
              <p:cNvSpPr>
                <a:spLocks noChangeShapeType="1"/>
              </p:cNvSpPr>
              <p:nvPr/>
            </p:nvSpPr>
            <p:spPr bwMode="auto">
              <a:xfrm flipH="1">
                <a:off x="1200" y="1543"/>
                <a:ext cx="219" cy="3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48" name="Line 8"/>
              <p:cNvSpPr>
                <a:spLocks noChangeShapeType="1"/>
              </p:cNvSpPr>
              <p:nvPr/>
            </p:nvSpPr>
            <p:spPr bwMode="auto">
              <a:xfrm>
                <a:off x="1419" y="1543"/>
                <a:ext cx="213" cy="3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49" name="Text Box 9"/>
              <p:cNvSpPr txBox="1">
                <a:spLocks noChangeArrowheads="1"/>
              </p:cNvSpPr>
              <p:nvPr/>
            </p:nvSpPr>
            <p:spPr bwMode="auto">
              <a:xfrm>
                <a:off x="490" y="1884"/>
                <a:ext cx="93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InputStream</a:t>
                </a:r>
              </a:p>
            </p:txBody>
          </p:sp>
          <p:sp>
            <p:nvSpPr>
              <p:cNvPr id="14350" name="Text Box 10"/>
              <p:cNvSpPr txBox="1">
                <a:spLocks noChangeArrowheads="1"/>
              </p:cNvSpPr>
              <p:nvPr/>
            </p:nvSpPr>
            <p:spPr bwMode="auto">
              <a:xfrm>
                <a:off x="1418" y="1879"/>
                <a:ext cx="10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OutputStream</a:t>
                </a:r>
              </a:p>
            </p:txBody>
          </p:sp>
          <p:sp>
            <p:nvSpPr>
              <p:cNvPr id="14351" name="Text Box 13"/>
              <p:cNvSpPr txBox="1">
                <a:spLocks noChangeArrowheads="1"/>
              </p:cNvSpPr>
              <p:nvPr/>
            </p:nvSpPr>
            <p:spPr bwMode="auto">
              <a:xfrm>
                <a:off x="3223" y="1882"/>
                <a:ext cx="5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Reader</a:t>
                </a:r>
              </a:p>
            </p:txBody>
          </p: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882"/>
                <a:ext cx="51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Writer</a:t>
                </a:r>
              </a:p>
            </p:txBody>
          </p:sp>
          <p:sp>
            <p:nvSpPr>
              <p:cNvPr id="14353" name="Line 15"/>
              <p:cNvSpPr>
                <a:spLocks noChangeShapeType="1"/>
              </p:cNvSpPr>
              <p:nvPr/>
            </p:nvSpPr>
            <p:spPr bwMode="auto">
              <a:xfrm>
                <a:off x="768" y="210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54" name="Text Box 17"/>
              <p:cNvSpPr txBox="1">
                <a:spLocks noChangeArrowheads="1"/>
              </p:cNvSpPr>
              <p:nvPr/>
            </p:nvSpPr>
            <p:spPr bwMode="auto">
              <a:xfrm>
                <a:off x="1469" y="2390"/>
                <a:ext cx="119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>
                    <a:latin typeface="Verdana" panose="020B0604030504040204" pitchFamily="34" charset="0"/>
                  </a:rPr>
                  <a:t>FileOutputStream,</a:t>
                </a:r>
              </a:p>
              <a:p>
                <a:pPr eaLnBrk="1" hangingPunct="1"/>
                <a:r>
                  <a:rPr lang="en-US" altLang="en-US" sz="1400" i="1">
                    <a:latin typeface="Verdana" panose="020B0604030504040204" pitchFamily="34" charset="0"/>
                  </a:rPr>
                  <a:t>DataOutputStream</a:t>
                </a:r>
              </a:p>
            </p:txBody>
          </p:sp>
          <p:sp>
            <p:nvSpPr>
              <p:cNvPr id="14355" name="Line 18"/>
              <p:cNvSpPr>
                <a:spLocks noChangeShapeType="1"/>
              </p:cNvSpPr>
              <p:nvPr/>
            </p:nvSpPr>
            <p:spPr bwMode="auto">
              <a:xfrm>
                <a:off x="2064" y="2111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56" name="Text Box 19"/>
              <p:cNvSpPr txBox="1">
                <a:spLocks noChangeArrowheads="1"/>
              </p:cNvSpPr>
              <p:nvPr/>
            </p:nvSpPr>
            <p:spPr bwMode="auto">
              <a:xfrm>
                <a:off x="2612" y="2400"/>
                <a:ext cx="1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>
                    <a:latin typeface="Verdana" panose="020B0604030504040204" pitchFamily="34" charset="0"/>
                  </a:rPr>
                  <a:t>InputStreamReader</a:t>
                </a:r>
              </a:p>
            </p:txBody>
          </p:sp>
          <p:sp>
            <p:nvSpPr>
              <p:cNvPr id="14357" name="Text Box 21"/>
              <p:cNvSpPr txBox="1">
                <a:spLocks noChangeArrowheads="1"/>
              </p:cNvSpPr>
              <p:nvPr/>
            </p:nvSpPr>
            <p:spPr bwMode="auto">
              <a:xfrm>
                <a:off x="3792" y="2391"/>
                <a:ext cx="1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>
                    <a:latin typeface="Verdana" panose="020B0604030504040204" pitchFamily="34" charset="0"/>
                  </a:rPr>
                  <a:t>OutputStreamWriter</a:t>
                </a:r>
              </a:p>
            </p:txBody>
          </p:sp>
          <p:sp>
            <p:nvSpPr>
              <p:cNvPr id="14358" name="Text Box 23"/>
              <p:cNvSpPr txBox="1">
                <a:spLocks noChangeArrowheads="1"/>
              </p:cNvSpPr>
              <p:nvPr/>
            </p:nvSpPr>
            <p:spPr bwMode="auto">
              <a:xfrm>
                <a:off x="2855" y="2784"/>
                <a:ext cx="70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>
                    <a:latin typeface="Verdana" panose="020B0604030504040204" pitchFamily="34" charset="0"/>
                  </a:rPr>
                  <a:t>FileReader</a:t>
                </a:r>
              </a:p>
            </p:txBody>
          </p:sp>
          <p:sp>
            <p:nvSpPr>
              <p:cNvPr id="14359" name="Text Box 24"/>
              <p:cNvSpPr txBox="1">
                <a:spLocks noChangeArrowheads="1"/>
              </p:cNvSpPr>
              <p:nvPr/>
            </p:nvSpPr>
            <p:spPr bwMode="auto">
              <a:xfrm>
                <a:off x="4302" y="2784"/>
                <a:ext cx="65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>
                    <a:latin typeface="Verdana" panose="020B0604030504040204" pitchFamily="34" charset="0"/>
                  </a:rPr>
                  <a:t>FileWriter</a:t>
                </a:r>
              </a:p>
            </p:txBody>
          </p:sp>
          <p:sp>
            <p:nvSpPr>
              <p:cNvPr id="14360" name="Line 25"/>
              <p:cNvSpPr>
                <a:spLocks noChangeShapeType="1"/>
              </p:cNvSpPr>
              <p:nvPr/>
            </p:nvSpPr>
            <p:spPr bwMode="auto">
              <a:xfrm>
                <a:off x="4636" y="257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1" name="Line 26"/>
              <p:cNvSpPr>
                <a:spLocks noChangeShapeType="1"/>
              </p:cNvSpPr>
              <p:nvPr/>
            </p:nvSpPr>
            <p:spPr bwMode="auto">
              <a:xfrm>
                <a:off x="3216" y="256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2" name="Text Box 27"/>
              <p:cNvSpPr txBox="1">
                <a:spLocks noChangeArrowheads="1"/>
              </p:cNvSpPr>
              <p:nvPr/>
            </p:nvSpPr>
            <p:spPr bwMode="auto">
              <a:xfrm>
                <a:off x="2068" y="531"/>
                <a:ext cx="9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Verdana" panose="020B0604030504040204" pitchFamily="34" charset="0"/>
                  </a:rPr>
                  <a:t>I/O Streams</a:t>
                </a:r>
              </a:p>
            </p:txBody>
          </p:sp>
          <p:sp>
            <p:nvSpPr>
              <p:cNvPr id="14363" name="Line 28"/>
              <p:cNvSpPr>
                <a:spLocks noChangeShapeType="1"/>
              </p:cNvSpPr>
              <p:nvPr/>
            </p:nvSpPr>
            <p:spPr bwMode="auto">
              <a:xfrm flipH="1" flipV="1">
                <a:off x="820" y="2774"/>
                <a:ext cx="1152" cy="76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4" name="Line 29"/>
              <p:cNvSpPr>
                <a:spLocks noChangeShapeType="1"/>
              </p:cNvSpPr>
              <p:nvPr/>
            </p:nvSpPr>
            <p:spPr bwMode="auto">
              <a:xfrm flipH="1" flipV="1">
                <a:off x="1876" y="2774"/>
                <a:ext cx="96" cy="76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5" name="Line 30"/>
              <p:cNvSpPr>
                <a:spLocks noChangeShapeType="1"/>
              </p:cNvSpPr>
              <p:nvPr/>
            </p:nvSpPr>
            <p:spPr bwMode="auto">
              <a:xfrm flipV="1">
                <a:off x="1972" y="2640"/>
                <a:ext cx="812" cy="9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6" name="Line 31"/>
              <p:cNvSpPr>
                <a:spLocks noChangeShapeType="1"/>
              </p:cNvSpPr>
              <p:nvPr/>
            </p:nvSpPr>
            <p:spPr bwMode="auto">
              <a:xfrm flipV="1">
                <a:off x="1968" y="2640"/>
                <a:ext cx="2256" cy="9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7" name="Text Box 32"/>
              <p:cNvSpPr txBox="1">
                <a:spLocks noChangeArrowheads="1"/>
              </p:cNvSpPr>
              <p:nvPr/>
            </p:nvSpPr>
            <p:spPr bwMode="auto">
              <a:xfrm>
                <a:off x="1056" y="3594"/>
                <a:ext cx="18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>
                    <a:latin typeface="Verdana" panose="020B0604030504040204" pitchFamily="34" charset="0"/>
                  </a:rPr>
                  <a:t>May be buffered or unbuffered</a:t>
                </a:r>
              </a:p>
            </p:txBody>
          </p:sp>
          <p:sp>
            <p:nvSpPr>
              <p:cNvPr id="14368" name="Text Box 33"/>
              <p:cNvSpPr txBox="1">
                <a:spLocks noChangeArrowheads="1"/>
              </p:cNvSpPr>
              <p:nvPr/>
            </p:nvSpPr>
            <p:spPr bwMode="auto">
              <a:xfrm>
                <a:off x="4272" y="3744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rgbClr val="0066FF"/>
                  </a:buClr>
                  <a:buSzPct val="150000"/>
                  <a:buFont typeface="Wingdings" panose="05000000000000000000" pitchFamily="2" charset="2"/>
                  <a:buChar char="§"/>
                </a:pPr>
                <a:r>
                  <a:rPr lang="en-US" altLang="en-US" sz="1400">
                    <a:latin typeface="Verdana" panose="020B0604030504040204" pitchFamily="34" charset="0"/>
                  </a:rPr>
                  <a:t> Abstract Classes</a:t>
                </a:r>
              </a:p>
            </p:txBody>
          </p:sp>
          <p:grpSp>
            <p:nvGrpSpPr>
              <p:cNvPr id="14369" name="Group 39"/>
              <p:cNvGrpSpPr>
                <a:grpSpLocks/>
              </p:cNvGrpSpPr>
              <p:nvPr/>
            </p:nvGrpSpPr>
            <p:grpSpPr bwMode="auto">
              <a:xfrm>
                <a:off x="3648" y="1536"/>
                <a:ext cx="432" cy="329"/>
                <a:chOff x="2448" y="1639"/>
                <a:chExt cx="432" cy="329"/>
              </a:xfrm>
            </p:grpSpPr>
            <p:sp>
              <p:nvSpPr>
                <p:cNvPr id="1437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448" y="1639"/>
                  <a:ext cx="219" cy="3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73" name="Line 38"/>
                <p:cNvSpPr>
                  <a:spLocks noChangeShapeType="1"/>
                </p:cNvSpPr>
                <p:nvPr/>
              </p:nvSpPr>
              <p:spPr bwMode="auto">
                <a:xfrm>
                  <a:off x="2667" y="1639"/>
                  <a:ext cx="213" cy="3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4370" name="Line 40"/>
              <p:cNvSpPr>
                <a:spLocks noChangeShapeType="1"/>
              </p:cNvSpPr>
              <p:nvPr/>
            </p:nvSpPr>
            <p:spPr bwMode="auto">
              <a:xfrm>
                <a:off x="3408" y="21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71" name="Line 41"/>
              <p:cNvSpPr>
                <a:spLocks noChangeShapeType="1"/>
              </p:cNvSpPr>
              <p:nvPr/>
            </p:nvSpPr>
            <p:spPr bwMode="auto">
              <a:xfrm>
                <a:off x="4299" y="21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891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6C2633-170E-45B7-BC6F-963C6FB32BC8}" type="slidenum">
              <a:rPr lang="en-US" altLang="en-US">
                <a:solidFill>
                  <a:schemeClr val="bg1"/>
                </a:solidFill>
              </a:rPr>
              <a:pPr eaLnBrk="1" hangingPunct="1"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 this a Try…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Character Stream uses ______ standard to represent characters.</a:t>
            </a:r>
          </a:p>
          <a:p>
            <a:pPr marL="381000" indent="-381000">
              <a:buNone/>
            </a:pPr>
            <a:r>
              <a:rPr lang="en-US" altLang="en-US" smtClean="0"/>
              <a:t> </a:t>
            </a:r>
          </a:p>
          <a:p>
            <a:pPr marL="381000" indent="-381000">
              <a:buFont typeface="Wingdings" panose="05000000000000000000" pitchFamily="2" charset="2"/>
              <a:buAutoNum type="arabicPeriod" startAt="2"/>
            </a:pPr>
            <a:r>
              <a:rPr lang="en-US" altLang="en-US" smtClean="0"/>
              <a:t>To write the data to the file which stream is to be used?</a:t>
            </a:r>
          </a:p>
        </p:txBody>
      </p:sp>
    </p:spTree>
    <p:extLst>
      <p:ext uri="{BB962C8B-B14F-4D97-AF65-F5344CB8AC3E}">
        <p14:creationId xmlns:p14="http://schemas.microsoft.com/office/powerpoint/2010/main" val="232653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99B880-4ABC-458E-BB4B-21BA889814F3}" type="slidenum">
              <a:rPr lang="en-US" altLang="en-US">
                <a:solidFill>
                  <a:schemeClr val="bg1"/>
                </a:solidFill>
              </a:rPr>
              <a:pPr eaLnBrk="1" hangingPunct="1"/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2467" y="637347"/>
            <a:ext cx="8906933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Byte Streams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33500"/>
            <a:ext cx="8610600" cy="4991100"/>
          </a:xfrm>
        </p:spPr>
        <p:txBody>
          <a:bodyPr/>
          <a:lstStyle/>
          <a:p>
            <a:pPr eaLnBrk="1" hangingPunct="1"/>
            <a:r>
              <a:rPr lang="en-US" altLang="en-US" i="1" dirty="0" err="1" smtClean="0"/>
              <a:t>FileOutputStream</a:t>
            </a:r>
            <a:r>
              <a:rPr lang="en-US" altLang="en-US" dirty="0" smtClean="0"/>
              <a:t> &amp; </a:t>
            </a:r>
            <a:r>
              <a:rPr lang="en-US" altLang="en-US" i="1" dirty="0" err="1" smtClean="0"/>
              <a:t>FileInputStream</a:t>
            </a:r>
            <a:r>
              <a:rPr lang="en-US" altLang="en-US" dirty="0" smtClean="0"/>
              <a:t> classes:</a:t>
            </a:r>
          </a:p>
          <a:p>
            <a:pPr lvl="1" eaLnBrk="1" hangingPunct="1">
              <a:buSzPct val="90000"/>
              <a:buFontTx/>
              <a:buChar char="•"/>
            </a:pPr>
            <a:endParaRPr lang="en-US" altLang="en-US" sz="1800" dirty="0"/>
          </a:p>
          <a:p>
            <a:pPr lvl="1" eaLnBrk="1" hangingPunct="1">
              <a:buSzPct val="90000"/>
              <a:buFontTx/>
              <a:buChar char="•"/>
            </a:pPr>
            <a:r>
              <a:rPr lang="en-US" altLang="en-US" sz="1800" dirty="0"/>
              <a:t>These are sub classes of </a:t>
            </a:r>
            <a:r>
              <a:rPr lang="en-US" altLang="en-US" sz="1800" i="1" dirty="0" err="1"/>
              <a:t>OutputStream</a:t>
            </a:r>
            <a:r>
              <a:rPr lang="en-US" altLang="en-US" sz="1800" dirty="0"/>
              <a:t> and </a:t>
            </a:r>
            <a:r>
              <a:rPr lang="en-US" altLang="en-US" sz="1800" i="1" dirty="0" err="1"/>
              <a:t>InputStream</a:t>
            </a:r>
            <a:r>
              <a:rPr lang="en-US" altLang="en-US" sz="1800" dirty="0"/>
              <a:t> classes respectively</a:t>
            </a:r>
          </a:p>
          <a:p>
            <a:pPr lvl="1" eaLnBrk="1" hangingPunct="1">
              <a:buSzPct val="90000"/>
              <a:buFontTx/>
              <a:buChar char="•"/>
            </a:pPr>
            <a:endParaRPr lang="en-US" altLang="en-US" sz="1800" dirty="0"/>
          </a:p>
          <a:p>
            <a:pPr lvl="1" eaLnBrk="1" hangingPunct="1">
              <a:buSzPct val="90000"/>
              <a:buFontTx/>
              <a:buChar char="•"/>
            </a:pPr>
            <a:r>
              <a:rPr lang="en-US" altLang="en-US" sz="1800" dirty="0"/>
              <a:t>Used to write &amp; read binary data and /or binary object to and from the data source</a:t>
            </a:r>
            <a:endParaRPr lang="en-US" altLang="en-US" sz="1600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195513" y="3429000"/>
            <a:ext cx="7772400" cy="129540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fos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(“abc.txt”);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FileInputStream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fis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FileInputStream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(“abc.txt”);</a:t>
            </a:r>
          </a:p>
        </p:txBody>
      </p:sp>
    </p:spTree>
    <p:extLst>
      <p:ext uri="{BB962C8B-B14F-4D97-AF65-F5344CB8AC3E}">
        <p14:creationId xmlns:p14="http://schemas.microsoft.com/office/powerpoint/2010/main" val="62263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41988" grpId="0" animBg="1"/>
    </p:bldLst>
  </p:timing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1428</Words>
  <Application>Microsoft Office PowerPoint</Application>
  <PresentationFormat>Widescreen</PresentationFormat>
  <Paragraphs>370</Paragraphs>
  <Slides>25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</vt:lpstr>
      <vt:lpstr>Corbel</vt:lpstr>
      <vt:lpstr>Courier New</vt:lpstr>
      <vt:lpstr>Verdana</vt:lpstr>
      <vt:lpstr>Wingdings</vt:lpstr>
      <vt:lpstr>Basis</vt:lpstr>
      <vt:lpstr>Package</vt:lpstr>
      <vt:lpstr>Input - output</vt:lpstr>
      <vt:lpstr>Objective</vt:lpstr>
      <vt:lpstr>Agenda</vt:lpstr>
      <vt:lpstr>Introduction to Streams</vt:lpstr>
      <vt:lpstr>What is I/O Stream? </vt:lpstr>
      <vt:lpstr>Types of Streams</vt:lpstr>
      <vt:lpstr>Types of Streams (Contd…)</vt:lpstr>
      <vt:lpstr>Give this a Try…</vt:lpstr>
      <vt:lpstr>Byte Streams</vt:lpstr>
      <vt:lpstr>Byte Streams (Contd…)</vt:lpstr>
      <vt:lpstr>Byte Streams (Contd…)</vt:lpstr>
      <vt:lpstr>Byte Streams (Contd…)</vt:lpstr>
      <vt:lpstr>Give this a Try…</vt:lpstr>
      <vt:lpstr>Byte Streams (Contd…)</vt:lpstr>
      <vt:lpstr>Byte Streams (Contd…)</vt:lpstr>
      <vt:lpstr>Object Serialization</vt:lpstr>
      <vt:lpstr>Object Serialization (Contd…)</vt:lpstr>
      <vt:lpstr>Object Externalization</vt:lpstr>
      <vt:lpstr>Object Externalization (Contd…)</vt:lpstr>
      <vt:lpstr>Give this a Try…</vt:lpstr>
      <vt:lpstr>Character Streams</vt:lpstr>
      <vt:lpstr>Character Streams (Contd…)</vt:lpstr>
      <vt:lpstr>Character Streams (Contd…)</vt:lpstr>
      <vt:lpstr>Give this a Try…</vt:lpstr>
      <vt:lpstr>Thank you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Anuja</dc:creator>
  <cp:lastModifiedBy>CSE33</cp:lastModifiedBy>
  <cp:revision>75</cp:revision>
  <dcterms:created xsi:type="dcterms:W3CDTF">2015-01-28T04:52:30Z</dcterms:created>
  <dcterms:modified xsi:type="dcterms:W3CDTF">2015-10-27T07:03:28Z</dcterms:modified>
</cp:coreProperties>
</file>