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2" r:id="rId1"/>
  </p:sldMasterIdLst>
  <p:notesMasterIdLst>
    <p:notesMasterId r:id="rId19"/>
  </p:notesMasterIdLst>
  <p:sldIdLst>
    <p:sldId id="256" r:id="rId2"/>
    <p:sldId id="275" r:id="rId3"/>
    <p:sldId id="258" r:id="rId4"/>
    <p:sldId id="267" r:id="rId5"/>
    <p:sldId id="268" r:id="rId6"/>
    <p:sldId id="273" r:id="rId7"/>
    <p:sldId id="276" r:id="rId8"/>
    <p:sldId id="281" r:id="rId9"/>
    <p:sldId id="269" r:id="rId10"/>
    <p:sldId id="278" r:id="rId11"/>
    <p:sldId id="279" r:id="rId12"/>
    <p:sldId id="280" r:id="rId13"/>
    <p:sldId id="270" r:id="rId14"/>
    <p:sldId id="271" r:id="rId15"/>
    <p:sldId id="282" r:id="rId16"/>
    <p:sldId id="272"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AA1073-F1A7-403E-92AB-B8A302B2C59B}">
          <p14:sldIdLst>
            <p14:sldId id="256"/>
            <p14:sldId id="275"/>
            <p14:sldId id="258"/>
            <p14:sldId id="267"/>
            <p14:sldId id="268"/>
            <p14:sldId id="273"/>
            <p14:sldId id="276"/>
            <p14:sldId id="281"/>
            <p14:sldId id="269"/>
            <p14:sldId id="278"/>
            <p14:sldId id="279"/>
            <p14:sldId id="280"/>
            <p14:sldId id="270"/>
            <p14:sldId id="271"/>
            <p14:sldId id="282"/>
            <p14:sldId id="272"/>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9494"/>
    <a:srgbClr val="A1A1A1"/>
    <a:srgbClr val="8C8C8C"/>
    <a:srgbClr val="D8CE82"/>
    <a:srgbClr val="92B0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0" autoAdjust="0"/>
    <p:restoredTop sz="94660"/>
  </p:normalViewPr>
  <p:slideViewPr>
    <p:cSldViewPr snapToGrid="0">
      <p:cViewPr varScale="1">
        <p:scale>
          <a:sx n="83" d="100"/>
          <a:sy n="83" d="100"/>
        </p:scale>
        <p:origin x="57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6B8916-D225-4B84-AFD2-9096AC7F3E4E}" type="datetimeFigureOut">
              <a:rPr lang="en-IN" smtClean="0"/>
              <a:t>29-04-2022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D19B7B-E3D4-4E45-BF51-9BAFDC3C5377}" type="slidenum">
              <a:rPr lang="en-IN" smtClean="0"/>
              <a:t>‹#›</a:t>
            </a:fld>
            <a:endParaRPr lang="en-IN"/>
          </a:p>
        </p:txBody>
      </p:sp>
    </p:spTree>
    <p:extLst>
      <p:ext uri="{BB962C8B-B14F-4D97-AF65-F5344CB8AC3E}">
        <p14:creationId xmlns:p14="http://schemas.microsoft.com/office/powerpoint/2010/main" val="188052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CD19B7B-E3D4-4E45-BF51-9BAFDC3C5377}" type="slidenum">
              <a:rPr lang="en-IN" smtClean="0"/>
              <a:t>2</a:t>
            </a:fld>
            <a:endParaRPr lang="en-IN"/>
          </a:p>
        </p:txBody>
      </p:sp>
    </p:spTree>
    <p:extLst>
      <p:ext uri="{BB962C8B-B14F-4D97-AF65-F5344CB8AC3E}">
        <p14:creationId xmlns:p14="http://schemas.microsoft.com/office/powerpoint/2010/main" val="31205825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D42C0818-B5A6-414A-8D9B-373BB8CE434E}" type="datetimeFigureOut">
              <a:rPr lang="en-IN" smtClean="0"/>
              <a:t>29-04-2022</a:t>
            </a:fld>
            <a:endParaRPr lang="en-IN"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IN"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12B253E6-B063-4B67-8DAC-90294379F96C}" type="slidenum">
              <a:rPr lang="en-IN" smtClean="0"/>
              <a:t>‹#›</a:t>
            </a:fld>
            <a:endParaRPr lang="en-IN" dirty="0"/>
          </a:p>
        </p:txBody>
      </p:sp>
    </p:spTree>
    <p:extLst>
      <p:ext uri="{BB962C8B-B14F-4D97-AF65-F5344CB8AC3E}">
        <p14:creationId xmlns:p14="http://schemas.microsoft.com/office/powerpoint/2010/main" val="362326851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C0818-B5A6-414A-8D9B-373BB8CE434E}" type="datetimeFigureOut">
              <a:rPr lang="en-IN" smtClean="0"/>
              <a:t>29-04-2022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2B253E6-B063-4B67-8DAC-90294379F96C}" type="slidenum">
              <a:rPr lang="en-IN" smtClean="0"/>
              <a:t>‹#›</a:t>
            </a:fld>
            <a:endParaRPr lang="en-IN" dirty="0"/>
          </a:p>
        </p:txBody>
      </p:sp>
    </p:spTree>
    <p:extLst>
      <p:ext uri="{BB962C8B-B14F-4D97-AF65-F5344CB8AC3E}">
        <p14:creationId xmlns:p14="http://schemas.microsoft.com/office/powerpoint/2010/main" val="305102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C0818-B5A6-414A-8D9B-373BB8CE434E}" type="datetimeFigureOut">
              <a:rPr lang="en-IN" smtClean="0"/>
              <a:t>29-04-2022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2B253E6-B063-4B67-8DAC-90294379F96C}" type="slidenum">
              <a:rPr lang="en-IN" smtClean="0"/>
              <a:t>‹#›</a:t>
            </a:fld>
            <a:endParaRPr lang="en-IN" dirty="0"/>
          </a:p>
        </p:txBody>
      </p:sp>
    </p:spTree>
    <p:extLst>
      <p:ext uri="{BB962C8B-B14F-4D97-AF65-F5344CB8AC3E}">
        <p14:creationId xmlns:p14="http://schemas.microsoft.com/office/powerpoint/2010/main" val="357058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C0818-B5A6-414A-8D9B-373BB8CE434E}" type="datetimeFigureOut">
              <a:rPr lang="en-IN" smtClean="0"/>
              <a:t>29-04-2022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2B253E6-B063-4B67-8DAC-90294379F96C}" type="slidenum">
              <a:rPr lang="en-IN" smtClean="0"/>
              <a:t>‹#›</a:t>
            </a:fld>
            <a:endParaRPr lang="en-IN" dirty="0"/>
          </a:p>
        </p:txBody>
      </p:sp>
    </p:spTree>
    <p:extLst>
      <p:ext uri="{BB962C8B-B14F-4D97-AF65-F5344CB8AC3E}">
        <p14:creationId xmlns:p14="http://schemas.microsoft.com/office/powerpoint/2010/main" val="135858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D42C0818-B5A6-414A-8D9B-373BB8CE434E}" type="datetimeFigureOut">
              <a:rPr lang="en-IN" smtClean="0"/>
              <a:t>29-04-2022</a:t>
            </a:fld>
            <a:endParaRPr lang="en-IN"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IN" dirty="0"/>
          </a:p>
        </p:txBody>
      </p:sp>
      <p:sp>
        <p:nvSpPr>
          <p:cNvPr id="6" name="Slide Number Placeholder 5"/>
          <p:cNvSpPr>
            <a:spLocks noGrp="1"/>
          </p:cNvSpPr>
          <p:nvPr>
            <p:ph type="sldNum" sz="quarter" idx="12"/>
          </p:nvPr>
        </p:nvSpPr>
        <p:spPr>
          <a:xfrm>
            <a:off x="8604504" y="5212080"/>
            <a:ext cx="2112264" cy="228600"/>
          </a:xfrm>
        </p:spPr>
        <p:txBody>
          <a:bodyPr/>
          <a:lstStyle/>
          <a:p>
            <a:fld id="{12B253E6-B063-4B67-8DAC-90294379F96C}" type="slidenum">
              <a:rPr lang="en-IN" smtClean="0"/>
              <a:t>‹#›</a:t>
            </a:fld>
            <a:endParaRPr lang="en-IN" dirty="0"/>
          </a:p>
        </p:txBody>
      </p:sp>
    </p:spTree>
    <p:extLst>
      <p:ext uri="{BB962C8B-B14F-4D97-AF65-F5344CB8AC3E}">
        <p14:creationId xmlns:p14="http://schemas.microsoft.com/office/powerpoint/2010/main" val="240993488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2C0818-B5A6-414A-8D9B-373BB8CE434E}" type="datetimeFigureOut">
              <a:rPr lang="en-IN" smtClean="0"/>
              <a:t>29-04-2022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2B253E6-B063-4B67-8DAC-90294379F96C}" type="slidenum">
              <a:rPr lang="en-IN" smtClean="0"/>
              <a:t>‹#›</a:t>
            </a:fld>
            <a:endParaRPr lang="en-IN" dirty="0"/>
          </a:p>
        </p:txBody>
      </p:sp>
    </p:spTree>
    <p:extLst>
      <p:ext uri="{BB962C8B-B14F-4D97-AF65-F5344CB8AC3E}">
        <p14:creationId xmlns:p14="http://schemas.microsoft.com/office/powerpoint/2010/main" val="155266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2C0818-B5A6-414A-8D9B-373BB8CE434E}" type="datetimeFigureOut">
              <a:rPr lang="en-IN" smtClean="0"/>
              <a:t>29-04-2022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2B253E6-B063-4B67-8DAC-90294379F96C}" type="slidenum">
              <a:rPr lang="en-IN" smtClean="0"/>
              <a:t>‹#›</a:t>
            </a:fld>
            <a:endParaRPr lang="en-IN" dirty="0"/>
          </a:p>
        </p:txBody>
      </p:sp>
    </p:spTree>
    <p:extLst>
      <p:ext uri="{BB962C8B-B14F-4D97-AF65-F5344CB8AC3E}">
        <p14:creationId xmlns:p14="http://schemas.microsoft.com/office/powerpoint/2010/main" val="3687387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2C0818-B5A6-414A-8D9B-373BB8CE434E}" type="datetimeFigureOut">
              <a:rPr lang="en-IN" smtClean="0"/>
              <a:t>29-04-2022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2B253E6-B063-4B67-8DAC-90294379F96C}" type="slidenum">
              <a:rPr lang="en-IN" smtClean="0"/>
              <a:t>‹#›</a:t>
            </a:fld>
            <a:endParaRPr lang="en-IN" dirty="0"/>
          </a:p>
        </p:txBody>
      </p:sp>
    </p:spTree>
    <p:extLst>
      <p:ext uri="{BB962C8B-B14F-4D97-AF65-F5344CB8AC3E}">
        <p14:creationId xmlns:p14="http://schemas.microsoft.com/office/powerpoint/2010/main" val="1610172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2C0818-B5A6-414A-8D9B-373BB8CE434E}" type="datetimeFigureOut">
              <a:rPr lang="en-IN" smtClean="0"/>
              <a:t>29-04-2022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2B253E6-B063-4B67-8DAC-90294379F96C}" type="slidenum">
              <a:rPr lang="en-IN" smtClean="0"/>
              <a:t>‹#›</a:t>
            </a:fld>
            <a:endParaRPr lang="en-IN" dirty="0"/>
          </a:p>
        </p:txBody>
      </p:sp>
    </p:spTree>
    <p:extLst>
      <p:ext uri="{BB962C8B-B14F-4D97-AF65-F5344CB8AC3E}">
        <p14:creationId xmlns:p14="http://schemas.microsoft.com/office/powerpoint/2010/main" val="1089886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D42C0818-B5A6-414A-8D9B-373BB8CE434E}" type="datetimeFigureOut">
              <a:rPr lang="en-IN" smtClean="0"/>
              <a:t>29-04-2022</a:t>
            </a:fld>
            <a:endParaRPr lang="en-IN" dirty="0"/>
          </a:p>
        </p:txBody>
      </p:sp>
      <p:sp>
        <p:nvSpPr>
          <p:cNvPr id="9" name="Footer Placeholder 8"/>
          <p:cNvSpPr>
            <a:spLocks noGrp="1"/>
          </p:cNvSpPr>
          <p:nvPr>
            <p:ph type="ftr" sz="quarter" idx="11"/>
          </p:nvPr>
        </p:nvSpPr>
        <p:spPr/>
        <p:txBody>
          <a:bodyPr/>
          <a:lstStyle>
            <a:lvl1pPr algn="r">
              <a:defRPr/>
            </a:lvl1pPr>
          </a:lstStyle>
          <a:p>
            <a:endParaRPr lang="en-IN" dirty="0"/>
          </a:p>
        </p:txBody>
      </p:sp>
      <p:sp>
        <p:nvSpPr>
          <p:cNvPr id="11" name="Slide Number Placeholder 10"/>
          <p:cNvSpPr>
            <a:spLocks noGrp="1"/>
          </p:cNvSpPr>
          <p:nvPr>
            <p:ph type="sldNum" sz="quarter" idx="12"/>
          </p:nvPr>
        </p:nvSpPr>
        <p:spPr>
          <a:xfrm>
            <a:off x="10396728" y="6227064"/>
            <a:ext cx="1463040" cy="256032"/>
          </a:xfrm>
        </p:spPr>
        <p:txBody>
          <a:bodyPr/>
          <a:lstStyle/>
          <a:p>
            <a:fld id="{12B253E6-B063-4B67-8DAC-90294379F96C}" type="slidenum">
              <a:rPr lang="en-IN" smtClean="0"/>
              <a:t>‹#›</a:t>
            </a:fld>
            <a:endParaRPr lang="en-IN"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2922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D42C0818-B5A6-414A-8D9B-373BB8CE434E}" type="datetimeFigureOut">
              <a:rPr lang="en-IN" smtClean="0"/>
              <a:t>29-04-2022</a:t>
            </a:fld>
            <a:endParaRPr lang="en-IN"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12B253E6-B063-4B67-8DAC-90294379F96C}" type="slidenum">
              <a:rPr lang="en-IN" smtClean="0"/>
              <a:t>‹#›</a:t>
            </a:fld>
            <a:endParaRPr lang="en-IN"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83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42C0818-B5A6-414A-8D9B-373BB8CE434E}" type="datetimeFigureOut">
              <a:rPr lang="en-IN" smtClean="0"/>
              <a:t>29-04-2022</a:t>
            </a:fld>
            <a:endParaRPr lang="en-IN"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12B253E6-B063-4B67-8DAC-90294379F96C}" type="slidenum">
              <a:rPr lang="en-IN" smtClean="0"/>
              <a:t>‹#›</a:t>
            </a:fld>
            <a:endParaRPr lang="en-IN"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632154917"/>
      </p:ext>
    </p:extLst>
  </p:cSld>
  <p:clrMap bg1="lt1" tx1="dk1" bg2="lt2" tx2="dk2" accent1="accent1" accent2="accent2" accent3="accent3" accent4="accent4" accent5="accent5" accent6="accent6" hlink="hlink" folHlink="folHlink"/>
  <p:sldLayoutIdLst>
    <p:sldLayoutId id="2147484253" r:id="rId1"/>
    <p:sldLayoutId id="2147484254" r:id="rId2"/>
    <p:sldLayoutId id="2147484255" r:id="rId3"/>
    <p:sldLayoutId id="2147484256" r:id="rId4"/>
    <p:sldLayoutId id="2147484257" r:id="rId5"/>
    <p:sldLayoutId id="2147484258" r:id="rId6"/>
    <p:sldLayoutId id="2147484259" r:id="rId7"/>
    <p:sldLayoutId id="2147484260" r:id="rId8"/>
    <p:sldLayoutId id="2147484261" r:id="rId9"/>
    <p:sldLayoutId id="2147484262" r:id="rId10"/>
    <p:sldLayoutId id="214748426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4.xml"/><Relationship Id="rId3" Type="http://schemas.openxmlformats.org/officeDocument/2006/relationships/image" Target="../media/image3.png"/><Relationship Id="rId7" Type="http://schemas.openxmlformats.org/officeDocument/2006/relationships/slide" Target="slide5.xml"/><Relationship Id="rId12" Type="http://schemas.openxmlformats.org/officeDocument/2006/relationships/slide" Target="slide16.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4.xml"/><Relationship Id="rId11" Type="http://schemas.openxmlformats.org/officeDocument/2006/relationships/slide" Target="slide13.xml"/><Relationship Id="rId5" Type="http://schemas.openxmlformats.org/officeDocument/2006/relationships/slide" Target="slide3.xml"/><Relationship Id="rId10" Type="http://schemas.openxmlformats.org/officeDocument/2006/relationships/slide" Target="slide8.xml"/><Relationship Id="rId4" Type="http://schemas.microsoft.com/office/2007/relationships/hdphoto" Target="../media/hdphoto1.wdp"/><Relationship Id="rId9" Type="http://schemas.openxmlformats.org/officeDocument/2006/relationships/slide" Target="slide6.xml"/><Relationship Id="rId14" Type="http://schemas.openxmlformats.org/officeDocument/2006/relationships/slide" Target="slide15.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66000"/>
            <a:lum/>
            <a:extLst>
              <a:ext uri="{BEBA8EAE-BF5A-486C-A8C5-ECC9F3942E4B}">
                <a14:imgProps xmlns:a14="http://schemas.microsoft.com/office/drawing/2010/main">
                  <a14:imgLayer r:embed="rId3">
                    <a14:imgEffect>
                      <a14:colorTemperature colorTemp="2890"/>
                    </a14:imgEffect>
                    <a14:imgEffect>
                      <a14:saturation sat="0"/>
                    </a14:imgEffect>
                  </a14:imgLayer>
                </a14:imgProps>
              </a:ext>
            </a:extLst>
          </a:blip>
          <a:srcRect/>
          <a:stretch>
            <a:fillRect l="-14000" r="-14000"/>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3E78286-2684-49A8-B0F9-6635FEB56356}"/>
              </a:ext>
            </a:extLst>
          </p:cNvPr>
          <p:cNvPicPr>
            <a:picLocks noChangeAspect="1"/>
          </p:cNvPicPr>
          <p:nvPr/>
        </p:nvPicPr>
        <p:blipFill>
          <a:blip r:embed="rId4"/>
          <a:stretch>
            <a:fillRect/>
          </a:stretch>
        </p:blipFill>
        <p:spPr>
          <a:xfrm>
            <a:off x="1243054" y="1246129"/>
            <a:ext cx="9705892" cy="4365741"/>
          </a:xfrm>
          <a:prstGeom prst="rect">
            <a:avLst/>
          </a:prstGeom>
        </p:spPr>
      </p:pic>
      <p:sp>
        <p:nvSpPr>
          <p:cNvPr id="6" name="TextBox 5">
            <a:extLst>
              <a:ext uri="{FF2B5EF4-FFF2-40B4-BE49-F238E27FC236}">
                <a16:creationId xmlns:a16="http://schemas.microsoft.com/office/drawing/2014/main" id="{1B83C6DC-AA1C-4E49-B807-61CCA314544F}"/>
              </a:ext>
            </a:extLst>
          </p:cNvPr>
          <p:cNvSpPr txBox="1"/>
          <p:nvPr/>
        </p:nvSpPr>
        <p:spPr>
          <a:xfrm>
            <a:off x="1764500" y="2017099"/>
            <a:ext cx="8663000" cy="3816429"/>
          </a:xfrm>
          <a:prstGeom prst="rect">
            <a:avLst/>
          </a:prstGeom>
          <a:noFill/>
        </p:spPr>
        <p:txBody>
          <a:bodyPr wrap="square">
            <a:spAutoFit/>
          </a:bodyPr>
          <a:lstStyle/>
          <a:p>
            <a:pPr algn="ctr"/>
            <a:r>
              <a:rPr lang="en-US" sz="4000" cap="all" spc="-100" dirty="0">
                <a:solidFill>
                  <a:schemeClr val="tx1">
                    <a:lumMod val="85000"/>
                    <a:lumOff val="15000"/>
                  </a:schemeClr>
                </a:solidFill>
                <a:latin typeface="Bahnschrift Condensed" panose="020B0502040204020203" pitchFamily="34" charset="0"/>
                <a:cs typeface="Adobe Devanagari" panose="02040503050201020203" pitchFamily="18" charset="0"/>
              </a:rPr>
              <a:t>Machine Learning Approach to Predict Autism Spectrum Disorder</a:t>
            </a:r>
          </a:p>
          <a:p>
            <a:pPr algn="ctr"/>
            <a:endParaRPr lang="en-US" sz="2800" cap="all" spc="-100" dirty="0">
              <a:solidFill>
                <a:schemeClr val="tx1">
                  <a:lumMod val="85000"/>
                  <a:lumOff val="15000"/>
                </a:schemeClr>
              </a:solidFill>
              <a:latin typeface="Adobe Devanagari" panose="02040503050201020203" pitchFamily="18" charset="0"/>
              <a:cs typeface="Adobe Devanagari" panose="02040503050201020203" pitchFamily="18" charset="0"/>
            </a:endParaRPr>
          </a:p>
          <a:p>
            <a:pPr algn="ctr"/>
            <a:r>
              <a:rPr lang="en-US" spc="80" dirty="0">
                <a:solidFill>
                  <a:schemeClr val="tx1">
                    <a:lumMod val="95000"/>
                    <a:lumOff val="5000"/>
                  </a:schemeClr>
                </a:solidFill>
                <a:latin typeface="Bahnschrift Condensed" panose="020B0502040204020203" pitchFamily="34" charset="0"/>
                <a:cs typeface="Adobe Devanagari" panose="02040503050201020203" pitchFamily="18" charset="0"/>
              </a:rPr>
              <a:t>By:</a:t>
            </a:r>
          </a:p>
          <a:p>
            <a:pPr algn="ctr"/>
            <a:r>
              <a:rPr lang="en-US" spc="80" dirty="0">
                <a:solidFill>
                  <a:schemeClr val="tx1">
                    <a:lumMod val="95000"/>
                    <a:lumOff val="5000"/>
                  </a:schemeClr>
                </a:solidFill>
                <a:latin typeface="Bahnschrift Condensed" panose="020B0502040204020203" pitchFamily="34" charset="0"/>
                <a:cs typeface="Adobe Devanagari" panose="02040503050201020203" pitchFamily="18" charset="0"/>
              </a:rPr>
              <a:t>Nishant Koradia(202118009)</a:t>
            </a:r>
          </a:p>
          <a:p>
            <a:pPr algn="ctr"/>
            <a:r>
              <a:rPr lang="en-US" spc="80" dirty="0">
                <a:solidFill>
                  <a:schemeClr val="tx1">
                    <a:lumMod val="95000"/>
                    <a:lumOff val="5000"/>
                  </a:schemeClr>
                </a:solidFill>
                <a:latin typeface="Bahnschrift Condensed" panose="020B0502040204020203" pitchFamily="34" charset="0"/>
                <a:cs typeface="Adobe Devanagari" panose="02040503050201020203" pitchFamily="18" charset="0"/>
              </a:rPr>
              <a:t>Dhairya Lakhani(202118012)</a:t>
            </a:r>
          </a:p>
          <a:p>
            <a:pPr algn="ctr"/>
            <a:r>
              <a:rPr lang="en-US" spc="80" dirty="0">
                <a:solidFill>
                  <a:schemeClr val="tx1">
                    <a:lumMod val="95000"/>
                    <a:lumOff val="5000"/>
                  </a:schemeClr>
                </a:solidFill>
                <a:latin typeface="Bahnschrift Condensed" panose="020B0502040204020203" pitchFamily="34" charset="0"/>
                <a:cs typeface="Adobe Devanagari" panose="02040503050201020203" pitchFamily="18" charset="0"/>
              </a:rPr>
              <a:t>Kandarp Parmar(202118027)</a:t>
            </a:r>
          </a:p>
          <a:p>
            <a:pPr algn="ctr"/>
            <a:r>
              <a:rPr lang="en-US" spc="80" dirty="0">
                <a:solidFill>
                  <a:schemeClr val="tx1">
                    <a:lumMod val="95000"/>
                    <a:lumOff val="5000"/>
                  </a:schemeClr>
                </a:solidFill>
                <a:latin typeface="Bahnschrift Condensed" panose="020B0502040204020203" pitchFamily="34" charset="0"/>
                <a:cs typeface="Adobe Devanagari" panose="02040503050201020203" pitchFamily="18" charset="0"/>
              </a:rPr>
              <a:t>Vidhi Shah(202118037)</a:t>
            </a:r>
            <a:endParaRPr lang="en-IN" spc="80" dirty="0">
              <a:solidFill>
                <a:schemeClr val="tx1">
                  <a:lumMod val="95000"/>
                  <a:lumOff val="5000"/>
                </a:schemeClr>
              </a:solidFill>
              <a:latin typeface="Bahnschrift Condensed" panose="020B0502040204020203" pitchFamily="34" charset="0"/>
              <a:cs typeface="Adobe Devanagari" panose="02040503050201020203" pitchFamily="18" charset="0"/>
            </a:endParaRPr>
          </a:p>
          <a:p>
            <a:pPr algn="ctr"/>
            <a:endParaRPr lang="en-IN" sz="4000" cap="all" spc="-100" dirty="0">
              <a:solidFill>
                <a:schemeClr val="tx1">
                  <a:lumMod val="85000"/>
                  <a:lumOff val="15000"/>
                </a:schemeClr>
              </a:solidFill>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974412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454EB4B-B9A8-43B5-8511-7EC9EDF1A84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3142" y="0"/>
            <a:ext cx="12192000" cy="1787132"/>
          </a:xfrm>
          <a:prstGeom prst="rect">
            <a:avLst/>
          </a:prstGeom>
        </p:spPr>
      </p:pic>
      <p:sp>
        <p:nvSpPr>
          <p:cNvPr id="5" name="Rectangle 4">
            <a:extLst>
              <a:ext uri="{FF2B5EF4-FFF2-40B4-BE49-F238E27FC236}">
                <a16:creationId xmlns:a16="http://schemas.microsoft.com/office/drawing/2014/main" id="{E27EC89E-19F7-4294-B786-C07D8B18A428}"/>
              </a:ext>
            </a:extLst>
          </p:cNvPr>
          <p:cNvSpPr/>
          <p:nvPr/>
        </p:nvSpPr>
        <p:spPr>
          <a:xfrm>
            <a:off x="601884" y="1145895"/>
            <a:ext cx="4745620" cy="62966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C10F26D-7E71-4D2B-A0E8-7F222B52A18F}"/>
              </a:ext>
            </a:extLst>
          </p:cNvPr>
          <p:cNvSpPr txBox="1"/>
          <p:nvPr/>
        </p:nvSpPr>
        <p:spPr>
          <a:xfrm>
            <a:off x="620259" y="1053523"/>
            <a:ext cx="4727245" cy="830997"/>
          </a:xfrm>
          <a:prstGeom prst="rect">
            <a:avLst/>
          </a:prstGeom>
          <a:noFill/>
        </p:spPr>
        <p:txBody>
          <a:bodyPr wrap="square" rtlCol="0">
            <a:spAutoFit/>
          </a:bodyPr>
          <a:lstStyle/>
          <a:p>
            <a:r>
              <a:rPr lang="en-US" sz="4800" b="1" dirty="0">
                <a:solidFill>
                  <a:schemeClr val="accent1">
                    <a:lumMod val="75000"/>
                  </a:schemeClr>
                </a:solidFill>
                <a:latin typeface="Tw Cen MT Condensed" panose="020B0606020104020203" pitchFamily="34" charset="0"/>
              </a:rPr>
              <a:t>DECISION TREE</a:t>
            </a:r>
          </a:p>
        </p:txBody>
      </p:sp>
      <p:cxnSp>
        <p:nvCxnSpPr>
          <p:cNvPr id="7" name="Straight Connector 6">
            <a:extLst>
              <a:ext uri="{FF2B5EF4-FFF2-40B4-BE49-F238E27FC236}">
                <a16:creationId xmlns:a16="http://schemas.microsoft.com/office/drawing/2014/main" id="{7C16B2C0-E00B-4EA9-938D-197A944344D4}"/>
              </a:ext>
            </a:extLst>
          </p:cNvPr>
          <p:cNvCxnSpPr>
            <a:cxnSpLocks/>
          </p:cNvCxnSpPr>
          <p:nvPr/>
        </p:nvCxnSpPr>
        <p:spPr>
          <a:xfrm>
            <a:off x="0" y="1789639"/>
            <a:ext cx="1219200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D2AA76D-B965-43CA-BB9A-ECF10BFA9DD2}"/>
              </a:ext>
            </a:extLst>
          </p:cNvPr>
          <p:cNvSpPr/>
          <p:nvPr/>
        </p:nvSpPr>
        <p:spPr>
          <a:xfrm>
            <a:off x="4045528" y="1145895"/>
            <a:ext cx="8146472" cy="643744"/>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3E4DE13A-DD8B-4999-A696-55882354A344}"/>
              </a:ext>
            </a:extLst>
          </p:cNvPr>
          <p:cNvSpPr/>
          <p:nvPr/>
        </p:nvSpPr>
        <p:spPr>
          <a:xfrm>
            <a:off x="0" y="0"/>
            <a:ext cx="617118" cy="18152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A58B8B07-41C9-455D-BE8C-ACAAB368E768}"/>
              </a:ext>
            </a:extLst>
          </p:cNvPr>
          <p:cNvSpPr/>
          <p:nvPr/>
        </p:nvSpPr>
        <p:spPr>
          <a:xfrm>
            <a:off x="617118" y="5787"/>
            <a:ext cx="11570170" cy="1145895"/>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5F055695-A720-4501-B824-6C591A6D8ACA}"/>
              </a:ext>
            </a:extLst>
          </p:cNvPr>
          <p:cNvSpPr/>
          <p:nvPr/>
        </p:nvSpPr>
        <p:spPr>
          <a:xfrm>
            <a:off x="0" y="6488382"/>
            <a:ext cx="12192000" cy="369619"/>
          </a:xfrm>
          <a:prstGeom prst="rect">
            <a:avLst/>
          </a:prstGeom>
          <a:solidFill>
            <a:srgbClr val="94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4F6EAA56-790D-4ED4-872A-112F618231AA}"/>
              </a:ext>
            </a:extLst>
          </p:cNvPr>
          <p:cNvCxnSpPr>
            <a:cxnSpLocks/>
          </p:cNvCxnSpPr>
          <p:nvPr/>
        </p:nvCxnSpPr>
        <p:spPr>
          <a:xfrm>
            <a:off x="-11575" y="6502460"/>
            <a:ext cx="12203575"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Slide Number Placeholder 30">
            <a:extLst>
              <a:ext uri="{FF2B5EF4-FFF2-40B4-BE49-F238E27FC236}">
                <a16:creationId xmlns:a16="http://schemas.microsoft.com/office/drawing/2014/main" id="{18277C6A-C83F-467B-A344-862A229A7643}"/>
              </a:ext>
            </a:extLst>
          </p:cNvPr>
          <p:cNvSpPr>
            <a:spLocks noGrp="1"/>
          </p:cNvSpPr>
          <p:nvPr>
            <p:ph type="sldNum" sz="quarter" idx="12"/>
          </p:nvPr>
        </p:nvSpPr>
        <p:spPr>
          <a:xfrm>
            <a:off x="9240450" y="6504450"/>
            <a:ext cx="2743200" cy="365125"/>
          </a:xfrm>
        </p:spPr>
        <p:txBody>
          <a:bodyPr/>
          <a:lstStyle/>
          <a:p>
            <a:fld id="{5EF872DC-DECD-4A3F-BE65-088CD1923322}" type="slidenum">
              <a:rPr lang="en-IN" smtClean="0">
                <a:solidFill>
                  <a:schemeClr val="bg1"/>
                </a:solidFill>
              </a:rPr>
              <a:t>10</a:t>
            </a:fld>
            <a:endParaRPr lang="en-IN" dirty="0">
              <a:solidFill>
                <a:schemeClr val="bg1"/>
              </a:solidFill>
            </a:endParaRPr>
          </a:p>
        </p:txBody>
      </p:sp>
      <p:sp>
        <p:nvSpPr>
          <p:cNvPr id="20" name="TextBox 19">
            <a:extLst>
              <a:ext uri="{FF2B5EF4-FFF2-40B4-BE49-F238E27FC236}">
                <a16:creationId xmlns:a16="http://schemas.microsoft.com/office/drawing/2014/main" id="{C5298582-EF60-4712-BDB8-CD7FDBFC8F22}"/>
              </a:ext>
            </a:extLst>
          </p:cNvPr>
          <p:cNvSpPr txBox="1"/>
          <p:nvPr/>
        </p:nvSpPr>
        <p:spPr>
          <a:xfrm>
            <a:off x="221846" y="6533377"/>
            <a:ext cx="6175094" cy="307777"/>
          </a:xfrm>
          <a:prstGeom prst="rect">
            <a:avLst/>
          </a:prstGeom>
          <a:noFill/>
        </p:spPr>
        <p:txBody>
          <a:bodyPr wrap="square">
            <a:spAutoFit/>
          </a:bodyPr>
          <a:lstStyle/>
          <a:p>
            <a:r>
              <a:rPr lang="en-IN" sz="1400" dirty="0">
                <a:solidFill>
                  <a:schemeClr val="bg1"/>
                </a:solidFill>
                <a:effectLst/>
                <a:latin typeface="Source Sans Pro" panose="020B0503030403020204" pitchFamily="34" charset="0"/>
              </a:rPr>
              <a:t>Group 10 | Machine Learning Approach to Predict Autism Spectrum Disorder</a:t>
            </a:r>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8367" t="3228" r="9647" b="5925"/>
          <a:stretch/>
        </p:blipFill>
        <p:spPr>
          <a:xfrm>
            <a:off x="2905054" y="1976892"/>
            <a:ext cx="6370316" cy="4253695"/>
          </a:xfrm>
          <a:prstGeom prst="rect">
            <a:avLst/>
          </a:prstGeom>
        </p:spPr>
      </p:pic>
    </p:spTree>
    <p:extLst>
      <p:ext uri="{BB962C8B-B14F-4D97-AF65-F5344CB8AC3E}">
        <p14:creationId xmlns:p14="http://schemas.microsoft.com/office/powerpoint/2010/main" val="23110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454EB4B-B9A8-43B5-8511-7EC9EDF1A84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3142" y="0"/>
            <a:ext cx="12192000" cy="1787132"/>
          </a:xfrm>
          <a:prstGeom prst="rect">
            <a:avLst/>
          </a:prstGeom>
        </p:spPr>
      </p:pic>
      <p:sp>
        <p:nvSpPr>
          <p:cNvPr id="5" name="Rectangle 4">
            <a:extLst>
              <a:ext uri="{FF2B5EF4-FFF2-40B4-BE49-F238E27FC236}">
                <a16:creationId xmlns:a16="http://schemas.microsoft.com/office/drawing/2014/main" id="{E27EC89E-19F7-4294-B786-C07D8B18A428}"/>
              </a:ext>
            </a:extLst>
          </p:cNvPr>
          <p:cNvSpPr/>
          <p:nvPr/>
        </p:nvSpPr>
        <p:spPr>
          <a:xfrm>
            <a:off x="601884" y="1145895"/>
            <a:ext cx="5337098" cy="62966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C10F26D-7E71-4D2B-A0E8-7F222B52A18F}"/>
              </a:ext>
            </a:extLst>
          </p:cNvPr>
          <p:cNvSpPr txBox="1"/>
          <p:nvPr/>
        </p:nvSpPr>
        <p:spPr>
          <a:xfrm>
            <a:off x="601884" y="1052268"/>
            <a:ext cx="5660468" cy="830997"/>
          </a:xfrm>
          <a:prstGeom prst="rect">
            <a:avLst/>
          </a:prstGeom>
          <a:noFill/>
        </p:spPr>
        <p:txBody>
          <a:bodyPr wrap="square" rtlCol="0">
            <a:spAutoFit/>
          </a:bodyPr>
          <a:lstStyle/>
          <a:p>
            <a:r>
              <a:rPr lang="en-US" sz="4800" b="1" dirty="0">
                <a:solidFill>
                  <a:schemeClr val="accent1">
                    <a:lumMod val="75000"/>
                  </a:schemeClr>
                </a:solidFill>
                <a:latin typeface="Tw Cen MT Condensed" panose="020B0606020104020203" pitchFamily="34" charset="0"/>
              </a:rPr>
              <a:t>LOGISTIC REGRESSION</a:t>
            </a:r>
          </a:p>
        </p:txBody>
      </p:sp>
      <p:cxnSp>
        <p:nvCxnSpPr>
          <p:cNvPr id="7" name="Straight Connector 6">
            <a:extLst>
              <a:ext uri="{FF2B5EF4-FFF2-40B4-BE49-F238E27FC236}">
                <a16:creationId xmlns:a16="http://schemas.microsoft.com/office/drawing/2014/main" id="{7C16B2C0-E00B-4EA9-938D-197A944344D4}"/>
              </a:ext>
            </a:extLst>
          </p:cNvPr>
          <p:cNvCxnSpPr>
            <a:cxnSpLocks/>
          </p:cNvCxnSpPr>
          <p:nvPr/>
        </p:nvCxnSpPr>
        <p:spPr>
          <a:xfrm>
            <a:off x="0" y="1789639"/>
            <a:ext cx="1219200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D2AA76D-B965-43CA-BB9A-ECF10BFA9DD2}"/>
              </a:ext>
            </a:extLst>
          </p:cNvPr>
          <p:cNvSpPr/>
          <p:nvPr/>
        </p:nvSpPr>
        <p:spPr>
          <a:xfrm>
            <a:off x="5514109" y="1145895"/>
            <a:ext cx="6677890" cy="643744"/>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3E4DE13A-DD8B-4999-A696-55882354A344}"/>
              </a:ext>
            </a:extLst>
          </p:cNvPr>
          <p:cNvSpPr/>
          <p:nvPr/>
        </p:nvSpPr>
        <p:spPr>
          <a:xfrm>
            <a:off x="0" y="0"/>
            <a:ext cx="617118" cy="18152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A58B8B07-41C9-455D-BE8C-ACAAB368E768}"/>
              </a:ext>
            </a:extLst>
          </p:cNvPr>
          <p:cNvSpPr/>
          <p:nvPr/>
        </p:nvSpPr>
        <p:spPr>
          <a:xfrm>
            <a:off x="617118" y="5787"/>
            <a:ext cx="11570170" cy="1145895"/>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5F055695-A720-4501-B824-6C591A6D8ACA}"/>
              </a:ext>
            </a:extLst>
          </p:cNvPr>
          <p:cNvSpPr/>
          <p:nvPr/>
        </p:nvSpPr>
        <p:spPr>
          <a:xfrm>
            <a:off x="0" y="6488382"/>
            <a:ext cx="12192000" cy="369619"/>
          </a:xfrm>
          <a:prstGeom prst="rect">
            <a:avLst/>
          </a:prstGeom>
          <a:solidFill>
            <a:srgbClr val="94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4F6EAA56-790D-4ED4-872A-112F618231AA}"/>
              </a:ext>
            </a:extLst>
          </p:cNvPr>
          <p:cNvCxnSpPr>
            <a:cxnSpLocks/>
          </p:cNvCxnSpPr>
          <p:nvPr/>
        </p:nvCxnSpPr>
        <p:spPr>
          <a:xfrm>
            <a:off x="-11575" y="6502460"/>
            <a:ext cx="12203575"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Slide Number Placeholder 30">
            <a:extLst>
              <a:ext uri="{FF2B5EF4-FFF2-40B4-BE49-F238E27FC236}">
                <a16:creationId xmlns:a16="http://schemas.microsoft.com/office/drawing/2014/main" id="{18277C6A-C83F-467B-A344-862A229A7643}"/>
              </a:ext>
            </a:extLst>
          </p:cNvPr>
          <p:cNvSpPr>
            <a:spLocks noGrp="1"/>
          </p:cNvSpPr>
          <p:nvPr>
            <p:ph type="sldNum" sz="quarter" idx="12"/>
          </p:nvPr>
        </p:nvSpPr>
        <p:spPr>
          <a:xfrm>
            <a:off x="9240450" y="6504450"/>
            <a:ext cx="2743200" cy="365125"/>
          </a:xfrm>
        </p:spPr>
        <p:txBody>
          <a:bodyPr/>
          <a:lstStyle/>
          <a:p>
            <a:fld id="{5EF872DC-DECD-4A3F-BE65-088CD1923322}" type="slidenum">
              <a:rPr lang="en-IN" smtClean="0">
                <a:solidFill>
                  <a:schemeClr val="bg1"/>
                </a:solidFill>
              </a:rPr>
              <a:t>11</a:t>
            </a:fld>
            <a:endParaRPr lang="en-IN" dirty="0">
              <a:solidFill>
                <a:schemeClr val="bg1"/>
              </a:solidFill>
            </a:endParaRPr>
          </a:p>
        </p:txBody>
      </p:sp>
      <p:sp>
        <p:nvSpPr>
          <p:cNvPr id="20" name="TextBox 19">
            <a:extLst>
              <a:ext uri="{FF2B5EF4-FFF2-40B4-BE49-F238E27FC236}">
                <a16:creationId xmlns:a16="http://schemas.microsoft.com/office/drawing/2014/main" id="{C5298582-EF60-4712-BDB8-CD7FDBFC8F22}"/>
              </a:ext>
            </a:extLst>
          </p:cNvPr>
          <p:cNvSpPr txBox="1"/>
          <p:nvPr/>
        </p:nvSpPr>
        <p:spPr>
          <a:xfrm>
            <a:off x="221846" y="6533377"/>
            <a:ext cx="6175094" cy="307777"/>
          </a:xfrm>
          <a:prstGeom prst="rect">
            <a:avLst/>
          </a:prstGeom>
          <a:noFill/>
        </p:spPr>
        <p:txBody>
          <a:bodyPr wrap="square">
            <a:spAutoFit/>
          </a:bodyPr>
          <a:lstStyle/>
          <a:p>
            <a:r>
              <a:rPr lang="en-IN" sz="1400" dirty="0">
                <a:solidFill>
                  <a:schemeClr val="bg1"/>
                </a:solidFill>
                <a:effectLst/>
                <a:latin typeface="Source Sans Pro" panose="020B0503030403020204" pitchFamily="34" charset="0"/>
              </a:rPr>
              <a:t>Group 10 | Machine Learning Approach to Predict Autism Spectrum Disorder</a:t>
            </a:r>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2599" t="13286" r="4006" b="8799"/>
          <a:stretch/>
        </p:blipFill>
        <p:spPr>
          <a:xfrm>
            <a:off x="1856848" y="1976892"/>
            <a:ext cx="8466727" cy="4068961"/>
          </a:xfrm>
          <a:prstGeom prst="rect">
            <a:avLst/>
          </a:prstGeom>
        </p:spPr>
      </p:pic>
    </p:spTree>
    <p:extLst>
      <p:ext uri="{BB962C8B-B14F-4D97-AF65-F5344CB8AC3E}">
        <p14:creationId xmlns:p14="http://schemas.microsoft.com/office/powerpoint/2010/main" val="1489509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454EB4B-B9A8-43B5-8511-7EC9EDF1A84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3142" y="0"/>
            <a:ext cx="12192000" cy="1787132"/>
          </a:xfrm>
          <a:prstGeom prst="rect">
            <a:avLst/>
          </a:prstGeom>
        </p:spPr>
      </p:pic>
      <p:sp>
        <p:nvSpPr>
          <p:cNvPr id="5" name="Rectangle 4">
            <a:extLst>
              <a:ext uri="{FF2B5EF4-FFF2-40B4-BE49-F238E27FC236}">
                <a16:creationId xmlns:a16="http://schemas.microsoft.com/office/drawing/2014/main" id="{E27EC89E-19F7-4294-B786-C07D8B18A428}"/>
              </a:ext>
            </a:extLst>
          </p:cNvPr>
          <p:cNvSpPr/>
          <p:nvPr/>
        </p:nvSpPr>
        <p:spPr>
          <a:xfrm>
            <a:off x="601884" y="1145895"/>
            <a:ext cx="7777562" cy="62966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C10F26D-7E71-4D2B-A0E8-7F222B52A18F}"/>
              </a:ext>
            </a:extLst>
          </p:cNvPr>
          <p:cNvSpPr txBox="1"/>
          <p:nvPr/>
        </p:nvSpPr>
        <p:spPr>
          <a:xfrm>
            <a:off x="639999" y="1020756"/>
            <a:ext cx="7739447" cy="830997"/>
          </a:xfrm>
          <a:prstGeom prst="rect">
            <a:avLst/>
          </a:prstGeom>
          <a:noFill/>
        </p:spPr>
        <p:txBody>
          <a:bodyPr wrap="square" rtlCol="0">
            <a:spAutoFit/>
          </a:bodyPr>
          <a:lstStyle/>
          <a:p>
            <a:r>
              <a:rPr lang="en-US" sz="4800" b="1" dirty="0">
                <a:solidFill>
                  <a:schemeClr val="accent1">
                    <a:lumMod val="75000"/>
                  </a:schemeClr>
                </a:solidFill>
                <a:latin typeface="Tw Cen MT Condensed" panose="020B0606020104020203" pitchFamily="34" charset="0"/>
              </a:rPr>
              <a:t>SUPPORT VECTOR MACHINES(SVM)</a:t>
            </a:r>
          </a:p>
        </p:txBody>
      </p:sp>
      <p:cxnSp>
        <p:nvCxnSpPr>
          <p:cNvPr id="7" name="Straight Connector 6">
            <a:extLst>
              <a:ext uri="{FF2B5EF4-FFF2-40B4-BE49-F238E27FC236}">
                <a16:creationId xmlns:a16="http://schemas.microsoft.com/office/drawing/2014/main" id="{7C16B2C0-E00B-4EA9-938D-197A944344D4}"/>
              </a:ext>
            </a:extLst>
          </p:cNvPr>
          <p:cNvCxnSpPr>
            <a:cxnSpLocks/>
          </p:cNvCxnSpPr>
          <p:nvPr/>
        </p:nvCxnSpPr>
        <p:spPr>
          <a:xfrm>
            <a:off x="0" y="1789639"/>
            <a:ext cx="1219200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D2AA76D-B965-43CA-BB9A-ECF10BFA9DD2}"/>
              </a:ext>
            </a:extLst>
          </p:cNvPr>
          <p:cNvSpPr/>
          <p:nvPr/>
        </p:nvSpPr>
        <p:spPr>
          <a:xfrm>
            <a:off x="8174182" y="1145895"/>
            <a:ext cx="4017817" cy="643744"/>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3E4DE13A-DD8B-4999-A696-55882354A344}"/>
              </a:ext>
            </a:extLst>
          </p:cNvPr>
          <p:cNvSpPr/>
          <p:nvPr/>
        </p:nvSpPr>
        <p:spPr>
          <a:xfrm>
            <a:off x="0" y="0"/>
            <a:ext cx="617118" cy="18152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A58B8B07-41C9-455D-BE8C-ACAAB368E768}"/>
              </a:ext>
            </a:extLst>
          </p:cNvPr>
          <p:cNvSpPr/>
          <p:nvPr/>
        </p:nvSpPr>
        <p:spPr>
          <a:xfrm>
            <a:off x="617118" y="5787"/>
            <a:ext cx="11570170" cy="1145895"/>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5F055695-A720-4501-B824-6C591A6D8ACA}"/>
              </a:ext>
            </a:extLst>
          </p:cNvPr>
          <p:cNvSpPr/>
          <p:nvPr/>
        </p:nvSpPr>
        <p:spPr>
          <a:xfrm>
            <a:off x="0" y="6488382"/>
            <a:ext cx="12192000" cy="369619"/>
          </a:xfrm>
          <a:prstGeom prst="rect">
            <a:avLst/>
          </a:prstGeom>
          <a:solidFill>
            <a:srgbClr val="94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4F6EAA56-790D-4ED4-872A-112F618231AA}"/>
              </a:ext>
            </a:extLst>
          </p:cNvPr>
          <p:cNvCxnSpPr>
            <a:cxnSpLocks/>
          </p:cNvCxnSpPr>
          <p:nvPr/>
        </p:nvCxnSpPr>
        <p:spPr>
          <a:xfrm>
            <a:off x="-11575" y="6502460"/>
            <a:ext cx="12203575"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Slide Number Placeholder 30">
            <a:extLst>
              <a:ext uri="{FF2B5EF4-FFF2-40B4-BE49-F238E27FC236}">
                <a16:creationId xmlns:a16="http://schemas.microsoft.com/office/drawing/2014/main" id="{18277C6A-C83F-467B-A344-862A229A7643}"/>
              </a:ext>
            </a:extLst>
          </p:cNvPr>
          <p:cNvSpPr>
            <a:spLocks noGrp="1"/>
          </p:cNvSpPr>
          <p:nvPr>
            <p:ph type="sldNum" sz="quarter" idx="12"/>
          </p:nvPr>
        </p:nvSpPr>
        <p:spPr>
          <a:xfrm>
            <a:off x="9240450" y="6504450"/>
            <a:ext cx="2743200" cy="365125"/>
          </a:xfrm>
        </p:spPr>
        <p:txBody>
          <a:bodyPr/>
          <a:lstStyle/>
          <a:p>
            <a:fld id="{5EF872DC-DECD-4A3F-BE65-088CD1923322}" type="slidenum">
              <a:rPr lang="en-IN" smtClean="0">
                <a:solidFill>
                  <a:schemeClr val="bg1"/>
                </a:solidFill>
              </a:rPr>
              <a:t>12</a:t>
            </a:fld>
            <a:endParaRPr lang="en-IN" dirty="0">
              <a:solidFill>
                <a:schemeClr val="bg1"/>
              </a:solidFill>
            </a:endParaRPr>
          </a:p>
        </p:txBody>
      </p:sp>
      <p:sp>
        <p:nvSpPr>
          <p:cNvPr id="20" name="TextBox 19">
            <a:extLst>
              <a:ext uri="{FF2B5EF4-FFF2-40B4-BE49-F238E27FC236}">
                <a16:creationId xmlns:a16="http://schemas.microsoft.com/office/drawing/2014/main" id="{C5298582-EF60-4712-BDB8-CD7FDBFC8F22}"/>
              </a:ext>
            </a:extLst>
          </p:cNvPr>
          <p:cNvSpPr txBox="1"/>
          <p:nvPr/>
        </p:nvSpPr>
        <p:spPr>
          <a:xfrm>
            <a:off x="221846" y="6533377"/>
            <a:ext cx="6175094" cy="307777"/>
          </a:xfrm>
          <a:prstGeom prst="rect">
            <a:avLst/>
          </a:prstGeom>
          <a:noFill/>
        </p:spPr>
        <p:txBody>
          <a:bodyPr wrap="square">
            <a:spAutoFit/>
          </a:bodyPr>
          <a:lstStyle/>
          <a:p>
            <a:r>
              <a:rPr lang="en-IN" sz="1400" dirty="0">
                <a:solidFill>
                  <a:schemeClr val="bg1"/>
                </a:solidFill>
                <a:effectLst/>
                <a:latin typeface="Source Sans Pro" panose="020B0503030403020204" pitchFamily="34" charset="0"/>
              </a:rPr>
              <a:t>Group 10 | Machine Learning Approach to Predict Autism Spectrum Disorder</a:t>
            </a:r>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2688" t="3224" r="5516" b="3108"/>
          <a:stretch/>
        </p:blipFill>
        <p:spPr>
          <a:xfrm>
            <a:off x="3199230" y="2016418"/>
            <a:ext cx="5796987" cy="4130502"/>
          </a:xfrm>
          <a:prstGeom prst="rect">
            <a:avLst/>
          </a:prstGeom>
        </p:spPr>
      </p:pic>
    </p:spTree>
    <p:extLst>
      <p:ext uri="{BB962C8B-B14F-4D97-AF65-F5344CB8AC3E}">
        <p14:creationId xmlns:p14="http://schemas.microsoft.com/office/powerpoint/2010/main" val="4029472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454EB4B-B9A8-43B5-8511-7EC9EDF1A84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3142" y="0"/>
            <a:ext cx="12192000" cy="1787132"/>
          </a:xfrm>
          <a:prstGeom prst="rect">
            <a:avLst/>
          </a:prstGeom>
        </p:spPr>
      </p:pic>
      <p:sp>
        <p:nvSpPr>
          <p:cNvPr id="5" name="Rectangle 4">
            <a:extLst>
              <a:ext uri="{FF2B5EF4-FFF2-40B4-BE49-F238E27FC236}">
                <a16:creationId xmlns:a16="http://schemas.microsoft.com/office/drawing/2014/main" id="{E27EC89E-19F7-4294-B786-C07D8B18A428}"/>
              </a:ext>
            </a:extLst>
          </p:cNvPr>
          <p:cNvSpPr/>
          <p:nvPr/>
        </p:nvSpPr>
        <p:spPr>
          <a:xfrm>
            <a:off x="601884" y="1145895"/>
            <a:ext cx="5192460" cy="62966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C10F26D-7E71-4D2B-A0E8-7F222B52A18F}"/>
              </a:ext>
            </a:extLst>
          </p:cNvPr>
          <p:cNvSpPr txBox="1"/>
          <p:nvPr/>
        </p:nvSpPr>
        <p:spPr>
          <a:xfrm>
            <a:off x="632352" y="1052268"/>
            <a:ext cx="5344363" cy="830997"/>
          </a:xfrm>
          <a:prstGeom prst="rect">
            <a:avLst/>
          </a:prstGeom>
          <a:noFill/>
        </p:spPr>
        <p:txBody>
          <a:bodyPr wrap="square" rtlCol="0">
            <a:spAutoFit/>
          </a:bodyPr>
          <a:lstStyle/>
          <a:p>
            <a:r>
              <a:rPr lang="en-US" sz="4800" b="1" dirty="0">
                <a:solidFill>
                  <a:schemeClr val="accent1">
                    <a:lumMod val="75000"/>
                  </a:schemeClr>
                </a:solidFill>
                <a:latin typeface="Tw Cen MT Condensed" panose="020B0606020104020203" pitchFamily="34" charset="0"/>
              </a:rPr>
              <a:t>EVALUATION STRATEGY</a:t>
            </a:r>
          </a:p>
        </p:txBody>
      </p:sp>
      <p:cxnSp>
        <p:nvCxnSpPr>
          <p:cNvPr id="7" name="Straight Connector 6">
            <a:extLst>
              <a:ext uri="{FF2B5EF4-FFF2-40B4-BE49-F238E27FC236}">
                <a16:creationId xmlns:a16="http://schemas.microsoft.com/office/drawing/2014/main" id="{7C16B2C0-E00B-4EA9-938D-197A944344D4}"/>
              </a:ext>
            </a:extLst>
          </p:cNvPr>
          <p:cNvCxnSpPr>
            <a:cxnSpLocks/>
          </p:cNvCxnSpPr>
          <p:nvPr/>
        </p:nvCxnSpPr>
        <p:spPr>
          <a:xfrm>
            <a:off x="0" y="1789639"/>
            <a:ext cx="1219200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D2AA76D-B965-43CA-BB9A-ECF10BFA9DD2}"/>
              </a:ext>
            </a:extLst>
          </p:cNvPr>
          <p:cNvSpPr/>
          <p:nvPr/>
        </p:nvSpPr>
        <p:spPr>
          <a:xfrm>
            <a:off x="5794344" y="1145895"/>
            <a:ext cx="6397655" cy="643744"/>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3E4DE13A-DD8B-4999-A696-55882354A344}"/>
              </a:ext>
            </a:extLst>
          </p:cNvPr>
          <p:cNvSpPr/>
          <p:nvPr/>
        </p:nvSpPr>
        <p:spPr>
          <a:xfrm>
            <a:off x="0" y="0"/>
            <a:ext cx="617118" cy="18152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A58B8B07-41C9-455D-BE8C-ACAAB368E768}"/>
              </a:ext>
            </a:extLst>
          </p:cNvPr>
          <p:cNvSpPr/>
          <p:nvPr/>
        </p:nvSpPr>
        <p:spPr>
          <a:xfrm>
            <a:off x="617118" y="5787"/>
            <a:ext cx="11570170" cy="1145895"/>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4ACE39D-024B-44F5-BD0E-73431A3B0391}"/>
                  </a:ext>
                </a:extLst>
              </p:cNvPr>
              <p:cNvSpPr txBox="1"/>
              <p:nvPr/>
            </p:nvSpPr>
            <p:spPr>
              <a:xfrm>
                <a:off x="601884" y="1976892"/>
                <a:ext cx="10874771" cy="4867230"/>
              </a:xfrm>
              <a:prstGeom prst="rect">
                <a:avLst/>
              </a:prstGeom>
              <a:noFill/>
            </p:spPr>
            <p:txBody>
              <a:bodyPr wrap="square">
                <a:spAutoFit/>
              </a:bodyPr>
              <a:lstStyle/>
              <a:p>
                <a:r>
                  <a:rPr lang="en-US" dirty="0">
                    <a:latin typeface="Source Sans Pro" panose="020B0503030403020204" pitchFamily="34" charset="0"/>
                  </a:rPr>
                  <a:t>Evaluation Strategies are a set of techniques used to evaluate for well our algorithms are predicting our dataset. We have used four metrics to evaluate our models:</a:t>
                </a:r>
              </a:p>
              <a:p>
                <a:endParaRPr lang="en-US" dirty="0">
                  <a:latin typeface="Source Sans Pro" panose="020B0503030403020204" pitchFamily="34" charset="0"/>
                </a:endParaRPr>
              </a:p>
              <a:p>
                <a:pPr marL="617220" lvl="1" indent="-342900">
                  <a:lnSpc>
                    <a:spcPct val="150000"/>
                  </a:lnSpc>
                  <a:buFont typeface="+mj-lt"/>
                  <a:buAutoNum type="arabicPeriod"/>
                </a:pPr>
                <a:r>
                  <a:rPr lang="en-US" b="1" dirty="0">
                    <a:latin typeface="Source Sans Pro" panose="020B0503030403020204" pitchFamily="34" charset="0"/>
                  </a:rPr>
                  <a:t>Sensitivity</a:t>
                </a:r>
                <a:r>
                  <a:rPr lang="en-US" dirty="0">
                    <a:latin typeface="Source Sans Pro" panose="020B0503030403020204" pitchFamily="34" charset="0"/>
                  </a:rPr>
                  <a:t>: 		</a:t>
                </a:r>
                <a14:m>
                  <m:oMath xmlns:m="http://schemas.openxmlformats.org/officeDocument/2006/math">
                    <m:r>
                      <a:rPr lang="en-US">
                        <a:latin typeface="Cambria Math" panose="02040503050406030204" pitchFamily="18" charset="0"/>
                      </a:rPr>
                      <m:t>𝑆𝑒𝑛𝑠𝑖𝑡𝑖𝑣𝑖𝑡𝑦</m:t>
                    </m:r>
                    <m:r>
                      <a:rPr lang="en-US">
                        <a:latin typeface="Cambria Math" panose="02040503050406030204" pitchFamily="18" charset="0"/>
                      </a:rPr>
                      <m:t>= </m:t>
                    </m:r>
                    <m:f>
                      <m:fPr>
                        <m:ctrlPr>
                          <a:rPr lang="en-US" i="1">
                            <a:latin typeface="Cambria Math" panose="02040503050406030204" pitchFamily="18" charset="0"/>
                          </a:rPr>
                        </m:ctrlPr>
                      </m:fPr>
                      <m:num>
                        <m:r>
                          <a:rPr lang="en-US">
                            <a:latin typeface="Cambria Math" panose="02040503050406030204" pitchFamily="18" charset="0"/>
                          </a:rPr>
                          <m:t>𝑇𝑟𝑢𝑒</m:t>
                        </m:r>
                        <m:r>
                          <a:rPr lang="en-US">
                            <a:latin typeface="Cambria Math" panose="02040503050406030204" pitchFamily="18" charset="0"/>
                          </a:rPr>
                          <m:t> </m:t>
                        </m:r>
                        <m:r>
                          <a:rPr lang="en-US">
                            <a:latin typeface="Cambria Math" panose="02040503050406030204" pitchFamily="18" charset="0"/>
                          </a:rPr>
                          <m:t>𝑃𝑜𝑠𝑖𝑡𝑖𝑣𝑒𝑠</m:t>
                        </m:r>
                      </m:num>
                      <m:den>
                        <m:r>
                          <a:rPr lang="en-US">
                            <a:latin typeface="Cambria Math" panose="02040503050406030204" pitchFamily="18" charset="0"/>
                          </a:rPr>
                          <m:t>𝑇𝑟𝑢𝑒</m:t>
                        </m:r>
                        <m:r>
                          <a:rPr lang="en-US">
                            <a:latin typeface="Cambria Math" panose="02040503050406030204" pitchFamily="18" charset="0"/>
                          </a:rPr>
                          <m:t> </m:t>
                        </m:r>
                        <m:r>
                          <a:rPr lang="en-US">
                            <a:latin typeface="Cambria Math" panose="02040503050406030204" pitchFamily="18" charset="0"/>
                          </a:rPr>
                          <m:t>𝑃𝑜𝑠𝑖𝑡𝑖𝑣𝑒𝑠</m:t>
                        </m:r>
                        <m:r>
                          <a:rPr lang="en-US">
                            <a:latin typeface="Cambria Math" panose="02040503050406030204" pitchFamily="18" charset="0"/>
                          </a:rPr>
                          <m:t>+</m:t>
                        </m:r>
                        <m:r>
                          <a:rPr lang="en-US">
                            <a:latin typeface="Cambria Math" panose="02040503050406030204" pitchFamily="18" charset="0"/>
                          </a:rPr>
                          <m:t>𝐹𝑎𝑙𝑠𝑒</m:t>
                        </m:r>
                        <m:r>
                          <a:rPr lang="en-US">
                            <a:latin typeface="Cambria Math" panose="02040503050406030204" pitchFamily="18" charset="0"/>
                          </a:rPr>
                          <m:t> </m:t>
                        </m:r>
                        <m:r>
                          <a:rPr lang="en-US">
                            <a:latin typeface="Cambria Math" panose="02040503050406030204" pitchFamily="18" charset="0"/>
                          </a:rPr>
                          <m:t>𝑁𝑒𝑔𝑎𝑡𝑖𝑣𝑒𝑠</m:t>
                        </m:r>
                      </m:den>
                    </m:f>
                  </m:oMath>
                </a14:m>
                <a:endParaRPr lang="en-US" dirty="0">
                  <a:latin typeface="Source Sans Pro" panose="020B0503030403020204" pitchFamily="34" charset="0"/>
                </a:endParaRPr>
              </a:p>
              <a:p>
                <a:pPr marL="617220" lvl="1" indent="-342900">
                  <a:lnSpc>
                    <a:spcPct val="150000"/>
                  </a:lnSpc>
                  <a:buFont typeface="+mj-lt"/>
                  <a:buAutoNum type="arabicPeriod"/>
                </a:pPr>
                <a:r>
                  <a:rPr lang="en-US" b="1" dirty="0">
                    <a:latin typeface="Source Sans Pro" panose="020B0503030403020204" pitchFamily="34" charset="0"/>
                  </a:rPr>
                  <a:t>Specificity</a:t>
                </a:r>
                <a:r>
                  <a:rPr lang="en-US" dirty="0">
                    <a:latin typeface="Source Sans Pro" panose="020B0503030403020204" pitchFamily="34" charset="0"/>
                  </a:rPr>
                  <a:t>: 		</a:t>
                </a:r>
                <a14:m>
                  <m:oMath xmlns:m="http://schemas.openxmlformats.org/officeDocument/2006/math">
                    <m:r>
                      <a:rPr lang="en-US">
                        <a:latin typeface="Cambria Math" panose="02040503050406030204" pitchFamily="18" charset="0"/>
                      </a:rPr>
                      <m:t>𝑆𝑝𝑒𝑐𝑖𝑓𝑖𝑐𝑖𝑡𝑦</m:t>
                    </m:r>
                    <m:r>
                      <a:rPr lang="en-US">
                        <a:latin typeface="Cambria Math" panose="02040503050406030204" pitchFamily="18" charset="0"/>
                      </a:rPr>
                      <m:t>= </m:t>
                    </m:r>
                    <m:f>
                      <m:fPr>
                        <m:ctrlPr>
                          <a:rPr lang="en-US" i="1">
                            <a:latin typeface="Cambria Math" panose="02040503050406030204" pitchFamily="18" charset="0"/>
                          </a:rPr>
                        </m:ctrlPr>
                      </m:fPr>
                      <m:num>
                        <m:r>
                          <a:rPr lang="en-US">
                            <a:latin typeface="Cambria Math" panose="02040503050406030204" pitchFamily="18" charset="0"/>
                          </a:rPr>
                          <m:t>𝑇𝑟𝑢𝑒</m:t>
                        </m:r>
                        <m:r>
                          <a:rPr lang="en-US">
                            <a:latin typeface="Cambria Math" panose="02040503050406030204" pitchFamily="18" charset="0"/>
                          </a:rPr>
                          <m:t> </m:t>
                        </m:r>
                        <m:r>
                          <a:rPr lang="en-US">
                            <a:latin typeface="Cambria Math" panose="02040503050406030204" pitchFamily="18" charset="0"/>
                          </a:rPr>
                          <m:t>𝑁𝑒𝑔𝑎𝑡𝑖𝑣𝑒𝑠</m:t>
                        </m:r>
                      </m:num>
                      <m:den>
                        <m:r>
                          <a:rPr lang="en-US">
                            <a:latin typeface="Cambria Math" panose="02040503050406030204" pitchFamily="18" charset="0"/>
                          </a:rPr>
                          <m:t>𝑇𝑟𝑢𝑒</m:t>
                        </m:r>
                        <m:r>
                          <a:rPr lang="en-US">
                            <a:latin typeface="Cambria Math" panose="02040503050406030204" pitchFamily="18" charset="0"/>
                          </a:rPr>
                          <m:t> </m:t>
                        </m:r>
                        <m:r>
                          <a:rPr lang="en-US">
                            <a:latin typeface="Cambria Math" panose="02040503050406030204" pitchFamily="18" charset="0"/>
                          </a:rPr>
                          <m:t>𝑁𝑒𝑔𝑎𝑡𝑖𝑣𝑒𝑠</m:t>
                        </m:r>
                        <m:r>
                          <a:rPr lang="en-US">
                            <a:latin typeface="Cambria Math" panose="02040503050406030204" pitchFamily="18" charset="0"/>
                          </a:rPr>
                          <m:t>+</m:t>
                        </m:r>
                        <m:r>
                          <a:rPr lang="en-US">
                            <a:latin typeface="Cambria Math" panose="02040503050406030204" pitchFamily="18" charset="0"/>
                          </a:rPr>
                          <m:t>𝐹𝑎𝑙𝑠𝑒</m:t>
                        </m:r>
                        <m:r>
                          <a:rPr lang="en-US">
                            <a:latin typeface="Cambria Math" panose="02040503050406030204" pitchFamily="18" charset="0"/>
                          </a:rPr>
                          <m:t> </m:t>
                        </m:r>
                        <m:r>
                          <a:rPr lang="en-US">
                            <a:latin typeface="Cambria Math" panose="02040503050406030204" pitchFamily="18" charset="0"/>
                          </a:rPr>
                          <m:t>𝑃𝑜𝑠𝑖𝑡𝑖𝑣𝑒𝑠</m:t>
                        </m:r>
                      </m:den>
                    </m:f>
                  </m:oMath>
                </a14:m>
                <a:endParaRPr lang="en-US" dirty="0">
                  <a:latin typeface="Source Sans Pro" panose="020B0503030403020204" pitchFamily="34" charset="0"/>
                </a:endParaRPr>
              </a:p>
              <a:p>
                <a:pPr marL="617220" lvl="1" indent="-342900">
                  <a:lnSpc>
                    <a:spcPct val="150000"/>
                  </a:lnSpc>
                  <a:buFont typeface="+mj-lt"/>
                  <a:buAutoNum type="arabicPeriod"/>
                </a:pPr>
                <a:r>
                  <a:rPr lang="en-US" b="1" dirty="0">
                    <a:latin typeface="Source Sans Pro" panose="020B0503030403020204" pitchFamily="34" charset="0"/>
                  </a:rPr>
                  <a:t>Precision</a:t>
                </a:r>
                <a:r>
                  <a:rPr lang="en-US" dirty="0">
                    <a:latin typeface="Source Sans Pro" panose="020B0503030403020204" pitchFamily="34" charset="0"/>
                  </a:rPr>
                  <a:t>: 		</a:t>
                </a:r>
                <a14:m>
                  <m:oMath xmlns:m="http://schemas.openxmlformats.org/officeDocument/2006/math">
                    <m:r>
                      <a:rPr lang="en-US">
                        <a:latin typeface="Cambria Math" panose="02040503050406030204" pitchFamily="18" charset="0"/>
                      </a:rPr>
                      <m:t>𝑃𝑟𝑒𝑐𝑖𝑠𝑖𝑜𝑛</m:t>
                    </m:r>
                    <m:r>
                      <a:rPr lang="en-US">
                        <a:latin typeface="Cambria Math" panose="02040503050406030204" pitchFamily="18" charset="0"/>
                      </a:rPr>
                      <m:t>= </m:t>
                    </m:r>
                    <m:f>
                      <m:fPr>
                        <m:ctrlPr>
                          <a:rPr lang="en-US" i="1">
                            <a:latin typeface="Cambria Math" panose="02040503050406030204" pitchFamily="18" charset="0"/>
                          </a:rPr>
                        </m:ctrlPr>
                      </m:fPr>
                      <m:num>
                        <m:r>
                          <a:rPr lang="en-US">
                            <a:latin typeface="Cambria Math" panose="02040503050406030204" pitchFamily="18" charset="0"/>
                          </a:rPr>
                          <m:t>𝑇𝑟𝑢𝑒</m:t>
                        </m:r>
                        <m:r>
                          <a:rPr lang="en-US">
                            <a:latin typeface="Cambria Math" panose="02040503050406030204" pitchFamily="18" charset="0"/>
                          </a:rPr>
                          <m:t> </m:t>
                        </m:r>
                        <m:r>
                          <a:rPr lang="en-US">
                            <a:latin typeface="Cambria Math" panose="02040503050406030204" pitchFamily="18" charset="0"/>
                          </a:rPr>
                          <m:t>𝑃𝑜𝑠𝑖𝑡𝑖𝑣𝑒𝑠</m:t>
                        </m:r>
                      </m:num>
                      <m:den>
                        <m:r>
                          <a:rPr lang="en-US">
                            <a:latin typeface="Cambria Math" panose="02040503050406030204" pitchFamily="18" charset="0"/>
                          </a:rPr>
                          <m:t>𝑇𝑟𝑢𝑒</m:t>
                        </m:r>
                        <m:r>
                          <a:rPr lang="en-US">
                            <a:latin typeface="Cambria Math" panose="02040503050406030204" pitchFamily="18" charset="0"/>
                          </a:rPr>
                          <m:t> </m:t>
                        </m:r>
                        <m:r>
                          <a:rPr lang="en-US">
                            <a:latin typeface="Cambria Math" panose="02040503050406030204" pitchFamily="18" charset="0"/>
                          </a:rPr>
                          <m:t>𝑃𝑜𝑠𝑖𝑡𝑖𝑣𝑒𝑠</m:t>
                        </m:r>
                        <m:r>
                          <a:rPr lang="en-US">
                            <a:latin typeface="Cambria Math" panose="02040503050406030204" pitchFamily="18" charset="0"/>
                          </a:rPr>
                          <m:t>+</m:t>
                        </m:r>
                        <m:r>
                          <a:rPr lang="en-US">
                            <a:latin typeface="Cambria Math" panose="02040503050406030204" pitchFamily="18" charset="0"/>
                          </a:rPr>
                          <m:t>𝐹𝑎𝑙𝑠𝑒</m:t>
                        </m:r>
                        <m:r>
                          <a:rPr lang="en-US">
                            <a:latin typeface="Cambria Math" panose="02040503050406030204" pitchFamily="18" charset="0"/>
                          </a:rPr>
                          <m:t> </m:t>
                        </m:r>
                        <m:r>
                          <a:rPr lang="en-US">
                            <a:latin typeface="Cambria Math" panose="02040503050406030204" pitchFamily="18" charset="0"/>
                          </a:rPr>
                          <m:t>𝑃𝑜𝑠𝑖𝑡𝑖𝑣𝑒𝑠</m:t>
                        </m:r>
                      </m:den>
                    </m:f>
                  </m:oMath>
                </a14:m>
                <a:endParaRPr lang="en-US" dirty="0">
                  <a:latin typeface="Source Sans Pro" panose="020B0503030403020204" pitchFamily="34" charset="0"/>
                </a:endParaRPr>
              </a:p>
              <a:p>
                <a:pPr marL="617220" lvl="1" indent="-342900">
                  <a:lnSpc>
                    <a:spcPct val="150000"/>
                  </a:lnSpc>
                  <a:buFont typeface="+mj-lt"/>
                  <a:buAutoNum type="arabicPeriod"/>
                </a:pPr>
                <a:r>
                  <a:rPr lang="en-US" b="1" dirty="0">
                    <a:latin typeface="Source Sans Pro" panose="020B0503030403020204" pitchFamily="34" charset="0"/>
                  </a:rPr>
                  <a:t>Accuracy</a:t>
                </a:r>
                <a:r>
                  <a:rPr lang="en-US" dirty="0">
                    <a:latin typeface="Source Sans Pro" panose="020B0503030403020204" pitchFamily="34" charset="0"/>
                  </a:rPr>
                  <a:t>: 						</a:t>
                </a:r>
              </a:p>
              <a:p>
                <a:pPr marL="274320" lvl="1">
                  <a:lnSpc>
                    <a:spcPct val="150000"/>
                  </a:lnSpc>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𝐴𝑐𝑐𝑢𝑟𝑎𝑐𝑦</m:t>
                      </m:r>
                      <m:r>
                        <a:rPr lang="en-US">
                          <a:latin typeface="Cambria Math" panose="02040503050406030204" pitchFamily="18" charset="0"/>
                        </a:rPr>
                        <m:t>= </m:t>
                      </m:r>
                      <m:f>
                        <m:fPr>
                          <m:ctrlPr>
                            <a:rPr lang="en-US" i="1">
                              <a:latin typeface="Cambria Math" panose="02040503050406030204" pitchFamily="18" charset="0"/>
                            </a:rPr>
                          </m:ctrlPr>
                        </m:fPr>
                        <m:num>
                          <m:r>
                            <a:rPr lang="en-US">
                              <a:latin typeface="Cambria Math" panose="02040503050406030204" pitchFamily="18" charset="0"/>
                            </a:rPr>
                            <m:t>𝑇𝑟𝑢𝑒</m:t>
                          </m:r>
                          <m:r>
                            <a:rPr lang="en-US">
                              <a:latin typeface="Cambria Math" panose="02040503050406030204" pitchFamily="18" charset="0"/>
                            </a:rPr>
                            <m:t> </m:t>
                          </m:r>
                          <m:r>
                            <a:rPr lang="en-US">
                              <a:latin typeface="Cambria Math" panose="02040503050406030204" pitchFamily="18" charset="0"/>
                            </a:rPr>
                            <m:t>𝑃𝑜𝑠𝑖𝑡𝑖𝑣𝑒𝑠</m:t>
                          </m:r>
                          <m:r>
                            <a:rPr lang="en-US">
                              <a:latin typeface="Cambria Math" panose="02040503050406030204" pitchFamily="18" charset="0"/>
                            </a:rPr>
                            <m:t> + </m:t>
                          </m:r>
                          <m:r>
                            <a:rPr lang="en-US">
                              <a:latin typeface="Cambria Math" panose="02040503050406030204" pitchFamily="18" charset="0"/>
                            </a:rPr>
                            <m:t>𝑇𝑟𝑢𝑒</m:t>
                          </m:r>
                          <m:r>
                            <a:rPr lang="en-US">
                              <a:latin typeface="Cambria Math" panose="02040503050406030204" pitchFamily="18" charset="0"/>
                            </a:rPr>
                            <m:t> </m:t>
                          </m:r>
                          <m:r>
                            <a:rPr lang="en-US">
                              <a:latin typeface="Cambria Math" panose="02040503050406030204" pitchFamily="18" charset="0"/>
                            </a:rPr>
                            <m:t>𝑁𝑒𝑔𝑎𝑡𝑖𝑣𝑒𝑠</m:t>
                          </m:r>
                        </m:num>
                        <m:den>
                          <m:r>
                            <a:rPr lang="en-US">
                              <a:latin typeface="Cambria Math" panose="02040503050406030204" pitchFamily="18" charset="0"/>
                            </a:rPr>
                            <m:t> </m:t>
                          </m:r>
                          <m:r>
                            <a:rPr lang="en-US">
                              <a:latin typeface="Cambria Math" panose="02040503050406030204" pitchFamily="18" charset="0"/>
                            </a:rPr>
                            <m:t>𝑇𝑟𝑢𝑒</m:t>
                          </m:r>
                          <m:r>
                            <a:rPr lang="en-US">
                              <a:latin typeface="Cambria Math" panose="02040503050406030204" pitchFamily="18" charset="0"/>
                            </a:rPr>
                            <m:t> </m:t>
                          </m:r>
                          <m:r>
                            <a:rPr lang="en-US">
                              <a:latin typeface="Cambria Math" panose="02040503050406030204" pitchFamily="18" charset="0"/>
                            </a:rPr>
                            <m:t>𝑃𝑜𝑠𝑖𝑡𝑖𝑣𝑒𝑠</m:t>
                          </m:r>
                          <m:r>
                            <a:rPr lang="en-US">
                              <a:latin typeface="Cambria Math" panose="02040503050406030204" pitchFamily="18" charset="0"/>
                            </a:rPr>
                            <m:t> + </m:t>
                          </m:r>
                          <m:r>
                            <a:rPr lang="en-US">
                              <a:latin typeface="Cambria Math" panose="02040503050406030204" pitchFamily="18" charset="0"/>
                            </a:rPr>
                            <m:t>𝑇𝑟𝑢𝑒</m:t>
                          </m:r>
                          <m:r>
                            <a:rPr lang="en-US">
                              <a:latin typeface="Cambria Math" panose="02040503050406030204" pitchFamily="18" charset="0"/>
                            </a:rPr>
                            <m:t> </m:t>
                          </m:r>
                          <m:r>
                            <a:rPr lang="en-US">
                              <a:latin typeface="Cambria Math" panose="02040503050406030204" pitchFamily="18" charset="0"/>
                            </a:rPr>
                            <m:t>𝑁𝑒𝑔𝑎𝑡𝑖𝑣𝑒𝑠</m:t>
                          </m:r>
                          <m:r>
                            <a:rPr lang="en-US">
                              <a:latin typeface="Cambria Math" panose="02040503050406030204" pitchFamily="18" charset="0"/>
                            </a:rPr>
                            <m:t>+</m:t>
                          </m:r>
                          <m:r>
                            <a:rPr lang="en-US">
                              <a:latin typeface="Cambria Math" panose="02040503050406030204" pitchFamily="18" charset="0"/>
                            </a:rPr>
                            <m:t>𝐹𝑎𝑙𝑠𝑒</m:t>
                          </m:r>
                          <m:r>
                            <a:rPr lang="en-US">
                              <a:latin typeface="Cambria Math" panose="02040503050406030204" pitchFamily="18" charset="0"/>
                            </a:rPr>
                            <m:t> </m:t>
                          </m:r>
                          <m:r>
                            <a:rPr lang="en-US">
                              <a:latin typeface="Cambria Math" panose="02040503050406030204" pitchFamily="18" charset="0"/>
                            </a:rPr>
                            <m:t>𝑃𝑜𝑠𝑖𝑡𝑖𝑣𝑒𝑠</m:t>
                          </m:r>
                          <m:r>
                            <a:rPr lang="en-US">
                              <a:latin typeface="Cambria Math" panose="02040503050406030204" pitchFamily="18" charset="0"/>
                            </a:rPr>
                            <m:t>+</m:t>
                          </m:r>
                          <m:r>
                            <a:rPr lang="en-US">
                              <a:latin typeface="Cambria Math" panose="02040503050406030204" pitchFamily="18" charset="0"/>
                            </a:rPr>
                            <m:t>𝐹𝑎𝑙𝑠𝑒</m:t>
                          </m:r>
                          <m:r>
                            <a:rPr lang="en-US">
                              <a:latin typeface="Cambria Math" panose="02040503050406030204" pitchFamily="18" charset="0"/>
                            </a:rPr>
                            <m:t> </m:t>
                          </m:r>
                          <m:r>
                            <a:rPr lang="en-US">
                              <a:latin typeface="Cambria Math" panose="02040503050406030204" pitchFamily="18" charset="0"/>
                            </a:rPr>
                            <m:t>𝑁𝑒𝑔𝑎𝑡𝑖𝑣𝑒𝑠</m:t>
                          </m:r>
                        </m:den>
                      </m:f>
                    </m:oMath>
                  </m:oMathPara>
                </a14:m>
                <a:endParaRPr lang="en-US" dirty="0">
                  <a:latin typeface="Source Sans Pro" panose="020B0503030403020204" pitchFamily="34" charset="0"/>
                </a:endParaRPr>
              </a:p>
              <a:p>
                <a:pPr marL="617220" lvl="1" indent="-342900">
                  <a:buFont typeface="+mj-lt"/>
                  <a:buAutoNum type="arabicPeriod"/>
                </a:pPr>
                <a:endParaRPr lang="en-US" dirty="0">
                  <a:latin typeface="Source Sans Pro" panose="020B0503030403020204" pitchFamily="34" charset="0"/>
                </a:endParaRPr>
              </a:p>
              <a:p>
                <a:pPr lvl="8"/>
                <a:endParaRPr lang="en-US" sz="1600" b="0" dirty="0"/>
              </a:p>
              <a:p>
                <a:pPr lvl="8"/>
                <a:endParaRPr lang="en-US" sz="1600" b="0" dirty="0"/>
              </a:p>
            </p:txBody>
          </p:sp>
        </mc:Choice>
        <mc:Fallback xmlns="">
          <p:sp>
            <p:nvSpPr>
              <p:cNvPr id="15" name="TextBox 14">
                <a:extLst>
                  <a:ext uri="{FF2B5EF4-FFF2-40B4-BE49-F238E27FC236}">
                    <a16:creationId xmlns:a16="http://schemas.microsoft.com/office/drawing/2014/main" id="{D4ACE39D-024B-44F5-BD0E-73431A3B0391}"/>
                  </a:ext>
                </a:extLst>
              </p:cNvPr>
              <p:cNvSpPr txBox="1">
                <a:spLocks noRot="1" noChangeAspect="1" noMove="1" noResize="1" noEditPoints="1" noAdjustHandles="1" noChangeArrowheads="1" noChangeShapeType="1" noTextEdit="1"/>
              </p:cNvSpPr>
              <p:nvPr/>
            </p:nvSpPr>
            <p:spPr>
              <a:xfrm>
                <a:off x="601884" y="1976892"/>
                <a:ext cx="10874771" cy="4867230"/>
              </a:xfrm>
              <a:prstGeom prst="rect">
                <a:avLst/>
              </a:prstGeom>
              <a:blipFill>
                <a:blip r:embed="rId4"/>
                <a:stretch>
                  <a:fillRect l="-504" t="-626" r="-336"/>
                </a:stretch>
              </a:blipFill>
            </p:spPr>
            <p:txBody>
              <a:bodyPr/>
              <a:lstStyle/>
              <a:p>
                <a:r>
                  <a:rPr lang="en-IN">
                    <a:noFill/>
                  </a:rPr>
                  <a:t> </a:t>
                </a:r>
              </a:p>
            </p:txBody>
          </p:sp>
        </mc:Fallback>
      </mc:AlternateContent>
    </p:spTree>
    <p:extLst>
      <p:ext uri="{BB962C8B-B14F-4D97-AF65-F5344CB8AC3E}">
        <p14:creationId xmlns:p14="http://schemas.microsoft.com/office/powerpoint/2010/main" val="2411727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454EB4B-B9A8-43B5-8511-7EC9EDF1A84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3142" y="0"/>
            <a:ext cx="12192000" cy="1787132"/>
          </a:xfrm>
          <a:prstGeom prst="rect">
            <a:avLst/>
          </a:prstGeom>
        </p:spPr>
      </p:pic>
      <p:sp>
        <p:nvSpPr>
          <p:cNvPr id="5" name="Rectangle 4">
            <a:extLst>
              <a:ext uri="{FF2B5EF4-FFF2-40B4-BE49-F238E27FC236}">
                <a16:creationId xmlns:a16="http://schemas.microsoft.com/office/drawing/2014/main" id="{E27EC89E-19F7-4294-B786-C07D8B18A428}"/>
              </a:ext>
            </a:extLst>
          </p:cNvPr>
          <p:cNvSpPr/>
          <p:nvPr/>
        </p:nvSpPr>
        <p:spPr>
          <a:xfrm>
            <a:off x="601884" y="1145895"/>
            <a:ext cx="5192460" cy="62966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C10F26D-7E71-4D2B-A0E8-7F222B52A18F}"/>
              </a:ext>
            </a:extLst>
          </p:cNvPr>
          <p:cNvSpPr txBox="1"/>
          <p:nvPr/>
        </p:nvSpPr>
        <p:spPr>
          <a:xfrm>
            <a:off x="632352" y="1052268"/>
            <a:ext cx="5344363" cy="830997"/>
          </a:xfrm>
          <a:prstGeom prst="rect">
            <a:avLst/>
          </a:prstGeom>
          <a:noFill/>
        </p:spPr>
        <p:txBody>
          <a:bodyPr wrap="square" rtlCol="0">
            <a:spAutoFit/>
          </a:bodyPr>
          <a:lstStyle/>
          <a:p>
            <a:r>
              <a:rPr lang="en-US" sz="4800" b="1" dirty="0">
                <a:solidFill>
                  <a:schemeClr val="accent1">
                    <a:lumMod val="75000"/>
                  </a:schemeClr>
                </a:solidFill>
                <a:latin typeface="Tw Cen MT Condensed" panose="020B0606020104020203" pitchFamily="34" charset="0"/>
              </a:rPr>
              <a:t>ALGORITHM ANALOGY</a:t>
            </a:r>
          </a:p>
        </p:txBody>
      </p:sp>
      <p:cxnSp>
        <p:nvCxnSpPr>
          <p:cNvPr id="7" name="Straight Connector 6">
            <a:extLst>
              <a:ext uri="{FF2B5EF4-FFF2-40B4-BE49-F238E27FC236}">
                <a16:creationId xmlns:a16="http://schemas.microsoft.com/office/drawing/2014/main" id="{7C16B2C0-E00B-4EA9-938D-197A944344D4}"/>
              </a:ext>
            </a:extLst>
          </p:cNvPr>
          <p:cNvCxnSpPr>
            <a:cxnSpLocks/>
          </p:cNvCxnSpPr>
          <p:nvPr/>
        </p:nvCxnSpPr>
        <p:spPr>
          <a:xfrm>
            <a:off x="0" y="1789639"/>
            <a:ext cx="1219200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D2AA76D-B965-43CA-BB9A-ECF10BFA9DD2}"/>
              </a:ext>
            </a:extLst>
          </p:cNvPr>
          <p:cNvSpPr/>
          <p:nvPr/>
        </p:nvSpPr>
        <p:spPr>
          <a:xfrm>
            <a:off x="5594556" y="1145895"/>
            <a:ext cx="6597444" cy="643744"/>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3E4DE13A-DD8B-4999-A696-55882354A344}"/>
              </a:ext>
            </a:extLst>
          </p:cNvPr>
          <p:cNvSpPr/>
          <p:nvPr/>
        </p:nvSpPr>
        <p:spPr>
          <a:xfrm>
            <a:off x="0" y="0"/>
            <a:ext cx="617118" cy="18152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A58B8B07-41C9-455D-BE8C-ACAAB368E768}"/>
              </a:ext>
            </a:extLst>
          </p:cNvPr>
          <p:cNvSpPr/>
          <p:nvPr/>
        </p:nvSpPr>
        <p:spPr>
          <a:xfrm>
            <a:off x="617118" y="5787"/>
            <a:ext cx="11570170" cy="1145895"/>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D54803CC-8763-44F3-A5EA-FA749F4EADD5}"/>
              </a:ext>
            </a:extLst>
          </p:cNvPr>
          <p:cNvSpPr/>
          <p:nvPr/>
        </p:nvSpPr>
        <p:spPr>
          <a:xfrm>
            <a:off x="0" y="6488382"/>
            <a:ext cx="12192000" cy="369619"/>
          </a:xfrm>
          <a:prstGeom prst="rect">
            <a:avLst/>
          </a:prstGeom>
          <a:solidFill>
            <a:srgbClr val="94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0" name="Straight Connector 19">
            <a:extLst>
              <a:ext uri="{FF2B5EF4-FFF2-40B4-BE49-F238E27FC236}">
                <a16:creationId xmlns:a16="http://schemas.microsoft.com/office/drawing/2014/main" id="{0AB528A9-3A9D-4F3C-A804-9B4FA088F959}"/>
              </a:ext>
            </a:extLst>
          </p:cNvPr>
          <p:cNvCxnSpPr>
            <a:cxnSpLocks/>
          </p:cNvCxnSpPr>
          <p:nvPr/>
        </p:nvCxnSpPr>
        <p:spPr>
          <a:xfrm>
            <a:off x="-11575" y="6502460"/>
            <a:ext cx="12203575"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Slide Number Placeholder 30">
            <a:extLst>
              <a:ext uri="{FF2B5EF4-FFF2-40B4-BE49-F238E27FC236}">
                <a16:creationId xmlns:a16="http://schemas.microsoft.com/office/drawing/2014/main" id="{A9B09D3D-F829-4E01-9442-6BB797B1D442}"/>
              </a:ext>
            </a:extLst>
          </p:cNvPr>
          <p:cNvSpPr>
            <a:spLocks noGrp="1"/>
          </p:cNvSpPr>
          <p:nvPr>
            <p:ph type="sldNum" sz="quarter" idx="12"/>
          </p:nvPr>
        </p:nvSpPr>
        <p:spPr>
          <a:xfrm>
            <a:off x="9240450" y="6504450"/>
            <a:ext cx="2743200" cy="365125"/>
          </a:xfrm>
        </p:spPr>
        <p:txBody>
          <a:bodyPr/>
          <a:lstStyle/>
          <a:p>
            <a:fld id="{5EF872DC-DECD-4A3F-BE65-088CD1923322}" type="slidenum">
              <a:rPr lang="en-IN" smtClean="0">
                <a:solidFill>
                  <a:schemeClr val="bg1"/>
                </a:solidFill>
              </a:rPr>
              <a:t>14</a:t>
            </a:fld>
            <a:endParaRPr lang="en-IN" dirty="0">
              <a:solidFill>
                <a:schemeClr val="bg1"/>
              </a:solidFill>
            </a:endParaRPr>
          </a:p>
        </p:txBody>
      </p:sp>
      <p:sp>
        <p:nvSpPr>
          <p:cNvPr id="22" name="TextBox 21">
            <a:extLst>
              <a:ext uri="{FF2B5EF4-FFF2-40B4-BE49-F238E27FC236}">
                <a16:creationId xmlns:a16="http://schemas.microsoft.com/office/drawing/2014/main" id="{997BC097-ECDF-4694-9B05-71986C8C5474}"/>
              </a:ext>
            </a:extLst>
          </p:cNvPr>
          <p:cNvSpPr txBox="1"/>
          <p:nvPr/>
        </p:nvSpPr>
        <p:spPr>
          <a:xfrm>
            <a:off x="221846" y="6533377"/>
            <a:ext cx="6175094" cy="307777"/>
          </a:xfrm>
          <a:prstGeom prst="rect">
            <a:avLst/>
          </a:prstGeom>
          <a:noFill/>
        </p:spPr>
        <p:txBody>
          <a:bodyPr wrap="square">
            <a:spAutoFit/>
          </a:bodyPr>
          <a:lstStyle/>
          <a:p>
            <a:r>
              <a:rPr lang="en-IN" sz="1400" dirty="0">
                <a:solidFill>
                  <a:schemeClr val="bg1"/>
                </a:solidFill>
                <a:effectLst/>
                <a:latin typeface="Source Sans Pro" panose="020B0503030403020204" pitchFamily="34" charset="0"/>
              </a:rPr>
              <a:t>Group 10 | Machine Learning Approach to Predict Autism Spectrum Disorder</a:t>
            </a:r>
          </a:p>
        </p:txBody>
      </p:sp>
      <p:graphicFrame>
        <p:nvGraphicFramePr>
          <p:cNvPr id="23" name="Table 2">
            <a:extLst>
              <a:ext uri="{FF2B5EF4-FFF2-40B4-BE49-F238E27FC236}">
                <a16:creationId xmlns:a16="http://schemas.microsoft.com/office/drawing/2014/main" id="{92029F64-AB89-4734-873F-371695E99713}"/>
              </a:ext>
            </a:extLst>
          </p:cNvPr>
          <p:cNvGraphicFramePr>
            <a:graphicFrameLocks noGrp="1"/>
          </p:cNvGraphicFramePr>
          <p:nvPr>
            <p:extLst>
              <p:ext uri="{D42A27DB-BD31-4B8C-83A1-F6EECF244321}">
                <p14:modId xmlns:p14="http://schemas.microsoft.com/office/powerpoint/2010/main" val="3160012594"/>
              </p:ext>
            </p:extLst>
          </p:nvPr>
        </p:nvGraphicFramePr>
        <p:xfrm>
          <a:off x="1070441" y="2521222"/>
          <a:ext cx="9812547" cy="2829052"/>
        </p:xfrm>
        <a:graphic>
          <a:graphicData uri="http://schemas.openxmlformats.org/drawingml/2006/table">
            <a:tbl>
              <a:tblPr firstRow="1" bandRow="1">
                <a:tableStyleId>{6E25E649-3F16-4E02-A733-19D2CDBF48F0}</a:tableStyleId>
              </a:tblPr>
              <a:tblGrid>
                <a:gridCol w="2811325">
                  <a:extLst>
                    <a:ext uri="{9D8B030D-6E8A-4147-A177-3AD203B41FA5}">
                      <a16:colId xmlns:a16="http://schemas.microsoft.com/office/drawing/2014/main" val="290200209"/>
                    </a:ext>
                  </a:extLst>
                </a:gridCol>
                <a:gridCol w="2078169">
                  <a:extLst>
                    <a:ext uri="{9D8B030D-6E8A-4147-A177-3AD203B41FA5}">
                      <a16:colId xmlns:a16="http://schemas.microsoft.com/office/drawing/2014/main" val="1509914976"/>
                    </a:ext>
                  </a:extLst>
                </a:gridCol>
                <a:gridCol w="1680494">
                  <a:extLst>
                    <a:ext uri="{9D8B030D-6E8A-4147-A177-3AD203B41FA5}">
                      <a16:colId xmlns:a16="http://schemas.microsoft.com/office/drawing/2014/main" val="133948720"/>
                    </a:ext>
                  </a:extLst>
                </a:gridCol>
                <a:gridCol w="1539385">
                  <a:extLst>
                    <a:ext uri="{9D8B030D-6E8A-4147-A177-3AD203B41FA5}">
                      <a16:colId xmlns:a16="http://schemas.microsoft.com/office/drawing/2014/main" val="3884898413"/>
                    </a:ext>
                  </a:extLst>
                </a:gridCol>
                <a:gridCol w="1703174">
                  <a:extLst>
                    <a:ext uri="{9D8B030D-6E8A-4147-A177-3AD203B41FA5}">
                      <a16:colId xmlns:a16="http://schemas.microsoft.com/office/drawing/2014/main" val="3484732006"/>
                    </a:ext>
                  </a:extLst>
                </a:gridCol>
              </a:tblGrid>
              <a:tr h="310657">
                <a:tc>
                  <a:txBody>
                    <a:bodyPr/>
                    <a:lstStyle/>
                    <a:p>
                      <a:pPr algn="ctr"/>
                      <a:r>
                        <a:rPr lang="en-US" sz="1600" b="1" kern="1200" dirty="0">
                          <a:solidFill>
                            <a:schemeClr val="lt1"/>
                          </a:solidFill>
                          <a:latin typeface="Source Sans Pro" panose="020B0503030403020204" pitchFamily="34" charset="0"/>
                          <a:ea typeface="Source Sans Pro" panose="020B0503030403020204" pitchFamily="34" charset="0"/>
                        </a:rPr>
                        <a:t>Model</a:t>
                      </a:r>
                      <a:endParaRPr lang="en-IN" sz="1600" b="1" kern="1200" dirty="0">
                        <a:solidFill>
                          <a:schemeClr val="lt1"/>
                        </a:solidFill>
                        <a:latin typeface="Source Sans Pro" panose="020B0503030403020204" pitchFamily="34" charset="0"/>
                        <a:ea typeface="Source Sans Pro" panose="020B0503030403020204" pitchFamily="34" charset="0"/>
                        <a:cs typeface="+mn-cs"/>
                      </a:endParaRPr>
                    </a:p>
                  </a:txBody>
                  <a:tcPr/>
                </a:tc>
                <a:tc>
                  <a:txBody>
                    <a:bodyPr/>
                    <a:lstStyle/>
                    <a:p>
                      <a:pPr algn="ctr"/>
                      <a:r>
                        <a:rPr lang="en-US" sz="1600" b="1" kern="1200" dirty="0">
                          <a:solidFill>
                            <a:schemeClr val="lt1"/>
                          </a:solidFill>
                          <a:latin typeface="Source Sans Pro" panose="020B0503030403020204" pitchFamily="34" charset="0"/>
                          <a:ea typeface="Source Sans Pro" panose="020B0503030403020204" pitchFamily="34" charset="0"/>
                        </a:rPr>
                        <a:t>Sensitivity</a:t>
                      </a:r>
                      <a:endParaRPr lang="en-IN" sz="1600" b="1" kern="1200" dirty="0">
                        <a:solidFill>
                          <a:schemeClr val="lt1"/>
                        </a:solidFill>
                        <a:latin typeface="Source Sans Pro" panose="020B0503030403020204" pitchFamily="34" charset="0"/>
                        <a:ea typeface="Source Sans Pro" panose="020B0503030403020204" pitchFamily="34" charset="0"/>
                        <a:cs typeface="+mn-cs"/>
                      </a:endParaRPr>
                    </a:p>
                  </a:txBody>
                  <a:tcPr/>
                </a:tc>
                <a:tc>
                  <a:txBody>
                    <a:bodyPr/>
                    <a:lstStyle/>
                    <a:p>
                      <a:pPr algn="ctr"/>
                      <a:r>
                        <a:rPr lang="en-US" sz="1600" b="1" kern="1200" dirty="0">
                          <a:solidFill>
                            <a:schemeClr val="lt1"/>
                          </a:solidFill>
                          <a:latin typeface="Source Sans Pro" panose="020B0503030403020204" pitchFamily="34" charset="0"/>
                          <a:ea typeface="Source Sans Pro" panose="020B0503030403020204" pitchFamily="34" charset="0"/>
                        </a:rPr>
                        <a:t>Specificity</a:t>
                      </a:r>
                      <a:endParaRPr lang="en-IN" sz="1600" b="1" kern="1200" dirty="0">
                        <a:solidFill>
                          <a:schemeClr val="lt1"/>
                        </a:solidFill>
                        <a:latin typeface="Source Sans Pro" panose="020B0503030403020204" pitchFamily="34" charset="0"/>
                        <a:ea typeface="Source Sans Pro" panose="020B0503030403020204" pitchFamily="34" charset="0"/>
                        <a:cs typeface="+mn-cs"/>
                      </a:endParaRPr>
                    </a:p>
                  </a:txBody>
                  <a:tcPr/>
                </a:tc>
                <a:tc>
                  <a:txBody>
                    <a:bodyPr/>
                    <a:lstStyle/>
                    <a:p>
                      <a:pPr algn="ctr"/>
                      <a:r>
                        <a:rPr lang="en-US" sz="1600" b="1" kern="1200" dirty="0">
                          <a:solidFill>
                            <a:schemeClr val="lt1"/>
                          </a:solidFill>
                          <a:latin typeface="Source Sans Pro" panose="020B0503030403020204" pitchFamily="34" charset="0"/>
                          <a:ea typeface="Source Sans Pro" panose="020B0503030403020204" pitchFamily="34" charset="0"/>
                        </a:rPr>
                        <a:t>Precision</a:t>
                      </a:r>
                      <a:endParaRPr lang="en-IN" sz="1600" b="1" kern="1200" dirty="0">
                        <a:solidFill>
                          <a:schemeClr val="lt1"/>
                        </a:solidFill>
                        <a:latin typeface="Source Sans Pro" panose="020B0503030403020204" pitchFamily="34" charset="0"/>
                        <a:ea typeface="Source Sans Pro" panose="020B0503030403020204" pitchFamily="34" charset="0"/>
                        <a:cs typeface="+mn-cs"/>
                      </a:endParaRPr>
                    </a:p>
                  </a:txBody>
                  <a:tcPr/>
                </a:tc>
                <a:tc>
                  <a:txBody>
                    <a:bodyPr/>
                    <a:lstStyle/>
                    <a:p>
                      <a:pPr algn="ctr"/>
                      <a:r>
                        <a:rPr lang="en-US" sz="1600" b="1" kern="1200" dirty="0">
                          <a:solidFill>
                            <a:schemeClr val="lt1"/>
                          </a:solidFill>
                          <a:latin typeface="Source Sans Pro" panose="020B0503030403020204" pitchFamily="34" charset="0"/>
                          <a:ea typeface="Source Sans Pro" panose="020B0503030403020204" pitchFamily="34" charset="0"/>
                        </a:rPr>
                        <a:t>Accuracy</a:t>
                      </a:r>
                      <a:endParaRPr lang="en-IN" sz="1600" b="1" kern="1200" dirty="0">
                        <a:solidFill>
                          <a:schemeClr val="lt1"/>
                        </a:solidFill>
                        <a:latin typeface="Source Sans Pro" panose="020B0503030403020204" pitchFamily="34" charset="0"/>
                        <a:ea typeface="Source Sans Pro" panose="020B0503030403020204" pitchFamily="34" charset="0"/>
                        <a:cs typeface="+mn-cs"/>
                      </a:endParaRPr>
                    </a:p>
                  </a:txBody>
                  <a:tcPr/>
                </a:tc>
                <a:extLst>
                  <a:ext uri="{0D108BD9-81ED-4DB2-BD59-A6C34878D82A}">
                    <a16:rowId xmlns:a16="http://schemas.microsoft.com/office/drawing/2014/main" val="2909352242"/>
                  </a:ext>
                </a:extLst>
              </a:tr>
              <a:tr h="0">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600" kern="1200" dirty="0">
                          <a:solidFill>
                            <a:schemeClr val="dk1"/>
                          </a:solidFill>
                          <a:effectLst/>
                          <a:latin typeface="Source Sans Pro" panose="020B0503030403020204" pitchFamily="34" charset="0"/>
                          <a:ea typeface="Source Sans Pro" panose="020B0503030403020204" pitchFamily="34" charset="0"/>
                        </a:rPr>
                        <a:t>k-Nearest Neighbors Classifier</a:t>
                      </a:r>
                      <a:endParaRPr lang="en-IN" sz="1600" kern="1200" dirty="0">
                        <a:solidFill>
                          <a:schemeClr val="dk1"/>
                        </a:solidFill>
                        <a:effectLst/>
                        <a:latin typeface="Source Sans Pro" panose="020B0503030403020204" pitchFamily="34" charset="0"/>
                        <a:ea typeface="Source Sans Pro" panose="020B0503030403020204" pitchFamily="34" charset="0"/>
                      </a:endParaRPr>
                    </a:p>
                    <a:p>
                      <a:pPr algn="ctr">
                        <a:lnSpc>
                          <a:spcPct val="107000"/>
                        </a:lnSpc>
                        <a:spcAft>
                          <a:spcPts val="800"/>
                        </a:spcAft>
                      </a:pPr>
                      <a:endParaRPr lang="en-IN" sz="16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dirty="0">
                          <a:effectLst/>
                          <a:latin typeface="Source Sans Pro" panose="020B0503030403020204" pitchFamily="34" charset="0"/>
                          <a:ea typeface="Source Sans Pro" panose="020B0503030403020204" pitchFamily="34" charset="0"/>
                        </a:rPr>
                        <a:t>0.250</a:t>
                      </a:r>
                      <a:endParaRPr lang="en-IN" sz="20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68580" marR="68580" marT="0" marB="0"/>
                </a:tc>
                <a:tc>
                  <a:txBody>
                    <a:bodyPr/>
                    <a:lstStyle/>
                    <a:p>
                      <a:pPr algn="ctr"/>
                      <a:r>
                        <a:rPr lang="en-US" sz="2000" kern="1200" dirty="0">
                          <a:solidFill>
                            <a:schemeClr val="dk1"/>
                          </a:solidFill>
                          <a:latin typeface="Source Sans Pro" panose="020B0503030403020204" pitchFamily="34" charset="0"/>
                          <a:ea typeface="Source Sans Pro" panose="020B0503030403020204" pitchFamily="34" charset="0"/>
                        </a:rPr>
                        <a:t>1.0</a:t>
                      </a:r>
                      <a:endParaRPr lang="en-IN" sz="2000" kern="1200" dirty="0">
                        <a:solidFill>
                          <a:schemeClr val="dk1"/>
                        </a:solidFill>
                        <a:latin typeface="Source Sans Pro" panose="020B0503030403020204" pitchFamily="34" charset="0"/>
                        <a:ea typeface="Source Sans Pro" panose="020B0503030403020204" pitchFamily="34" charset="0"/>
                        <a:cs typeface="+mn-cs"/>
                      </a:endParaRPr>
                    </a:p>
                  </a:txBody>
                  <a:tcPr/>
                </a:tc>
                <a:tc>
                  <a:txBody>
                    <a:bodyPr/>
                    <a:lstStyle/>
                    <a:p>
                      <a:pPr algn="ctr">
                        <a:lnSpc>
                          <a:spcPct val="107000"/>
                        </a:lnSpc>
                        <a:spcAft>
                          <a:spcPts val="800"/>
                        </a:spcAft>
                      </a:pPr>
                      <a:r>
                        <a:rPr lang="en-IN" sz="2000" dirty="0">
                          <a:effectLst/>
                          <a:latin typeface="Source Sans Pro" panose="020B0503030403020204" pitchFamily="34" charset="0"/>
                          <a:ea typeface="Source Sans Pro" panose="020B0503030403020204" pitchFamily="34" charset="0"/>
                        </a:rPr>
                        <a:t>1.0</a:t>
                      </a:r>
                      <a:endParaRPr lang="en-IN" sz="20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dirty="0">
                          <a:effectLst/>
                          <a:latin typeface="Source Sans Pro" panose="020B0503030403020204" pitchFamily="34" charset="0"/>
                          <a:ea typeface="Source Sans Pro" panose="020B0503030403020204" pitchFamily="34" charset="0"/>
                        </a:rPr>
                        <a:t>0.979094</a:t>
                      </a:r>
                      <a:endParaRPr lang="en-IN" sz="20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9808478"/>
                  </a:ext>
                </a:extLst>
              </a:tr>
              <a:tr h="472164">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600" kern="1200" dirty="0">
                          <a:solidFill>
                            <a:schemeClr val="dk1"/>
                          </a:solidFill>
                          <a:effectLst/>
                          <a:latin typeface="Source Sans Pro" panose="020B0503030403020204" pitchFamily="34" charset="0"/>
                          <a:ea typeface="Source Sans Pro" panose="020B0503030403020204" pitchFamily="34" charset="0"/>
                        </a:rPr>
                        <a:t>Decision Tree</a:t>
                      </a:r>
                      <a:endParaRPr lang="en-IN" sz="1600" kern="1200" dirty="0">
                        <a:solidFill>
                          <a:schemeClr val="dk1"/>
                        </a:solidFill>
                        <a:effectLst/>
                        <a:latin typeface="Source Sans Pro" panose="020B0503030403020204" pitchFamily="34" charset="0"/>
                        <a:ea typeface="Source Sans Pro" panose="020B0503030403020204" pitchFamily="34" charset="0"/>
                      </a:endParaRPr>
                    </a:p>
                    <a:p>
                      <a:pPr algn="ctr">
                        <a:lnSpc>
                          <a:spcPct val="107000"/>
                        </a:lnSpc>
                        <a:spcAft>
                          <a:spcPts val="800"/>
                        </a:spcAft>
                      </a:pPr>
                      <a:endParaRPr lang="en-IN" sz="16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dirty="0">
                          <a:effectLst/>
                          <a:latin typeface="Source Sans Pro" panose="020B0503030403020204" pitchFamily="34" charset="0"/>
                          <a:ea typeface="Source Sans Pro" panose="020B0503030403020204" pitchFamily="34" charset="0"/>
                        </a:rPr>
                        <a:t>1.000</a:t>
                      </a:r>
                      <a:endParaRPr lang="en-IN" sz="20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68580" marR="68580" marT="0" marB="0"/>
                </a:tc>
                <a:tc>
                  <a:txBody>
                    <a:bodyPr/>
                    <a:lstStyle/>
                    <a:p>
                      <a:pPr algn="ctr"/>
                      <a:r>
                        <a:rPr lang="en-US" sz="2000" kern="1200" dirty="0">
                          <a:solidFill>
                            <a:schemeClr val="dk1"/>
                          </a:solidFill>
                          <a:latin typeface="Source Sans Pro" panose="020B0503030403020204" pitchFamily="34" charset="0"/>
                          <a:ea typeface="Source Sans Pro" panose="020B0503030403020204" pitchFamily="34" charset="0"/>
                        </a:rPr>
                        <a:t>1.0</a:t>
                      </a:r>
                      <a:endParaRPr lang="en-IN" sz="2000" kern="1200" dirty="0">
                        <a:solidFill>
                          <a:schemeClr val="dk1"/>
                        </a:solidFill>
                        <a:latin typeface="Source Sans Pro" panose="020B0503030403020204" pitchFamily="34" charset="0"/>
                        <a:ea typeface="Source Sans Pro" panose="020B0503030403020204" pitchFamily="34" charset="0"/>
                        <a:cs typeface="+mn-cs"/>
                      </a:endParaRPr>
                    </a:p>
                  </a:txBody>
                  <a:tcPr/>
                </a:tc>
                <a:tc>
                  <a:txBody>
                    <a:bodyPr/>
                    <a:lstStyle/>
                    <a:p>
                      <a:pPr algn="ctr">
                        <a:lnSpc>
                          <a:spcPct val="107000"/>
                        </a:lnSpc>
                        <a:spcAft>
                          <a:spcPts val="800"/>
                        </a:spcAft>
                      </a:pPr>
                      <a:r>
                        <a:rPr lang="en-IN" sz="2000" dirty="0">
                          <a:effectLst/>
                          <a:latin typeface="Source Sans Pro" panose="020B0503030403020204" pitchFamily="34" charset="0"/>
                          <a:ea typeface="Source Sans Pro" panose="020B0503030403020204" pitchFamily="34" charset="0"/>
                        </a:rPr>
                        <a:t>1.0</a:t>
                      </a:r>
                      <a:endParaRPr lang="en-IN" sz="20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000" dirty="0">
                          <a:effectLst/>
                          <a:latin typeface="Source Sans Pro" panose="020B0503030403020204" pitchFamily="34" charset="0"/>
                          <a:ea typeface="Source Sans Pro" panose="020B0503030403020204" pitchFamily="34" charset="0"/>
                        </a:rPr>
                        <a:t>1.000000</a:t>
                      </a:r>
                      <a:endParaRPr lang="en-IN" sz="20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9177249"/>
                  </a:ext>
                </a:extLst>
              </a:tr>
              <a:tr h="310657">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600" kern="1200" dirty="0">
                          <a:solidFill>
                            <a:schemeClr val="dk1"/>
                          </a:solidFill>
                          <a:effectLst/>
                          <a:latin typeface="Source Sans Pro" panose="020B0503030403020204" pitchFamily="34" charset="0"/>
                          <a:ea typeface="Source Sans Pro" panose="020B0503030403020204" pitchFamily="34" charset="0"/>
                        </a:rPr>
                        <a:t>Logistic Regression</a:t>
                      </a:r>
                      <a:endParaRPr lang="en-IN" sz="1600" kern="1200" dirty="0">
                        <a:solidFill>
                          <a:schemeClr val="dk1"/>
                        </a:solidFill>
                        <a:effectLst/>
                        <a:latin typeface="Source Sans Pro" panose="020B0503030403020204" pitchFamily="34" charset="0"/>
                        <a:ea typeface="Source Sans Pro" panose="020B0503030403020204" pitchFamily="34" charset="0"/>
                      </a:endParaRPr>
                    </a:p>
                    <a:p>
                      <a:pPr algn="ctr">
                        <a:lnSpc>
                          <a:spcPct val="107000"/>
                        </a:lnSpc>
                        <a:spcAft>
                          <a:spcPts val="800"/>
                        </a:spcAft>
                      </a:pPr>
                      <a:endParaRPr lang="en-IN" sz="16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dirty="0">
                          <a:effectLst/>
                          <a:latin typeface="Source Sans Pro" panose="020B0503030403020204" pitchFamily="34" charset="0"/>
                          <a:ea typeface="Source Sans Pro" panose="020B0503030403020204" pitchFamily="34" charset="0"/>
                        </a:rPr>
                        <a:t>0.875</a:t>
                      </a:r>
                      <a:endParaRPr lang="en-IN" sz="20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68580" marR="68580" marT="0" marB="0"/>
                </a:tc>
                <a:tc>
                  <a:txBody>
                    <a:bodyPr/>
                    <a:lstStyle/>
                    <a:p>
                      <a:pPr algn="ctr"/>
                      <a:r>
                        <a:rPr lang="en-US" sz="2000" kern="1200" dirty="0">
                          <a:solidFill>
                            <a:schemeClr val="dk1"/>
                          </a:solidFill>
                          <a:latin typeface="Source Sans Pro" panose="020B0503030403020204" pitchFamily="34" charset="0"/>
                          <a:ea typeface="Source Sans Pro" panose="020B0503030403020204" pitchFamily="34" charset="0"/>
                        </a:rPr>
                        <a:t>1.0</a:t>
                      </a:r>
                      <a:endParaRPr lang="en-IN" sz="2000" kern="1200" dirty="0">
                        <a:solidFill>
                          <a:schemeClr val="dk1"/>
                        </a:solidFill>
                        <a:latin typeface="Source Sans Pro" panose="020B0503030403020204" pitchFamily="34" charset="0"/>
                        <a:ea typeface="Source Sans Pro" panose="020B0503030403020204" pitchFamily="34" charset="0"/>
                        <a:cs typeface="+mn-cs"/>
                      </a:endParaRPr>
                    </a:p>
                  </a:txBody>
                  <a:tcPr/>
                </a:tc>
                <a:tc>
                  <a:txBody>
                    <a:bodyPr/>
                    <a:lstStyle/>
                    <a:p>
                      <a:pPr algn="ctr">
                        <a:lnSpc>
                          <a:spcPct val="107000"/>
                        </a:lnSpc>
                        <a:spcAft>
                          <a:spcPts val="800"/>
                        </a:spcAft>
                      </a:pPr>
                      <a:r>
                        <a:rPr lang="en-IN" sz="2000" dirty="0">
                          <a:effectLst/>
                          <a:latin typeface="Source Sans Pro" panose="020B0503030403020204" pitchFamily="34" charset="0"/>
                          <a:ea typeface="Source Sans Pro" panose="020B0503030403020204" pitchFamily="34" charset="0"/>
                        </a:rPr>
                        <a:t>1.0</a:t>
                      </a:r>
                      <a:endParaRPr lang="en-IN" sz="20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dirty="0">
                          <a:effectLst/>
                          <a:latin typeface="Source Sans Pro" panose="020B0503030403020204" pitchFamily="34" charset="0"/>
                          <a:ea typeface="Source Sans Pro" panose="020B0503030403020204" pitchFamily="34" charset="0"/>
                        </a:rPr>
                        <a:t>0.996516</a:t>
                      </a:r>
                      <a:endParaRPr lang="en-IN" sz="20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1482134"/>
                  </a:ext>
                </a:extLst>
              </a:tr>
              <a:tr h="0">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600" kern="1200" dirty="0">
                          <a:solidFill>
                            <a:schemeClr val="dk1"/>
                          </a:solidFill>
                          <a:effectLst/>
                          <a:latin typeface="Source Sans Pro" panose="020B0503030403020204" pitchFamily="34" charset="0"/>
                          <a:ea typeface="Source Sans Pro" panose="020B0503030403020204" pitchFamily="34" charset="0"/>
                        </a:rPr>
                        <a:t>Support Vector Machine(SVM)</a:t>
                      </a:r>
                      <a:endParaRPr lang="en-IN" sz="1600" kern="1200" dirty="0">
                        <a:solidFill>
                          <a:schemeClr val="dk1"/>
                        </a:solidFill>
                        <a:effectLst/>
                        <a:latin typeface="Source Sans Pro" panose="020B0503030403020204" pitchFamily="34" charset="0"/>
                        <a:ea typeface="Source Sans Pro" panose="020B0503030403020204" pitchFamily="34" charset="0"/>
                      </a:endParaRPr>
                    </a:p>
                    <a:p>
                      <a:pPr algn="ctr">
                        <a:lnSpc>
                          <a:spcPct val="107000"/>
                        </a:lnSpc>
                        <a:spcAft>
                          <a:spcPts val="800"/>
                        </a:spcAft>
                      </a:pPr>
                      <a:endParaRPr lang="en-IN" sz="16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dirty="0">
                          <a:effectLst/>
                          <a:latin typeface="Source Sans Pro" panose="020B0503030403020204" pitchFamily="34" charset="0"/>
                          <a:ea typeface="Source Sans Pro" panose="020B0503030403020204" pitchFamily="34" charset="0"/>
                        </a:rPr>
                        <a:t>1.000</a:t>
                      </a:r>
                      <a:endParaRPr lang="en-IN" sz="20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68580" marR="68580" marT="0" marB="0"/>
                </a:tc>
                <a:tc>
                  <a:txBody>
                    <a:bodyPr/>
                    <a:lstStyle/>
                    <a:p>
                      <a:pPr algn="ctr"/>
                      <a:r>
                        <a:rPr lang="en-US" sz="2000" kern="1200" dirty="0">
                          <a:solidFill>
                            <a:schemeClr val="dk1"/>
                          </a:solidFill>
                          <a:latin typeface="Source Sans Pro" panose="020B0503030403020204" pitchFamily="34" charset="0"/>
                          <a:ea typeface="Source Sans Pro" panose="020B0503030403020204" pitchFamily="34" charset="0"/>
                        </a:rPr>
                        <a:t>1.0</a:t>
                      </a:r>
                      <a:endParaRPr lang="en-IN" sz="2000" kern="1200" dirty="0">
                        <a:solidFill>
                          <a:schemeClr val="dk1"/>
                        </a:solidFill>
                        <a:latin typeface="Source Sans Pro" panose="020B0503030403020204" pitchFamily="34" charset="0"/>
                        <a:ea typeface="Source Sans Pro" panose="020B0503030403020204" pitchFamily="34" charset="0"/>
                        <a:cs typeface="+mn-cs"/>
                      </a:endParaRPr>
                    </a:p>
                  </a:txBody>
                  <a:tcPr/>
                </a:tc>
                <a:tc>
                  <a:txBody>
                    <a:bodyPr/>
                    <a:lstStyle/>
                    <a:p>
                      <a:pPr algn="ctr">
                        <a:lnSpc>
                          <a:spcPct val="107000"/>
                        </a:lnSpc>
                        <a:spcAft>
                          <a:spcPts val="800"/>
                        </a:spcAft>
                      </a:pPr>
                      <a:r>
                        <a:rPr lang="en-IN" sz="2000" dirty="0">
                          <a:effectLst/>
                          <a:latin typeface="Source Sans Pro" panose="020B0503030403020204" pitchFamily="34" charset="0"/>
                          <a:ea typeface="Source Sans Pro" panose="020B0503030403020204" pitchFamily="34" charset="0"/>
                        </a:rPr>
                        <a:t>1.0</a:t>
                      </a:r>
                      <a:endParaRPr lang="en-IN" sz="20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dirty="0">
                          <a:effectLst/>
                          <a:latin typeface="Source Sans Pro" panose="020B0503030403020204" pitchFamily="34" charset="0"/>
                          <a:ea typeface="Source Sans Pro" panose="020B0503030403020204" pitchFamily="34" charset="0"/>
                        </a:rPr>
                        <a:t>1.000000</a:t>
                      </a:r>
                      <a:endParaRPr lang="en-IN" sz="20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885010"/>
                  </a:ext>
                </a:extLst>
              </a:tr>
            </a:tbl>
          </a:graphicData>
        </a:graphic>
      </p:graphicFrame>
    </p:spTree>
    <p:extLst>
      <p:ext uri="{BB962C8B-B14F-4D97-AF65-F5344CB8AC3E}">
        <p14:creationId xmlns:p14="http://schemas.microsoft.com/office/powerpoint/2010/main" val="2556348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454EB4B-B9A8-43B5-8511-7EC9EDF1A84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3142" y="0"/>
            <a:ext cx="12192000" cy="1787132"/>
          </a:xfrm>
          <a:prstGeom prst="rect">
            <a:avLst/>
          </a:prstGeom>
        </p:spPr>
      </p:pic>
      <p:sp>
        <p:nvSpPr>
          <p:cNvPr id="5" name="Rectangle 4">
            <a:extLst>
              <a:ext uri="{FF2B5EF4-FFF2-40B4-BE49-F238E27FC236}">
                <a16:creationId xmlns:a16="http://schemas.microsoft.com/office/drawing/2014/main" id="{E27EC89E-19F7-4294-B786-C07D8B18A428}"/>
              </a:ext>
            </a:extLst>
          </p:cNvPr>
          <p:cNvSpPr/>
          <p:nvPr/>
        </p:nvSpPr>
        <p:spPr>
          <a:xfrm>
            <a:off x="601884" y="1145895"/>
            <a:ext cx="5192460" cy="62966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C10F26D-7E71-4D2B-A0E8-7F222B52A18F}"/>
              </a:ext>
            </a:extLst>
          </p:cNvPr>
          <p:cNvSpPr txBox="1"/>
          <p:nvPr/>
        </p:nvSpPr>
        <p:spPr>
          <a:xfrm>
            <a:off x="632352" y="1052268"/>
            <a:ext cx="5344363" cy="830997"/>
          </a:xfrm>
          <a:prstGeom prst="rect">
            <a:avLst/>
          </a:prstGeom>
          <a:noFill/>
        </p:spPr>
        <p:txBody>
          <a:bodyPr wrap="square" rtlCol="0">
            <a:spAutoFit/>
          </a:bodyPr>
          <a:lstStyle/>
          <a:p>
            <a:r>
              <a:rPr lang="en-US" sz="4800" b="1" dirty="0">
                <a:solidFill>
                  <a:schemeClr val="accent1">
                    <a:lumMod val="75000"/>
                  </a:schemeClr>
                </a:solidFill>
                <a:latin typeface="Tw Cen MT Condensed" panose="020B0606020104020203" pitchFamily="34" charset="0"/>
              </a:rPr>
              <a:t>ROC CURVE</a:t>
            </a:r>
          </a:p>
        </p:txBody>
      </p:sp>
      <p:cxnSp>
        <p:nvCxnSpPr>
          <p:cNvPr id="7" name="Straight Connector 6">
            <a:extLst>
              <a:ext uri="{FF2B5EF4-FFF2-40B4-BE49-F238E27FC236}">
                <a16:creationId xmlns:a16="http://schemas.microsoft.com/office/drawing/2014/main" id="{7C16B2C0-E00B-4EA9-938D-197A944344D4}"/>
              </a:ext>
            </a:extLst>
          </p:cNvPr>
          <p:cNvCxnSpPr>
            <a:cxnSpLocks/>
          </p:cNvCxnSpPr>
          <p:nvPr/>
        </p:nvCxnSpPr>
        <p:spPr>
          <a:xfrm>
            <a:off x="0" y="1789639"/>
            <a:ext cx="1219200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D2AA76D-B965-43CA-BB9A-ECF10BFA9DD2}"/>
              </a:ext>
            </a:extLst>
          </p:cNvPr>
          <p:cNvSpPr/>
          <p:nvPr/>
        </p:nvSpPr>
        <p:spPr>
          <a:xfrm>
            <a:off x="3232727" y="1145895"/>
            <a:ext cx="8959273" cy="643744"/>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3E4DE13A-DD8B-4999-A696-55882354A344}"/>
              </a:ext>
            </a:extLst>
          </p:cNvPr>
          <p:cNvSpPr/>
          <p:nvPr/>
        </p:nvSpPr>
        <p:spPr>
          <a:xfrm>
            <a:off x="0" y="0"/>
            <a:ext cx="617118" cy="18152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A58B8B07-41C9-455D-BE8C-ACAAB368E768}"/>
              </a:ext>
            </a:extLst>
          </p:cNvPr>
          <p:cNvSpPr/>
          <p:nvPr/>
        </p:nvSpPr>
        <p:spPr>
          <a:xfrm>
            <a:off x="617118" y="5787"/>
            <a:ext cx="11570170" cy="1145895"/>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D54803CC-8763-44F3-A5EA-FA749F4EADD5}"/>
              </a:ext>
            </a:extLst>
          </p:cNvPr>
          <p:cNvSpPr/>
          <p:nvPr/>
        </p:nvSpPr>
        <p:spPr>
          <a:xfrm>
            <a:off x="0" y="6488382"/>
            <a:ext cx="12192000" cy="369619"/>
          </a:xfrm>
          <a:prstGeom prst="rect">
            <a:avLst/>
          </a:prstGeom>
          <a:solidFill>
            <a:srgbClr val="94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0" name="Straight Connector 19">
            <a:extLst>
              <a:ext uri="{FF2B5EF4-FFF2-40B4-BE49-F238E27FC236}">
                <a16:creationId xmlns:a16="http://schemas.microsoft.com/office/drawing/2014/main" id="{0AB528A9-3A9D-4F3C-A804-9B4FA088F959}"/>
              </a:ext>
            </a:extLst>
          </p:cNvPr>
          <p:cNvCxnSpPr>
            <a:cxnSpLocks/>
          </p:cNvCxnSpPr>
          <p:nvPr/>
        </p:nvCxnSpPr>
        <p:spPr>
          <a:xfrm>
            <a:off x="-11575" y="6502460"/>
            <a:ext cx="12203575"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Slide Number Placeholder 30">
            <a:extLst>
              <a:ext uri="{FF2B5EF4-FFF2-40B4-BE49-F238E27FC236}">
                <a16:creationId xmlns:a16="http://schemas.microsoft.com/office/drawing/2014/main" id="{A9B09D3D-F829-4E01-9442-6BB797B1D442}"/>
              </a:ext>
            </a:extLst>
          </p:cNvPr>
          <p:cNvSpPr>
            <a:spLocks noGrp="1"/>
          </p:cNvSpPr>
          <p:nvPr>
            <p:ph type="sldNum" sz="quarter" idx="12"/>
          </p:nvPr>
        </p:nvSpPr>
        <p:spPr>
          <a:xfrm>
            <a:off x="9240450" y="6504450"/>
            <a:ext cx="2743200" cy="365125"/>
          </a:xfrm>
        </p:spPr>
        <p:txBody>
          <a:bodyPr/>
          <a:lstStyle/>
          <a:p>
            <a:fld id="{5EF872DC-DECD-4A3F-BE65-088CD1923322}" type="slidenum">
              <a:rPr lang="en-IN" smtClean="0">
                <a:solidFill>
                  <a:schemeClr val="bg1"/>
                </a:solidFill>
              </a:rPr>
              <a:t>15</a:t>
            </a:fld>
            <a:endParaRPr lang="en-IN" dirty="0">
              <a:solidFill>
                <a:schemeClr val="bg1"/>
              </a:solidFill>
            </a:endParaRPr>
          </a:p>
        </p:txBody>
      </p:sp>
      <p:sp>
        <p:nvSpPr>
          <p:cNvPr id="22" name="TextBox 21">
            <a:extLst>
              <a:ext uri="{FF2B5EF4-FFF2-40B4-BE49-F238E27FC236}">
                <a16:creationId xmlns:a16="http://schemas.microsoft.com/office/drawing/2014/main" id="{997BC097-ECDF-4694-9B05-71986C8C5474}"/>
              </a:ext>
            </a:extLst>
          </p:cNvPr>
          <p:cNvSpPr txBox="1"/>
          <p:nvPr/>
        </p:nvSpPr>
        <p:spPr>
          <a:xfrm>
            <a:off x="221846" y="6533377"/>
            <a:ext cx="6175094" cy="307777"/>
          </a:xfrm>
          <a:prstGeom prst="rect">
            <a:avLst/>
          </a:prstGeom>
          <a:noFill/>
        </p:spPr>
        <p:txBody>
          <a:bodyPr wrap="square">
            <a:spAutoFit/>
          </a:bodyPr>
          <a:lstStyle/>
          <a:p>
            <a:r>
              <a:rPr lang="en-IN" sz="1400" dirty="0">
                <a:solidFill>
                  <a:schemeClr val="bg1"/>
                </a:solidFill>
                <a:effectLst/>
                <a:latin typeface="Source Sans Pro" panose="020B0503030403020204" pitchFamily="34" charset="0"/>
              </a:rPr>
              <a:t>Group 10 | Machine Learning Approach to Predict Autism Spectrum Disorder</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4172" y="1837525"/>
            <a:ext cx="5792080" cy="4605117"/>
          </a:xfrm>
          <a:prstGeom prst="rect">
            <a:avLst/>
          </a:prstGeom>
        </p:spPr>
      </p:pic>
    </p:spTree>
    <p:extLst>
      <p:ext uri="{BB962C8B-B14F-4D97-AF65-F5344CB8AC3E}">
        <p14:creationId xmlns:p14="http://schemas.microsoft.com/office/powerpoint/2010/main" val="458460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454EB4B-B9A8-43B5-8511-7EC9EDF1A84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3142" y="0"/>
            <a:ext cx="12192000" cy="1787132"/>
          </a:xfrm>
          <a:prstGeom prst="rect">
            <a:avLst/>
          </a:prstGeom>
        </p:spPr>
      </p:pic>
      <p:sp>
        <p:nvSpPr>
          <p:cNvPr id="5" name="Rectangle 4">
            <a:extLst>
              <a:ext uri="{FF2B5EF4-FFF2-40B4-BE49-F238E27FC236}">
                <a16:creationId xmlns:a16="http://schemas.microsoft.com/office/drawing/2014/main" id="{E27EC89E-19F7-4294-B786-C07D8B18A428}"/>
              </a:ext>
            </a:extLst>
          </p:cNvPr>
          <p:cNvSpPr/>
          <p:nvPr/>
        </p:nvSpPr>
        <p:spPr>
          <a:xfrm>
            <a:off x="601884" y="1145895"/>
            <a:ext cx="5192460" cy="62966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C10F26D-7E71-4D2B-A0E8-7F222B52A18F}"/>
              </a:ext>
            </a:extLst>
          </p:cNvPr>
          <p:cNvSpPr txBox="1"/>
          <p:nvPr/>
        </p:nvSpPr>
        <p:spPr>
          <a:xfrm>
            <a:off x="632352" y="1052268"/>
            <a:ext cx="5344363" cy="830997"/>
          </a:xfrm>
          <a:prstGeom prst="rect">
            <a:avLst/>
          </a:prstGeom>
          <a:noFill/>
        </p:spPr>
        <p:txBody>
          <a:bodyPr wrap="square" rtlCol="0">
            <a:spAutoFit/>
          </a:bodyPr>
          <a:lstStyle/>
          <a:p>
            <a:r>
              <a:rPr lang="en-US" sz="4800" b="1" dirty="0">
                <a:solidFill>
                  <a:schemeClr val="accent1">
                    <a:lumMod val="75000"/>
                  </a:schemeClr>
                </a:solidFill>
                <a:latin typeface="Tw Cen MT Condensed" panose="020B0606020104020203" pitchFamily="34" charset="0"/>
              </a:rPr>
              <a:t>CONCLUSION</a:t>
            </a:r>
          </a:p>
        </p:txBody>
      </p:sp>
      <p:cxnSp>
        <p:nvCxnSpPr>
          <p:cNvPr id="7" name="Straight Connector 6">
            <a:extLst>
              <a:ext uri="{FF2B5EF4-FFF2-40B4-BE49-F238E27FC236}">
                <a16:creationId xmlns:a16="http://schemas.microsoft.com/office/drawing/2014/main" id="{7C16B2C0-E00B-4EA9-938D-197A944344D4}"/>
              </a:ext>
            </a:extLst>
          </p:cNvPr>
          <p:cNvCxnSpPr>
            <a:cxnSpLocks/>
          </p:cNvCxnSpPr>
          <p:nvPr/>
        </p:nvCxnSpPr>
        <p:spPr>
          <a:xfrm>
            <a:off x="0" y="1789639"/>
            <a:ext cx="1219200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D2AA76D-B965-43CA-BB9A-ECF10BFA9DD2}"/>
              </a:ext>
            </a:extLst>
          </p:cNvPr>
          <p:cNvSpPr/>
          <p:nvPr/>
        </p:nvSpPr>
        <p:spPr>
          <a:xfrm>
            <a:off x="3601039" y="1145895"/>
            <a:ext cx="8590961" cy="643744"/>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3E4DE13A-DD8B-4999-A696-55882354A344}"/>
              </a:ext>
            </a:extLst>
          </p:cNvPr>
          <p:cNvSpPr/>
          <p:nvPr/>
        </p:nvSpPr>
        <p:spPr>
          <a:xfrm>
            <a:off x="0" y="0"/>
            <a:ext cx="617118" cy="18152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A58B8B07-41C9-455D-BE8C-ACAAB368E768}"/>
              </a:ext>
            </a:extLst>
          </p:cNvPr>
          <p:cNvSpPr/>
          <p:nvPr/>
        </p:nvSpPr>
        <p:spPr>
          <a:xfrm>
            <a:off x="617118" y="5787"/>
            <a:ext cx="11570170" cy="1145895"/>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04389163-728C-4009-BC3F-8475C6113BE6}"/>
              </a:ext>
            </a:extLst>
          </p:cNvPr>
          <p:cNvSpPr txBox="1"/>
          <p:nvPr/>
        </p:nvSpPr>
        <p:spPr>
          <a:xfrm>
            <a:off x="617118" y="1979570"/>
            <a:ext cx="10874771" cy="3613297"/>
          </a:xfrm>
          <a:prstGeom prst="rect">
            <a:avLst/>
          </a:prstGeom>
          <a:noFill/>
        </p:spPr>
        <p:txBody>
          <a:bodyPr wrap="square">
            <a:spAutoFit/>
          </a:bodyPr>
          <a:lstStyle/>
          <a:p>
            <a:pPr marL="285750" indent="-285750" algn="just">
              <a:lnSpc>
                <a:spcPct val="130000"/>
              </a:lnSpc>
              <a:buFont typeface="Arial" panose="020B0604020202020204" pitchFamily="34" charset="0"/>
              <a:buChar char="•"/>
            </a:pPr>
            <a:r>
              <a:rPr lang="en-US" sz="1600" dirty="0">
                <a:latin typeface="Source Sans Pro" panose="020B0503030403020204" pitchFamily="34" charset="0"/>
              </a:rPr>
              <a:t>Screening of Autism at early age should be fundamental step towards understanding traits of Autism. Although there is no cure of Autism in terms of Medicine, but one can be benefitted by certain therapies and behavioral changes. </a:t>
            </a:r>
          </a:p>
          <a:p>
            <a:pPr marL="285750" indent="-285750" algn="just">
              <a:lnSpc>
                <a:spcPct val="130000"/>
              </a:lnSpc>
              <a:buFont typeface="Arial" panose="020B0604020202020204" pitchFamily="34" charset="0"/>
              <a:buChar char="•"/>
            </a:pPr>
            <a:r>
              <a:rPr lang="en-US" sz="1600" dirty="0">
                <a:latin typeface="Source Sans Pro" panose="020B0503030403020204" pitchFamily="34" charset="0"/>
              </a:rPr>
              <a:t>Talking about our project, we analyzed datasets of Child, Adolescent and Adult of Autism screening. From results, it can be derived that for this dataset Decision Trees and SVM(Linear) is predicting with 100% Accuracy. </a:t>
            </a:r>
          </a:p>
          <a:p>
            <a:pPr marL="285750" indent="-285750" algn="just">
              <a:lnSpc>
                <a:spcPct val="130000"/>
              </a:lnSpc>
              <a:buFont typeface="Arial" panose="020B0604020202020204" pitchFamily="34" charset="0"/>
              <a:buChar char="•"/>
            </a:pPr>
            <a:r>
              <a:rPr lang="en-US" sz="1600" dirty="0">
                <a:latin typeface="Source Sans Pro" panose="020B0503030403020204" pitchFamily="34" charset="0"/>
              </a:rPr>
              <a:t>Decision Trees can easily predict continuous and discrete variables, also it is non-parametric. </a:t>
            </a:r>
          </a:p>
          <a:p>
            <a:pPr marL="285750" indent="-285750" algn="just">
              <a:lnSpc>
                <a:spcPct val="130000"/>
              </a:lnSpc>
              <a:buFont typeface="Arial" panose="020B0604020202020204" pitchFamily="34" charset="0"/>
              <a:buChar char="•"/>
            </a:pPr>
            <a:r>
              <a:rPr lang="en-US" sz="1600" dirty="0">
                <a:latin typeface="Source Sans Pro" panose="020B0503030403020204" pitchFamily="34" charset="0"/>
              </a:rPr>
              <a:t>SVM(Linear) is able to create decision boundary on hyperplane with maximum margin because our data is linearly separable. Also, classes of all testing data is predicted accurately because of proper classification of classes linearly. </a:t>
            </a:r>
          </a:p>
          <a:p>
            <a:pPr marL="285750" indent="-285750" algn="just">
              <a:lnSpc>
                <a:spcPct val="130000"/>
              </a:lnSpc>
              <a:buFont typeface="Arial" panose="020B0604020202020204" pitchFamily="34" charset="0"/>
              <a:buChar char="•"/>
            </a:pPr>
            <a:r>
              <a:rPr lang="en-US" sz="1600" dirty="0">
                <a:latin typeface="Source Sans Pro" panose="020B0503030403020204" pitchFamily="34" charset="0"/>
              </a:rPr>
              <a:t>We also derived that </a:t>
            </a:r>
            <a:r>
              <a:rPr lang="en-US" sz="1600" dirty="0" smtClean="0">
                <a:latin typeface="Source Sans Pro" panose="020B0503030403020204" pitchFamily="34" charset="0"/>
              </a:rPr>
              <a:t>k nearest neighbors </a:t>
            </a:r>
            <a:r>
              <a:rPr lang="en-US" sz="1600" dirty="0">
                <a:latin typeface="Source Sans Pro" panose="020B0503030403020204" pitchFamily="34" charset="0"/>
              </a:rPr>
              <a:t>is predicting with 97.9% accuracy because it is not efficient towards outliers. Logistic is also predicting with 99.65% accuracy because there is some multicollinearity between some features and also it is giving highest running-time among all 4 algorithms. </a:t>
            </a:r>
          </a:p>
          <a:p>
            <a:pPr marL="285750" indent="-285750" algn="just">
              <a:lnSpc>
                <a:spcPct val="130000"/>
              </a:lnSpc>
              <a:buFont typeface="Arial" panose="020B0604020202020204" pitchFamily="34" charset="0"/>
              <a:buChar char="•"/>
            </a:pPr>
            <a:r>
              <a:rPr lang="en-US" sz="1600" dirty="0">
                <a:latin typeface="Source Sans Pro" panose="020B0503030403020204" pitchFamily="34" charset="0"/>
              </a:rPr>
              <a:t>Further it can be concluded that Decision Tress is the best model for screening of Autism as it is giving 100% Accuracy and it is taking least time to run the algorithm and significantly very less than SVM(Linear).</a:t>
            </a:r>
            <a:endParaRPr lang="en-IN" sz="1600" dirty="0">
              <a:latin typeface="Source Sans Pro" panose="020B0503030403020204" pitchFamily="34" charset="0"/>
            </a:endParaRPr>
          </a:p>
        </p:txBody>
      </p:sp>
      <p:sp>
        <p:nvSpPr>
          <p:cNvPr id="19" name="Rectangle 18">
            <a:extLst>
              <a:ext uri="{FF2B5EF4-FFF2-40B4-BE49-F238E27FC236}">
                <a16:creationId xmlns:a16="http://schemas.microsoft.com/office/drawing/2014/main" id="{4F055AA3-27C3-43F4-BF32-AC5A039384E1}"/>
              </a:ext>
            </a:extLst>
          </p:cNvPr>
          <p:cNvSpPr/>
          <p:nvPr/>
        </p:nvSpPr>
        <p:spPr>
          <a:xfrm>
            <a:off x="0" y="6488382"/>
            <a:ext cx="12192000" cy="369619"/>
          </a:xfrm>
          <a:prstGeom prst="rect">
            <a:avLst/>
          </a:prstGeom>
          <a:solidFill>
            <a:srgbClr val="94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0" name="Straight Connector 19">
            <a:extLst>
              <a:ext uri="{FF2B5EF4-FFF2-40B4-BE49-F238E27FC236}">
                <a16:creationId xmlns:a16="http://schemas.microsoft.com/office/drawing/2014/main" id="{8D41579E-FC3A-4202-956D-D93D3315A420}"/>
              </a:ext>
            </a:extLst>
          </p:cNvPr>
          <p:cNvCxnSpPr>
            <a:cxnSpLocks/>
          </p:cNvCxnSpPr>
          <p:nvPr/>
        </p:nvCxnSpPr>
        <p:spPr>
          <a:xfrm>
            <a:off x="-11575" y="6502460"/>
            <a:ext cx="12203575"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Slide Number Placeholder 30">
            <a:extLst>
              <a:ext uri="{FF2B5EF4-FFF2-40B4-BE49-F238E27FC236}">
                <a16:creationId xmlns:a16="http://schemas.microsoft.com/office/drawing/2014/main" id="{7A49A3E7-1FDF-4E5C-A618-BDB75CD5901F}"/>
              </a:ext>
            </a:extLst>
          </p:cNvPr>
          <p:cNvSpPr>
            <a:spLocks noGrp="1"/>
          </p:cNvSpPr>
          <p:nvPr>
            <p:ph type="sldNum" sz="quarter" idx="12"/>
          </p:nvPr>
        </p:nvSpPr>
        <p:spPr>
          <a:xfrm>
            <a:off x="9240450" y="6504450"/>
            <a:ext cx="2743200" cy="365125"/>
          </a:xfrm>
        </p:spPr>
        <p:txBody>
          <a:bodyPr/>
          <a:lstStyle/>
          <a:p>
            <a:fld id="{5EF872DC-DECD-4A3F-BE65-088CD1923322}" type="slidenum">
              <a:rPr lang="en-IN" smtClean="0">
                <a:solidFill>
                  <a:schemeClr val="bg1"/>
                </a:solidFill>
              </a:rPr>
              <a:t>16</a:t>
            </a:fld>
            <a:endParaRPr lang="en-IN" dirty="0">
              <a:solidFill>
                <a:schemeClr val="bg1"/>
              </a:solidFill>
            </a:endParaRPr>
          </a:p>
        </p:txBody>
      </p:sp>
      <p:sp>
        <p:nvSpPr>
          <p:cNvPr id="22" name="TextBox 21">
            <a:extLst>
              <a:ext uri="{FF2B5EF4-FFF2-40B4-BE49-F238E27FC236}">
                <a16:creationId xmlns:a16="http://schemas.microsoft.com/office/drawing/2014/main" id="{95301707-DAE7-434F-B527-5F65F6BE4B8A}"/>
              </a:ext>
            </a:extLst>
          </p:cNvPr>
          <p:cNvSpPr txBox="1"/>
          <p:nvPr/>
        </p:nvSpPr>
        <p:spPr>
          <a:xfrm>
            <a:off x="221846" y="6533377"/>
            <a:ext cx="6175094" cy="307777"/>
          </a:xfrm>
          <a:prstGeom prst="rect">
            <a:avLst/>
          </a:prstGeom>
          <a:noFill/>
        </p:spPr>
        <p:txBody>
          <a:bodyPr wrap="square">
            <a:spAutoFit/>
          </a:bodyPr>
          <a:lstStyle/>
          <a:p>
            <a:r>
              <a:rPr lang="en-IN" sz="1400" dirty="0">
                <a:solidFill>
                  <a:schemeClr val="bg1"/>
                </a:solidFill>
                <a:effectLst/>
                <a:latin typeface="Source Sans Pro" panose="020B0503030403020204" pitchFamily="34" charset="0"/>
              </a:rPr>
              <a:t>Group 10 | Machine Learning Approach to Predict Autism Spectrum Disorder</a:t>
            </a:r>
          </a:p>
        </p:txBody>
      </p:sp>
    </p:spTree>
    <p:extLst>
      <p:ext uri="{BB962C8B-B14F-4D97-AF65-F5344CB8AC3E}">
        <p14:creationId xmlns:p14="http://schemas.microsoft.com/office/powerpoint/2010/main" val="2734489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66000"/>
            <a:lum/>
            <a:extLst>
              <a:ext uri="{BEBA8EAE-BF5A-486C-A8C5-ECC9F3942E4B}">
                <a14:imgProps xmlns:a14="http://schemas.microsoft.com/office/drawing/2010/main">
                  <a14:imgLayer r:embed="rId3">
                    <a14:imgEffect>
                      <a14:colorTemperature colorTemp="2890"/>
                    </a14:imgEffect>
                    <a14:imgEffect>
                      <a14:saturation sat="0"/>
                    </a14:imgEffect>
                  </a14:imgLayer>
                </a14:imgProps>
              </a:ext>
            </a:extLst>
          </a:blip>
          <a:srcRect/>
          <a:stretch>
            <a:fillRect l="-14000" r="-14000"/>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3E78286-2684-49A8-B0F9-6635FEB56356}"/>
              </a:ext>
            </a:extLst>
          </p:cNvPr>
          <p:cNvPicPr>
            <a:picLocks noChangeAspect="1"/>
          </p:cNvPicPr>
          <p:nvPr/>
        </p:nvPicPr>
        <p:blipFill>
          <a:blip r:embed="rId4"/>
          <a:stretch>
            <a:fillRect/>
          </a:stretch>
        </p:blipFill>
        <p:spPr>
          <a:xfrm>
            <a:off x="1243054" y="1246129"/>
            <a:ext cx="9705892" cy="4365741"/>
          </a:xfrm>
          <a:prstGeom prst="rect">
            <a:avLst/>
          </a:prstGeom>
        </p:spPr>
      </p:pic>
      <p:sp>
        <p:nvSpPr>
          <p:cNvPr id="6" name="TextBox 5">
            <a:extLst>
              <a:ext uri="{FF2B5EF4-FFF2-40B4-BE49-F238E27FC236}">
                <a16:creationId xmlns:a16="http://schemas.microsoft.com/office/drawing/2014/main" id="{1B83C6DC-AA1C-4E49-B807-61CCA314544F}"/>
              </a:ext>
            </a:extLst>
          </p:cNvPr>
          <p:cNvSpPr txBox="1"/>
          <p:nvPr/>
        </p:nvSpPr>
        <p:spPr>
          <a:xfrm>
            <a:off x="1764500" y="2967334"/>
            <a:ext cx="8663000" cy="923330"/>
          </a:xfrm>
          <a:prstGeom prst="rect">
            <a:avLst/>
          </a:prstGeom>
          <a:noFill/>
        </p:spPr>
        <p:txBody>
          <a:bodyPr wrap="square">
            <a:spAutoFit/>
          </a:bodyPr>
          <a:lstStyle/>
          <a:p>
            <a:pPr algn="ctr"/>
            <a:r>
              <a:rPr lang="en-US" sz="5400" cap="all" spc="-100" dirty="0">
                <a:solidFill>
                  <a:schemeClr val="tx1">
                    <a:lumMod val="85000"/>
                    <a:lumOff val="15000"/>
                  </a:schemeClr>
                </a:solidFill>
                <a:latin typeface="Bahnschrift Condensed" panose="020B0502040204020203" pitchFamily="34" charset="0"/>
                <a:cs typeface="Adobe Devanagari" panose="02040503050201020203" pitchFamily="18" charset="0"/>
              </a:rPr>
              <a:t>THANK YOU!</a:t>
            </a:r>
          </a:p>
        </p:txBody>
      </p:sp>
    </p:spTree>
    <p:extLst>
      <p:ext uri="{BB962C8B-B14F-4D97-AF65-F5344CB8AC3E}">
        <p14:creationId xmlns:p14="http://schemas.microsoft.com/office/powerpoint/2010/main" val="1705931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66000"/>
            <a:lum/>
            <a:extLst>
              <a:ext uri="{BEBA8EAE-BF5A-486C-A8C5-ECC9F3942E4B}">
                <a14:imgProps xmlns:a14="http://schemas.microsoft.com/office/drawing/2010/main">
                  <a14:imgLayer r:embed="rId4">
                    <a14:imgEffect>
                      <a14:colorTemperature colorTemp="2890"/>
                    </a14:imgEffect>
                    <a14:imgEffect>
                      <a14:saturation sat="0"/>
                    </a14:imgEffect>
                  </a14:imgLayer>
                </a14:imgProps>
              </a:ext>
            </a:extLst>
          </a:blip>
          <a:srcRect/>
          <a:stretch>
            <a:fillRect l="-14000" r="-14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341AD9-D01A-44EB-91E0-CDB9BB1F106A}"/>
              </a:ext>
            </a:extLst>
          </p:cNvPr>
          <p:cNvSpPr/>
          <p:nvPr/>
        </p:nvSpPr>
        <p:spPr>
          <a:xfrm>
            <a:off x="0" y="1225467"/>
            <a:ext cx="12192000" cy="4427895"/>
          </a:xfrm>
          <a:prstGeom prst="rect">
            <a:avLst/>
          </a:prstGeom>
          <a:solidFill>
            <a:schemeClr val="accent1">
              <a:lumMod val="75000"/>
              <a:alpha val="69804"/>
            </a:schemeClr>
          </a:solidFill>
          <a:ln w="1143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3D86593-2B93-498A-B8B2-345C004BE322}"/>
              </a:ext>
            </a:extLst>
          </p:cNvPr>
          <p:cNvSpPr txBox="1"/>
          <p:nvPr/>
        </p:nvSpPr>
        <p:spPr>
          <a:xfrm>
            <a:off x="773575" y="2977750"/>
            <a:ext cx="2777925" cy="923330"/>
          </a:xfrm>
          <a:prstGeom prst="rect">
            <a:avLst/>
          </a:prstGeom>
          <a:noFill/>
        </p:spPr>
        <p:txBody>
          <a:bodyPr wrap="square" rtlCol="0">
            <a:spAutoFit/>
          </a:bodyPr>
          <a:lstStyle/>
          <a:p>
            <a:r>
              <a:rPr lang="en-US" sz="5400" b="1" dirty="0">
                <a:solidFill>
                  <a:schemeClr val="bg1"/>
                </a:solidFill>
                <a:latin typeface="Tw Cen MT Condensed" panose="020B0606020104020203" pitchFamily="34" charset="0"/>
              </a:rPr>
              <a:t>CONTENTS</a:t>
            </a:r>
          </a:p>
        </p:txBody>
      </p:sp>
      <p:cxnSp>
        <p:nvCxnSpPr>
          <p:cNvPr id="7" name="Straight Connector 6">
            <a:extLst>
              <a:ext uri="{FF2B5EF4-FFF2-40B4-BE49-F238E27FC236}">
                <a16:creationId xmlns:a16="http://schemas.microsoft.com/office/drawing/2014/main" id="{381E403D-FECF-48B0-A14A-9C4E2A01747A}"/>
              </a:ext>
            </a:extLst>
          </p:cNvPr>
          <p:cNvCxnSpPr/>
          <p:nvPr/>
        </p:nvCxnSpPr>
        <p:spPr>
          <a:xfrm>
            <a:off x="3910025" y="1532419"/>
            <a:ext cx="0" cy="3946967"/>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hlinkClick r:id="rId5" action="ppaction://hlinksldjump"/>
            <a:extLst>
              <a:ext uri="{FF2B5EF4-FFF2-40B4-BE49-F238E27FC236}">
                <a16:creationId xmlns:a16="http://schemas.microsoft.com/office/drawing/2014/main" id="{63A6E0B7-9A16-42B9-813F-8B5D8E884A5A}"/>
              </a:ext>
            </a:extLst>
          </p:cNvPr>
          <p:cNvSpPr txBox="1"/>
          <p:nvPr/>
        </p:nvSpPr>
        <p:spPr>
          <a:xfrm>
            <a:off x="4354504" y="1388907"/>
            <a:ext cx="3685840" cy="536202"/>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IN" sz="2100" b="0" i="0" u="none" strike="noStrike" kern="1200" cap="none" spc="0" normalizeH="0" baseline="0" noProof="0" dirty="0">
                <a:ln>
                  <a:noFill/>
                </a:ln>
                <a:solidFill>
                  <a:prstClr val="white"/>
                </a:solidFill>
                <a:effectLst/>
                <a:uLnTx/>
                <a:uFillTx/>
                <a:latin typeface="Source Sans Pro" panose="020B0503030403020204" pitchFamily="34" charset="0"/>
                <a:ea typeface="Source Sans Pro" panose="020B0503030403020204" pitchFamily="34" charset="0"/>
                <a:cs typeface="+mn-cs"/>
              </a:rPr>
              <a:t>1.   </a:t>
            </a:r>
            <a:r>
              <a:rPr lang="en-IN" sz="2100" dirty="0">
                <a:solidFill>
                  <a:schemeClr val="bg1"/>
                </a:solidFill>
                <a:latin typeface="Source Sans Pro" panose="020B0503030403020204" pitchFamily="34" charset="0"/>
                <a:ea typeface="Source Sans Pro" panose="020B0503030403020204" pitchFamily="34" charset="0"/>
              </a:rPr>
              <a:t>Introduction</a:t>
            </a:r>
            <a:endParaRPr kumimoji="0" lang="en-IN" sz="2100" b="0" i="0" u="none" strike="noStrike" kern="1200" cap="none" spc="0" normalizeH="0" baseline="0" noProof="0" dirty="0">
              <a:ln>
                <a:noFill/>
              </a:ln>
              <a:solidFill>
                <a:prstClr val="white"/>
              </a:solidFill>
              <a:effectLst/>
              <a:uLnTx/>
              <a:uFillTx/>
              <a:latin typeface="Source Sans Pro" panose="020B0503030403020204" pitchFamily="34" charset="0"/>
              <a:ea typeface="Source Sans Pro" panose="020B0503030403020204" pitchFamily="34" charset="0"/>
              <a:cs typeface="+mn-cs"/>
            </a:endParaRPr>
          </a:p>
        </p:txBody>
      </p:sp>
      <p:sp>
        <p:nvSpPr>
          <p:cNvPr id="9" name="TextBox 8">
            <a:hlinkClick r:id="rId6" action="ppaction://hlinksldjump"/>
            <a:extLst>
              <a:ext uri="{FF2B5EF4-FFF2-40B4-BE49-F238E27FC236}">
                <a16:creationId xmlns:a16="http://schemas.microsoft.com/office/drawing/2014/main" id="{BB16380C-3425-4AE0-A2D1-3D5321A7D887}"/>
              </a:ext>
            </a:extLst>
          </p:cNvPr>
          <p:cNvSpPr txBox="1"/>
          <p:nvPr/>
        </p:nvSpPr>
        <p:spPr>
          <a:xfrm>
            <a:off x="4364155" y="1857196"/>
            <a:ext cx="3679430" cy="427896"/>
          </a:xfrm>
          <a:prstGeom prst="rect">
            <a:avLst/>
          </a:prstGeom>
          <a:noFill/>
        </p:spPr>
        <p:txBody>
          <a:bodyPr wrap="square">
            <a:spAutoFit/>
          </a:bodyPr>
          <a:lstStyle/>
          <a:p>
            <a:r>
              <a:rPr kumimoji="0" lang="en-IN" sz="2100" b="0" i="0" u="none" strike="noStrike" kern="1200" cap="none" spc="0" normalizeH="0" baseline="0" noProof="0" dirty="0">
                <a:ln>
                  <a:noFill/>
                </a:ln>
                <a:solidFill>
                  <a:prstClr val="white"/>
                </a:solidFill>
                <a:effectLst/>
                <a:uLnTx/>
                <a:uFillTx/>
                <a:latin typeface="Source Sans Pro" panose="020B0503030403020204" pitchFamily="34" charset="0"/>
                <a:ea typeface="Source Sans Pro" panose="020B0503030403020204" pitchFamily="34" charset="0"/>
                <a:cs typeface="+mn-cs"/>
              </a:rPr>
              <a:t>2.   Project Overview</a:t>
            </a:r>
            <a:endParaRPr lang="en-IN" dirty="0"/>
          </a:p>
        </p:txBody>
      </p:sp>
      <p:sp>
        <p:nvSpPr>
          <p:cNvPr id="10" name="TextBox 9">
            <a:hlinkClick r:id="rId7" action="ppaction://hlinksldjump"/>
            <a:extLst>
              <a:ext uri="{FF2B5EF4-FFF2-40B4-BE49-F238E27FC236}">
                <a16:creationId xmlns:a16="http://schemas.microsoft.com/office/drawing/2014/main" id="{C6851CCE-DACA-4566-8707-6ED700FE8C2A}"/>
              </a:ext>
            </a:extLst>
          </p:cNvPr>
          <p:cNvSpPr txBox="1"/>
          <p:nvPr/>
        </p:nvSpPr>
        <p:spPr>
          <a:xfrm>
            <a:off x="4354504" y="2240213"/>
            <a:ext cx="3679437" cy="422424"/>
          </a:xfrm>
          <a:prstGeom prst="rect">
            <a:avLst/>
          </a:prstGeom>
          <a:noFill/>
        </p:spPr>
        <p:txBody>
          <a:bodyPr wrap="square">
            <a:spAutoFit/>
          </a:bodyPr>
          <a:lstStyle/>
          <a:p>
            <a:r>
              <a:rPr lang="en-IN" sz="2100" dirty="0">
                <a:solidFill>
                  <a:schemeClr val="bg1"/>
                </a:solidFill>
                <a:latin typeface="Source Sans Pro" panose="020B0503030403020204" pitchFamily="34" charset="0"/>
                <a:ea typeface="Source Sans Pro" panose="020B0503030403020204" pitchFamily="34" charset="0"/>
              </a:rPr>
              <a:t>3.   Dataset Overview</a:t>
            </a:r>
          </a:p>
        </p:txBody>
      </p:sp>
      <p:sp>
        <p:nvSpPr>
          <p:cNvPr id="11" name="TextBox 10">
            <a:hlinkClick r:id="rId8" action="ppaction://hlinksldjump"/>
            <a:extLst>
              <a:ext uri="{FF2B5EF4-FFF2-40B4-BE49-F238E27FC236}">
                <a16:creationId xmlns:a16="http://schemas.microsoft.com/office/drawing/2014/main" id="{36E0648C-4213-4456-9BB3-17F74B8A9D22}"/>
              </a:ext>
            </a:extLst>
          </p:cNvPr>
          <p:cNvSpPr txBox="1"/>
          <p:nvPr/>
        </p:nvSpPr>
        <p:spPr>
          <a:xfrm>
            <a:off x="4360914" y="3014112"/>
            <a:ext cx="4589695" cy="415498"/>
          </a:xfrm>
          <a:prstGeom prst="rect">
            <a:avLst/>
          </a:prstGeom>
          <a:noFill/>
        </p:spPr>
        <p:txBody>
          <a:bodyPr wrap="square">
            <a:spAutoFit/>
          </a:bodyPr>
          <a:lstStyle/>
          <a:p>
            <a:r>
              <a:rPr lang="en-IN" sz="2100" dirty="0">
                <a:solidFill>
                  <a:schemeClr val="bg1"/>
                </a:solidFill>
                <a:latin typeface="Source Sans Pro" panose="020B0503030403020204" pitchFamily="34" charset="0"/>
                <a:ea typeface="Source Sans Pro" panose="020B0503030403020204" pitchFamily="34" charset="0"/>
              </a:rPr>
              <a:t>5.   Exploratory Data Analysis</a:t>
            </a:r>
          </a:p>
        </p:txBody>
      </p:sp>
      <p:sp>
        <p:nvSpPr>
          <p:cNvPr id="12" name="TextBox 11">
            <a:hlinkClick r:id="rId9" action="ppaction://hlinksldjump"/>
            <a:extLst>
              <a:ext uri="{FF2B5EF4-FFF2-40B4-BE49-F238E27FC236}">
                <a16:creationId xmlns:a16="http://schemas.microsoft.com/office/drawing/2014/main" id="{4BCEC01C-285F-414B-9588-576BB7849A39}"/>
              </a:ext>
            </a:extLst>
          </p:cNvPr>
          <p:cNvSpPr txBox="1"/>
          <p:nvPr/>
        </p:nvSpPr>
        <p:spPr>
          <a:xfrm>
            <a:off x="4354509" y="2613736"/>
            <a:ext cx="3703237" cy="415498"/>
          </a:xfrm>
          <a:prstGeom prst="rect">
            <a:avLst/>
          </a:prstGeom>
          <a:noFill/>
        </p:spPr>
        <p:txBody>
          <a:bodyPr wrap="square">
            <a:spAutoFit/>
          </a:bodyPr>
          <a:lstStyle/>
          <a:p>
            <a:r>
              <a:rPr lang="en-IN" sz="2100" dirty="0">
                <a:solidFill>
                  <a:schemeClr val="bg1"/>
                </a:solidFill>
                <a:latin typeface="Source Sans Pro" panose="020B0503030403020204" pitchFamily="34" charset="0"/>
                <a:ea typeface="Source Sans Pro" panose="020B0503030403020204" pitchFamily="34" charset="0"/>
              </a:rPr>
              <a:t>4.   Data Pre-Processing</a:t>
            </a:r>
          </a:p>
        </p:txBody>
      </p:sp>
      <p:sp>
        <p:nvSpPr>
          <p:cNvPr id="13" name="TextBox 12">
            <a:hlinkClick r:id="rId10" action="ppaction://hlinksldjump"/>
            <a:extLst>
              <a:ext uri="{FF2B5EF4-FFF2-40B4-BE49-F238E27FC236}">
                <a16:creationId xmlns:a16="http://schemas.microsoft.com/office/drawing/2014/main" id="{FDB89FF4-0F2F-46FD-B67B-D11BDB58C1C2}"/>
              </a:ext>
            </a:extLst>
          </p:cNvPr>
          <p:cNvSpPr txBox="1"/>
          <p:nvPr/>
        </p:nvSpPr>
        <p:spPr>
          <a:xfrm>
            <a:off x="4360914" y="3422668"/>
            <a:ext cx="3685912" cy="415498"/>
          </a:xfrm>
          <a:prstGeom prst="rect">
            <a:avLst/>
          </a:prstGeom>
          <a:noFill/>
        </p:spPr>
        <p:txBody>
          <a:bodyPr wrap="square">
            <a:spAutoFit/>
          </a:bodyPr>
          <a:lstStyle/>
          <a:p>
            <a:r>
              <a:rPr lang="en-IN" sz="2100" dirty="0">
                <a:solidFill>
                  <a:schemeClr val="bg1"/>
                </a:solidFill>
                <a:latin typeface="Source Sans Pro" panose="020B0503030403020204" pitchFamily="34" charset="0"/>
                <a:ea typeface="Source Sans Pro" panose="020B0503030403020204" pitchFamily="34" charset="0"/>
              </a:rPr>
              <a:t>6.   Model Implementation</a:t>
            </a:r>
          </a:p>
        </p:txBody>
      </p:sp>
      <p:sp>
        <p:nvSpPr>
          <p:cNvPr id="15" name="TextBox 14">
            <a:hlinkClick r:id="rId11" action="ppaction://hlinksldjump"/>
            <a:extLst>
              <a:ext uri="{FF2B5EF4-FFF2-40B4-BE49-F238E27FC236}">
                <a16:creationId xmlns:a16="http://schemas.microsoft.com/office/drawing/2014/main" id="{35EBD4BA-1A01-487A-8A22-CC254A9422A1}"/>
              </a:ext>
            </a:extLst>
          </p:cNvPr>
          <p:cNvSpPr txBox="1"/>
          <p:nvPr/>
        </p:nvSpPr>
        <p:spPr>
          <a:xfrm>
            <a:off x="4354504" y="3811030"/>
            <a:ext cx="3703242" cy="415498"/>
          </a:xfrm>
          <a:prstGeom prst="rect">
            <a:avLst/>
          </a:prstGeom>
          <a:noFill/>
        </p:spPr>
        <p:txBody>
          <a:bodyPr wrap="square">
            <a:spAutoFit/>
          </a:bodyPr>
          <a:lstStyle/>
          <a:p>
            <a:r>
              <a:rPr lang="en-IN" sz="2100" dirty="0">
                <a:solidFill>
                  <a:schemeClr val="bg1"/>
                </a:solidFill>
                <a:latin typeface="Source Sans Pro" panose="020B0503030403020204" pitchFamily="34" charset="0"/>
                <a:ea typeface="Source Sans Pro" panose="020B0503030403020204" pitchFamily="34" charset="0"/>
              </a:rPr>
              <a:t>7.   Evaluation Strategy</a:t>
            </a:r>
          </a:p>
        </p:txBody>
      </p:sp>
      <p:sp>
        <p:nvSpPr>
          <p:cNvPr id="16" name="TextBox 15">
            <a:hlinkClick r:id="rId12" action="ppaction://hlinksldjump"/>
            <a:extLst>
              <a:ext uri="{FF2B5EF4-FFF2-40B4-BE49-F238E27FC236}">
                <a16:creationId xmlns:a16="http://schemas.microsoft.com/office/drawing/2014/main" id="{6F396C27-93C8-466E-9374-92DEE6F6C8B5}"/>
              </a:ext>
            </a:extLst>
          </p:cNvPr>
          <p:cNvSpPr txBox="1"/>
          <p:nvPr/>
        </p:nvSpPr>
        <p:spPr>
          <a:xfrm>
            <a:off x="4354504" y="5007652"/>
            <a:ext cx="3703242" cy="415498"/>
          </a:xfrm>
          <a:prstGeom prst="rect">
            <a:avLst/>
          </a:prstGeom>
          <a:noFill/>
        </p:spPr>
        <p:txBody>
          <a:bodyPr wrap="square">
            <a:spAutoFit/>
          </a:bodyPr>
          <a:lstStyle/>
          <a:p>
            <a:r>
              <a:rPr lang="en-IN" sz="2100" dirty="0">
                <a:solidFill>
                  <a:schemeClr val="bg1"/>
                </a:solidFill>
                <a:latin typeface="Source Sans Pro" panose="020B0503030403020204" pitchFamily="34" charset="0"/>
                <a:ea typeface="Source Sans Pro" panose="020B0503030403020204" pitchFamily="34" charset="0"/>
              </a:rPr>
              <a:t>10.   Conclusion</a:t>
            </a:r>
          </a:p>
        </p:txBody>
      </p:sp>
      <p:sp>
        <p:nvSpPr>
          <p:cNvPr id="17" name="TextBox 16">
            <a:hlinkClick r:id="rId13" action="ppaction://hlinksldjump"/>
            <a:extLst>
              <a:ext uri="{FF2B5EF4-FFF2-40B4-BE49-F238E27FC236}">
                <a16:creationId xmlns:a16="http://schemas.microsoft.com/office/drawing/2014/main" id="{75236354-5F66-4F45-825B-5BF7AE8C4EC3}"/>
              </a:ext>
            </a:extLst>
          </p:cNvPr>
          <p:cNvSpPr txBox="1"/>
          <p:nvPr/>
        </p:nvSpPr>
        <p:spPr>
          <a:xfrm>
            <a:off x="4354509" y="4194047"/>
            <a:ext cx="3703237" cy="415498"/>
          </a:xfrm>
          <a:prstGeom prst="rect">
            <a:avLst/>
          </a:prstGeom>
          <a:noFill/>
        </p:spPr>
        <p:txBody>
          <a:bodyPr wrap="square">
            <a:spAutoFit/>
          </a:bodyPr>
          <a:lstStyle/>
          <a:p>
            <a:r>
              <a:rPr lang="en-IN" sz="2100" dirty="0">
                <a:solidFill>
                  <a:schemeClr val="bg1"/>
                </a:solidFill>
                <a:latin typeface="Source Sans Pro" panose="020B0503030403020204" pitchFamily="34" charset="0"/>
                <a:ea typeface="Source Sans Pro" panose="020B0503030403020204" pitchFamily="34" charset="0"/>
              </a:rPr>
              <a:t>8.   Algorithm Analogy</a:t>
            </a:r>
          </a:p>
        </p:txBody>
      </p:sp>
      <p:sp>
        <p:nvSpPr>
          <p:cNvPr id="14" name="TextBox 13">
            <a:hlinkClick r:id="rId14" action="ppaction://hlinksldjump"/>
            <a:extLst>
              <a:ext uri="{FF2B5EF4-FFF2-40B4-BE49-F238E27FC236}">
                <a16:creationId xmlns:a16="http://schemas.microsoft.com/office/drawing/2014/main" id="{75236354-5F66-4F45-825B-5BF7AE8C4EC3}"/>
              </a:ext>
            </a:extLst>
          </p:cNvPr>
          <p:cNvSpPr txBox="1"/>
          <p:nvPr/>
        </p:nvSpPr>
        <p:spPr>
          <a:xfrm>
            <a:off x="4360914" y="4619290"/>
            <a:ext cx="3703237" cy="415498"/>
          </a:xfrm>
          <a:prstGeom prst="rect">
            <a:avLst/>
          </a:prstGeom>
          <a:noFill/>
        </p:spPr>
        <p:txBody>
          <a:bodyPr wrap="square">
            <a:spAutoFit/>
          </a:bodyPr>
          <a:lstStyle/>
          <a:p>
            <a:r>
              <a:rPr lang="en-IN" sz="2100" dirty="0">
                <a:solidFill>
                  <a:schemeClr val="bg1"/>
                </a:solidFill>
                <a:latin typeface="Source Sans Pro" panose="020B0503030403020204" pitchFamily="34" charset="0"/>
                <a:ea typeface="Source Sans Pro" panose="020B0503030403020204" pitchFamily="34" charset="0"/>
              </a:rPr>
              <a:t>9.   ROC Curve</a:t>
            </a:r>
          </a:p>
        </p:txBody>
      </p:sp>
    </p:spTree>
    <p:extLst>
      <p:ext uri="{BB962C8B-B14F-4D97-AF65-F5344CB8AC3E}">
        <p14:creationId xmlns:p14="http://schemas.microsoft.com/office/powerpoint/2010/main" val="1646010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454EB4B-B9A8-43B5-8511-7EC9EDF1A84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3142" y="0"/>
            <a:ext cx="12192000" cy="1787132"/>
          </a:xfrm>
          <a:prstGeom prst="rect">
            <a:avLst/>
          </a:prstGeom>
        </p:spPr>
      </p:pic>
      <p:sp>
        <p:nvSpPr>
          <p:cNvPr id="5" name="Rectangle 4">
            <a:extLst>
              <a:ext uri="{FF2B5EF4-FFF2-40B4-BE49-F238E27FC236}">
                <a16:creationId xmlns:a16="http://schemas.microsoft.com/office/drawing/2014/main" id="{E27EC89E-19F7-4294-B786-C07D8B18A428}"/>
              </a:ext>
            </a:extLst>
          </p:cNvPr>
          <p:cNvSpPr/>
          <p:nvPr/>
        </p:nvSpPr>
        <p:spPr>
          <a:xfrm>
            <a:off x="601884" y="1145895"/>
            <a:ext cx="4745620" cy="62966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C10F26D-7E71-4D2B-A0E8-7F222B52A18F}"/>
              </a:ext>
            </a:extLst>
          </p:cNvPr>
          <p:cNvSpPr txBox="1"/>
          <p:nvPr/>
        </p:nvSpPr>
        <p:spPr>
          <a:xfrm>
            <a:off x="620259" y="1053523"/>
            <a:ext cx="4727245" cy="830997"/>
          </a:xfrm>
          <a:prstGeom prst="rect">
            <a:avLst/>
          </a:prstGeom>
          <a:noFill/>
        </p:spPr>
        <p:txBody>
          <a:bodyPr wrap="square" rtlCol="0">
            <a:spAutoFit/>
          </a:bodyPr>
          <a:lstStyle/>
          <a:p>
            <a:r>
              <a:rPr lang="en-US" sz="4800" b="1" dirty="0">
                <a:solidFill>
                  <a:schemeClr val="accent1">
                    <a:lumMod val="75000"/>
                  </a:schemeClr>
                </a:solidFill>
                <a:latin typeface="Tw Cen MT Condensed" panose="020B0606020104020203" pitchFamily="34" charset="0"/>
              </a:rPr>
              <a:t>INTRODUCTION</a:t>
            </a:r>
          </a:p>
        </p:txBody>
      </p:sp>
      <p:cxnSp>
        <p:nvCxnSpPr>
          <p:cNvPr id="7" name="Straight Connector 6">
            <a:extLst>
              <a:ext uri="{FF2B5EF4-FFF2-40B4-BE49-F238E27FC236}">
                <a16:creationId xmlns:a16="http://schemas.microsoft.com/office/drawing/2014/main" id="{7C16B2C0-E00B-4EA9-938D-197A944344D4}"/>
              </a:ext>
            </a:extLst>
          </p:cNvPr>
          <p:cNvCxnSpPr>
            <a:cxnSpLocks/>
          </p:cNvCxnSpPr>
          <p:nvPr/>
        </p:nvCxnSpPr>
        <p:spPr>
          <a:xfrm>
            <a:off x="0" y="1789639"/>
            <a:ext cx="1219200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D2AA76D-B965-43CA-BB9A-ECF10BFA9DD2}"/>
              </a:ext>
            </a:extLst>
          </p:cNvPr>
          <p:cNvSpPr/>
          <p:nvPr/>
        </p:nvSpPr>
        <p:spPr>
          <a:xfrm>
            <a:off x="4119513" y="1145895"/>
            <a:ext cx="8072487" cy="643744"/>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3E4DE13A-DD8B-4999-A696-55882354A344}"/>
              </a:ext>
            </a:extLst>
          </p:cNvPr>
          <p:cNvSpPr/>
          <p:nvPr/>
        </p:nvSpPr>
        <p:spPr>
          <a:xfrm>
            <a:off x="0" y="0"/>
            <a:ext cx="601884" cy="18152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A58B8B07-41C9-455D-BE8C-ACAAB368E768}"/>
              </a:ext>
            </a:extLst>
          </p:cNvPr>
          <p:cNvSpPr/>
          <p:nvPr/>
        </p:nvSpPr>
        <p:spPr>
          <a:xfrm>
            <a:off x="620259" y="5787"/>
            <a:ext cx="11567029" cy="1145895"/>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D4ACE39D-024B-44F5-BD0E-73431A3B0391}"/>
              </a:ext>
            </a:extLst>
          </p:cNvPr>
          <p:cNvSpPr txBox="1"/>
          <p:nvPr/>
        </p:nvSpPr>
        <p:spPr>
          <a:xfrm>
            <a:off x="601884" y="2281849"/>
            <a:ext cx="10874771" cy="1862946"/>
          </a:xfrm>
          <a:prstGeom prst="rect">
            <a:avLst/>
          </a:prstGeom>
          <a:noFill/>
        </p:spPr>
        <p:txBody>
          <a:bodyPr wrap="square">
            <a:spAutoFit/>
          </a:bodyPr>
          <a:lstStyle/>
          <a:p>
            <a:pPr algn="just">
              <a:lnSpc>
                <a:spcPct val="130000"/>
              </a:lnSpc>
            </a:pPr>
            <a:r>
              <a:rPr lang="en-US" dirty="0">
                <a:latin typeface="Source Sans Pro" panose="020B0503030403020204" pitchFamily="34" charset="0"/>
              </a:rPr>
              <a:t>Autism spectrum disorder is a condition related to brain development that impacts how a person perceives and socializes with others, causing problems in social interaction and communication. The term “spectrum” refers to the wide range of symptoms and behavior a person might have. Autism is a “disorder” so it can’t be cured, but if diagnosed early a person can be given treatment to maximize person’s ability to function by reducing autism symptoms and supporting development and learning. </a:t>
            </a:r>
            <a:endParaRPr lang="en-IN" dirty="0">
              <a:latin typeface="Source Sans Pro" panose="020B0503030403020204" pitchFamily="34" charset="0"/>
            </a:endParaRPr>
          </a:p>
        </p:txBody>
      </p:sp>
      <p:sp>
        <p:nvSpPr>
          <p:cNvPr id="18" name="Rectangle 17">
            <a:extLst>
              <a:ext uri="{FF2B5EF4-FFF2-40B4-BE49-F238E27FC236}">
                <a16:creationId xmlns:a16="http://schemas.microsoft.com/office/drawing/2014/main" id="{814141D3-84EA-4F7E-A681-21B246798F75}"/>
              </a:ext>
            </a:extLst>
          </p:cNvPr>
          <p:cNvSpPr/>
          <p:nvPr/>
        </p:nvSpPr>
        <p:spPr>
          <a:xfrm>
            <a:off x="0" y="6488382"/>
            <a:ext cx="12192000" cy="369619"/>
          </a:xfrm>
          <a:prstGeom prst="rect">
            <a:avLst/>
          </a:prstGeom>
          <a:solidFill>
            <a:srgbClr val="94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9" name="Straight Connector 18">
            <a:extLst>
              <a:ext uri="{FF2B5EF4-FFF2-40B4-BE49-F238E27FC236}">
                <a16:creationId xmlns:a16="http://schemas.microsoft.com/office/drawing/2014/main" id="{F106D440-C875-4121-ADA5-36F595FA5A6F}"/>
              </a:ext>
            </a:extLst>
          </p:cNvPr>
          <p:cNvCxnSpPr>
            <a:cxnSpLocks/>
          </p:cNvCxnSpPr>
          <p:nvPr/>
        </p:nvCxnSpPr>
        <p:spPr>
          <a:xfrm>
            <a:off x="-11575" y="6502460"/>
            <a:ext cx="12203575"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30">
            <a:extLst>
              <a:ext uri="{FF2B5EF4-FFF2-40B4-BE49-F238E27FC236}">
                <a16:creationId xmlns:a16="http://schemas.microsoft.com/office/drawing/2014/main" id="{560FA623-516B-43C7-A4DA-A03366BE4796}"/>
              </a:ext>
            </a:extLst>
          </p:cNvPr>
          <p:cNvSpPr>
            <a:spLocks noGrp="1"/>
          </p:cNvSpPr>
          <p:nvPr>
            <p:ph type="sldNum" sz="quarter" idx="12"/>
          </p:nvPr>
        </p:nvSpPr>
        <p:spPr>
          <a:xfrm>
            <a:off x="9240450" y="6504450"/>
            <a:ext cx="2743200" cy="365125"/>
          </a:xfrm>
        </p:spPr>
        <p:txBody>
          <a:bodyPr/>
          <a:lstStyle/>
          <a:p>
            <a:fld id="{5EF872DC-DECD-4A3F-BE65-088CD1923322}" type="slidenum">
              <a:rPr lang="en-IN" smtClean="0">
                <a:solidFill>
                  <a:schemeClr val="bg1"/>
                </a:solidFill>
              </a:rPr>
              <a:t>3</a:t>
            </a:fld>
            <a:endParaRPr lang="en-IN" dirty="0">
              <a:solidFill>
                <a:schemeClr val="bg1"/>
              </a:solidFill>
            </a:endParaRPr>
          </a:p>
        </p:txBody>
      </p:sp>
      <p:sp>
        <p:nvSpPr>
          <p:cNvPr id="21" name="TextBox 20">
            <a:extLst>
              <a:ext uri="{FF2B5EF4-FFF2-40B4-BE49-F238E27FC236}">
                <a16:creationId xmlns:a16="http://schemas.microsoft.com/office/drawing/2014/main" id="{8C62A469-29B2-4FD5-B780-94C6C8CF84B8}"/>
              </a:ext>
            </a:extLst>
          </p:cNvPr>
          <p:cNvSpPr txBox="1"/>
          <p:nvPr/>
        </p:nvSpPr>
        <p:spPr>
          <a:xfrm>
            <a:off x="221846" y="6533377"/>
            <a:ext cx="6175094" cy="307777"/>
          </a:xfrm>
          <a:prstGeom prst="rect">
            <a:avLst/>
          </a:prstGeom>
          <a:noFill/>
        </p:spPr>
        <p:txBody>
          <a:bodyPr wrap="square">
            <a:spAutoFit/>
          </a:bodyPr>
          <a:lstStyle/>
          <a:p>
            <a:r>
              <a:rPr lang="en-IN" sz="1400" dirty="0">
                <a:solidFill>
                  <a:schemeClr val="bg1"/>
                </a:solidFill>
                <a:effectLst/>
                <a:latin typeface="Source Sans Pro" panose="020B0503030403020204" pitchFamily="34" charset="0"/>
              </a:rPr>
              <a:t>Group 10 | Machine Learning Approach to Predict Autism Spectrum Disorder</a:t>
            </a:r>
          </a:p>
        </p:txBody>
      </p:sp>
    </p:spTree>
    <p:extLst>
      <p:ext uri="{BB962C8B-B14F-4D97-AF65-F5344CB8AC3E}">
        <p14:creationId xmlns:p14="http://schemas.microsoft.com/office/powerpoint/2010/main" val="3566360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454EB4B-B9A8-43B5-8511-7EC9EDF1A84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3142" y="0"/>
            <a:ext cx="12192000" cy="1787132"/>
          </a:xfrm>
          <a:prstGeom prst="rect">
            <a:avLst/>
          </a:prstGeom>
        </p:spPr>
      </p:pic>
      <p:sp>
        <p:nvSpPr>
          <p:cNvPr id="5" name="Rectangle 4">
            <a:extLst>
              <a:ext uri="{FF2B5EF4-FFF2-40B4-BE49-F238E27FC236}">
                <a16:creationId xmlns:a16="http://schemas.microsoft.com/office/drawing/2014/main" id="{E27EC89E-19F7-4294-B786-C07D8B18A428}"/>
              </a:ext>
            </a:extLst>
          </p:cNvPr>
          <p:cNvSpPr/>
          <p:nvPr/>
        </p:nvSpPr>
        <p:spPr>
          <a:xfrm>
            <a:off x="601884" y="1145895"/>
            <a:ext cx="4745620" cy="62966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C10F26D-7E71-4D2B-A0E8-7F222B52A18F}"/>
              </a:ext>
            </a:extLst>
          </p:cNvPr>
          <p:cNvSpPr txBox="1"/>
          <p:nvPr/>
        </p:nvSpPr>
        <p:spPr>
          <a:xfrm>
            <a:off x="620259" y="1053523"/>
            <a:ext cx="4727245" cy="830997"/>
          </a:xfrm>
          <a:prstGeom prst="rect">
            <a:avLst/>
          </a:prstGeom>
          <a:noFill/>
        </p:spPr>
        <p:txBody>
          <a:bodyPr wrap="square" rtlCol="0">
            <a:spAutoFit/>
          </a:bodyPr>
          <a:lstStyle/>
          <a:p>
            <a:r>
              <a:rPr lang="en-US" sz="4800" b="1" dirty="0">
                <a:solidFill>
                  <a:schemeClr val="accent1">
                    <a:lumMod val="75000"/>
                  </a:schemeClr>
                </a:solidFill>
                <a:latin typeface="Tw Cen MT Condensed" panose="020B0606020104020203" pitchFamily="34" charset="0"/>
              </a:rPr>
              <a:t>PROJECT OVERVIEW</a:t>
            </a:r>
          </a:p>
        </p:txBody>
      </p:sp>
      <p:cxnSp>
        <p:nvCxnSpPr>
          <p:cNvPr id="7" name="Straight Connector 6">
            <a:extLst>
              <a:ext uri="{FF2B5EF4-FFF2-40B4-BE49-F238E27FC236}">
                <a16:creationId xmlns:a16="http://schemas.microsoft.com/office/drawing/2014/main" id="{7C16B2C0-E00B-4EA9-938D-197A944344D4}"/>
              </a:ext>
            </a:extLst>
          </p:cNvPr>
          <p:cNvCxnSpPr>
            <a:cxnSpLocks/>
          </p:cNvCxnSpPr>
          <p:nvPr/>
        </p:nvCxnSpPr>
        <p:spPr>
          <a:xfrm>
            <a:off x="0" y="1789639"/>
            <a:ext cx="1219200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D2AA76D-B965-43CA-BB9A-ECF10BFA9DD2}"/>
              </a:ext>
            </a:extLst>
          </p:cNvPr>
          <p:cNvSpPr/>
          <p:nvPr/>
        </p:nvSpPr>
        <p:spPr>
          <a:xfrm>
            <a:off x="5081047" y="1145895"/>
            <a:ext cx="7110952" cy="643744"/>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3E4DE13A-DD8B-4999-A696-55882354A344}"/>
              </a:ext>
            </a:extLst>
          </p:cNvPr>
          <p:cNvSpPr/>
          <p:nvPr/>
        </p:nvSpPr>
        <p:spPr>
          <a:xfrm>
            <a:off x="0" y="0"/>
            <a:ext cx="601884" cy="18152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A58B8B07-41C9-455D-BE8C-ACAAB368E768}"/>
              </a:ext>
            </a:extLst>
          </p:cNvPr>
          <p:cNvSpPr/>
          <p:nvPr/>
        </p:nvSpPr>
        <p:spPr>
          <a:xfrm>
            <a:off x="622169" y="5787"/>
            <a:ext cx="11565119" cy="1145895"/>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D4ACE39D-024B-44F5-BD0E-73431A3B0391}"/>
              </a:ext>
            </a:extLst>
          </p:cNvPr>
          <p:cNvSpPr txBox="1"/>
          <p:nvPr/>
        </p:nvSpPr>
        <p:spPr>
          <a:xfrm>
            <a:off x="601884" y="2199418"/>
            <a:ext cx="10874771" cy="2943242"/>
          </a:xfrm>
          <a:prstGeom prst="rect">
            <a:avLst/>
          </a:prstGeom>
          <a:noFill/>
        </p:spPr>
        <p:txBody>
          <a:bodyPr wrap="square">
            <a:spAutoFit/>
          </a:bodyPr>
          <a:lstStyle/>
          <a:p>
            <a:pPr algn="just">
              <a:lnSpc>
                <a:spcPct val="130000"/>
              </a:lnSpc>
            </a:pPr>
            <a:r>
              <a:rPr lang="en-US" dirty="0">
                <a:latin typeface="Source Sans Pro" panose="020B0503030403020204" pitchFamily="34" charset="0"/>
              </a:rPr>
              <a:t>According to Centers for Disease Control and Prevention(CDC) about 1% of the world’s population has ASD (i.e. 7,50,00,000 people). The number of people diagnosed with ASD in the United States and other countries has increased since the 1970s and particularly since the late 1990s but, it is not clear if the increase is related to the changes in the criteria used to diagnose ASD or if the condition has truly become more common over time. Looking at this situation with the help of the Supervised Classification Learning Algorithms we will construct a model which will predict if a person has autism or not based on several scientific etiology, symptoms and factors affecting ASD. </a:t>
            </a:r>
            <a:endParaRPr lang="en-IN" dirty="0">
              <a:latin typeface="Source Sans Pro" panose="020B0503030403020204" pitchFamily="34" charset="0"/>
            </a:endParaRPr>
          </a:p>
          <a:p>
            <a:pPr algn="just">
              <a:lnSpc>
                <a:spcPct val="130000"/>
              </a:lnSpc>
            </a:pPr>
            <a:endParaRPr lang="en-IN" dirty="0">
              <a:latin typeface="Source Sans Pro" panose="020B0503030403020204" pitchFamily="34" charset="0"/>
            </a:endParaRPr>
          </a:p>
        </p:txBody>
      </p:sp>
      <p:sp>
        <p:nvSpPr>
          <p:cNvPr id="17" name="Rectangle 16">
            <a:extLst>
              <a:ext uri="{FF2B5EF4-FFF2-40B4-BE49-F238E27FC236}">
                <a16:creationId xmlns:a16="http://schemas.microsoft.com/office/drawing/2014/main" id="{DC775E61-17BE-4E1B-8735-5F36FE003ABF}"/>
              </a:ext>
            </a:extLst>
          </p:cNvPr>
          <p:cNvSpPr/>
          <p:nvPr/>
        </p:nvSpPr>
        <p:spPr>
          <a:xfrm>
            <a:off x="0" y="6488382"/>
            <a:ext cx="12192000" cy="369619"/>
          </a:xfrm>
          <a:prstGeom prst="rect">
            <a:avLst/>
          </a:prstGeom>
          <a:solidFill>
            <a:srgbClr val="94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47CFA38F-6C43-4D44-829E-72FE1E837A6F}"/>
              </a:ext>
            </a:extLst>
          </p:cNvPr>
          <p:cNvCxnSpPr>
            <a:cxnSpLocks/>
          </p:cNvCxnSpPr>
          <p:nvPr/>
        </p:nvCxnSpPr>
        <p:spPr>
          <a:xfrm>
            <a:off x="-11575" y="6502460"/>
            <a:ext cx="12203575"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Slide Number Placeholder 30">
            <a:extLst>
              <a:ext uri="{FF2B5EF4-FFF2-40B4-BE49-F238E27FC236}">
                <a16:creationId xmlns:a16="http://schemas.microsoft.com/office/drawing/2014/main" id="{723ABAC8-F91F-4A29-A391-063271113DD2}"/>
              </a:ext>
            </a:extLst>
          </p:cNvPr>
          <p:cNvSpPr>
            <a:spLocks noGrp="1"/>
          </p:cNvSpPr>
          <p:nvPr>
            <p:ph type="sldNum" sz="quarter" idx="12"/>
          </p:nvPr>
        </p:nvSpPr>
        <p:spPr>
          <a:xfrm>
            <a:off x="9240450" y="6504450"/>
            <a:ext cx="2743200" cy="365125"/>
          </a:xfrm>
        </p:spPr>
        <p:txBody>
          <a:bodyPr/>
          <a:lstStyle/>
          <a:p>
            <a:fld id="{5EF872DC-DECD-4A3F-BE65-088CD1923322}" type="slidenum">
              <a:rPr lang="en-IN" smtClean="0">
                <a:solidFill>
                  <a:schemeClr val="bg1"/>
                </a:solidFill>
              </a:rPr>
              <a:t>4</a:t>
            </a:fld>
            <a:endParaRPr lang="en-IN" dirty="0">
              <a:solidFill>
                <a:schemeClr val="bg1"/>
              </a:solidFill>
            </a:endParaRPr>
          </a:p>
        </p:txBody>
      </p:sp>
      <p:sp>
        <p:nvSpPr>
          <p:cNvPr id="20" name="TextBox 19">
            <a:extLst>
              <a:ext uri="{FF2B5EF4-FFF2-40B4-BE49-F238E27FC236}">
                <a16:creationId xmlns:a16="http://schemas.microsoft.com/office/drawing/2014/main" id="{1533F189-0B2D-4F37-B797-769CE0BBC756}"/>
              </a:ext>
            </a:extLst>
          </p:cNvPr>
          <p:cNvSpPr txBox="1"/>
          <p:nvPr/>
        </p:nvSpPr>
        <p:spPr>
          <a:xfrm>
            <a:off x="221846" y="6533377"/>
            <a:ext cx="6175094" cy="307777"/>
          </a:xfrm>
          <a:prstGeom prst="rect">
            <a:avLst/>
          </a:prstGeom>
          <a:noFill/>
        </p:spPr>
        <p:txBody>
          <a:bodyPr wrap="square">
            <a:spAutoFit/>
          </a:bodyPr>
          <a:lstStyle/>
          <a:p>
            <a:r>
              <a:rPr lang="en-IN" sz="1400" dirty="0">
                <a:solidFill>
                  <a:schemeClr val="bg1"/>
                </a:solidFill>
                <a:effectLst/>
                <a:latin typeface="Source Sans Pro" panose="020B0503030403020204" pitchFamily="34" charset="0"/>
              </a:rPr>
              <a:t>Group 10 | Machine Learning Approach to Predict Autism Spectrum Disorder</a:t>
            </a:r>
          </a:p>
        </p:txBody>
      </p:sp>
    </p:spTree>
    <p:extLst>
      <p:ext uri="{BB962C8B-B14F-4D97-AF65-F5344CB8AC3E}">
        <p14:creationId xmlns:p14="http://schemas.microsoft.com/office/powerpoint/2010/main" val="385958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454EB4B-B9A8-43B5-8511-7EC9EDF1A84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3142" y="0"/>
            <a:ext cx="12192000" cy="1787132"/>
          </a:xfrm>
          <a:prstGeom prst="rect">
            <a:avLst/>
          </a:prstGeom>
        </p:spPr>
      </p:pic>
      <p:sp>
        <p:nvSpPr>
          <p:cNvPr id="5" name="Rectangle 4">
            <a:extLst>
              <a:ext uri="{FF2B5EF4-FFF2-40B4-BE49-F238E27FC236}">
                <a16:creationId xmlns:a16="http://schemas.microsoft.com/office/drawing/2014/main" id="{E27EC89E-19F7-4294-B786-C07D8B18A428}"/>
              </a:ext>
            </a:extLst>
          </p:cNvPr>
          <p:cNvSpPr/>
          <p:nvPr/>
        </p:nvSpPr>
        <p:spPr>
          <a:xfrm>
            <a:off x="601884" y="1145895"/>
            <a:ext cx="4745620" cy="62966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C10F26D-7E71-4D2B-A0E8-7F222B52A18F}"/>
              </a:ext>
            </a:extLst>
          </p:cNvPr>
          <p:cNvSpPr txBox="1"/>
          <p:nvPr/>
        </p:nvSpPr>
        <p:spPr>
          <a:xfrm>
            <a:off x="620259" y="1053523"/>
            <a:ext cx="4727245" cy="830997"/>
          </a:xfrm>
          <a:prstGeom prst="rect">
            <a:avLst/>
          </a:prstGeom>
          <a:noFill/>
        </p:spPr>
        <p:txBody>
          <a:bodyPr wrap="square" rtlCol="0">
            <a:spAutoFit/>
          </a:bodyPr>
          <a:lstStyle/>
          <a:p>
            <a:r>
              <a:rPr lang="en-US" sz="4800" b="1" dirty="0">
                <a:solidFill>
                  <a:schemeClr val="accent1">
                    <a:lumMod val="75000"/>
                  </a:schemeClr>
                </a:solidFill>
                <a:latin typeface="Tw Cen MT Condensed" panose="020B0606020104020203" pitchFamily="34" charset="0"/>
              </a:rPr>
              <a:t>DATASET OVERVIEW</a:t>
            </a:r>
          </a:p>
        </p:txBody>
      </p:sp>
      <p:cxnSp>
        <p:nvCxnSpPr>
          <p:cNvPr id="7" name="Straight Connector 6">
            <a:extLst>
              <a:ext uri="{FF2B5EF4-FFF2-40B4-BE49-F238E27FC236}">
                <a16:creationId xmlns:a16="http://schemas.microsoft.com/office/drawing/2014/main" id="{7C16B2C0-E00B-4EA9-938D-197A944344D4}"/>
              </a:ext>
            </a:extLst>
          </p:cNvPr>
          <p:cNvCxnSpPr>
            <a:cxnSpLocks/>
          </p:cNvCxnSpPr>
          <p:nvPr/>
        </p:nvCxnSpPr>
        <p:spPr>
          <a:xfrm>
            <a:off x="0" y="1789639"/>
            <a:ext cx="1219200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D2AA76D-B965-43CA-BB9A-ECF10BFA9DD2}"/>
              </a:ext>
            </a:extLst>
          </p:cNvPr>
          <p:cNvSpPr/>
          <p:nvPr/>
        </p:nvSpPr>
        <p:spPr>
          <a:xfrm>
            <a:off x="5156462" y="1145895"/>
            <a:ext cx="7035537" cy="643744"/>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3E4DE13A-DD8B-4999-A696-55882354A344}"/>
              </a:ext>
            </a:extLst>
          </p:cNvPr>
          <p:cNvSpPr/>
          <p:nvPr/>
        </p:nvSpPr>
        <p:spPr>
          <a:xfrm>
            <a:off x="0" y="0"/>
            <a:ext cx="601884" cy="18152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A58B8B07-41C9-455D-BE8C-ACAAB368E768}"/>
              </a:ext>
            </a:extLst>
          </p:cNvPr>
          <p:cNvSpPr/>
          <p:nvPr/>
        </p:nvSpPr>
        <p:spPr>
          <a:xfrm>
            <a:off x="620259" y="5787"/>
            <a:ext cx="11567029" cy="1145895"/>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D4ACE39D-024B-44F5-BD0E-73431A3B0391}"/>
              </a:ext>
            </a:extLst>
          </p:cNvPr>
          <p:cNvSpPr txBox="1"/>
          <p:nvPr/>
        </p:nvSpPr>
        <p:spPr>
          <a:xfrm>
            <a:off x="601884" y="1976892"/>
            <a:ext cx="10874771" cy="5408532"/>
          </a:xfrm>
          <a:prstGeom prst="rect">
            <a:avLst/>
          </a:prstGeom>
          <a:noFill/>
        </p:spPr>
        <p:txBody>
          <a:bodyPr wrap="square">
            <a:spAutoFit/>
          </a:bodyPr>
          <a:lstStyle/>
          <a:p>
            <a:pPr algn="just"/>
            <a:r>
              <a:rPr lang="en-US" dirty="0">
                <a:latin typeface="Source Sans Pro" panose="020B0503030403020204" pitchFamily="34" charset="0"/>
              </a:rPr>
              <a:t>We have taken dataset from UCI Machine Learning Repository. It contain data for different groups child(4 to 11 years) adolescence(12 to 16 years) and adult (16 and above). Dataset has 20 independent features which are:</a:t>
            </a:r>
          </a:p>
          <a:p>
            <a:endParaRPr lang="en-US" dirty="0">
              <a:latin typeface="Source Sans Pro" panose="020B0503030403020204" pitchFamily="34" charset="0"/>
            </a:endParaRPr>
          </a:p>
          <a:p>
            <a:pPr marL="617220" lvl="1" indent="-342900">
              <a:buFont typeface="+mj-lt"/>
              <a:buAutoNum type="arabicPeriod"/>
            </a:pPr>
            <a:r>
              <a:rPr lang="en-US" dirty="0">
                <a:latin typeface="Source Sans Pro" panose="020B0503030403020204" pitchFamily="34" charset="0"/>
              </a:rPr>
              <a:t>age: age of the individual in years</a:t>
            </a:r>
          </a:p>
          <a:p>
            <a:pPr marL="617220" lvl="1" indent="-342900">
              <a:buFont typeface="+mj-lt"/>
              <a:buAutoNum type="arabicPeriod"/>
            </a:pPr>
            <a:r>
              <a:rPr lang="en-US" dirty="0">
                <a:latin typeface="Source Sans Pro" panose="020B0503030403020204" pitchFamily="34" charset="0"/>
              </a:rPr>
              <a:t>gender: gender of an individual</a:t>
            </a:r>
          </a:p>
          <a:p>
            <a:pPr marL="617220" lvl="1" indent="-342900">
              <a:buFont typeface="+mj-lt"/>
              <a:buAutoNum type="arabicPeriod"/>
            </a:pPr>
            <a:r>
              <a:rPr lang="en-US" dirty="0">
                <a:latin typeface="Source Sans Pro" panose="020B0503030403020204" pitchFamily="34" charset="0"/>
              </a:rPr>
              <a:t>ethnicity: belonging of an individual to a social group</a:t>
            </a:r>
          </a:p>
          <a:p>
            <a:pPr marL="617220" lvl="1" indent="-342900">
              <a:buFont typeface="+mj-lt"/>
              <a:buAutoNum type="arabicPeriod"/>
            </a:pPr>
            <a:r>
              <a:rPr lang="en-US" dirty="0">
                <a:latin typeface="Source Sans Pro" panose="020B0503030403020204" pitchFamily="34" charset="0"/>
              </a:rPr>
              <a:t>jaundice: whether individual has jaundice at time of birth</a:t>
            </a:r>
          </a:p>
          <a:p>
            <a:pPr marL="617220" lvl="1" indent="-342900">
              <a:buFont typeface="+mj-lt"/>
              <a:buAutoNum type="arabicPeriod"/>
            </a:pPr>
            <a:r>
              <a:rPr lang="en-US" dirty="0">
                <a:latin typeface="Source Sans Pro" panose="020B0503030403020204" pitchFamily="34" charset="0"/>
              </a:rPr>
              <a:t>autism: whether an immediate family member of individual has autism</a:t>
            </a:r>
          </a:p>
          <a:p>
            <a:pPr marL="617220" lvl="1" indent="-342900">
              <a:buFont typeface="+mj-lt"/>
              <a:buAutoNum type="arabicPeriod"/>
            </a:pPr>
            <a:r>
              <a:rPr lang="en-US" dirty="0">
                <a:latin typeface="Source Sans Pro" panose="020B0503030403020204" pitchFamily="34" charset="0"/>
              </a:rPr>
              <a:t>relation: Relation of test giver with suspected individual</a:t>
            </a:r>
          </a:p>
          <a:p>
            <a:pPr marL="617220" lvl="1" indent="-342900">
              <a:buFont typeface="+mj-lt"/>
              <a:buAutoNum type="arabicPeriod"/>
            </a:pPr>
            <a:r>
              <a:rPr lang="en-US" dirty="0">
                <a:latin typeface="Source Sans Pro" panose="020B0503030403020204" pitchFamily="34" charset="0"/>
              </a:rPr>
              <a:t>contry_of_res: Country of Residence of the individual.</a:t>
            </a:r>
          </a:p>
          <a:p>
            <a:pPr marL="617220" lvl="1" indent="-342900">
              <a:buFont typeface="+mj-lt"/>
              <a:buAutoNum type="arabicPeriod"/>
            </a:pPr>
            <a:r>
              <a:rPr lang="en-US" dirty="0">
                <a:latin typeface="Source Sans Pro" panose="020B0503030403020204" pitchFamily="34" charset="0"/>
              </a:rPr>
              <a:t>used_app_before: any prior screening for ASD.</a:t>
            </a:r>
          </a:p>
          <a:p>
            <a:pPr marL="617220" lvl="1" indent="-342900">
              <a:buFont typeface="+mj-lt"/>
              <a:buAutoNum type="arabicPeriod"/>
            </a:pPr>
            <a:r>
              <a:rPr lang="en-US" dirty="0">
                <a:latin typeface="Source Sans Pro" panose="020B0503030403020204" pitchFamily="34" charset="0"/>
              </a:rPr>
              <a:t>age_desc: Age Category</a:t>
            </a:r>
          </a:p>
          <a:p>
            <a:pPr marL="274320" lvl="1" indent="0">
              <a:buNone/>
            </a:pPr>
            <a:r>
              <a:rPr lang="en-US" dirty="0">
                <a:latin typeface="Source Sans Pro" panose="020B0503030403020204" pitchFamily="34" charset="0"/>
              </a:rPr>
              <a:t>10. – 19. A1-A10 Score: 1(YES)/ 0(NO) based on the question asked</a:t>
            </a:r>
            <a:br>
              <a:rPr lang="en-US" dirty="0">
                <a:latin typeface="Source Sans Pro" panose="020B0503030403020204" pitchFamily="34" charset="0"/>
              </a:rPr>
            </a:br>
            <a:r>
              <a:rPr lang="en-US" dirty="0">
                <a:latin typeface="Source Sans Pro" panose="020B0503030403020204" pitchFamily="34" charset="0"/>
              </a:rPr>
              <a:t>in screening.</a:t>
            </a:r>
          </a:p>
          <a:p>
            <a:pPr marL="274320" lvl="1" indent="0">
              <a:buNone/>
            </a:pPr>
            <a:r>
              <a:rPr lang="en-US" dirty="0">
                <a:latin typeface="Source Sans Pro" panose="020B0503030403020204" pitchFamily="34" charset="0"/>
              </a:rPr>
              <a:t>20. Result: Count of 1(YES) for the questions.</a:t>
            </a:r>
          </a:p>
          <a:p>
            <a:pPr marL="274320" lvl="1" indent="0">
              <a:buNone/>
            </a:pPr>
            <a:r>
              <a:rPr lang="en-US" dirty="0">
                <a:latin typeface="Source Sans Pro" panose="020B0503030403020204" pitchFamily="34" charset="0"/>
              </a:rPr>
              <a:t>21.Class: Whether a individual has Autism or not(YES/NO).</a:t>
            </a:r>
          </a:p>
          <a:p>
            <a:pPr marL="617220" lvl="1" indent="-342900">
              <a:buFont typeface="+mj-lt"/>
              <a:buAutoNum type="arabicPeriod"/>
            </a:pPr>
            <a:endParaRPr lang="en-US" dirty="0">
              <a:latin typeface="Source Sans Pro" panose="020B0503030403020204" pitchFamily="34" charset="0"/>
            </a:endParaRPr>
          </a:p>
          <a:p>
            <a:endParaRPr lang="en-IN" dirty="0"/>
          </a:p>
          <a:p>
            <a:pPr>
              <a:lnSpc>
                <a:spcPct val="130000"/>
              </a:lnSpc>
            </a:pPr>
            <a:endParaRPr lang="en-IN" dirty="0">
              <a:latin typeface="Source Sans Pro" panose="020B0503030403020204" pitchFamily="34" charset="0"/>
            </a:endParaRPr>
          </a:p>
        </p:txBody>
      </p:sp>
    </p:spTree>
    <p:extLst>
      <p:ext uri="{BB962C8B-B14F-4D97-AF65-F5344CB8AC3E}">
        <p14:creationId xmlns:p14="http://schemas.microsoft.com/office/powerpoint/2010/main" val="2011327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454EB4B-B9A8-43B5-8511-7EC9EDF1A84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3142" y="0"/>
            <a:ext cx="12192000" cy="1787132"/>
          </a:xfrm>
          <a:prstGeom prst="rect">
            <a:avLst/>
          </a:prstGeom>
        </p:spPr>
      </p:pic>
      <p:sp>
        <p:nvSpPr>
          <p:cNvPr id="5" name="Rectangle 4">
            <a:extLst>
              <a:ext uri="{FF2B5EF4-FFF2-40B4-BE49-F238E27FC236}">
                <a16:creationId xmlns:a16="http://schemas.microsoft.com/office/drawing/2014/main" id="{E27EC89E-19F7-4294-B786-C07D8B18A428}"/>
              </a:ext>
            </a:extLst>
          </p:cNvPr>
          <p:cNvSpPr/>
          <p:nvPr/>
        </p:nvSpPr>
        <p:spPr>
          <a:xfrm>
            <a:off x="601884" y="1145895"/>
            <a:ext cx="5192460" cy="62966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C10F26D-7E71-4D2B-A0E8-7F222B52A18F}"/>
              </a:ext>
            </a:extLst>
          </p:cNvPr>
          <p:cNvSpPr txBox="1"/>
          <p:nvPr/>
        </p:nvSpPr>
        <p:spPr>
          <a:xfrm>
            <a:off x="632352" y="1052268"/>
            <a:ext cx="5344363" cy="830997"/>
          </a:xfrm>
          <a:prstGeom prst="rect">
            <a:avLst/>
          </a:prstGeom>
          <a:noFill/>
        </p:spPr>
        <p:txBody>
          <a:bodyPr wrap="square" rtlCol="0">
            <a:spAutoFit/>
          </a:bodyPr>
          <a:lstStyle/>
          <a:p>
            <a:r>
              <a:rPr lang="en-IN" sz="4800" b="1" dirty="0">
                <a:solidFill>
                  <a:schemeClr val="accent1">
                    <a:lumMod val="75000"/>
                  </a:schemeClr>
                </a:solidFill>
                <a:latin typeface="Tw Cen MT Condensed" panose="020B0606020104020203" pitchFamily="34" charset="0"/>
              </a:rPr>
              <a:t>DATA PRE-PROCESSING</a:t>
            </a:r>
            <a:endParaRPr lang="en-US" sz="4800" b="1" dirty="0">
              <a:solidFill>
                <a:schemeClr val="accent1">
                  <a:lumMod val="75000"/>
                </a:schemeClr>
              </a:solidFill>
              <a:latin typeface="Tw Cen MT Condensed" panose="020B0606020104020203" pitchFamily="34" charset="0"/>
            </a:endParaRPr>
          </a:p>
        </p:txBody>
      </p:sp>
      <p:cxnSp>
        <p:nvCxnSpPr>
          <p:cNvPr id="7" name="Straight Connector 6">
            <a:extLst>
              <a:ext uri="{FF2B5EF4-FFF2-40B4-BE49-F238E27FC236}">
                <a16:creationId xmlns:a16="http://schemas.microsoft.com/office/drawing/2014/main" id="{7C16B2C0-E00B-4EA9-938D-197A944344D4}"/>
              </a:ext>
            </a:extLst>
          </p:cNvPr>
          <p:cNvCxnSpPr>
            <a:cxnSpLocks/>
          </p:cNvCxnSpPr>
          <p:nvPr/>
        </p:nvCxnSpPr>
        <p:spPr>
          <a:xfrm>
            <a:off x="0" y="1789639"/>
            <a:ext cx="1219200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D2AA76D-B965-43CA-BB9A-ECF10BFA9DD2}"/>
              </a:ext>
            </a:extLst>
          </p:cNvPr>
          <p:cNvSpPr/>
          <p:nvPr/>
        </p:nvSpPr>
        <p:spPr>
          <a:xfrm>
            <a:off x="5656082" y="1145895"/>
            <a:ext cx="6535918" cy="643744"/>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3E4DE13A-DD8B-4999-A696-55882354A344}"/>
              </a:ext>
            </a:extLst>
          </p:cNvPr>
          <p:cNvSpPr/>
          <p:nvPr/>
        </p:nvSpPr>
        <p:spPr>
          <a:xfrm>
            <a:off x="0" y="0"/>
            <a:ext cx="617118" cy="18152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A58B8B07-41C9-455D-BE8C-ACAAB368E768}"/>
              </a:ext>
            </a:extLst>
          </p:cNvPr>
          <p:cNvSpPr/>
          <p:nvPr/>
        </p:nvSpPr>
        <p:spPr>
          <a:xfrm>
            <a:off x="617118" y="5787"/>
            <a:ext cx="11570170" cy="1145895"/>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1AB78716-1EEE-48A1-9D87-550246354397}"/>
              </a:ext>
            </a:extLst>
          </p:cNvPr>
          <p:cNvSpPr txBox="1"/>
          <p:nvPr/>
        </p:nvSpPr>
        <p:spPr>
          <a:xfrm>
            <a:off x="601884" y="2198163"/>
            <a:ext cx="10874771" cy="2212337"/>
          </a:xfrm>
          <a:prstGeom prst="rect">
            <a:avLst/>
          </a:prstGeom>
          <a:noFill/>
        </p:spPr>
        <p:txBody>
          <a:bodyPr wrap="square">
            <a:spAutoFit/>
          </a:bodyPr>
          <a:lstStyle/>
          <a:p>
            <a:pPr marL="285750" indent="-285750" algn="just">
              <a:lnSpc>
                <a:spcPct val="130000"/>
              </a:lnSpc>
              <a:buFont typeface="Arial" panose="020B0604020202020204" pitchFamily="34" charset="0"/>
              <a:buChar char="•"/>
            </a:pPr>
            <a:r>
              <a:rPr lang="en-US" dirty="0">
                <a:latin typeface="Source Sans Pro" panose="020B0503030403020204" pitchFamily="34" charset="0"/>
              </a:rPr>
              <a:t>Data preprocessing is a technique used to transform RAW data into a useful and efficient format. </a:t>
            </a:r>
          </a:p>
          <a:p>
            <a:pPr marL="285750" indent="-285750" algn="just">
              <a:lnSpc>
                <a:spcPct val="130000"/>
              </a:lnSpc>
              <a:buFont typeface="Arial" panose="020B0604020202020204" pitchFamily="34" charset="0"/>
              <a:buChar char="•"/>
            </a:pPr>
            <a:r>
              <a:rPr lang="en-US" dirty="0">
                <a:latin typeface="Source Sans Pro" panose="020B0503030403020204" pitchFamily="34" charset="0"/>
              </a:rPr>
              <a:t>Using “dropna” from pandas we have removed “NULL” value rows from our dataset. </a:t>
            </a:r>
          </a:p>
          <a:p>
            <a:pPr marL="285750" indent="-285750" algn="just">
              <a:lnSpc>
                <a:spcPct val="130000"/>
              </a:lnSpc>
              <a:buFont typeface="Arial" panose="020B0604020202020204" pitchFamily="34" charset="0"/>
              <a:buChar char="•"/>
            </a:pPr>
            <a:r>
              <a:rPr lang="en-US" dirty="0">
                <a:latin typeface="Source Sans Pro" panose="020B0503030403020204" pitchFamily="34" charset="0"/>
              </a:rPr>
              <a:t>In our columns, we have string values but they are categorical so we have applied One-Hot-Encoding using the “get_dummies” method from pandas into convert binary values after which our dataset consists of 955 rows and 114 columns. </a:t>
            </a:r>
          </a:p>
          <a:p>
            <a:pPr marL="285750" indent="-285750" algn="just">
              <a:lnSpc>
                <a:spcPct val="130000"/>
              </a:lnSpc>
              <a:buFont typeface="Arial" panose="020B0604020202020204" pitchFamily="34" charset="0"/>
              <a:buChar char="•"/>
            </a:pPr>
            <a:r>
              <a:rPr lang="en-US" dirty="0">
                <a:latin typeface="Source Sans Pro" panose="020B0503030403020204" pitchFamily="34" charset="0"/>
              </a:rPr>
              <a:t>Then we have divided our whole dataset into training and testing sets we have kept 70% for training and 30% for testing, also we have set random_state to 42 so it chooses the same values from the dataset in training and testing every time.</a:t>
            </a:r>
            <a:endParaRPr lang="en-IN" dirty="0">
              <a:latin typeface="Source Sans Pro" panose="020B0503030403020204" pitchFamily="34" charset="0"/>
            </a:endParaRPr>
          </a:p>
        </p:txBody>
      </p:sp>
      <p:sp>
        <p:nvSpPr>
          <p:cNvPr id="17" name="Rectangle 16">
            <a:extLst>
              <a:ext uri="{FF2B5EF4-FFF2-40B4-BE49-F238E27FC236}">
                <a16:creationId xmlns:a16="http://schemas.microsoft.com/office/drawing/2014/main" id="{FBB382DB-A1E3-4127-983E-B5F8A2184E5A}"/>
              </a:ext>
            </a:extLst>
          </p:cNvPr>
          <p:cNvSpPr/>
          <p:nvPr/>
        </p:nvSpPr>
        <p:spPr>
          <a:xfrm>
            <a:off x="0" y="6488382"/>
            <a:ext cx="12192000" cy="369619"/>
          </a:xfrm>
          <a:prstGeom prst="rect">
            <a:avLst/>
          </a:prstGeom>
          <a:solidFill>
            <a:srgbClr val="94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7E095A7F-345F-4B19-BFF5-32F29CD75EFB}"/>
              </a:ext>
            </a:extLst>
          </p:cNvPr>
          <p:cNvCxnSpPr>
            <a:cxnSpLocks/>
          </p:cNvCxnSpPr>
          <p:nvPr/>
        </p:nvCxnSpPr>
        <p:spPr>
          <a:xfrm>
            <a:off x="-11575" y="6502460"/>
            <a:ext cx="12203575"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Slide Number Placeholder 30">
            <a:extLst>
              <a:ext uri="{FF2B5EF4-FFF2-40B4-BE49-F238E27FC236}">
                <a16:creationId xmlns:a16="http://schemas.microsoft.com/office/drawing/2014/main" id="{6AEA3367-996D-4419-8E85-45C241899E2E}"/>
              </a:ext>
            </a:extLst>
          </p:cNvPr>
          <p:cNvSpPr>
            <a:spLocks noGrp="1"/>
          </p:cNvSpPr>
          <p:nvPr>
            <p:ph type="sldNum" sz="quarter" idx="12"/>
          </p:nvPr>
        </p:nvSpPr>
        <p:spPr>
          <a:xfrm>
            <a:off x="9240450" y="6504450"/>
            <a:ext cx="2743200" cy="365125"/>
          </a:xfrm>
        </p:spPr>
        <p:txBody>
          <a:bodyPr/>
          <a:lstStyle/>
          <a:p>
            <a:fld id="{5EF872DC-DECD-4A3F-BE65-088CD1923322}" type="slidenum">
              <a:rPr lang="en-IN" smtClean="0">
                <a:solidFill>
                  <a:schemeClr val="bg1"/>
                </a:solidFill>
              </a:rPr>
              <a:t>6</a:t>
            </a:fld>
            <a:endParaRPr lang="en-IN" dirty="0">
              <a:solidFill>
                <a:schemeClr val="bg1"/>
              </a:solidFill>
            </a:endParaRPr>
          </a:p>
        </p:txBody>
      </p:sp>
      <p:sp>
        <p:nvSpPr>
          <p:cNvPr id="20" name="TextBox 19">
            <a:extLst>
              <a:ext uri="{FF2B5EF4-FFF2-40B4-BE49-F238E27FC236}">
                <a16:creationId xmlns:a16="http://schemas.microsoft.com/office/drawing/2014/main" id="{D44D1A5C-5CCA-4A55-AB92-84C79E3D2091}"/>
              </a:ext>
            </a:extLst>
          </p:cNvPr>
          <p:cNvSpPr txBox="1"/>
          <p:nvPr/>
        </p:nvSpPr>
        <p:spPr>
          <a:xfrm>
            <a:off x="221846" y="6533377"/>
            <a:ext cx="6175094" cy="307777"/>
          </a:xfrm>
          <a:prstGeom prst="rect">
            <a:avLst/>
          </a:prstGeom>
          <a:noFill/>
        </p:spPr>
        <p:txBody>
          <a:bodyPr wrap="square">
            <a:spAutoFit/>
          </a:bodyPr>
          <a:lstStyle/>
          <a:p>
            <a:r>
              <a:rPr lang="en-IN" sz="1400" dirty="0">
                <a:solidFill>
                  <a:schemeClr val="bg1"/>
                </a:solidFill>
                <a:effectLst/>
                <a:latin typeface="Source Sans Pro" panose="020B0503030403020204" pitchFamily="34" charset="0"/>
              </a:rPr>
              <a:t>Group 10 | Machine Learning Approach to Predict Autism Spectrum Disorder</a:t>
            </a:r>
          </a:p>
        </p:txBody>
      </p:sp>
    </p:spTree>
    <p:extLst>
      <p:ext uri="{BB962C8B-B14F-4D97-AF65-F5344CB8AC3E}">
        <p14:creationId xmlns:p14="http://schemas.microsoft.com/office/powerpoint/2010/main" val="486697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454EB4B-B9A8-43B5-8511-7EC9EDF1A84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3142" y="0"/>
            <a:ext cx="12192000" cy="1787132"/>
          </a:xfrm>
          <a:prstGeom prst="rect">
            <a:avLst/>
          </a:prstGeom>
        </p:spPr>
      </p:pic>
      <p:sp>
        <p:nvSpPr>
          <p:cNvPr id="5" name="Rectangle 4">
            <a:extLst>
              <a:ext uri="{FF2B5EF4-FFF2-40B4-BE49-F238E27FC236}">
                <a16:creationId xmlns:a16="http://schemas.microsoft.com/office/drawing/2014/main" id="{E27EC89E-19F7-4294-B786-C07D8B18A428}"/>
              </a:ext>
            </a:extLst>
          </p:cNvPr>
          <p:cNvSpPr/>
          <p:nvPr/>
        </p:nvSpPr>
        <p:spPr>
          <a:xfrm>
            <a:off x="601883" y="1145895"/>
            <a:ext cx="6710175" cy="62966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C10F26D-7E71-4D2B-A0E8-7F222B52A18F}"/>
              </a:ext>
            </a:extLst>
          </p:cNvPr>
          <p:cNvSpPr txBox="1"/>
          <p:nvPr/>
        </p:nvSpPr>
        <p:spPr>
          <a:xfrm>
            <a:off x="613977" y="1059103"/>
            <a:ext cx="7220176" cy="830997"/>
          </a:xfrm>
          <a:prstGeom prst="rect">
            <a:avLst/>
          </a:prstGeom>
          <a:noFill/>
        </p:spPr>
        <p:txBody>
          <a:bodyPr wrap="square" rtlCol="0">
            <a:spAutoFit/>
          </a:bodyPr>
          <a:lstStyle/>
          <a:p>
            <a:r>
              <a:rPr lang="en-IN" sz="4800" b="1" dirty="0">
                <a:solidFill>
                  <a:schemeClr val="accent1">
                    <a:lumMod val="75000"/>
                  </a:schemeClr>
                </a:solidFill>
                <a:latin typeface="Tw Cen MT Condensed" panose="020B0606020104020203" pitchFamily="34" charset="0"/>
              </a:rPr>
              <a:t>EXPLORATORY DATA ANALYSIS</a:t>
            </a:r>
            <a:endParaRPr lang="en-US" sz="4800" b="1" dirty="0">
              <a:solidFill>
                <a:schemeClr val="accent1">
                  <a:lumMod val="75000"/>
                </a:schemeClr>
              </a:solidFill>
              <a:latin typeface="Tw Cen MT Condensed" panose="020B0606020104020203" pitchFamily="34" charset="0"/>
            </a:endParaRPr>
          </a:p>
        </p:txBody>
      </p:sp>
      <p:cxnSp>
        <p:nvCxnSpPr>
          <p:cNvPr id="7" name="Straight Connector 6">
            <a:extLst>
              <a:ext uri="{FF2B5EF4-FFF2-40B4-BE49-F238E27FC236}">
                <a16:creationId xmlns:a16="http://schemas.microsoft.com/office/drawing/2014/main" id="{7C16B2C0-E00B-4EA9-938D-197A944344D4}"/>
              </a:ext>
            </a:extLst>
          </p:cNvPr>
          <p:cNvCxnSpPr>
            <a:cxnSpLocks/>
          </p:cNvCxnSpPr>
          <p:nvPr/>
        </p:nvCxnSpPr>
        <p:spPr>
          <a:xfrm>
            <a:off x="0" y="1789639"/>
            <a:ext cx="1219200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D2AA76D-B965-43CA-BB9A-ECF10BFA9DD2}"/>
              </a:ext>
            </a:extLst>
          </p:cNvPr>
          <p:cNvSpPr/>
          <p:nvPr/>
        </p:nvSpPr>
        <p:spPr>
          <a:xfrm>
            <a:off x="7315200" y="1145895"/>
            <a:ext cx="4876799" cy="643744"/>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3E4DE13A-DD8B-4999-A696-55882354A344}"/>
              </a:ext>
            </a:extLst>
          </p:cNvPr>
          <p:cNvSpPr/>
          <p:nvPr/>
        </p:nvSpPr>
        <p:spPr>
          <a:xfrm>
            <a:off x="0" y="0"/>
            <a:ext cx="617118" cy="18152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A58B8B07-41C9-455D-BE8C-ACAAB368E768}"/>
              </a:ext>
            </a:extLst>
          </p:cNvPr>
          <p:cNvSpPr/>
          <p:nvPr/>
        </p:nvSpPr>
        <p:spPr>
          <a:xfrm>
            <a:off x="617118" y="5787"/>
            <a:ext cx="11570170" cy="1145895"/>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10D5AE51-CC16-4DBB-95A8-F15FDC91B359}"/>
              </a:ext>
            </a:extLst>
          </p:cNvPr>
          <p:cNvSpPr/>
          <p:nvPr/>
        </p:nvSpPr>
        <p:spPr>
          <a:xfrm>
            <a:off x="0" y="6488382"/>
            <a:ext cx="12192000" cy="369619"/>
          </a:xfrm>
          <a:prstGeom prst="rect">
            <a:avLst/>
          </a:prstGeom>
          <a:solidFill>
            <a:srgbClr val="94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7" name="Straight Connector 16">
            <a:extLst>
              <a:ext uri="{FF2B5EF4-FFF2-40B4-BE49-F238E27FC236}">
                <a16:creationId xmlns:a16="http://schemas.microsoft.com/office/drawing/2014/main" id="{D656ADDE-3633-4F38-8F08-297D420123D0}"/>
              </a:ext>
            </a:extLst>
          </p:cNvPr>
          <p:cNvCxnSpPr>
            <a:cxnSpLocks/>
          </p:cNvCxnSpPr>
          <p:nvPr/>
        </p:nvCxnSpPr>
        <p:spPr>
          <a:xfrm>
            <a:off x="-11575" y="6502460"/>
            <a:ext cx="12203575"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Slide Number Placeholder 30">
            <a:extLst>
              <a:ext uri="{FF2B5EF4-FFF2-40B4-BE49-F238E27FC236}">
                <a16:creationId xmlns:a16="http://schemas.microsoft.com/office/drawing/2014/main" id="{89395A3C-F73F-4D52-96AF-ABF481D5924C}"/>
              </a:ext>
            </a:extLst>
          </p:cNvPr>
          <p:cNvSpPr>
            <a:spLocks noGrp="1"/>
          </p:cNvSpPr>
          <p:nvPr>
            <p:ph type="sldNum" sz="quarter" idx="12"/>
          </p:nvPr>
        </p:nvSpPr>
        <p:spPr>
          <a:xfrm>
            <a:off x="9240450" y="6504450"/>
            <a:ext cx="2743200" cy="365125"/>
          </a:xfrm>
        </p:spPr>
        <p:txBody>
          <a:bodyPr/>
          <a:lstStyle/>
          <a:p>
            <a:fld id="{5EF872DC-DECD-4A3F-BE65-088CD1923322}" type="slidenum">
              <a:rPr lang="en-IN" smtClean="0">
                <a:solidFill>
                  <a:schemeClr val="bg1"/>
                </a:solidFill>
              </a:rPr>
              <a:t>7</a:t>
            </a:fld>
            <a:endParaRPr lang="en-IN" dirty="0">
              <a:solidFill>
                <a:schemeClr val="bg1"/>
              </a:solidFill>
            </a:endParaRPr>
          </a:p>
        </p:txBody>
      </p:sp>
      <p:sp>
        <p:nvSpPr>
          <p:cNvPr id="19" name="TextBox 18">
            <a:extLst>
              <a:ext uri="{FF2B5EF4-FFF2-40B4-BE49-F238E27FC236}">
                <a16:creationId xmlns:a16="http://schemas.microsoft.com/office/drawing/2014/main" id="{C2224553-BF3F-4AD2-A5CF-E739C54838B3}"/>
              </a:ext>
            </a:extLst>
          </p:cNvPr>
          <p:cNvSpPr txBox="1"/>
          <p:nvPr/>
        </p:nvSpPr>
        <p:spPr>
          <a:xfrm>
            <a:off x="221846" y="6533377"/>
            <a:ext cx="6175094" cy="307777"/>
          </a:xfrm>
          <a:prstGeom prst="rect">
            <a:avLst/>
          </a:prstGeom>
          <a:noFill/>
        </p:spPr>
        <p:txBody>
          <a:bodyPr wrap="square">
            <a:spAutoFit/>
          </a:bodyPr>
          <a:lstStyle/>
          <a:p>
            <a:r>
              <a:rPr lang="en-IN" sz="1400" dirty="0">
                <a:solidFill>
                  <a:schemeClr val="bg1"/>
                </a:solidFill>
                <a:effectLst/>
                <a:latin typeface="Source Sans Pro" panose="020B0503030403020204" pitchFamily="34" charset="0"/>
              </a:rPr>
              <a:t>Group 10 | Machine Learning Approach to Predict Autism Spectrum Disorder</a:t>
            </a:r>
          </a:p>
        </p:txBody>
      </p:sp>
      <p:sp>
        <p:nvSpPr>
          <p:cNvPr id="13" name="TextBox 12">
            <a:extLst>
              <a:ext uri="{FF2B5EF4-FFF2-40B4-BE49-F238E27FC236}">
                <a16:creationId xmlns:a16="http://schemas.microsoft.com/office/drawing/2014/main" id="{1AA77089-7905-4418-9D73-80EB6C2D0F02}"/>
              </a:ext>
            </a:extLst>
          </p:cNvPr>
          <p:cNvSpPr txBox="1"/>
          <p:nvPr/>
        </p:nvSpPr>
        <p:spPr>
          <a:xfrm>
            <a:off x="601883" y="2205511"/>
            <a:ext cx="10874771" cy="2572435"/>
          </a:xfrm>
          <a:prstGeom prst="rect">
            <a:avLst/>
          </a:prstGeom>
          <a:noFill/>
        </p:spPr>
        <p:txBody>
          <a:bodyPr wrap="square">
            <a:spAutoFit/>
          </a:bodyPr>
          <a:lstStyle/>
          <a:p>
            <a:pPr marL="285750" indent="-285750" algn="just">
              <a:lnSpc>
                <a:spcPct val="130000"/>
              </a:lnSpc>
              <a:buFont typeface="Arial" panose="020B0604020202020204" pitchFamily="34" charset="0"/>
              <a:buChar char="•"/>
            </a:pPr>
            <a:r>
              <a:rPr lang="en-US" dirty="0">
                <a:latin typeface="Source Sans Pro" panose="020B0503030403020204" pitchFamily="34" charset="0"/>
              </a:rPr>
              <a:t>Before proceeding to apply any algorithm, we take a moment to visualize the ASD data set using the Matplotlib and Seaborn module of Python. </a:t>
            </a:r>
          </a:p>
          <a:p>
            <a:pPr marL="285750" indent="-285750" algn="just">
              <a:lnSpc>
                <a:spcPct val="130000"/>
              </a:lnSpc>
              <a:buFont typeface="Arial" panose="020B0604020202020204" pitchFamily="34" charset="0"/>
              <a:buChar char="•"/>
            </a:pPr>
            <a:r>
              <a:rPr lang="en-US" dirty="0">
                <a:latin typeface="Source Sans Pro" panose="020B0503030403020204" pitchFamily="34" charset="0"/>
              </a:rPr>
              <a:t>We first generate count of people having ASD or not. The countplot  shows the distribution of the data which belongs to the ‘ASD class’ whereas the blue one showing the distribution of the data which are non-autistic. This gives us our first impression of the internal connections of some of the above mentioned features that are present in our data set. </a:t>
            </a:r>
          </a:p>
          <a:p>
            <a:pPr marL="285750" indent="-285750" algn="just">
              <a:lnSpc>
                <a:spcPct val="130000"/>
              </a:lnSpc>
              <a:buFont typeface="Arial" panose="020B0604020202020204" pitchFamily="34" charset="0"/>
              <a:buChar char="•"/>
            </a:pPr>
            <a:r>
              <a:rPr lang="en-US" dirty="0">
                <a:latin typeface="Source Sans Pro" panose="020B0503030403020204" pitchFamily="34" charset="0"/>
              </a:rPr>
              <a:t>We also plotted heatmap to understand covariance between all variables of dataset. </a:t>
            </a:r>
          </a:p>
          <a:p>
            <a:pPr marL="285750" indent="-285750" algn="just">
              <a:lnSpc>
                <a:spcPct val="130000"/>
              </a:lnSpc>
              <a:buFont typeface="Arial" panose="020B0604020202020204" pitchFamily="34" charset="0"/>
              <a:buChar char="•"/>
            </a:pPr>
            <a:r>
              <a:rPr lang="en-US" dirty="0">
                <a:latin typeface="Source Sans Pro" panose="020B0503030403020204" pitchFamily="34" charset="0"/>
              </a:rPr>
              <a:t>In same way, we plotted many graphs which helped us to understand and visualize our dataset and also prepared our data for model implementation.</a:t>
            </a:r>
            <a:endParaRPr lang="en-IN" dirty="0">
              <a:latin typeface="Source Sans Pro" panose="020B0503030403020204" pitchFamily="34" charset="0"/>
            </a:endParaRPr>
          </a:p>
        </p:txBody>
      </p:sp>
    </p:spTree>
    <p:extLst>
      <p:ext uri="{BB962C8B-B14F-4D97-AF65-F5344CB8AC3E}">
        <p14:creationId xmlns:p14="http://schemas.microsoft.com/office/powerpoint/2010/main" val="2730252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66000"/>
            <a:lum/>
            <a:extLst>
              <a:ext uri="{BEBA8EAE-BF5A-486C-A8C5-ECC9F3942E4B}">
                <a14:imgProps xmlns:a14="http://schemas.microsoft.com/office/drawing/2010/main">
                  <a14:imgLayer r:embed="rId3">
                    <a14:imgEffect>
                      <a14:colorTemperature colorTemp="2890"/>
                    </a14:imgEffect>
                    <a14:imgEffect>
                      <a14:saturation sat="0"/>
                    </a14:imgEffect>
                  </a14:imgLayer>
                </a14:imgProps>
              </a:ext>
            </a:extLst>
          </a:blip>
          <a:srcRect/>
          <a:stretch>
            <a:fillRect l="-14000" r="-14000"/>
          </a:stretch>
        </a:blipFill>
        <a:effectLst/>
      </p:bgPr>
    </p:bg>
    <p:spTree>
      <p:nvGrpSpPr>
        <p:cNvPr id="1" name=""/>
        <p:cNvGrpSpPr/>
        <p:nvPr/>
      </p:nvGrpSpPr>
      <p:grpSpPr>
        <a:xfrm>
          <a:off x="0" y="0"/>
          <a:ext cx="0" cy="0"/>
          <a:chOff x="0" y="0"/>
          <a:chExt cx="0" cy="0"/>
        </a:xfrm>
      </p:grpSpPr>
      <p:sp>
        <p:nvSpPr>
          <p:cNvPr id="31" name="Rectangle 30"/>
          <p:cNvSpPr/>
          <p:nvPr/>
        </p:nvSpPr>
        <p:spPr>
          <a:xfrm>
            <a:off x="0" y="0"/>
            <a:ext cx="12192000" cy="6858000"/>
          </a:xfrm>
          <a:prstGeom prst="rect">
            <a:avLst/>
          </a:prstGeom>
          <a:solidFill>
            <a:srgbClr val="FFFFFF">
              <a:alpha val="2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37341AD9-D01A-44EB-91E0-CDB9BB1F106A}"/>
              </a:ext>
            </a:extLst>
          </p:cNvPr>
          <p:cNvSpPr/>
          <p:nvPr/>
        </p:nvSpPr>
        <p:spPr>
          <a:xfrm>
            <a:off x="0" y="1215052"/>
            <a:ext cx="12192000" cy="4427895"/>
          </a:xfrm>
          <a:prstGeom prst="rect">
            <a:avLst/>
          </a:prstGeom>
          <a:solidFill>
            <a:schemeClr val="accent1">
              <a:lumMod val="75000"/>
              <a:alpha val="69804"/>
            </a:schemeClr>
          </a:solidFill>
          <a:ln w="1143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3D86593-2B93-498A-B8B2-345C004BE322}"/>
              </a:ext>
            </a:extLst>
          </p:cNvPr>
          <p:cNvSpPr txBox="1"/>
          <p:nvPr/>
        </p:nvSpPr>
        <p:spPr>
          <a:xfrm>
            <a:off x="2889842" y="1757518"/>
            <a:ext cx="6412316" cy="923330"/>
          </a:xfrm>
          <a:prstGeom prst="rect">
            <a:avLst/>
          </a:prstGeom>
          <a:noFill/>
        </p:spPr>
        <p:txBody>
          <a:bodyPr wrap="square" rtlCol="0">
            <a:spAutoFit/>
          </a:bodyPr>
          <a:lstStyle/>
          <a:p>
            <a:r>
              <a:rPr lang="en-US" sz="5400" b="1" dirty="0">
                <a:solidFill>
                  <a:schemeClr val="bg1"/>
                </a:solidFill>
                <a:latin typeface="Tw Cen MT Condensed" panose="020B0606020104020203" pitchFamily="34" charset="0"/>
              </a:rPr>
              <a:t>MODEL IMPLEMENTATION</a:t>
            </a:r>
          </a:p>
        </p:txBody>
      </p:sp>
      <p:cxnSp>
        <p:nvCxnSpPr>
          <p:cNvPr id="7" name="Straight Connector 6">
            <a:extLst>
              <a:ext uri="{FF2B5EF4-FFF2-40B4-BE49-F238E27FC236}">
                <a16:creationId xmlns:a16="http://schemas.microsoft.com/office/drawing/2014/main" id="{381E403D-FECF-48B0-A14A-9C4E2A01747A}"/>
              </a:ext>
            </a:extLst>
          </p:cNvPr>
          <p:cNvCxnSpPr/>
          <p:nvPr/>
        </p:nvCxnSpPr>
        <p:spPr>
          <a:xfrm flipH="1" flipV="1">
            <a:off x="1655967" y="2861073"/>
            <a:ext cx="8880065" cy="3109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355779" y="3271406"/>
            <a:ext cx="3480440" cy="1569660"/>
          </a:xfrm>
          <a:prstGeom prst="rect">
            <a:avLst/>
          </a:prstGeom>
        </p:spPr>
        <p:txBody>
          <a:bodyPr wrap="none">
            <a:spAutoFit/>
          </a:bodyPr>
          <a:lstStyle/>
          <a:p>
            <a:pPr marL="285750" indent="-285750" algn="just">
              <a:buFont typeface="Wingdings" panose="05000000000000000000" pitchFamily="2" charset="2"/>
              <a:buChar char="§"/>
            </a:pPr>
            <a:r>
              <a:rPr lang="en-US" sz="2400" i="1" dirty="0">
                <a:solidFill>
                  <a:schemeClr val="bg1"/>
                </a:solidFill>
                <a:latin typeface="Source Sans Pro" panose="020B0503030403020204" pitchFamily="34" charset="0"/>
              </a:rPr>
              <a:t>k-Nearest Neighbors(</a:t>
            </a:r>
            <a:r>
              <a:rPr lang="en-US" sz="2400" i="1" dirty="0" err="1">
                <a:solidFill>
                  <a:schemeClr val="bg1"/>
                </a:solidFill>
                <a:latin typeface="Source Sans Pro" panose="020B0503030403020204" pitchFamily="34" charset="0"/>
              </a:rPr>
              <a:t>kNN</a:t>
            </a:r>
            <a:r>
              <a:rPr lang="en-US" sz="2400" i="1" dirty="0">
                <a:solidFill>
                  <a:schemeClr val="bg1"/>
                </a:solidFill>
                <a:latin typeface="Source Sans Pro" panose="020B0503030403020204" pitchFamily="34" charset="0"/>
              </a:rPr>
              <a:t>)</a:t>
            </a:r>
          </a:p>
          <a:p>
            <a:pPr marL="285750" indent="-285750" algn="just">
              <a:buFont typeface="Wingdings" panose="05000000000000000000" pitchFamily="2" charset="2"/>
              <a:buChar char="§"/>
            </a:pPr>
            <a:r>
              <a:rPr lang="en-US" sz="2400" i="1" dirty="0">
                <a:solidFill>
                  <a:schemeClr val="bg1"/>
                </a:solidFill>
                <a:latin typeface="Source Sans Pro" panose="020B0503030403020204" pitchFamily="34" charset="0"/>
              </a:rPr>
              <a:t>Decision Trees</a:t>
            </a:r>
          </a:p>
          <a:p>
            <a:pPr marL="285750" indent="-285750" algn="just">
              <a:buFont typeface="Wingdings" panose="05000000000000000000" pitchFamily="2" charset="2"/>
              <a:buChar char="§"/>
            </a:pPr>
            <a:r>
              <a:rPr lang="en-US" sz="2400" i="1" dirty="0">
                <a:solidFill>
                  <a:schemeClr val="bg1"/>
                </a:solidFill>
                <a:latin typeface="Source Sans Pro" panose="020B0503030403020204" pitchFamily="34" charset="0"/>
              </a:rPr>
              <a:t>Logistics Regression</a:t>
            </a:r>
          </a:p>
          <a:p>
            <a:pPr marL="285750" indent="-285750" algn="just">
              <a:buFont typeface="Wingdings" panose="05000000000000000000" pitchFamily="2" charset="2"/>
              <a:buChar char="§"/>
            </a:pPr>
            <a:r>
              <a:rPr lang="en-US" sz="2400" i="1" dirty="0">
                <a:solidFill>
                  <a:schemeClr val="bg1"/>
                </a:solidFill>
                <a:latin typeface="Source Sans Pro" panose="020B0503030403020204" pitchFamily="34" charset="0"/>
              </a:rPr>
              <a:t>Support Vector Machines(SVM)</a:t>
            </a:r>
          </a:p>
        </p:txBody>
      </p:sp>
    </p:spTree>
    <p:extLst>
      <p:ext uri="{BB962C8B-B14F-4D97-AF65-F5344CB8AC3E}">
        <p14:creationId xmlns:p14="http://schemas.microsoft.com/office/powerpoint/2010/main" val="3432785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454EB4B-B9A8-43B5-8511-7EC9EDF1A84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3142" y="0"/>
            <a:ext cx="12192000" cy="1787132"/>
          </a:xfrm>
          <a:prstGeom prst="rect">
            <a:avLst/>
          </a:prstGeom>
        </p:spPr>
      </p:pic>
      <p:sp>
        <p:nvSpPr>
          <p:cNvPr id="5" name="Rectangle 4">
            <a:extLst>
              <a:ext uri="{FF2B5EF4-FFF2-40B4-BE49-F238E27FC236}">
                <a16:creationId xmlns:a16="http://schemas.microsoft.com/office/drawing/2014/main" id="{E27EC89E-19F7-4294-B786-C07D8B18A428}"/>
              </a:ext>
            </a:extLst>
          </p:cNvPr>
          <p:cNvSpPr/>
          <p:nvPr/>
        </p:nvSpPr>
        <p:spPr>
          <a:xfrm>
            <a:off x="601883" y="1145895"/>
            <a:ext cx="7193608" cy="62966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C10F26D-7E71-4D2B-A0E8-7F222B52A18F}"/>
              </a:ext>
            </a:extLst>
          </p:cNvPr>
          <p:cNvSpPr txBox="1"/>
          <p:nvPr/>
        </p:nvSpPr>
        <p:spPr>
          <a:xfrm>
            <a:off x="598742" y="1012160"/>
            <a:ext cx="7122859" cy="1569660"/>
          </a:xfrm>
          <a:prstGeom prst="rect">
            <a:avLst/>
          </a:prstGeom>
          <a:noFill/>
        </p:spPr>
        <p:txBody>
          <a:bodyPr wrap="square" rtlCol="0">
            <a:spAutoFit/>
          </a:bodyPr>
          <a:lstStyle/>
          <a:p>
            <a:r>
              <a:rPr lang="en-US" sz="4800" b="1" dirty="0">
                <a:solidFill>
                  <a:schemeClr val="accent1">
                    <a:lumMod val="75000"/>
                  </a:schemeClr>
                </a:solidFill>
                <a:latin typeface="Tw Cen MT Condensed" panose="020B0606020104020203" pitchFamily="34" charset="0"/>
              </a:rPr>
              <a:t>k-NEAREST NEIGHBORS (</a:t>
            </a:r>
            <a:r>
              <a:rPr lang="en-US" sz="4800" b="1" dirty="0" err="1">
                <a:solidFill>
                  <a:schemeClr val="accent1">
                    <a:lumMod val="75000"/>
                  </a:schemeClr>
                </a:solidFill>
                <a:latin typeface="Tw Cen MT Condensed" panose="020B0606020104020203" pitchFamily="34" charset="0"/>
              </a:rPr>
              <a:t>kNN</a:t>
            </a:r>
            <a:r>
              <a:rPr lang="en-US" sz="4800" b="1" dirty="0">
                <a:solidFill>
                  <a:schemeClr val="accent1">
                    <a:lumMod val="75000"/>
                  </a:schemeClr>
                </a:solidFill>
                <a:latin typeface="Tw Cen MT Condensed" panose="020B0606020104020203" pitchFamily="34" charset="0"/>
              </a:rPr>
              <a:t>)</a:t>
            </a:r>
          </a:p>
          <a:p>
            <a:endParaRPr lang="en-US" sz="4800" b="1" dirty="0">
              <a:solidFill>
                <a:schemeClr val="accent1">
                  <a:lumMod val="75000"/>
                </a:schemeClr>
              </a:solidFill>
              <a:latin typeface="Tw Cen MT Condensed" panose="020B0606020104020203" pitchFamily="34" charset="0"/>
            </a:endParaRPr>
          </a:p>
        </p:txBody>
      </p:sp>
      <p:cxnSp>
        <p:nvCxnSpPr>
          <p:cNvPr id="7" name="Straight Connector 6">
            <a:extLst>
              <a:ext uri="{FF2B5EF4-FFF2-40B4-BE49-F238E27FC236}">
                <a16:creationId xmlns:a16="http://schemas.microsoft.com/office/drawing/2014/main" id="{7C16B2C0-E00B-4EA9-938D-197A944344D4}"/>
              </a:ext>
            </a:extLst>
          </p:cNvPr>
          <p:cNvCxnSpPr>
            <a:cxnSpLocks/>
          </p:cNvCxnSpPr>
          <p:nvPr/>
        </p:nvCxnSpPr>
        <p:spPr>
          <a:xfrm>
            <a:off x="0" y="1789639"/>
            <a:ext cx="1219200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D2AA76D-B965-43CA-BB9A-ECF10BFA9DD2}"/>
              </a:ext>
            </a:extLst>
          </p:cNvPr>
          <p:cNvSpPr/>
          <p:nvPr/>
        </p:nvSpPr>
        <p:spPr>
          <a:xfrm>
            <a:off x="7102764" y="1145895"/>
            <a:ext cx="5089235" cy="643744"/>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3E4DE13A-DD8B-4999-A696-55882354A344}"/>
              </a:ext>
            </a:extLst>
          </p:cNvPr>
          <p:cNvSpPr/>
          <p:nvPr/>
        </p:nvSpPr>
        <p:spPr>
          <a:xfrm>
            <a:off x="0" y="0"/>
            <a:ext cx="617118" cy="18152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A58B8B07-41C9-455D-BE8C-ACAAB368E768}"/>
              </a:ext>
            </a:extLst>
          </p:cNvPr>
          <p:cNvSpPr/>
          <p:nvPr/>
        </p:nvSpPr>
        <p:spPr>
          <a:xfrm>
            <a:off x="617118" y="5787"/>
            <a:ext cx="11570170" cy="1145895"/>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5F055695-A720-4501-B824-6C591A6D8ACA}"/>
              </a:ext>
            </a:extLst>
          </p:cNvPr>
          <p:cNvSpPr/>
          <p:nvPr/>
        </p:nvSpPr>
        <p:spPr>
          <a:xfrm>
            <a:off x="0" y="6488382"/>
            <a:ext cx="12192000" cy="369619"/>
          </a:xfrm>
          <a:prstGeom prst="rect">
            <a:avLst/>
          </a:prstGeom>
          <a:solidFill>
            <a:srgbClr val="94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4F6EAA56-790D-4ED4-872A-112F618231AA}"/>
              </a:ext>
            </a:extLst>
          </p:cNvPr>
          <p:cNvCxnSpPr>
            <a:cxnSpLocks/>
          </p:cNvCxnSpPr>
          <p:nvPr/>
        </p:nvCxnSpPr>
        <p:spPr>
          <a:xfrm>
            <a:off x="-11575" y="6502460"/>
            <a:ext cx="12203575"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Slide Number Placeholder 30">
            <a:extLst>
              <a:ext uri="{FF2B5EF4-FFF2-40B4-BE49-F238E27FC236}">
                <a16:creationId xmlns:a16="http://schemas.microsoft.com/office/drawing/2014/main" id="{18277C6A-C83F-467B-A344-862A229A7643}"/>
              </a:ext>
            </a:extLst>
          </p:cNvPr>
          <p:cNvSpPr>
            <a:spLocks noGrp="1"/>
          </p:cNvSpPr>
          <p:nvPr>
            <p:ph type="sldNum" sz="quarter" idx="12"/>
          </p:nvPr>
        </p:nvSpPr>
        <p:spPr>
          <a:xfrm>
            <a:off x="9240450" y="6504450"/>
            <a:ext cx="2743200" cy="365125"/>
          </a:xfrm>
        </p:spPr>
        <p:txBody>
          <a:bodyPr/>
          <a:lstStyle/>
          <a:p>
            <a:fld id="{5EF872DC-DECD-4A3F-BE65-088CD1923322}" type="slidenum">
              <a:rPr lang="en-IN" smtClean="0">
                <a:solidFill>
                  <a:schemeClr val="bg1"/>
                </a:solidFill>
              </a:rPr>
              <a:t>9</a:t>
            </a:fld>
            <a:endParaRPr lang="en-IN" dirty="0">
              <a:solidFill>
                <a:schemeClr val="bg1"/>
              </a:solidFill>
            </a:endParaRPr>
          </a:p>
        </p:txBody>
      </p:sp>
      <p:sp>
        <p:nvSpPr>
          <p:cNvPr id="20" name="TextBox 19">
            <a:extLst>
              <a:ext uri="{FF2B5EF4-FFF2-40B4-BE49-F238E27FC236}">
                <a16:creationId xmlns:a16="http://schemas.microsoft.com/office/drawing/2014/main" id="{C5298582-EF60-4712-BDB8-CD7FDBFC8F22}"/>
              </a:ext>
            </a:extLst>
          </p:cNvPr>
          <p:cNvSpPr txBox="1"/>
          <p:nvPr/>
        </p:nvSpPr>
        <p:spPr>
          <a:xfrm>
            <a:off x="221846" y="6533377"/>
            <a:ext cx="6175094" cy="307777"/>
          </a:xfrm>
          <a:prstGeom prst="rect">
            <a:avLst/>
          </a:prstGeom>
          <a:noFill/>
        </p:spPr>
        <p:txBody>
          <a:bodyPr wrap="square">
            <a:spAutoFit/>
          </a:bodyPr>
          <a:lstStyle/>
          <a:p>
            <a:r>
              <a:rPr lang="en-IN" sz="1400" dirty="0">
                <a:solidFill>
                  <a:schemeClr val="bg1"/>
                </a:solidFill>
                <a:effectLst/>
                <a:latin typeface="Source Sans Pro" panose="020B0503030403020204" pitchFamily="34" charset="0"/>
              </a:rPr>
              <a:t>Group 10 | Machine Learning Approach to Predict Autism Spectrum Disorder</a:t>
            </a: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5682" t="5388" r="4970" b="10780"/>
          <a:stretch/>
        </p:blipFill>
        <p:spPr>
          <a:xfrm>
            <a:off x="5702046" y="2084571"/>
            <a:ext cx="4707336" cy="3957393"/>
          </a:xfrm>
          <a:prstGeom prst="rect">
            <a:avLst/>
          </a:prstGeom>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3742" t="10351" r="4774" b="5027"/>
          <a:stretch/>
        </p:blipFill>
        <p:spPr>
          <a:xfrm>
            <a:off x="847751" y="2110579"/>
            <a:ext cx="4503686" cy="3943905"/>
          </a:xfrm>
          <a:prstGeom prst="rect">
            <a:avLst/>
          </a:prstGeom>
        </p:spPr>
      </p:pic>
      <p:sp>
        <p:nvSpPr>
          <p:cNvPr id="13" name="Rectangle 12"/>
          <p:cNvSpPr/>
          <p:nvPr/>
        </p:nvSpPr>
        <p:spPr>
          <a:xfrm>
            <a:off x="1954248" y="5764825"/>
            <a:ext cx="2325521" cy="400110"/>
          </a:xfrm>
          <a:prstGeom prst="rect">
            <a:avLst/>
          </a:prstGeom>
        </p:spPr>
        <p:txBody>
          <a:bodyPr wrap="square">
            <a:spAutoFit/>
          </a:bodyPr>
          <a:lstStyle/>
          <a:p>
            <a:pPr lvl="1" algn="just"/>
            <a:r>
              <a:rPr lang="en-US" sz="2000" b="1" dirty="0" err="1">
                <a:latin typeface="Source Sans Pro" panose="020B0503030403020204" pitchFamily="34" charset="0"/>
              </a:rPr>
              <a:t>Befor</a:t>
            </a:r>
            <a:r>
              <a:rPr lang="en-US" sz="2000" b="1" dirty="0">
                <a:latin typeface="Source Sans Pro" panose="020B0503030403020204" pitchFamily="34" charset="0"/>
              </a:rPr>
              <a:t> </a:t>
            </a:r>
            <a:r>
              <a:rPr lang="en-US" sz="2000" b="1" dirty="0" err="1">
                <a:latin typeface="Source Sans Pro" panose="020B0503030403020204" pitchFamily="34" charset="0"/>
              </a:rPr>
              <a:t>kNN</a:t>
            </a:r>
            <a:endParaRPr lang="en-US" sz="2000" b="1" dirty="0">
              <a:latin typeface="Source Sans Pro" panose="020B0503030403020204" pitchFamily="34" charset="0"/>
            </a:endParaRPr>
          </a:p>
        </p:txBody>
      </p:sp>
      <p:sp>
        <p:nvSpPr>
          <p:cNvPr id="14" name="Rectangle 13"/>
          <p:cNvSpPr/>
          <p:nvPr/>
        </p:nvSpPr>
        <p:spPr>
          <a:xfrm>
            <a:off x="6984479" y="5746810"/>
            <a:ext cx="1492716" cy="400110"/>
          </a:xfrm>
          <a:prstGeom prst="rect">
            <a:avLst/>
          </a:prstGeom>
        </p:spPr>
        <p:txBody>
          <a:bodyPr wrap="none">
            <a:spAutoFit/>
          </a:bodyPr>
          <a:lstStyle/>
          <a:p>
            <a:pPr lvl="1" algn="just"/>
            <a:r>
              <a:rPr lang="en-US" sz="2000" b="1" dirty="0">
                <a:latin typeface="Source Sans Pro" panose="020B0503030403020204" pitchFamily="34" charset="0"/>
              </a:rPr>
              <a:t>After </a:t>
            </a:r>
            <a:r>
              <a:rPr lang="en-US" sz="2000" b="1" dirty="0" err="1">
                <a:latin typeface="Source Sans Pro" panose="020B0503030403020204" pitchFamily="34" charset="0"/>
              </a:rPr>
              <a:t>kNN</a:t>
            </a:r>
            <a:endParaRPr lang="en-US" sz="2000" b="1" dirty="0">
              <a:latin typeface="Source Sans Pro" panose="020B0503030403020204" pitchFamily="34" charset="0"/>
            </a:endParaRPr>
          </a:p>
        </p:txBody>
      </p:sp>
    </p:spTree>
    <p:extLst>
      <p:ext uri="{BB962C8B-B14F-4D97-AF65-F5344CB8AC3E}">
        <p14:creationId xmlns:p14="http://schemas.microsoft.com/office/powerpoint/2010/main" val="1579475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466</TotalTime>
  <Words>1035</Words>
  <Application>Microsoft Office PowerPoint</Application>
  <PresentationFormat>Widescreen</PresentationFormat>
  <Paragraphs>126</Paragraphs>
  <Slides>17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Adobe Devanagari</vt:lpstr>
      <vt:lpstr>Arial</vt:lpstr>
      <vt:lpstr>Bahnschrift Condensed</vt:lpstr>
      <vt:lpstr>Calibri</vt:lpstr>
      <vt:lpstr>Cambria Math</vt:lpstr>
      <vt:lpstr>Garamond</vt:lpstr>
      <vt:lpstr>Source Sans Pro</vt:lpstr>
      <vt:lpstr>Times New Roman</vt:lpstr>
      <vt:lpstr>Tw Cen MT Condensed</vt:lpstr>
      <vt:lpstr>Wingdings</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Approach to Predict Autism Spectrum Disorder</dc:title>
  <dc:creator>KANDARP</dc:creator>
  <cp:lastModifiedBy>KANDARP</cp:lastModifiedBy>
  <cp:revision>42</cp:revision>
  <dcterms:created xsi:type="dcterms:W3CDTF">2022-04-19T05:29:55Z</dcterms:created>
  <dcterms:modified xsi:type="dcterms:W3CDTF">2022-04-29T03:26:42Z</dcterms:modified>
</cp:coreProperties>
</file>