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iWyJ4zBPwuC/m+2hdhP+7tLLa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7.xml"/><Relationship Id="rId22" Type="http://schemas.openxmlformats.org/officeDocument/2006/relationships/font" Target="fonts/Corbel-italic.fntdata"/><Relationship Id="rId10" Type="http://schemas.openxmlformats.org/officeDocument/2006/relationships/slide" Target="slides/slide6.xml"/><Relationship Id="rId21" Type="http://schemas.openxmlformats.org/officeDocument/2006/relationships/font" Target="fonts/Corbel-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7"/>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7"/>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21"/>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22"/>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22"/>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22"/>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24"/>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3570644" y="767419"/>
            <a:ext cx="8115230" cy="5330952"/>
          </a:xfrm>
          <a:prstGeom prst="rect">
            <a:avLst/>
          </a:prstGeom>
          <a:solidFill>
            <a:srgbClr val="BFBFBF"/>
          </a:solidFill>
          <a:ln>
            <a:noFill/>
          </a:ln>
        </p:spPr>
      </p:sp>
      <p:sp>
        <p:nvSpPr>
          <p:cNvPr id="68" name="Google Shape;68;p25"/>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6"/>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iJ819KRaGmpimihnav-ASQeFR8MgfOnz/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https://drive.google.com/file/d/1RqPGb16P6alXR83DbHmZeOfL-sE9nk3j/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https://drive.google.com/file/d/1uVmC-ipnX8NwjjbeHSywS3K679zTi3Vi/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normalisation.pdf" TargetMode="External"/><Relationship Id="rId4" Type="http://schemas.openxmlformats.org/officeDocument/2006/relationships/hyperlink" Target="http://normalisation.pdf" TargetMode="External"/><Relationship Id="rId5" Type="http://schemas.openxmlformats.org/officeDocument/2006/relationships/hyperlink" Target="http://normalisation.pdf" TargetMode="External"/><Relationship Id="rId6" Type="http://schemas.openxmlformats.org/officeDocument/2006/relationships/hyperlink" Target="https://drive.google.com/file/d/1yQSvPQgv-g5sYytRZ4XRcv3DswDTLRJv/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1EImIjeZegN83qHfgYQf28ntslSMsZfZ_/view?usp=sharing" TargetMode="External"/><Relationship Id="rId4" Type="http://schemas.openxmlformats.org/officeDocument/2006/relationships/hyperlink" Target="https://drive.google.com/file/d/1NqhbJ8e1BwKAPeJ8mmb5vGTOxZJH9eE7/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03288" y="1242875"/>
            <a:ext cx="8873142" cy="13755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rPr lang="en-IN"/>
              <a:t>Covid Management System</a:t>
            </a:r>
            <a:endParaRPr/>
          </a:p>
        </p:txBody>
      </p:sp>
      <p:sp>
        <p:nvSpPr>
          <p:cNvPr id="89" name="Google Shape;89;p1"/>
          <p:cNvSpPr txBox="1"/>
          <p:nvPr>
            <p:ph idx="1" type="subTitle"/>
          </p:nvPr>
        </p:nvSpPr>
        <p:spPr>
          <a:xfrm>
            <a:off x="407556" y="2618381"/>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i="1" lang="en-IN" sz="2400">
                <a:latin typeface="Avenir"/>
                <a:ea typeface="Avenir"/>
                <a:cs typeface="Avenir"/>
                <a:sym typeface="Avenir"/>
              </a:rPr>
              <a:t>Group ID:- 33</a:t>
            </a:r>
            <a:endParaRPr/>
          </a:p>
          <a:p>
            <a:pPr indent="0" lvl="0" marL="0" rtl="0" algn="l">
              <a:lnSpc>
                <a:spcPct val="90000"/>
              </a:lnSpc>
              <a:spcBef>
                <a:spcPts val="1200"/>
              </a:spcBef>
              <a:spcAft>
                <a:spcPts val="0"/>
              </a:spcAft>
              <a:buSzPts val="2400"/>
              <a:buNone/>
            </a:pPr>
            <a:r>
              <a:t/>
            </a:r>
            <a:endParaRPr b="1" i="1" sz="2400">
              <a:latin typeface="Avenir"/>
              <a:ea typeface="Avenir"/>
              <a:cs typeface="Avenir"/>
              <a:sym typeface="Avenir"/>
            </a:endParaRPr>
          </a:p>
          <a:p>
            <a:pPr indent="0" lvl="0" marL="0" rtl="0" algn="l">
              <a:lnSpc>
                <a:spcPct val="90000"/>
              </a:lnSpc>
              <a:spcBef>
                <a:spcPts val="1200"/>
              </a:spcBef>
              <a:spcAft>
                <a:spcPts val="0"/>
              </a:spcAft>
              <a:buSzPts val="2400"/>
              <a:buNone/>
            </a:pPr>
            <a:r>
              <a:rPr b="1" i="1" lang="en-IN" sz="2400">
                <a:latin typeface="Avenir"/>
                <a:ea typeface="Avenir"/>
                <a:cs typeface="Avenir"/>
                <a:sym typeface="Avenir"/>
              </a:rPr>
              <a:t>By:-</a:t>
            </a:r>
            <a:endParaRPr/>
          </a:p>
          <a:p>
            <a:pPr indent="0" lvl="0" marL="0" rtl="0" algn="l">
              <a:lnSpc>
                <a:spcPct val="90000"/>
              </a:lnSpc>
              <a:spcBef>
                <a:spcPts val="1200"/>
              </a:spcBef>
              <a:spcAft>
                <a:spcPts val="0"/>
              </a:spcAft>
              <a:buSzPts val="2400"/>
              <a:buNone/>
            </a:pPr>
            <a:r>
              <a:rPr b="1" i="1" lang="en-IN" sz="2400">
                <a:latin typeface="Avenir"/>
                <a:ea typeface="Avenir"/>
                <a:cs typeface="Avenir"/>
                <a:sym typeface="Avenir"/>
              </a:rPr>
              <a:t>Nishant Koradia (202118009)</a:t>
            </a:r>
            <a:endParaRPr/>
          </a:p>
          <a:p>
            <a:pPr indent="0" lvl="0" marL="0" rtl="0" algn="l">
              <a:lnSpc>
                <a:spcPct val="90000"/>
              </a:lnSpc>
              <a:spcBef>
                <a:spcPts val="1200"/>
              </a:spcBef>
              <a:spcAft>
                <a:spcPts val="0"/>
              </a:spcAft>
              <a:buSzPts val="2400"/>
              <a:buNone/>
            </a:pPr>
            <a:r>
              <a:rPr b="1" i="1" lang="en-IN" sz="2400">
                <a:latin typeface="Avenir"/>
                <a:ea typeface="Avenir"/>
                <a:cs typeface="Avenir"/>
                <a:sym typeface="Avenir"/>
              </a:rPr>
              <a:t>Dhairya Lakhani (202118012)</a:t>
            </a:r>
            <a:endParaRPr/>
          </a:p>
          <a:p>
            <a:pPr indent="0" lvl="0" marL="0" rtl="0" algn="l">
              <a:lnSpc>
                <a:spcPct val="90000"/>
              </a:lnSpc>
              <a:spcBef>
                <a:spcPts val="1200"/>
              </a:spcBef>
              <a:spcAft>
                <a:spcPts val="0"/>
              </a:spcAft>
              <a:buSzPts val="2400"/>
              <a:buNone/>
            </a:pPr>
            <a:r>
              <a:rPr b="1" i="1" lang="en-IN" sz="2400">
                <a:latin typeface="Avenir"/>
                <a:ea typeface="Avenir"/>
                <a:cs typeface="Avenir"/>
                <a:sym typeface="Avenir"/>
              </a:rPr>
              <a:t>Kandarp Parmar (202118027)</a:t>
            </a:r>
            <a:endParaRPr/>
          </a:p>
          <a:p>
            <a:pPr indent="0" lvl="0" marL="0" rtl="0" algn="l">
              <a:lnSpc>
                <a:spcPct val="90000"/>
              </a:lnSpc>
              <a:spcBef>
                <a:spcPts val="1200"/>
              </a:spcBef>
              <a:spcAft>
                <a:spcPts val="0"/>
              </a:spcAft>
              <a:buSzPts val="2400"/>
              <a:buNone/>
            </a:pPr>
            <a:r>
              <a:rPr b="1" i="1" lang="en-IN" sz="2400">
                <a:latin typeface="Avenir"/>
                <a:ea typeface="Avenir"/>
                <a:cs typeface="Avenir"/>
                <a:sym typeface="Avenir"/>
              </a:rPr>
              <a:t>Vidhi Shah  (202118037)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52919" y="1123837"/>
            <a:ext cx="3076207" cy="46910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rbel"/>
              <a:buNone/>
            </a:pPr>
            <a:r>
              <a:rPr b="1" lang="en-IN" sz="5300" u="sng"/>
              <a:t>Query 3:-</a:t>
            </a:r>
            <a:br>
              <a:rPr lang="en-IN"/>
            </a:br>
            <a:br>
              <a:rPr lang="en-IN"/>
            </a:br>
            <a:r>
              <a:rPr lang="en-IN" sz="2700"/>
              <a:t>List ID, name of patient who is suffering from any allergy and recovered from Covid. Also display patient medication, admit date and discharge date for the same</a:t>
            </a:r>
            <a:r>
              <a:rPr lang="en-IN"/>
              <a:t>.</a:t>
            </a:r>
            <a:endParaRPr/>
          </a:p>
        </p:txBody>
      </p:sp>
      <p:sp>
        <p:nvSpPr>
          <p:cNvPr id="148" name="Google Shape;148;p1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b="1" lang="en-IN" u="sng"/>
              <a:t>SQL Query:-</a:t>
            </a:r>
            <a:endParaRPr/>
          </a:p>
          <a:p>
            <a:pPr indent="0" lvl="0" marL="0" rtl="0" algn="l">
              <a:lnSpc>
                <a:spcPct val="90000"/>
              </a:lnSpc>
              <a:spcBef>
                <a:spcPts val="1200"/>
              </a:spcBef>
              <a:spcAft>
                <a:spcPts val="0"/>
              </a:spcAft>
              <a:buSzPts val="2000"/>
              <a:buNone/>
            </a:pPr>
            <a:r>
              <a:rPr lang="en-IN"/>
              <a:t>SELECT patient_details.u_id, u_name, u_allergy, pt_medication, pt_admit_date, pt_discharge_date FROM user_details NATURAL JOIN user_symptoms INNER JOIN patient_details ON user_details.u_id=patient_details.u_id WHERE u_allergy IS NOT NULL AND u_allergy &lt;&gt;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Relational Algebra:-</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Output:-</a:t>
            </a:r>
            <a:endParaRPr/>
          </a:p>
          <a:p>
            <a:pPr indent="-55879" lvl="0" marL="182880" rtl="0" algn="l">
              <a:lnSpc>
                <a:spcPct val="90000"/>
              </a:lnSpc>
              <a:spcBef>
                <a:spcPts val="1200"/>
              </a:spcBef>
              <a:spcAft>
                <a:spcPts val="0"/>
              </a:spcAft>
              <a:buSzPts val="2000"/>
              <a:buNone/>
            </a:pPr>
            <a:r>
              <a:t/>
            </a:r>
            <a:endParaRPr/>
          </a:p>
        </p:txBody>
      </p:sp>
      <p:pic>
        <p:nvPicPr>
          <p:cNvPr id="149" name="Google Shape;149;p10"/>
          <p:cNvPicPr preferRelativeResize="0"/>
          <p:nvPr/>
        </p:nvPicPr>
        <p:blipFill rotWithShape="1">
          <a:blip r:embed="rId3">
            <a:alphaModFix/>
          </a:blip>
          <a:srcRect b="0" l="0" r="0" t="0"/>
          <a:stretch/>
        </p:blipFill>
        <p:spPr>
          <a:xfrm>
            <a:off x="3986527" y="3669483"/>
            <a:ext cx="6890468" cy="952854"/>
          </a:xfrm>
          <a:prstGeom prst="rect">
            <a:avLst/>
          </a:prstGeom>
          <a:noFill/>
          <a:ln>
            <a:noFill/>
          </a:ln>
        </p:spPr>
      </p:pic>
      <p:pic>
        <p:nvPicPr>
          <p:cNvPr id="150" name="Google Shape;150;p10"/>
          <p:cNvPicPr preferRelativeResize="0"/>
          <p:nvPr/>
        </p:nvPicPr>
        <p:blipFill rotWithShape="1">
          <a:blip r:embed="rId4">
            <a:alphaModFix/>
          </a:blip>
          <a:srcRect b="0" l="0" r="0" t="0"/>
          <a:stretch/>
        </p:blipFill>
        <p:spPr>
          <a:xfrm>
            <a:off x="4057548" y="5357674"/>
            <a:ext cx="73152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252919" y="1123837"/>
            <a:ext cx="2947482" cy="46644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rbel"/>
              <a:buNone/>
            </a:pPr>
            <a:r>
              <a:rPr b="1" lang="en-IN" sz="5300" u="sng"/>
              <a:t>Query 4:-</a:t>
            </a:r>
            <a:br>
              <a:rPr lang="en-IN"/>
            </a:br>
            <a:br>
              <a:rPr lang="en-IN"/>
            </a:br>
            <a:r>
              <a:rPr lang="en-IN"/>
              <a:t>List of the patients that are tested positive and have lung infection more than 25% in order to get admitted to the hospital.</a:t>
            </a:r>
            <a:endParaRPr/>
          </a:p>
        </p:txBody>
      </p:sp>
      <p:sp>
        <p:nvSpPr>
          <p:cNvPr id="156" name="Google Shape;156;p1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b="1" lang="en-IN" u="sng"/>
              <a:t>SQL Query:-</a:t>
            </a:r>
            <a:endParaRPr/>
          </a:p>
          <a:p>
            <a:pPr indent="0" lvl="0" marL="0" rtl="0" algn="l">
              <a:lnSpc>
                <a:spcPct val="90000"/>
              </a:lnSpc>
              <a:spcBef>
                <a:spcPts val="1200"/>
              </a:spcBef>
              <a:spcAft>
                <a:spcPts val="0"/>
              </a:spcAft>
              <a:buSzPts val="2000"/>
              <a:buNone/>
            </a:pPr>
            <a:r>
              <a:rPr lang="en-IN"/>
              <a:t>SELECT u_id, u_name, l_id, l_name, l_report, s_time, s_date, pt_lung_infec FROM patient_details NATURAL JOIN user_details NATURAL JOIN l_testing NATURAL JOIN lab_info WHERE l_report='Positive' AND pt_lung_infec&gt;25;</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Relational Algebra:-</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Output:-</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57" name="Google Shape;157;p11"/>
          <p:cNvPicPr preferRelativeResize="0"/>
          <p:nvPr/>
        </p:nvPicPr>
        <p:blipFill rotWithShape="1">
          <a:blip r:embed="rId3">
            <a:alphaModFix/>
          </a:blip>
          <a:srcRect b="0" l="0" r="0" t="0"/>
          <a:stretch/>
        </p:blipFill>
        <p:spPr>
          <a:xfrm>
            <a:off x="3869268" y="3541913"/>
            <a:ext cx="7600774" cy="779123"/>
          </a:xfrm>
          <a:prstGeom prst="rect">
            <a:avLst/>
          </a:prstGeom>
          <a:noFill/>
          <a:ln>
            <a:noFill/>
          </a:ln>
        </p:spPr>
      </p:pic>
      <p:pic>
        <p:nvPicPr>
          <p:cNvPr id="158" name="Google Shape;158;p11"/>
          <p:cNvPicPr preferRelativeResize="0"/>
          <p:nvPr/>
        </p:nvPicPr>
        <p:blipFill rotWithShape="1">
          <a:blip r:embed="rId4">
            <a:alphaModFix/>
          </a:blip>
          <a:srcRect b="0" l="0" r="0" t="0"/>
          <a:stretch/>
        </p:blipFill>
        <p:spPr>
          <a:xfrm>
            <a:off x="3869268" y="4939484"/>
            <a:ext cx="7551187" cy="11603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rbel"/>
              <a:buNone/>
            </a:pPr>
            <a:r>
              <a:rPr b="1" lang="en-IN" sz="5300" u="sng"/>
              <a:t>Query 5:-</a:t>
            </a:r>
            <a:br>
              <a:rPr lang="en-IN"/>
            </a:br>
            <a:br>
              <a:rPr lang="en-IN"/>
            </a:br>
            <a:r>
              <a:rPr lang="en-IN"/>
              <a:t>List the details of hospitals having Cost of an X-ray between 400 to 900 and a CT scan cost also between 4000 to 7000.</a:t>
            </a:r>
            <a:endParaRPr/>
          </a:p>
        </p:txBody>
      </p:sp>
      <p:sp>
        <p:nvSpPr>
          <p:cNvPr id="164" name="Google Shape;164;p1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20000"/>
          </a:bodyPr>
          <a:lstStyle/>
          <a:p>
            <a:pPr indent="-65404" lvl="0" marL="182880" rtl="0" algn="l">
              <a:lnSpc>
                <a:spcPct val="90000"/>
              </a:lnSpc>
              <a:spcBef>
                <a:spcPts val="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b="1" lang="en-IN" u="sng"/>
              <a:t>SQL Query:-</a:t>
            </a:r>
            <a:endParaRPr/>
          </a:p>
          <a:p>
            <a:pPr indent="0" lvl="0" marL="0" rtl="0" algn="l">
              <a:lnSpc>
                <a:spcPct val="90000"/>
              </a:lnSpc>
              <a:spcBef>
                <a:spcPts val="1200"/>
              </a:spcBef>
              <a:spcAft>
                <a:spcPts val="0"/>
              </a:spcAft>
              <a:buSzPct val="100000"/>
              <a:buNone/>
            </a:pPr>
            <a:r>
              <a:rPr lang="en-IN"/>
              <a:t>SELECT h_id, h_name, h_phone, h_pincode, h_city FROM hos_info WHERE EXISTS (SELECT xray_cost, ctscan_cost FROM imaging_center WHERE hos_info.h_id = imaging_center.h_id AND xray_cost BETWEEN 400 AND 900 AND ctscan_cost BETWEEN 4000 AND 7000);</a:t>
            </a:r>
            <a:endParaRPr/>
          </a:p>
          <a:p>
            <a:pPr indent="-65404" lvl="0" marL="18288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b="1" lang="en-IN" u="sng"/>
              <a:t>Relational Algebra:-</a:t>
            </a:r>
            <a:endParaRPr/>
          </a:p>
          <a:p>
            <a:pPr indent="-65404" lvl="0" marL="182880" rtl="0" algn="l">
              <a:lnSpc>
                <a:spcPct val="90000"/>
              </a:lnSpc>
              <a:spcBef>
                <a:spcPts val="120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65404" lvl="0" marL="182880" rtl="0" algn="l">
              <a:lnSpc>
                <a:spcPct val="90000"/>
              </a:lnSpc>
              <a:spcBef>
                <a:spcPts val="1200"/>
              </a:spcBef>
              <a:spcAft>
                <a:spcPts val="0"/>
              </a:spcAft>
              <a:buSzPct val="100000"/>
              <a:buNone/>
            </a:pPr>
            <a:r>
              <a:t/>
            </a:r>
            <a:endParaRPr/>
          </a:p>
          <a:p>
            <a:pPr indent="-182880" lvl="0" marL="182880" rtl="0" algn="l">
              <a:lnSpc>
                <a:spcPct val="90000"/>
              </a:lnSpc>
              <a:spcBef>
                <a:spcPts val="1200"/>
              </a:spcBef>
              <a:spcAft>
                <a:spcPts val="0"/>
              </a:spcAft>
              <a:buSzPct val="100000"/>
              <a:buChar char="●"/>
            </a:pPr>
            <a:r>
              <a:rPr b="1" lang="en-IN" u="sng"/>
              <a:t>Output:-</a:t>
            </a:r>
            <a:endParaRPr/>
          </a:p>
          <a:p>
            <a:pPr indent="0" lvl="0" marL="0" rtl="0" algn="l">
              <a:lnSpc>
                <a:spcPct val="90000"/>
              </a:lnSpc>
              <a:spcBef>
                <a:spcPts val="1200"/>
              </a:spcBef>
              <a:spcAft>
                <a:spcPts val="0"/>
              </a:spcAft>
              <a:buSzPct val="100000"/>
              <a:buNone/>
            </a:pPr>
            <a:r>
              <a:t/>
            </a:r>
            <a:endParaRPr/>
          </a:p>
          <a:p>
            <a:pPr indent="0" lvl="0" marL="0" rtl="0" algn="l">
              <a:lnSpc>
                <a:spcPct val="90000"/>
              </a:lnSpc>
              <a:spcBef>
                <a:spcPts val="1200"/>
              </a:spcBef>
              <a:spcAft>
                <a:spcPts val="0"/>
              </a:spcAft>
              <a:buSzPct val="100000"/>
              <a:buNone/>
            </a:pPr>
            <a:r>
              <a:t/>
            </a:r>
            <a:endParaRPr/>
          </a:p>
          <a:p>
            <a:pPr indent="0" lvl="0" marL="0" rtl="0" algn="l">
              <a:lnSpc>
                <a:spcPct val="90000"/>
              </a:lnSpc>
              <a:spcBef>
                <a:spcPts val="1200"/>
              </a:spcBef>
              <a:spcAft>
                <a:spcPts val="0"/>
              </a:spcAft>
              <a:buSzPct val="100000"/>
              <a:buNone/>
            </a:pPr>
            <a:r>
              <a:t/>
            </a:r>
            <a:endParaRPr/>
          </a:p>
          <a:p>
            <a:pPr indent="0" lvl="0" marL="0" rtl="0" algn="l">
              <a:lnSpc>
                <a:spcPct val="90000"/>
              </a:lnSpc>
              <a:spcBef>
                <a:spcPts val="1200"/>
              </a:spcBef>
              <a:spcAft>
                <a:spcPts val="0"/>
              </a:spcAft>
              <a:buSzPct val="100000"/>
              <a:buNone/>
            </a:pPr>
            <a:r>
              <a:t/>
            </a:r>
            <a:endParaRPr/>
          </a:p>
          <a:p>
            <a:pPr indent="0" lvl="0" marL="0" rtl="0" algn="l">
              <a:lnSpc>
                <a:spcPct val="90000"/>
              </a:lnSpc>
              <a:spcBef>
                <a:spcPts val="1200"/>
              </a:spcBef>
              <a:spcAft>
                <a:spcPts val="0"/>
              </a:spcAft>
              <a:buSzPct val="100000"/>
              <a:buNone/>
            </a:pPr>
            <a:r>
              <a:t/>
            </a:r>
            <a:endParaRPr/>
          </a:p>
        </p:txBody>
      </p:sp>
      <p:pic>
        <p:nvPicPr>
          <p:cNvPr id="165" name="Google Shape;165;p12"/>
          <p:cNvPicPr preferRelativeResize="0"/>
          <p:nvPr/>
        </p:nvPicPr>
        <p:blipFill rotWithShape="1">
          <a:blip r:embed="rId3">
            <a:alphaModFix/>
          </a:blip>
          <a:srcRect b="0" l="0" r="0" t="0"/>
          <a:stretch/>
        </p:blipFill>
        <p:spPr>
          <a:xfrm>
            <a:off x="3949167" y="3246874"/>
            <a:ext cx="7315201" cy="1067669"/>
          </a:xfrm>
          <a:prstGeom prst="rect">
            <a:avLst/>
          </a:prstGeom>
          <a:noFill/>
          <a:ln>
            <a:noFill/>
          </a:ln>
        </p:spPr>
      </p:pic>
      <p:pic>
        <p:nvPicPr>
          <p:cNvPr id="166" name="Google Shape;166;p12"/>
          <p:cNvPicPr preferRelativeResize="0"/>
          <p:nvPr/>
        </p:nvPicPr>
        <p:blipFill rotWithShape="1">
          <a:blip r:embed="rId4">
            <a:alphaModFix/>
          </a:blip>
          <a:srcRect b="0" l="0" r="0" t="0"/>
          <a:stretch/>
        </p:blipFill>
        <p:spPr>
          <a:xfrm>
            <a:off x="3949167" y="4972426"/>
            <a:ext cx="6419951" cy="13631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orbel"/>
              <a:buNone/>
            </a:pPr>
            <a:r>
              <a:rPr b="1" lang="en-IN" sz="4800" u="sng"/>
              <a:t>More </a:t>
            </a:r>
            <a:br>
              <a:rPr b="1" lang="en-IN" sz="4800" u="sng"/>
            </a:br>
            <a:r>
              <a:rPr b="1" lang="en-IN" sz="4800" u="sng"/>
              <a:t>Queries:-</a:t>
            </a:r>
            <a:br>
              <a:rPr lang="en-IN"/>
            </a:br>
            <a:endParaRPr/>
          </a:p>
        </p:txBody>
      </p:sp>
      <p:sp>
        <p:nvSpPr>
          <p:cNvPr id="172" name="Google Shape;172;p1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IN"/>
              <a:t>More queries from the database are:-</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IN" u="sng">
                <a:solidFill>
                  <a:srgbClr val="92D050"/>
                </a:solidFill>
                <a:hlinkClick r:id="rId3">
                  <a:extLst>
                    <a:ext uri="{A12FA001-AC4F-418D-AE19-62706E023703}">
                      <ahyp:hlinkClr val="tx"/>
                    </a:ext>
                  </a:extLst>
                </a:hlinkClick>
              </a:rPr>
              <a:t>More Queries</a:t>
            </a:r>
            <a:endParaRPr>
              <a:solidFill>
                <a:srgbClr val="92D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0" y="1123837"/>
            <a:ext cx="3400147"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orbel"/>
              <a:buNone/>
            </a:pPr>
            <a:r>
              <a:rPr b="1" lang="en-IN" sz="4800" u="sng"/>
              <a:t>Conclusion:-</a:t>
            </a:r>
            <a:endParaRPr/>
          </a:p>
        </p:txBody>
      </p:sp>
      <p:sp>
        <p:nvSpPr>
          <p:cNvPr id="178" name="Google Shape;178;p14"/>
          <p:cNvSpPr txBox="1"/>
          <p:nvPr>
            <p:ph idx="1" type="body"/>
          </p:nvPr>
        </p:nvSpPr>
        <p:spPr>
          <a:xfrm>
            <a:off x="3585181" y="388031"/>
            <a:ext cx="8133343" cy="6081937"/>
          </a:xfrm>
          <a:prstGeom prst="rect">
            <a:avLst/>
          </a:prstGeom>
          <a:noFill/>
          <a:ln>
            <a:noFill/>
          </a:ln>
        </p:spPr>
        <p:txBody>
          <a:bodyPr anchorCtr="0" anchor="ctr" bIns="45700" lIns="91425" spcFirstLastPara="1" rIns="91425" wrap="square" tIns="45700">
            <a:normAutofit fontScale="55000" lnSpcReduction="20000"/>
          </a:bodyPr>
          <a:lstStyle/>
          <a:p>
            <a:pPr indent="-120015" lvl="0" marL="182880" rtl="0" algn="just">
              <a:lnSpc>
                <a:spcPct val="107000"/>
              </a:lnSpc>
              <a:spcBef>
                <a:spcPts val="0"/>
              </a:spcBef>
              <a:spcAft>
                <a:spcPts val="0"/>
              </a:spcAft>
              <a:buSzPct val="100000"/>
              <a:buNone/>
            </a:pPr>
            <a:r>
              <a:t/>
            </a:r>
            <a:endParaRPr sz="1800">
              <a:latin typeface="Calibri"/>
              <a:ea typeface="Calibri"/>
              <a:cs typeface="Calibri"/>
              <a:sym typeface="Calibri"/>
            </a:endParaRPr>
          </a:p>
          <a:p>
            <a:pPr indent="-182880" lvl="0" marL="182880" rtl="0" algn="just">
              <a:lnSpc>
                <a:spcPct val="107000"/>
              </a:lnSpc>
              <a:spcBef>
                <a:spcPts val="2000"/>
              </a:spcBef>
              <a:spcAft>
                <a:spcPts val="0"/>
              </a:spcAft>
              <a:buSzPct val="100000"/>
              <a:buChar char="●"/>
            </a:pPr>
            <a:r>
              <a:rPr lang="en-IN" sz="2900"/>
              <a:t>Taking into consideration all the mentioned details in the description we have created a user-friendly interface for users to easily fulfil their needs and to clarify their doubts. It automates numerous daily operations and enables streamlined functioning to desist mismanagement.</a:t>
            </a:r>
            <a:endParaRPr/>
          </a:p>
          <a:p>
            <a:pPr indent="-182880" lvl="0" marL="182880" rtl="0" algn="just">
              <a:lnSpc>
                <a:spcPct val="107000"/>
              </a:lnSpc>
              <a:spcBef>
                <a:spcPts val="2000"/>
              </a:spcBef>
              <a:spcAft>
                <a:spcPts val="0"/>
              </a:spcAft>
              <a:buSzPct val="100000"/>
              <a:buChar char="●"/>
            </a:pPr>
            <a:r>
              <a:rPr lang="en-IN" sz="2900"/>
              <a:t>Through this project, we got to know that how different entities should be connected for the easy functioning of the whole system.</a:t>
            </a:r>
            <a:endParaRPr/>
          </a:p>
          <a:p>
            <a:pPr indent="-182880" lvl="0" marL="182880" rtl="0" algn="just">
              <a:lnSpc>
                <a:spcPct val="107000"/>
              </a:lnSpc>
              <a:spcBef>
                <a:spcPts val="2000"/>
              </a:spcBef>
              <a:spcAft>
                <a:spcPts val="0"/>
              </a:spcAft>
              <a:buSzPct val="100000"/>
              <a:buChar char="●"/>
            </a:pPr>
            <a:r>
              <a:rPr lang="en-IN" sz="2900"/>
              <a:t>We are providing the facility to the users for easy searching of the laboratory in their areas if they get any of the symptoms.</a:t>
            </a:r>
            <a:endParaRPr/>
          </a:p>
          <a:p>
            <a:pPr indent="-182880" lvl="0" marL="182880" rtl="0" algn="just">
              <a:lnSpc>
                <a:spcPct val="107000"/>
              </a:lnSpc>
              <a:spcBef>
                <a:spcPts val="2000"/>
              </a:spcBef>
              <a:spcAft>
                <a:spcPts val="0"/>
              </a:spcAft>
              <a:buSzPct val="100000"/>
              <a:buChar char="●"/>
            </a:pPr>
            <a:r>
              <a:rPr lang="en-IN" sz="2900"/>
              <a:t>Details of hospitals available in their area, beds available in that hospitals, and also details of the doctors who are working there are provided to the user for better information.</a:t>
            </a:r>
            <a:endParaRPr/>
          </a:p>
          <a:p>
            <a:pPr indent="-182880" lvl="0" marL="182880" rtl="0" algn="just">
              <a:lnSpc>
                <a:spcPct val="107000"/>
              </a:lnSpc>
              <a:spcBef>
                <a:spcPts val="2000"/>
              </a:spcBef>
              <a:spcAft>
                <a:spcPts val="0"/>
              </a:spcAft>
              <a:buSzPct val="100000"/>
              <a:buChar char="●"/>
            </a:pPr>
            <a:r>
              <a:rPr lang="en-IN" sz="2900"/>
              <a:t>Medications of the hospital and also the approximate cost of treatment are easily known to the user.</a:t>
            </a:r>
            <a:endParaRPr/>
          </a:p>
          <a:p>
            <a:pPr indent="-182880" lvl="0" marL="182880" rtl="0" algn="just">
              <a:lnSpc>
                <a:spcPct val="107000"/>
              </a:lnSpc>
              <a:spcBef>
                <a:spcPts val="2000"/>
              </a:spcBef>
              <a:spcAft>
                <a:spcPts val="0"/>
              </a:spcAft>
              <a:buSzPct val="100000"/>
              <a:buChar char="●"/>
            </a:pPr>
            <a:r>
              <a:rPr lang="en-IN" sz="2900"/>
              <a:t>Records of the patient’s histor</a:t>
            </a:r>
            <a:r>
              <a:rPr lang="en-IN" sz="2700"/>
              <a:t>y, allergies, and transactions are safeguarded with the hospital for further references.</a:t>
            </a:r>
            <a:endParaRPr/>
          </a:p>
          <a:p>
            <a:pPr indent="-182880" lvl="0" marL="182880" rtl="0" algn="just">
              <a:lnSpc>
                <a:spcPct val="107000"/>
              </a:lnSpc>
              <a:spcBef>
                <a:spcPts val="2000"/>
              </a:spcBef>
              <a:spcAft>
                <a:spcPts val="0"/>
              </a:spcAft>
              <a:buSzPct val="100000"/>
              <a:buChar char="●"/>
            </a:pPr>
            <a:r>
              <a:rPr lang="en-IN" sz="2700"/>
              <a:t>We have created this system as a great opportunity to establish a distinct, efficient, and fast-delivering healthcare model. Implementation of this covid management system is sharing an easy way to store all the kinds of records, provide coordination and user communication, improve day-to-day operations, and clarification of doubts. This project covers the needs of the users, doctors, and hospital authorities by simplifying their interactions.</a:t>
            </a:r>
            <a:endParaRPr/>
          </a:p>
          <a:p>
            <a:pPr indent="-113029" lvl="0" marL="182880" rtl="0" algn="just">
              <a:lnSpc>
                <a:spcPct val="90000"/>
              </a:lnSpc>
              <a:spcBef>
                <a:spcPts val="2000"/>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51764"/>
          </a:schemeClr>
        </a:solidFill>
      </p:bgPr>
    </p:bg>
    <p:spTree>
      <p:nvGrpSpPr>
        <p:cNvPr id="182" name="Shape 182"/>
        <p:cNvGrpSpPr/>
        <p:nvPr/>
      </p:nvGrpSpPr>
      <p:grpSpPr>
        <a:xfrm>
          <a:off x="0" y="0"/>
          <a:ext cx="0" cy="0"/>
          <a:chOff x="0" y="0"/>
          <a:chExt cx="0" cy="0"/>
        </a:xfrm>
      </p:grpSpPr>
      <p:pic>
        <p:nvPicPr>
          <p:cNvPr descr="Microsoft PowerPoint Letter of thanks Template Slide show, good news, text,  rectangle, presentation png | PNGWing" id="183" name="Google Shape;183;p15"/>
          <p:cNvPicPr preferRelativeResize="0"/>
          <p:nvPr/>
        </p:nvPicPr>
        <p:blipFill rotWithShape="1">
          <a:blip r:embed="rId3">
            <a:alphaModFix/>
          </a:blip>
          <a:srcRect b="0" l="0" r="0" t="0"/>
          <a:stretch/>
        </p:blipFill>
        <p:spPr>
          <a:xfrm>
            <a:off x="2589213" y="657225"/>
            <a:ext cx="5964237" cy="57243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33165" y="1123837"/>
            <a:ext cx="3195961"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orbel"/>
              <a:buNone/>
            </a:pPr>
            <a:r>
              <a:rPr b="1" lang="en-IN" sz="4800" u="sng"/>
              <a:t>Project Description</a:t>
            </a:r>
            <a:br>
              <a:rPr lang="en-IN" sz="4800"/>
            </a:br>
            <a:endParaRPr sz="4800"/>
          </a:p>
        </p:txBody>
      </p:sp>
      <p:sp>
        <p:nvSpPr>
          <p:cNvPr id="95" name="Google Shape;95;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lang="en-IN"/>
              <a:t> For the last two years covid-19 is wreaking havoc in over 200 countries and millions of people are getting affected by it. In India, as cases started to increase there was trepidation in people and bungling of resources in hospitals.</a:t>
            </a:r>
            <a:endParaRPr/>
          </a:p>
          <a:p>
            <a:pPr indent="-182880" lvl="0" marL="182880" rtl="0" algn="just">
              <a:lnSpc>
                <a:spcPct val="90000"/>
              </a:lnSpc>
              <a:spcBef>
                <a:spcPts val="1200"/>
              </a:spcBef>
              <a:spcAft>
                <a:spcPts val="0"/>
              </a:spcAft>
              <a:buSzPts val="2000"/>
              <a:buChar char="●"/>
            </a:pPr>
            <a:r>
              <a:rPr lang="en-IN"/>
              <a:t> Considering the situation, Our project aims to smooth out some processes related to finding a hospital, finding a laboratory, booking an appointment with a doctor, and getting a hospital bed if needed.</a:t>
            </a:r>
            <a:endParaRPr/>
          </a:p>
          <a:p>
            <a:pPr indent="-182880" lvl="0" marL="182880" rtl="0" algn="just">
              <a:lnSpc>
                <a:spcPct val="90000"/>
              </a:lnSpc>
              <a:spcBef>
                <a:spcPts val="1200"/>
              </a:spcBef>
              <a:spcAft>
                <a:spcPts val="0"/>
              </a:spcAft>
              <a:buSzPts val="2000"/>
              <a:buChar char="●"/>
            </a:pPr>
            <a:r>
              <a:rPr lang="en-IN"/>
              <a:t>User can get information about various services available at a hospital, various staff details. Also, our project helps in smoothing out the process of discharge.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orbel"/>
              <a:buNone/>
            </a:pPr>
            <a:r>
              <a:rPr b="1" lang="en-IN" sz="4800" u="sng"/>
              <a:t>Project </a:t>
            </a:r>
            <a:br>
              <a:rPr b="1" lang="en-IN" sz="4800" u="sng"/>
            </a:br>
            <a:r>
              <a:rPr b="1" lang="en-IN" sz="4800" u="sng"/>
              <a:t>Scope</a:t>
            </a:r>
            <a:br>
              <a:rPr lang="en-IN"/>
            </a:br>
            <a:endParaRPr/>
          </a:p>
        </p:txBody>
      </p:sp>
      <p:sp>
        <p:nvSpPr>
          <p:cNvPr id="101" name="Google Shape;101;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107000"/>
              </a:lnSpc>
              <a:spcBef>
                <a:spcPts val="0"/>
              </a:spcBef>
              <a:spcAft>
                <a:spcPts val="0"/>
              </a:spcAft>
              <a:buSzPts val="2000"/>
              <a:buChar char="●"/>
            </a:pPr>
            <a:r>
              <a:rPr lang="en-IN"/>
              <a:t>For instance, if the User is getting any symptoms of covid then he/she can consult a doctor nearest to him/her in the area.</a:t>
            </a:r>
            <a:endParaRPr/>
          </a:p>
          <a:p>
            <a:pPr indent="-182880" lvl="0" marL="182880" rtl="0" algn="just">
              <a:lnSpc>
                <a:spcPct val="107000"/>
              </a:lnSpc>
              <a:spcBef>
                <a:spcPts val="2000"/>
              </a:spcBef>
              <a:spcAft>
                <a:spcPts val="0"/>
              </a:spcAft>
              <a:buSzPts val="2000"/>
              <a:buChar char="●"/>
            </a:pPr>
            <a:r>
              <a:rPr lang="en-IN"/>
              <a:t> If symptoms are considerable then a Consulting doctor can prescribe for getting tested. So, the user can search for the laboratory in that area. </a:t>
            </a:r>
            <a:endParaRPr/>
          </a:p>
          <a:p>
            <a:pPr indent="-182880" lvl="0" marL="182880" rtl="0" algn="just">
              <a:lnSpc>
                <a:spcPct val="107000"/>
              </a:lnSpc>
              <a:spcBef>
                <a:spcPts val="2000"/>
              </a:spcBef>
              <a:spcAft>
                <a:spcPts val="0"/>
              </a:spcAft>
              <a:buSzPts val="2000"/>
              <a:buChar char="●"/>
            </a:pPr>
            <a:r>
              <a:rPr lang="en-IN"/>
              <a:t>After getting tested if the user gets a report positive then he can again consult the doctor for asking to be home quarantined or getting admitted to a hospital.</a:t>
            </a:r>
            <a:endParaRPr/>
          </a:p>
          <a:p>
            <a:pPr indent="-182880" lvl="0" marL="182880" rtl="0" algn="just">
              <a:lnSpc>
                <a:spcPct val="107000"/>
              </a:lnSpc>
              <a:spcBef>
                <a:spcPts val="2000"/>
              </a:spcBef>
              <a:spcAft>
                <a:spcPts val="0"/>
              </a:spcAft>
              <a:buSzPts val="2000"/>
              <a:buChar char="●"/>
            </a:pPr>
            <a:r>
              <a:rPr lang="en-IN"/>
              <a:t> If the user is suggested for getting admitted to a hospital, then the user can search for the hospital nearby his/her location according to the budget by looking at the average cost of a hospital and availability of beds for treatment.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142042" y="1123837"/>
            <a:ext cx="3195961"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orbel"/>
              <a:buNone/>
            </a:pPr>
            <a:r>
              <a:rPr b="1" lang="en-IN" sz="4400" u="sng"/>
              <a:t>Entity Relationship </a:t>
            </a:r>
            <a:br>
              <a:rPr b="1" lang="en-IN" sz="4400" u="sng"/>
            </a:br>
            <a:r>
              <a:rPr b="1" lang="en-IN" sz="4400" u="sng"/>
              <a:t>Diagram</a:t>
            </a:r>
            <a:endParaRPr/>
          </a:p>
        </p:txBody>
      </p:sp>
      <p:sp>
        <p:nvSpPr>
          <p:cNvPr id="107" name="Google Shape;107;p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lang="en-IN"/>
              <a:t>In Entity-Relationship Model database is represented as a collection of entities and their relationship instances.</a:t>
            </a:r>
            <a:endParaRPr/>
          </a:p>
          <a:p>
            <a:pPr indent="-55879" lvl="0" marL="182880" rtl="0" algn="l">
              <a:lnSpc>
                <a:spcPct val="90000"/>
              </a:lnSpc>
              <a:spcBef>
                <a:spcPts val="1200"/>
              </a:spcBef>
              <a:spcAft>
                <a:spcPts val="0"/>
              </a:spcAft>
              <a:buSzPts val="2000"/>
              <a:buNone/>
            </a:pPr>
            <a:r>
              <a:t/>
            </a:r>
            <a:endParaRPr u="sng">
              <a:solidFill>
                <a:schemeClr val="hlink"/>
              </a:solidFill>
              <a:hlinkClick r:id="rId3"/>
            </a:endParaRPr>
          </a:p>
          <a:p>
            <a:pPr indent="-55879" lvl="0" marL="182880" rtl="0" algn="l">
              <a:lnSpc>
                <a:spcPct val="90000"/>
              </a:lnSpc>
              <a:spcBef>
                <a:spcPts val="1200"/>
              </a:spcBef>
              <a:spcAft>
                <a:spcPts val="0"/>
              </a:spcAft>
              <a:buSzPts val="2000"/>
              <a:buNone/>
            </a:pPr>
            <a:r>
              <a:t/>
            </a:r>
            <a:endParaRPr u="sng">
              <a:solidFill>
                <a:schemeClr val="hlink"/>
              </a:solidFill>
              <a:hlinkClick r:id="rId4"/>
            </a:endParaRPr>
          </a:p>
          <a:p>
            <a:pPr indent="0" lvl="0" marL="0" rtl="0" algn="l">
              <a:lnSpc>
                <a:spcPct val="90000"/>
              </a:lnSpc>
              <a:spcBef>
                <a:spcPts val="1200"/>
              </a:spcBef>
              <a:spcAft>
                <a:spcPts val="0"/>
              </a:spcAft>
              <a:buSzPts val="2000"/>
              <a:buNone/>
            </a:pPr>
            <a:r>
              <a:t/>
            </a:r>
            <a:endParaRPr u="sng">
              <a:solidFill>
                <a:schemeClr val="hlink"/>
              </a:solidFill>
              <a:hlinkClick r:id="rId5"/>
            </a:endParaRPr>
          </a:p>
          <a:p>
            <a:pPr indent="-182880" lvl="0" marL="182880" rtl="0" algn="l">
              <a:lnSpc>
                <a:spcPct val="90000"/>
              </a:lnSpc>
              <a:spcBef>
                <a:spcPts val="1200"/>
              </a:spcBef>
              <a:spcAft>
                <a:spcPts val="0"/>
              </a:spcAft>
              <a:buSzPts val="2000"/>
              <a:buChar char="●"/>
            </a:pPr>
            <a:r>
              <a:rPr lang="en-IN" u="sng">
                <a:solidFill>
                  <a:srgbClr val="92D050"/>
                </a:solidFill>
                <a:hlinkClick r:id="rId6">
                  <a:extLst>
                    <a:ext uri="{A12FA001-AC4F-418D-AE19-62706E023703}">
                      <ahyp:hlinkClr val="tx"/>
                    </a:ext>
                  </a:extLst>
                </a:hlinkClick>
              </a:rPr>
              <a:t>ER Diagram</a:t>
            </a:r>
            <a:endParaRPr>
              <a:solidFill>
                <a:srgbClr val="92D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orbel"/>
              <a:buNone/>
            </a:pPr>
            <a:r>
              <a:rPr b="1" lang="en-IN" sz="4800" u="sng"/>
              <a:t>Relational Schema</a:t>
            </a:r>
            <a:endParaRPr/>
          </a:p>
        </p:txBody>
      </p:sp>
      <p:sp>
        <p:nvSpPr>
          <p:cNvPr id="113" name="Google Shape;113;p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lang="en-IN"/>
              <a:t>A Relational Schema is a set of relational tables and associated items that are related to one another.</a:t>
            </a:r>
            <a:endParaRPr/>
          </a:p>
          <a:p>
            <a:pPr indent="-55879" lvl="0" marL="182880" rtl="0" algn="l">
              <a:lnSpc>
                <a:spcPct val="90000"/>
              </a:lnSpc>
              <a:spcBef>
                <a:spcPts val="1200"/>
              </a:spcBef>
              <a:spcAft>
                <a:spcPts val="0"/>
              </a:spcAft>
              <a:buSzPts val="2000"/>
              <a:buNone/>
            </a:pPr>
            <a:r>
              <a:t/>
            </a:r>
            <a:endParaRPr u="sng">
              <a:solidFill>
                <a:schemeClr val="hlink"/>
              </a:solidFill>
              <a:hlinkClick r:id="rId3"/>
            </a:endParaRPr>
          </a:p>
          <a:p>
            <a:pPr indent="-55879" lvl="0" marL="182880" rtl="0" algn="l">
              <a:lnSpc>
                <a:spcPct val="90000"/>
              </a:lnSpc>
              <a:spcBef>
                <a:spcPts val="1200"/>
              </a:spcBef>
              <a:spcAft>
                <a:spcPts val="0"/>
              </a:spcAft>
              <a:buSzPts val="2000"/>
              <a:buNone/>
            </a:pPr>
            <a:r>
              <a:t/>
            </a:r>
            <a:endParaRPr u="sng">
              <a:solidFill>
                <a:schemeClr val="hlink"/>
              </a:solidFill>
              <a:hlinkClick r:id="rId4"/>
            </a:endParaRPr>
          </a:p>
          <a:p>
            <a:pPr indent="0" lvl="0" marL="0" rtl="0" algn="l">
              <a:lnSpc>
                <a:spcPct val="90000"/>
              </a:lnSpc>
              <a:spcBef>
                <a:spcPts val="1200"/>
              </a:spcBef>
              <a:spcAft>
                <a:spcPts val="0"/>
              </a:spcAft>
              <a:buSzPts val="2000"/>
              <a:buNone/>
            </a:pPr>
            <a:r>
              <a:t/>
            </a:r>
            <a:endParaRPr u="sng">
              <a:solidFill>
                <a:schemeClr val="hlink"/>
              </a:solidFill>
              <a:hlinkClick r:id="rId5"/>
            </a:endParaRPr>
          </a:p>
          <a:p>
            <a:pPr indent="-182880" lvl="0" marL="182880" rtl="0" algn="l">
              <a:lnSpc>
                <a:spcPct val="90000"/>
              </a:lnSpc>
              <a:spcBef>
                <a:spcPts val="1200"/>
              </a:spcBef>
              <a:spcAft>
                <a:spcPts val="0"/>
              </a:spcAft>
              <a:buSzPts val="2000"/>
              <a:buChar char="●"/>
            </a:pPr>
            <a:r>
              <a:rPr lang="en-IN" u="sng">
                <a:solidFill>
                  <a:srgbClr val="92D050"/>
                </a:solidFill>
                <a:hlinkClick r:id="rId6">
                  <a:extLst>
                    <a:ext uri="{A12FA001-AC4F-418D-AE19-62706E023703}">
                      <ahyp:hlinkClr val="tx"/>
                    </a:ext>
                  </a:extLst>
                </a:hlinkClick>
              </a:rPr>
              <a:t>Schema Diagram</a:t>
            </a:r>
            <a:endParaRPr>
              <a:solidFill>
                <a:srgbClr val="92D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133164" y="1123837"/>
            <a:ext cx="3249227"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orbel"/>
              <a:buNone/>
            </a:pPr>
            <a:r>
              <a:rPr b="1" lang="en-IN" sz="4000" u="sng"/>
              <a:t>Functional </a:t>
            </a:r>
            <a:br>
              <a:rPr b="1" lang="en-IN" sz="4000" u="sng"/>
            </a:br>
            <a:r>
              <a:rPr b="1" lang="en-IN" sz="4000" u="sng"/>
              <a:t>Dependencies </a:t>
            </a:r>
            <a:br>
              <a:rPr b="1" lang="en-IN" sz="4000" u="sng"/>
            </a:br>
            <a:br>
              <a:rPr b="1" lang="en-IN" sz="4000" u="sng"/>
            </a:br>
            <a:r>
              <a:rPr b="1" lang="en-IN" sz="4000" u="sng"/>
              <a:t>&amp;</a:t>
            </a:r>
            <a:br>
              <a:rPr b="1" lang="en-IN" sz="4000" u="sng"/>
            </a:br>
            <a:br>
              <a:rPr b="1" lang="en-IN" sz="4000" u="sng"/>
            </a:br>
            <a:r>
              <a:rPr b="1" lang="en-IN" sz="4000" u="sng"/>
              <a:t>Normalization</a:t>
            </a:r>
            <a:endParaRPr/>
          </a:p>
        </p:txBody>
      </p:sp>
      <p:sp>
        <p:nvSpPr>
          <p:cNvPr id="119" name="Google Shape;119;p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lang="en-IN"/>
              <a:t>Functional Dependency is a relationship that exists between two attributes.</a:t>
            </a:r>
            <a:endParaRPr/>
          </a:p>
          <a:p>
            <a:pPr indent="0" lvl="0" marL="0" rtl="0" algn="just">
              <a:lnSpc>
                <a:spcPct val="90000"/>
              </a:lnSpc>
              <a:spcBef>
                <a:spcPts val="1200"/>
              </a:spcBef>
              <a:spcAft>
                <a:spcPts val="0"/>
              </a:spcAft>
              <a:buSzPts val="2000"/>
              <a:buNone/>
            </a:pPr>
            <a:r>
              <a:t/>
            </a:r>
            <a:endParaRPr/>
          </a:p>
          <a:p>
            <a:pPr indent="-55879" lvl="0" marL="182880" rtl="0" algn="just">
              <a:lnSpc>
                <a:spcPct val="90000"/>
              </a:lnSpc>
              <a:spcBef>
                <a:spcPts val="1200"/>
              </a:spcBef>
              <a:spcAft>
                <a:spcPts val="0"/>
              </a:spcAft>
              <a:buSzPts val="2000"/>
              <a:buNone/>
            </a:pPr>
            <a:r>
              <a:t/>
            </a:r>
            <a:endParaRPr/>
          </a:p>
          <a:p>
            <a:pPr indent="-182880" lvl="0" marL="182880" rtl="0" algn="just">
              <a:lnSpc>
                <a:spcPct val="90000"/>
              </a:lnSpc>
              <a:spcBef>
                <a:spcPts val="1200"/>
              </a:spcBef>
              <a:spcAft>
                <a:spcPts val="0"/>
              </a:spcAft>
              <a:buSzPts val="2000"/>
              <a:buChar char="●"/>
            </a:pPr>
            <a:r>
              <a:rPr lang="en-IN"/>
              <a:t>Normalization is the process of organizing the data in a database and is used to minimize the redundancy from a relation or a set of relations.</a:t>
            </a:r>
            <a:endParaRPr u="sng">
              <a:solidFill>
                <a:schemeClr val="hlink"/>
              </a:solidFill>
              <a:hlinkClick r:id="rId3"/>
            </a:endParaRPr>
          </a:p>
          <a:p>
            <a:pPr indent="-55879" lvl="0" marL="182880" rtl="0" algn="just">
              <a:lnSpc>
                <a:spcPct val="90000"/>
              </a:lnSpc>
              <a:spcBef>
                <a:spcPts val="1200"/>
              </a:spcBef>
              <a:spcAft>
                <a:spcPts val="0"/>
              </a:spcAft>
              <a:buSzPts val="2000"/>
              <a:buNone/>
            </a:pPr>
            <a:r>
              <a:t/>
            </a:r>
            <a:endParaRPr u="sng">
              <a:solidFill>
                <a:schemeClr val="hlink"/>
              </a:solidFill>
              <a:hlinkClick r:id="rId4"/>
            </a:endParaRPr>
          </a:p>
          <a:p>
            <a:pPr indent="-55879" lvl="0" marL="182880" rtl="0" algn="just">
              <a:lnSpc>
                <a:spcPct val="90000"/>
              </a:lnSpc>
              <a:spcBef>
                <a:spcPts val="1200"/>
              </a:spcBef>
              <a:spcAft>
                <a:spcPts val="0"/>
              </a:spcAft>
              <a:buSzPts val="2000"/>
              <a:buNone/>
            </a:pPr>
            <a:r>
              <a:t/>
            </a:r>
            <a:endParaRPr u="sng">
              <a:solidFill>
                <a:schemeClr val="hlink"/>
              </a:solidFill>
              <a:hlinkClick r:id="rId5"/>
            </a:endParaRPr>
          </a:p>
          <a:p>
            <a:pPr indent="-182880" lvl="0" marL="182880" rtl="0" algn="just">
              <a:lnSpc>
                <a:spcPct val="90000"/>
              </a:lnSpc>
              <a:spcBef>
                <a:spcPts val="1200"/>
              </a:spcBef>
              <a:spcAft>
                <a:spcPts val="0"/>
              </a:spcAft>
              <a:buSzPts val="2000"/>
              <a:buChar char="●"/>
            </a:pPr>
            <a:r>
              <a:rPr lang="en-IN" u="sng">
                <a:solidFill>
                  <a:srgbClr val="92D050"/>
                </a:solidFill>
                <a:hlinkClick r:id="rId6">
                  <a:extLst>
                    <a:ext uri="{A12FA001-AC4F-418D-AE19-62706E023703}">
                      <ahyp:hlinkClr val="tx"/>
                    </a:ext>
                  </a:extLst>
                </a:hlinkClick>
              </a:rPr>
              <a:t>Functional Dependencies and Normalization</a:t>
            </a:r>
            <a:endParaRPr>
              <a:solidFill>
                <a:srgbClr val="92D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b="1" lang="en-IN" u="sng"/>
              <a:t>Data</a:t>
            </a:r>
            <a:br>
              <a:rPr b="1" lang="en-IN" u="sng"/>
            </a:br>
            <a:r>
              <a:rPr b="1" lang="en-IN" u="sng"/>
              <a:t>Definition</a:t>
            </a:r>
            <a:br>
              <a:rPr b="1" lang="en-IN" u="sng"/>
            </a:br>
            <a:r>
              <a:rPr b="1" lang="en-IN" u="sng"/>
              <a:t>Language</a:t>
            </a:r>
            <a:br>
              <a:rPr b="1" lang="en-IN" u="sng"/>
            </a:br>
            <a:br>
              <a:rPr b="1" lang="en-IN" u="sng"/>
            </a:br>
            <a:r>
              <a:rPr b="1" lang="en-IN" u="sng"/>
              <a:t>&amp; </a:t>
            </a:r>
            <a:br>
              <a:rPr b="1" lang="en-IN" u="sng"/>
            </a:br>
            <a:br>
              <a:rPr b="1" lang="en-IN" u="sng"/>
            </a:br>
            <a:r>
              <a:rPr b="1" lang="en-IN" u="sng"/>
              <a:t>Data </a:t>
            </a:r>
            <a:br>
              <a:rPr b="1" lang="en-IN" u="sng"/>
            </a:br>
            <a:r>
              <a:rPr b="1" lang="en-IN" u="sng"/>
              <a:t>Manipulation</a:t>
            </a:r>
            <a:br>
              <a:rPr b="1" lang="en-IN" u="sng"/>
            </a:br>
            <a:r>
              <a:rPr b="1" lang="en-IN" u="sng"/>
              <a:t>Language</a:t>
            </a:r>
            <a:endParaRPr/>
          </a:p>
        </p:txBody>
      </p:sp>
      <p:sp>
        <p:nvSpPr>
          <p:cNvPr id="125" name="Google Shape;125;p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just">
              <a:lnSpc>
                <a:spcPct val="90000"/>
              </a:lnSpc>
              <a:spcBef>
                <a:spcPts val="0"/>
              </a:spcBef>
              <a:spcAft>
                <a:spcPts val="0"/>
              </a:spcAft>
              <a:buSzPts val="2000"/>
              <a:buChar char="●"/>
            </a:pPr>
            <a:r>
              <a:rPr lang="en-IN"/>
              <a:t>Data Definition Language (DDL) is a standard for commands that define the different structures in a database.</a:t>
            </a:r>
            <a:endParaRPr/>
          </a:p>
          <a:p>
            <a:pPr indent="-55879" lvl="0" marL="182880" rtl="0" algn="just">
              <a:lnSpc>
                <a:spcPct val="90000"/>
              </a:lnSpc>
              <a:spcBef>
                <a:spcPts val="1200"/>
              </a:spcBef>
              <a:spcAft>
                <a:spcPts val="0"/>
              </a:spcAft>
              <a:buSzPts val="2000"/>
              <a:buNone/>
            </a:pPr>
            <a:r>
              <a:t/>
            </a:r>
            <a:endParaRPr/>
          </a:p>
          <a:p>
            <a:pPr indent="-182880" lvl="0" marL="182880" rtl="0" algn="just">
              <a:lnSpc>
                <a:spcPct val="90000"/>
              </a:lnSpc>
              <a:spcBef>
                <a:spcPts val="1200"/>
              </a:spcBef>
              <a:spcAft>
                <a:spcPts val="0"/>
              </a:spcAft>
              <a:buSzPts val="2000"/>
              <a:buChar char="●"/>
            </a:pPr>
            <a:r>
              <a:rPr lang="en-IN" u="sng">
                <a:solidFill>
                  <a:srgbClr val="92D050"/>
                </a:solidFill>
                <a:hlinkClick r:id="rId3">
                  <a:extLst>
                    <a:ext uri="{A12FA001-AC4F-418D-AE19-62706E023703}">
                      <ahyp:hlinkClr val="tx"/>
                    </a:ext>
                  </a:extLst>
                </a:hlinkClick>
              </a:rPr>
              <a:t>DDL Script</a:t>
            </a:r>
            <a:endParaRPr>
              <a:solidFill>
                <a:srgbClr val="92D050"/>
              </a:solidFill>
            </a:endParaRPr>
          </a:p>
          <a:p>
            <a:pPr indent="-55879" lvl="0" marL="182880" rtl="0" algn="just">
              <a:lnSpc>
                <a:spcPct val="90000"/>
              </a:lnSpc>
              <a:spcBef>
                <a:spcPts val="1200"/>
              </a:spcBef>
              <a:spcAft>
                <a:spcPts val="0"/>
              </a:spcAft>
              <a:buSzPts val="2000"/>
              <a:buNone/>
            </a:pPr>
            <a:r>
              <a:t/>
            </a:r>
            <a:endParaRPr/>
          </a:p>
          <a:p>
            <a:pPr indent="-182880" lvl="0" marL="182880" rtl="0" algn="just">
              <a:lnSpc>
                <a:spcPct val="90000"/>
              </a:lnSpc>
              <a:spcBef>
                <a:spcPts val="1200"/>
              </a:spcBef>
              <a:spcAft>
                <a:spcPts val="0"/>
              </a:spcAft>
              <a:buSzPts val="2000"/>
              <a:buChar char="●"/>
            </a:pPr>
            <a:r>
              <a:rPr lang="en-IN"/>
              <a:t>Data Manipulation Language is used for adding, deleting and modifying data in a database.</a:t>
            </a:r>
            <a:endParaRPr/>
          </a:p>
          <a:p>
            <a:pPr indent="-55879" lvl="0" marL="182880" rtl="0" algn="just">
              <a:lnSpc>
                <a:spcPct val="90000"/>
              </a:lnSpc>
              <a:spcBef>
                <a:spcPts val="1200"/>
              </a:spcBef>
              <a:spcAft>
                <a:spcPts val="0"/>
              </a:spcAft>
              <a:buSzPts val="2000"/>
              <a:buNone/>
            </a:pPr>
            <a:r>
              <a:t/>
            </a:r>
            <a:endParaRPr/>
          </a:p>
          <a:p>
            <a:pPr indent="-182880" lvl="0" marL="182880" rtl="0" algn="just">
              <a:lnSpc>
                <a:spcPct val="90000"/>
              </a:lnSpc>
              <a:spcBef>
                <a:spcPts val="1200"/>
              </a:spcBef>
              <a:spcAft>
                <a:spcPts val="0"/>
              </a:spcAft>
              <a:buSzPts val="2000"/>
              <a:buChar char="●"/>
            </a:pPr>
            <a:r>
              <a:rPr lang="en-IN" u="sng">
                <a:solidFill>
                  <a:srgbClr val="92D050"/>
                </a:solidFill>
                <a:hlinkClick r:id="rId4">
                  <a:extLst>
                    <a:ext uri="{A12FA001-AC4F-418D-AE19-62706E023703}">
                      <ahyp:hlinkClr val="tx"/>
                    </a:ext>
                  </a:extLst>
                </a:hlinkClick>
              </a:rPr>
              <a:t>DML Script</a:t>
            </a:r>
            <a:endParaRPr>
              <a:solidFill>
                <a:srgbClr val="92D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rbel"/>
              <a:buNone/>
            </a:pPr>
            <a:r>
              <a:rPr b="1" lang="en-IN" sz="5300" u="sng"/>
              <a:t>Query 1:-</a:t>
            </a:r>
            <a:br>
              <a:rPr lang="en-IN"/>
            </a:br>
            <a:br>
              <a:rPr lang="en-IN"/>
            </a:br>
            <a:r>
              <a:rPr lang="en-IN"/>
              <a:t>List hospital name and contact number having lowest total cost among all the private hospitals.</a:t>
            </a:r>
            <a:endParaRPr/>
          </a:p>
        </p:txBody>
      </p:sp>
      <p:sp>
        <p:nvSpPr>
          <p:cNvPr id="131" name="Google Shape;131;p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b="1" lang="en-IN" u="sng"/>
              <a:t>SQL Query:-</a:t>
            </a:r>
            <a:endParaRPr/>
          </a:p>
          <a:p>
            <a:pPr indent="0" lvl="0" marL="0" rtl="0" algn="l">
              <a:lnSpc>
                <a:spcPct val="90000"/>
              </a:lnSpc>
              <a:spcBef>
                <a:spcPts val="1200"/>
              </a:spcBef>
              <a:spcAft>
                <a:spcPts val="0"/>
              </a:spcAft>
              <a:buSzPts val="2000"/>
              <a:buNone/>
            </a:pPr>
            <a:r>
              <a:rPr lang="en-IN"/>
              <a:t>SELECT h_name,h_phone,SUM(total_cost) FROM hos_info NATURAL JOIN payment_details WHERE h_type='Private' GROUP BY h_name,h_phone,total_cost ORDER BY total_cost asc LIMIT 1;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Relational Algebra:-</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Output:-</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32" name="Google Shape;132;p8"/>
          <p:cNvPicPr preferRelativeResize="0"/>
          <p:nvPr/>
        </p:nvPicPr>
        <p:blipFill rotWithShape="1">
          <a:blip r:embed="rId3">
            <a:alphaModFix/>
          </a:blip>
          <a:srcRect b="0" l="0" r="0" t="0"/>
          <a:stretch/>
        </p:blipFill>
        <p:spPr>
          <a:xfrm>
            <a:off x="4089647" y="3041063"/>
            <a:ext cx="6386004" cy="615318"/>
          </a:xfrm>
          <a:prstGeom prst="rect">
            <a:avLst/>
          </a:prstGeom>
          <a:noFill/>
          <a:ln>
            <a:noFill/>
          </a:ln>
        </p:spPr>
      </p:pic>
      <p:pic>
        <p:nvPicPr>
          <p:cNvPr id="133" name="Google Shape;133;p8"/>
          <p:cNvPicPr preferRelativeResize="0"/>
          <p:nvPr/>
        </p:nvPicPr>
        <p:blipFill rotWithShape="1">
          <a:blip r:embed="rId4">
            <a:alphaModFix/>
          </a:blip>
          <a:srcRect b="0" l="0" r="0" t="0"/>
          <a:stretch/>
        </p:blipFill>
        <p:spPr>
          <a:xfrm>
            <a:off x="4089647" y="4242661"/>
            <a:ext cx="5372100" cy="159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rbel"/>
              <a:buNone/>
            </a:pPr>
            <a:r>
              <a:rPr b="1" lang="en-IN" sz="5300" u="sng"/>
              <a:t>Query 2:-</a:t>
            </a:r>
            <a:br>
              <a:rPr lang="en-IN"/>
            </a:br>
            <a:br>
              <a:rPr lang="en-IN"/>
            </a:br>
            <a:r>
              <a:rPr lang="en-IN"/>
              <a:t>List ID and name of patient who availed both xray and ctscan from Government hospitals</a:t>
            </a:r>
            <a:endParaRPr/>
          </a:p>
        </p:txBody>
      </p:sp>
      <p:sp>
        <p:nvSpPr>
          <p:cNvPr id="139" name="Google Shape;139;p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lnSpcReduction="10000"/>
          </a:bodyPr>
          <a:lstStyle/>
          <a:p>
            <a:pPr indent="-55879" lvl="0" marL="182880" rtl="0" algn="l">
              <a:lnSpc>
                <a:spcPct val="90000"/>
              </a:lnSpc>
              <a:spcBef>
                <a:spcPts val="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SQL Query:-</a:t>
            </a:r>
            <a:endParaRPr/>
          </a:p>
          <a:p>
            <a:pPr indent="0" lvl="0" marL="0" rtl="0" algn="l">
              <a:lnSpc>
                <a:spcPct val="90000"/>
              </a:lnSpc>
              <a:spcBef>
                <a:spcPts val="1200"/>
              </a:spcBef>
              <a:spcAft>
                <a:spcPts val="0"/>
              </a:spcAft>
              <a:buSzPts val="2000"/>
              <a:buNone/>
            </a:pPr>
            <a:r>
              <a:rPr lang="en-IN"/>
              <a:t>SELECT u_id, u_name FROM user_details NATURAL JOIN payment_details NATURAL JOIN hos_info NATURAL JOIN imaging_center WHERE xray_avail='true' AND ctscan_avail='true' INTERSECT SELECT u_id, u_name FROM user_details NATURAL JOIN payment_details NATURAL JOIN hos_info WHERE h_type='Government’;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Relational Algebra:-</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b="1" lang="en-IN" u="sng"/>
              <a:t>Output:-</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40" name="Google Shape;140;p9"/>
          <p:cNvPicPr preferRelativeResize="0"/>
          <p:nvPr/>
        </p:nvPicPr>
        <p:blipFill rotWithShape="1">
          <a:blip r:embed="rId3">
            <a:alphaModFix/>
          </a:blip>
          <a:srcRect b="15801" l="0" r="0" t="13751"/>
          <a:stretch/>
        </p:blipFill>
        <p:spPr>
          <a:xfrm>
            <a:off x="3951065" y="3655248"/>
            <a:ext cx="6693493" cy="804169"/>
          </a:xfrm>
          <a:prstGeom prst="rect">
            <a:avLst/>
          </a:prstGeom>
          <a:noFill/>
          <a:ln>
            <a:noFill/>
          </a:ln>
        </p:spPr>
      </p:pic>
      <p:sp>
        <p:nvSpPr>
          <p:cNvPr id="141" name="Google Shape;141;p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42" name="Google Shape;142;p9"/>
          <p:cNvPicPr preferRelativeResize="0"/>
          <p:nvPr/>
        </p:nvPicPr>
        <p:blipFill rotWithShape="1">
          <a:blip r:embed="rId4">
            <a:alphaModFix/>
          </a:blip>
          <a:srcRect b="0" l="0" r="0" t="0"/>
          <a:stretch/>
        </p:blipFill>
        <p:spPr>
          <a:xfrm>
            <a:off x="4032864" y="5192771"/>
            <a:ext cx="3264948" cy="1064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2021-12-04T08:51:21Z</dcterms:created>
  <dc:creator>dhairyalakhani0723@outlook.com</dc:creator>
</cp:coreProperties>
</file>