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213899-106E-01C0-1A6C-C9406D95F373}" v="120" dt="2025-02-22T08:40:51.901"/>
    <p1510:client id="{B35789E9-EC78-039B-662B-2B686C3306AA}" v="127" dt="2025-02-22T08:52:46.3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42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cap="none" dirty="0">
                <a:solidFill>
                  <a:schemeClr val="accent1"/>
                </a:solidFill>
                <a:latin typeface="Arial"/>
                <a:cs typeface="Arial"/>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358206" y="4295012"/>
            <a:ext cx="9739506"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 </a:t>
            </a:r>
            <a:r>
              <a:rPr lang="en-US" sz="2000" b="1" dirty="0" err="1">
                <a:solidFill>
                  <a:schemeClr val="accent1">
                    <a:lumMod val="75000"/>
                  </a:schemeClr>
                </a:solidFill>
                <a:latin typeface="Arial"/>
                <a:cs typeface="Arial"/>
              </a:rPr>
              <a:t>Kandati</a:t>
            </a:r>
            <a:r>
              <a:rPr lang="en-US" sz="2000" b="1" dirty="0">
                <a:solidFill>
                  <a:schemeClr val="accent1">
                    <a:lumMod val="75000"/>
                  </a:schemeClr>
                </a:solidFill>
                <a:latin typeface="Arial"/>
                <a:cs typeface="Arial"/>
              </a:rPr>
              <a:t> Bhanuprakash</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a:t>
            </a:r>
            <a:r>
              <a:rPr lang="en-US" sz="2000" b="1" dirty="0" err="1">
                <a:solidFill>
                  <a:schemeClr val="accent1">
                    <a:lumMod val="75000"/>
                  </a:schemeClr>
                </a:solidFill>
                <a:latin typeface="Arial"/>
                <a:cs typeface="Arial"/>
              </a:rPr>
              <a:t>Kandati</a:t>
            </a:r>
            <a:r>
              <a:rPr lang="en-US" sz="2000" b="1" dirty="0">
                <a:solidFill>
                  <a:schemeClr val="accent1">
                    <a:lumMod val="75000"/>
                  </a:schemeClr>
                </a:solidFill>
                <a:latin typeface="Arial"/>
                <a:cs typeface="Arial"/>
              </a:rPr>
              <a:t> Bhanuprakash</a:t>
            </a:r>
          </a:p>
          <a:p>
            <a:r>
              <a:rPr lang="en-US" sz="2000" b="1" dirty="0">
                <a:solidFill>
                  <a:schemeClr val="accent1">
                    <a:lumMod val="75000"/>
                  </a:schemeClr>
                </a:solidFill>
                <a:latin typeface="Arial"/>
                <a:cs typeface="Arial"/>
              </a:rPr>
              <a:t>College Name &amp; Department : Malla Reddy Engineering College/CSE-CS</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426733" y="560621"/>
            <a:ext cx="11029615" cy="4673324"/>
          </a:xfrm>
        </p:spPr>
        <p:txBody>
          <a:bodyPr/>
          <a:lstStyle/>
          <a:p>
            <a:pPr marL="305435" indent="-305435"/>
            <a:r>
              <a:rPr lang="en-US">
                <a:ea typeface="+mn-lt"/>
                <a:cs typeface="+mn-lt"/>
              </a:rPr>
              <a:t>Implementing advanced cryptographic techniques to further enhance data security and prevent brute-force attacks.</a:t>
            </a:r>
          </a:p>
          <a:p>
            <a:pPr marL="305435" indent="-305435"/>
            <a:r>
              <a:rPr lang="en-US">
                <a:ea typeface="+mn-lt"/>
                <a:cs typeface="+mn-lt"/>
              </a:rPr>
              <a:t>Extending the concept beyond images to hide data in audio, video, and document files for broader applications.</a:t>
            </a:r>
          </a:p>
          <a:p>
            <a:pPr marL="305435" indent="-305435"/>
            <a:r>
              <a:rPr lang="en-US">
                <a:ea typeface="+mn-lt"/>
                <a:cs typeface="+mn-lt"/>
              </a:rPr>
              <a:t>Integrating AI-based methods to make hidden data resistant to forensic analysis and detection.</a:t>
            </a:r>
          </a:p>
          <a:p>
            <a:pPr marL="305435" indent="-305435"/>
            <a:r>
              <a:rPr lang="en-US">
                <a:ea typeface="+mn-lt"/>
                <a:cs typeface="+mn-lt"/>
              </a:rPr>
              <a:t>Developing a cloud-based or web-based platform for real-time secure data hiding and retrieval.</a:t>
            </a:r>
          </a:p>
          <a:p>
            <a:pPr marL="305435" indent="-305435"/>
            <a:r>
              <a:rPr lang="en-US">
                <a:ea typeface="+mn-lt"/>
                <a:cs typeface="+mn-lt"/>
              </a:rPr>
              <a:t>Optimizing the algorithm to support larger data embedding without affecting image quality.</a:t>
            </a:r>
            <a:endParaRPr lang="en-US" dirty="0">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115659" y="2105071"/>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lgn="just">
              <a:buNone/>
            </a:pPr>
            <a:r>
              <a:rPr lang="en-IN" sz="3200" dirty="0">
                <a:solidFill>
                  <a:srgbClr val="0F0F0F"/>
                </a:solidFill>
                <a:ea typeface="+mn-lt"/>
                <a:cs typeface="+mn-lt"/>
              </a:rPr>
              <a:t>With the increasing need for secure communication, traditional encryption methods alone may not be sufficient to prevent unauthorized access. Steganography provides an additional layer of security by hiding confidential data within images, making it less susceptible to detection. This project aims to develop a system that embeds secret messages into images and retrieves them using a password, ensuring data privacy and secure information exchange.</a:t>
            </a:r>
            <a:endParaRPr lang="en-US" dirty="0">
              <a:ea typeface="+mn-lt"/>
              <a:cs typeface="+mn-lt"/>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21077" y="974108"/>
            <a:ext cx="11613485" cy="5563973"/>
          </a:xfrm>
        </p:spPr>
        <p:txBody>
          <a:bodyPr vert="horz" lIns="91440" tIns="45720" rIns="91440" bIns="45720" rtlCol="0" anchor="ctr">
            <a:noAutofit/>
          </a:bodyPr>
          <a:lstStyle/>
          <a:p>
            <a:pPr marL="0" indent="0">
              <a:buNone/>
            </a:pPr>
            <a:r>
              <a:rPr lang="en-IN" sz="2000" b="1" dirty="0">
                <a:ea typeface="+mn-lt"/>
                <a:cs typeface="+mn-lt"/>
              </a:rPr>
              <a:t>Programming Language:</a:t>
            </a:r>
            <a:r>
              <a:rPr lang="en-IN" sz="2000" dirty="0">
                <a:ea typeface="+mn-lt"/>
                <a:cs typeface="+mn-lt"/>
              </a:rPr>
              <a:t> Python</a:t>
            </a:r>
            <a:endParaRPr lang="en-US" sz="2000" dirty="0"/>
          </a:p>
          <a:p>
            <a:pPr marL="0" indent="0">
              <a:buNone/>
            </a:pPr>
            <a:r>
              <a:rPr lang="en-IN" sz="2000" b="1" dirty="0">
                <a:ea typeface="+mn-lt"/>
                <a:cs typeface="+mn-lt"/>
              </a:rPr>
              <a:t>Libraries:</a:t>
            </a:r>
            <a:endParaRPr lang="en-IN" sz="2000" dirty="0"/>
          </a:p>
          <a:p>
            <a:pPr marL="305435" indent="-305435">
              <a:buFont typeface="Wingdings 2"/>
              <a:buChar char=""/>
            </a:pPr>
            <a:r>
              <a:rPr lang="en-IN" sz="2000" dirty="0">
                <a:ea typeface="+mn-lt"/>
                <a:cs typeface="+mn-lt"/>
              </a:rPr>
              <a:t>OpenCV – for image processing</a:t>
            </a:r>
            <a:endParaRPr lang="en-IN" sz="2000"/>
          </a:p>
          <a:p>
            <a:pPr marL="305435" indent="-305435">
              <a:buFont typeface="Wingdings 2"/>
              <a:buChar char=""/>
            </a:pPr>
            <a:r>
              <a:rPr lang="en-IN" sz="2000" dirty="0">
                <a:ea typeface="+mn-lt"/>
                <a:cs typeface="+mn-lt"/>
              </a:rPr>
              <a:t>NumPy – for numerical operations</a:t>
            </a:r>
            <a:endParaRPr lang="en-IN" sz="2000"/>
          </a:p>
          <a:p>
            <a:pPr marL="305435" indent="-305435">
              <a:buFont typeface="Wingdings 2"/>
              <a:buChar char=""/>
            </a:pPr>
            <a:r>
              <a:rPr lang="en-IN" sz="2000" dirty="0">
                <a:ea typeface="+mn-lt"/>
                <a:cs typeface="+mn-lt"/>
              </a:rPr>
              <a:t>PIL (Pillow) – for handling image files</a:t>
            </a:r>
            <a:endParaRPr lang="en-IN" sz="2000"/>
          </a:p>
          <a:p>
            <a:pPr marL="305435" indent="-305435">
              <a:buFont typeface="Wingdings 2"/>
              <a:buChar char=""/>
            </a:pPr>
            <a:r>
              <a:rPr lang="en-IN" sz="2000" dirty="0">
                <a:ea typeface="+mn-lt"/>
                <a:cs typeface="+mn-lt"/>
              </a:rPr>
              <a:t>Cryptography – for securing the message</a:t>
            </a:r>
          </a:p>
          <a:p>
            <a:pPr marL="0" indent="0">
              <a:buNone/>
            </a:pPr>
            <a:r>
              <a:rPr lang="en-IN" sz="2000" b="1" dirty="0">
                <a:ea typeface="+mn-lt"/>
                <a:cs typeface="+mn-lt"/>
              </a:rPr>
              <a:t>Platform:</a:t>
            </a:r>
            <a:r>
              <a:rPr lang="en-IN" sz="2000" dirty="0">
                <a:ea typeface="+mn-lt"/>
                <a:cs typeface="+mn-lt"/>
              </a:rPr>
              <a:t> Windows / Linux</a:t>
            </a:r>
            <a:endParaRPr lang="en-IN" sz="2000"/>
          </a:p>
          <a:p>
            <a:pPr marL="0" indent="0">
              <a:buNone/>
            </a:pPr>
            <a:r>
              <a:rPr lang="en-IN" sz="2000" b="1" dirty="0">
                <a:ea typeface="+mn-lt"/>
                <a:cs typeface="+mn-lt"/>
              </a:rPr>
              <a:t>IDE:</a:t>
            </a:r>
            <a:r>
              <a:rPr lang="en-IN" sz="2000" dirty="0">
                <a:ea typeface="+mn-lt"/>
                <a:cs typeface="+mn-lt"/>
              </a:rPr>
              <a:t> PyCharm / VS Code / </a:t>
            </a:r>
            <a:r>
              <a:rPr lang="en-IN" sz="2000" err="1">
                <a:ea typeface="+mn-lt"/>
                <a:cs typeface="+mn-lt"/>
              </a:rPr>
              <a:t>Jupyter</a:t>
            </a:r>
            <a:r>
              <a:rPr lang="en-IN" sz="2000" dirty="0">
                <a:ea typeface="+mn-lt"/>
                <a:cs typeface="+mn-lt"/>
              </a:rPr>
              <a:t> Notebook</a:t>
            </a:r>
            <a:endParaRPr lang="en-IN" sz="20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305435" indent="-305435">
              <a:buFont typeface="Wingdings 2"/>
              <a:buChar char=""/>
            </a:pPr>
            <a:r>
              <a:rPr lang="en-IN" sz="2000">
                <a:solidFill>
                  <a:srgbClr val="0F0F0F"/>
                </a:solidFill>
                <a:ea typeface="+mn-lt"/>
                <a:cs typeface="+mn-lt"/>
              </a:rPr>
              <a:t>The project ensures highly secure communication by integrating an advanced encoding technique that modifies pixel data in a way that is nearly impossible to detect.</a:t>
            </a:r>
            <a:endParaRPr lang="en-US" sz="2000"/>
          </a:p>
          <a:p>
            <a:pPr marL="305435" indent="-305435">
              <a:buFont typeface="Wingdings 2"/>
              <a:buChar char=""/>
            </a:pPr>
            <a:r>
              <a:rPr lang="en-IN" sz="2000">
                <a:solidFill>
                  <a:srgbClr val="0F0F0F"/>
                </a:solidFill>
                <a:ea typeface="+mn-lt"/>
                <a:cs typeface="+mn-lt"/>
              </a:rPr>
              <a:t>Unlike traditional steganography projects, this system incorporates a dynamic message embedding technique that adapts based on image properties, maximizing security.</a:t>
            </a:r>
            <a:endParaRPr lang="en-IN" sz="2000"/>
          </a:p>
          <a:p>
            <a:pPr marL="305435" indent="-305435">
              <a:buFont typeface="Wingdings 2"/>
              <a:buChar char=""/>
            </a:pPr>
            <a:r>
              <a:rPr lang="en-IN" sz="2000">
                <a:solidFill>
                  <a:srgbClr val="0F0F0F"/>
                </a:solidFill>
                <a:ea typeface="+mn-lt"/>
                <a:cs typeface="+mn-lt"/>
              </a:rPr>
              <a:t>The encryption process allows for customizable security levels, enabling users to choose between different encoding strengths based on sensitivity.</a:t>
            </a:r>
            <a:endParaRPr lang="en-IN" sz="2000"/>
          </a:p>
          <a:p>
            <a:pPr marL="305435" indent="-305435">
              <a:buFont typeface="Wingdings 2"/>
              <a:buChar char=""/>
            </a:pPr>
            <a:r>
              <a:rPr lang="en-IN" sz="2000">
                <a:solidFill>
                  <a:srgbClr val="0F0F0F"/>
                </a:solidFill>
                <a:ea typeface="+mn-lt"/>
                <a:cs typeface="+mn-lt"/>
              </a:rPr>
              <a:t>The implementation is lightweight and can be executed on low-end systems without compromising performance, making it accessible to a wide range of users.</a:t>
            </a:r>
            <a:endParaRPr lang="en-IN" sz="2000"/>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375246" y="529729"/>
            <a:ext cx="11029615" cy="4673324"/>
          </a:xfrm>
        </p:spPr>
        <p:txBody>
          <a:bodyPr/>
          <a:lstStyle/>
          <a:p>
            <a:pPr marL="305435" indent="-305435"/>
            <a:r>
              <a:rPr lang="en-IN"/>
              <a:t>Cybersecurity Professionals</a:t>
            </a:r>
          </a:p>
          <a:p>
            <a:pPr marL="305435" indent="-305435"/>
            <a:r>
              <a:rPr lang="en-IN"/>
              <a:t>Government Agencies</a:t>
            </a:r>
          </a:p>
          <a:p>
            <a:pPr marL="305435" indent="-305435"/>
            <a:r>
              <a:rPr lang="en-IN"/>
              <a:t>Financial Institutions</a:t>
            </a:r>
            <a:endParaRPr lang="en-IN" dirty="0"/>
          </a:p>
          <a:p>
            <a:pPr marL="305435" indent="-305435"/>
            <a:r>
              <a:rPr lang="en-IN"/>
              <a:t>Confidential Data Handlers</a:t>
            </a:r>
          </a:p>
          <a:p>
            <a:pPr marL="305435" indent="-305435"/>
            <a:r>
              <a:rPr lang="en-IN"/>
              <a:t>Secure Communication Platforms</a:t>
            </a:r>
            <a:endParaRPr lang="en-IN" dirty="0"/>
          </a:p>
          <a:p>
            <a:pPr marL="305435" indent="-305435"/>
            <a:r>
              <a:rPr lang="en-IN"/>
              <a:t>Military</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581192" y="593299"/>
            <a:ext cx="11029616" cy="530296"/>
          </a:xfrm>
        </p:spPr>
        <p:txBody>
          <a:bodyPr/>
          <a:lstStyle/>
          <a:p>
            <a:r>
              <a:rPr lang="en-IN" dirty="0">
                <a:solidFill>
                  <a:schemeClr val="accent1"/>
                </a:solidFill>
              </a:rPr>
              <a:t>Results</a:t>
            </a:r>
          </a:p>
        </p:txBody>
      </p:sp>
      <p:pic>
        <p:nvPicPr>
          <p:cNvPr id="4" name="Content Placeholder 3" descr="A screenshot of a computer program&#10;&#10;AI-generated content may be incorrect.">
            <a:extLst>
              <a:ext uri="{FF2B5EF4-FFF2-40B4-BE49-F238E27FC236}">
                <a16:creationId xmlns:a16="http://schemas.microsoft.com/office/drawing/2014/main" id="{8F6B1088-923B-ECD4-74CA-388D8F82817C}"/>
              </a:ext>
            </a:extLst>
          </p:cNvPr>
          <p:cNvPicPr>
            <a:picLocks noGrp="1" noChangeAspect="1"/>
          </p:cNvPicPr>
          <p:nvPr>
            <p:ph idx="1"/>
          </p:nvPr>
        </p:nvPicPr>
        <p:blipFill>
          <a:blip r:embed="rId2"/>
          <a:stretch>
            <a:fillRect/>
          </a:stretch>
        </p:blipFill>
        <p:spPr>
          <a:xfrm>
            <a:off x="478972" y="1111952"/>
            <a:ext cx="10809513" cy="5478015"/>
          </a:xfrm>
        </p:spPr>
      </p:pic>
      <p:pic>
        <p:nvPicPr>
          <p:cNvPr id="5" name="Picture 4" descr="A screen shot of a computer&#10;&#10;AI-generated content may be incorrect.">
            <a:extLst>
              <a:ext uri="{FF2B5EF4-FFF2-40B4-BE49-F238E27FC236}">
                <a16:creationId xmlns:a16="http://schemas.microsoft.com/office/drawing/2014/main" id="{7EAB5AC4-74CC-C4A4-F32C-A3A490467E69}"/>
              </a:ext>
            </a:extLst>
          </p:cNvPr>
          <p:cNvPicPr>
            <a:picLocks noChangeAspect="1"/>
          </p:cNvPicPr>
          <p:nvPr/>
        </p:nvPicPr>
        <p:blipFill>
          <a:blip r:embed="rId3"/>
          <a:stretch>
            <a:fillRect/>
          </a:stretch>
        </p:blipFill>
        <p:spPr>
          <a:xfrm>
            <a:off x="479652" y="4657725"/>
            <a:ext cx="5419725" cy="1809750"/>
          </a:xfrm>
          <a:prstGeom prst="rect">
            <a:avLst/>
          </a:prstGeom>
        </p:spPr>
      </p:pic>
      <p:pic>
        <p:nvPicPr>
          <p:cNvPr id="6" name="Picture 5" descr="A black screen with white text&#10;&#10;AI-generated content may be incorrect.">
            <a:extLst>
              <a:ext uri="{FF2B5EF4-FFF2-40B4-BE49-F238E27FC236}">
                <a16:creationId xmlns:a16="http://schemas.microsoft.com/office/drawing/2014/main" id="{94892343-75DD-4945-F7CB-6FF7EBD31826}"/>
              </a:ext>
            </a:extLst>
          </p:cNvPr>
          <p:cNvPicPr>
            <a:picLocks noChangeAspect="1"/>
          </p:cNvPicPr>
          <p:nvPr/>
        </p:nvPicPr>
        <p:blipFill>
          <a:blip r:embed="rId4"/>
          <a:stretch>
            <a:fillRect/>
          </a:stretch>
        </p:blipFill>
        <p:spPr>
          <a:xfrm>
            <a:off x="5895295" y="5142140"/>
            <a:ext cx="4610100" cy="828675"/>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972513"/>
            <a:ext cx="11029615" cy="4673324"/>
          </a:xfrm>
        </p:spPr>
        <p:txBody>
          <a:bodyPr/>
          <a:lstStyle/>
          <a:p>
            <a:pPr marL="305435" indent="-305435"/>
            <a:r>
              <a:rPr lang="en-IN">
                <a:ea typeface="+mn-lt"/>
                <a:cs typeface="+mn-lt"/>
              </a:rPr>
              <a:t>This project successfully demonstrates a secure method for embedding and extracting hidden messages within images, ensuring confidentiality in digital communication.</a:t>
            </a:r>
          </a:p>
          <a:p>
            <a:pPr marL="305435" indent="-305435"/>
            <a:r>
              <a:rPr lang="en-IN">
                <a:ea typeface="+mn-lt"/>
                <a:cs typeface="+mn-lt"/>
              </a:rPr>
              <a:t>By combining steganography with encryption, it enhances data security, making it difficult for unauthorized users to detect or access hidden information.</a:t>
            </a:r>
            <a:endParaRPr lang="en-IN" dirty="0">
              <a:ea typeface="+mn-lt"/>
              <a:cs typeface="+mn-lt"/>
            </a:endParaRPr>
          </a:p>
          <a:p>
            <a:pPr marL="305435" indent="-305435"/>
            <a:r>
              <a:rPr lang="en-IN">
                <a:ea typeface="+mn-lt"/>
                <a:cs typeface="+mn-lt"/>
              </a:rPr>
              <a:t>The system maintains image quality while efficiently concealing messages, making it a practical solution for covert communication.</a:t>
            </a:r>
            <a:endParaRPr lang="en-IN" dirty="0">
              <a:ea typeface="+mn-lt"/>
              <a:cs typeface="+mn-lt"/>
            </a:endParaRPr>
          </a:p>
          <a:p>
            <a:pPr marL="305435" indent="-305435"/>
            <a:r>
              <a:rPr lang="en-IN">
                <a:ea typeface="+mn-lt"/>
                <a:cs typeface="+mn-lt"/>
              </a:rPr>
              <a:t>With its lightweight and optimized implementation, this project provides a reliable and accessible approach to secure data transmission for various industries.</a:t>
            </a:r>
            <a:endParaRPr lang="en-IN" dirty="0">
              <a:ea typeface="+mn-lt"/>
              <a:cs typeface="+mn-lt"/>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solidFill>
                  <a:schemeClr val="accent5"/>
                </a:solidFill>
                <a:ea typeface="+mn-lt"/>
                <a:cs typeface="+mn-lt"/>
              </a:rPr>
              <a:t>https://github.com/kandati-bhanu/Secure-Data-Hiding-Using-Steganography</a:t>
            </a:r>
            <a:endParaRPr lang="en-US" dirty="0">
              <a:solidFill>
                <a:schemeClr val="accent5"/>
              </a:solidFill>
            </a:endParaRP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26</TotalTime>
  <Words>88</Words>
  <Application>Microsoft Office PowerPoint</Application>
  <PresentationFormat>Widescreen</PresentationFormat>
  <Paragraphs>32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85</cp:revision>
  <dcterms:created xsi:type="dcterms:W3CDTF">2021-05-26T16:50:10Z</dcterms:created>
  <dcterms:modified xsi:type="dcterms:W3CDTF">2025-02-22T08:54:34Z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