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369" r:id="rId8"/>
    <p:sldId id="397" r:id="rId9"/>
    <p:sldId id="395" r:id="rId10"/>
    <p:sldId id="390" r:id="rId11"/>
    <p:sldId id="396" r:id="rId12"/>
    <p:sldId id="377" r:id="rId13"/>
    <p:sldId id="394" r:id="rId14"/>
    <p:sldId id="398" r:id="rId15"/>
    <p:sldId id="399" r:id="rId16"/>
    <p:sldId id="400" r:id="rId17"/>
    <p:sldId id="401" r:id="rId18"/>
    <p:sldId id="403" r:id="rId19"/>
    <p:sldId id="402" r:id="rId20"/>
    <p:sldId id="404" r:id="rId21"/>
    <p:sldId id="405" r:id="rId22"/>
    <p:sldId id="406" r:id="rId2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88272" autoAdjust="0"/>
  </p:normalViewPr>
  <p:slideViewPr>
    <p:cSldViewPr snapToGrid="0">
      <p:cViewPr varScale="1">
        <p:scale>
          <a:sx n="148" d="100"/>
          <a:sy n="148" d="100"/>
        </p:scale>
        <p:origin x="132" y="86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13/07/2021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13/07/2021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LU-Zerlegung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/>
              <a:t>Aleksandre</a:t>
            </a:r>
            <a:r>
              <a:rPr lang="de-DE" dirty="0"/>
              <a:t> </a:t>
            </a:r>
            <a:r>
              <a:rPr lang="de-DE" dirty="0" err="1"/>
              <a:t>Kandelaki</a:t>
            </a:r>
            <a:r>
              <a:rPr lang="de-DE" dirty="0"/>
              <a:t>, Matthias Staritz, Benjamin Liertz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Informatik</a:t>
            </a:r>
          </a:p>
          <a:p>
            <a:r>
              <a:rPr lang="de-DE" dirty="0"/>
              <a:t>Garching, 16.August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0540" y="1615194"/>
            <a:ext cx="2295522" cy="273845"/>
          </a:xfrm>
        </p:spPr>
        <p:txBody>
          <a:bodyPr/>
          <a:lstStyle/>
          <a:p>
            <a:r>
              <a:rPr lang="de-DE" dirty="0"/>
              <a:t>Lineares Gleichungssystem: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Kondition 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490540" y="3284101"/>
            <a:ext cx="316468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der rechten Seite mit  0 &lt; ϵ ≪ 1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C64237-D7C6-4492-BEA6-46C3D055B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47"/>
          <a:stretch/>
        </p:blipFill>
        <p:spPr>
          <a:xfrm>
            <a:off x="614363" y="2088430"/>
            <a:ext cx="3087687" cy="6374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D572F9B-51E6-439D-A258-20926070A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75"/>
          <a:stretch/>
        </p:blipFill>
        <p:spPr>
          <a:xfrm>
            <a:off x="614363" y="3691737"/>
            <a:ext cx="2947987" cy="652801"/>
          </a:xfrm>
          <a:prstGeom prst="rect">
            <a:avLst/>
          </a:prstGeom>
        </p:spPr>
      </p:pic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D73D764-9903-49C5-9D33-D8B354E1897D}"/>
              </a:ext>
            </a:extLst>
          </p:cNvPr>
          <p:cNvSpPr txBox="1">
            <a:spLocks/>
          </p:cNvSpPr>
          <p:nvPr/>
        </p:nvSpPr>
        <p:spPr>
          <a:xfrm>
            <a:off x="4516440" y="2240684"/>
            <a:ext cx="785810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Lösung:</a:t>
            </a: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628C1E4A-54B0-4640-BDFE-862ECACBB9D0}"/>
              </a:ext>
            </a:extLst>
          </p:cNvPr>
          <p:cNvSpPr txBox="1">
            <a:spLocks/>
          </p:cNvSpPr>
          <p:nvPr/>
        </p:nvSpPr>
        <p:spPr>
          <a:xfrm>
            <a:off x="4516440" y="3851663"/>
            <a:ext cx="785810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Lösung: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CFE15F-FD51-44E3-8E80-AAB4C9EB2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52" y="3604938"/>
            <a:ext cx="1242586" cy="71004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A8A5BCC-C3F6-4952-B4B2-0C66DD598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2" y="2052330"/>
            <a:ext cx="837998" cy="65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0540" y="1615194"/>
            <a:ext cx="3788566" cy="273845"/>
          </a:xfrm>
        </p:spPr>
        <p:txBody>
          <a:bodyPr/>
          <a:lstStyle/>
          <a:p>
            <a:r>
              <a:rPr lang="de-DE" dirty="0"/>
              <a:t>sein      eine beliebige Norm auf       dann ist: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Zugehörige Matrixnorm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490540" y="3284101"/>
            <a:ext cx="488156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Norm von	        kann abgeschätzt werden durch: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DEFA4B8-B24F-4D6F-BE3E-FE4D5C72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75" y="1903367"/>
            <a:ext cx="4033975" cy="72603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9DF4E9D-0E79-4883-8148-632421C64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0" y="3813632"/>
            <a:ext cx="3520851" cy="3411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B4005DD-5D38-4AA4-A7F0-BC7F584CC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775" y="3329604"/>
            <a:ext cx="442783" cy="2156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D7568D2-FBAA-48E3-90BE-3C5E90807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71" y="1640444"/>
            <a:ext cx="222329" cy="19453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7303E8D-EAD5-4879-9677-DD35B20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358" y="1651327"/>
            <a:ext cx="230153" cy="1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1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19113" y="1544021"/>
            <a:ext cx="1566861" cy="273845"/>
          </a:xfrm>
        </p:spPr>
        <p:txBody>
          <a:bodyPr/>
          <a:lstStyle/>
          <a:p>
            <a:r>
              <a:rPr lang="de-DE" dirty="0"/>
              <a:t>Relativer Fehler: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Relativer Fehler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519113" y="2244921"/>
            <a:ext cx="141684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Relative Störung: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A847AC1B-30A6-41A1-B258-D32BF9943539}"/>
              </a:ext>
            </a:extLst>
          </p:cNvPr>
          <p:cNvSpPr txBox="1">
            <a:spLocks/>
          </p:cNvSpPr>
          <p:nvPr/>
        </p:nvSpPr>
        <p:spPr>
          <a:xfrm>
            <a:off x="519113" y="2942194"/>
            <a:ext cx="141684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Kondition: 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EA24239F-09B4-478A-BB7B-02CC321FC71F}"/>
              </a:ext>
            </a:extLst>
          </p:cNvPr>
          <p:cNvSpPr txBox="1">
            <a:spLocks/>
          </p:cNvSpPr>
          <p:nvPr/>
        </p:nvSpPr>
        <p:spPr>
          <a:xfrm>
            <a:off x="519112" y="3707073"/>
            <a:ext cx="141684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b: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CB65A8-5524-470F-930C-0359B7AC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1490903"/>
            <a:ext cx="645304" cy="4605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54106B4-12F2-4A63-875B-00DE0CD5F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4" y="2172966"/>
            <a:ext cx="587146" cy="4605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557AA26-9FC2-48FF-A3D9-B7974289A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4" y="2941321"/>
            <a:ext cx="1030917" cy="23004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4544024-05E4-4BCB-99FC-057B51D5F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974" y="3628549"/>
            <a:ext cx="5133976" cy="5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Relativer Fehler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A847AC1B-30A6-41A1-B258-D32BF9943539}"/>
              </a:ext>
            </a:extLst>
          </p:cNvPr>
          <p:cNvSpPr txBox="1">
            <a:spLocks/>
          </p:cNvSpPr>
          <p:nvPr/>
        </p:nvSpPr>
        <p:spPr>
          <a:xfrm>
            <a:off x="519113" y="1544842"/>
            <a:ext cx="1766888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Relative Störung in A: </a:t>
            </a: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7BDA6D9C-589B-402B-BB39-839E04D37DE4}"/>
              </a:ext>
            </a:extLst>
          </p:cNvPr>
          <p:cNvSpPr txBox="1">
            <a:spLocks/>
          </p:cNvSpPr>
          <p:nvPr/>
        </p:nvSpPr>
        <p:spPr>
          <a:xfrm>
            <a:off x="519113" y="3258068"/>
            <a:ext cx="156686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A und b: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CE7A23-C731-448B-A6D6-105D0E4B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12" y="3128435"/>
            <a:ext cx="3357788" cy="53310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67A8778-1A43-40D6-B9A1-1BAFB457E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12" y="1491359"/>
            <a:ext cx="1109882" cy="38081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086A01B-099A-4623-ABE9-E3E8FD72D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112" y="2311096"/>
            <a:ext cx="967892" cy="380810"/>
          </a:xfrm>
          <a:prstGeom prst="rect">
            <a:avLst/>
          </a:prstGeom>
        </p:spPr>
      </p:pic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EA29C321-4A68-4163-8C8B-07445E8622DB}"/>
              </a:ext>
            </a:extLst>
          </p:cNvPr>
          <p:cNvSpPr txBox="1">
            <a:spLocks/>
          </p:cNvSpPr>
          <p:nvPr/>
        </p:nvSpPr>
        <p:spPr>
          <a:xfrm>
            <a:off x="519113" y="2379288"/>
            <a:ext cx="1766888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Relative Störung in b: </a:t>
            </a:r>
          </a:p>
        </p:txBody>
      </p:sp>
    </p:spTree>
    <p:extLst>
      <p:ext uri="{BB962C8B-B14F-4D97-AF65-F5344CB8AC3E}">
        <p14:creationId xmlns:p14="http://schemas.microsoft.com/office/powerpoint/2010/main" val="213708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Stabilität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EA24239F-09B4-478A-BB7B-02CC321FC71F}"/>
              </a:ext>
            </a:extLst>
          </p:cNvPr>
          <p:cNvSpPr txBox="1">
            <a:spLocks/>
          </p:cNvSpPr>
          <p:nvPr/>
        </p:nvSpPr>
        <p:spPr>
          <a:xfrm>
            <a:off x="519507" y="2613902"/>
            <a:ext cx="1150937" cy="27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b:</a:t>
            </a: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7BDA6D9C-589B-402B-BB39-839E04D37DE4}"/>
              </a:ext>
            </a:extLst>
          </p:cNvPr>
          <p:cNvSpPr txBox="1">
            <a:spLocks/>
          </p:cNvSpPr>
          <p:nvPr/>
        </p:nvSpPr>
        <p:spPr>
          <a:xfrm>
            <a:off x="519112" y="3461381"/>
            <a:ext cx="156686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A und b: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8B74D9-FFB9-41E2-B870-99E5A2F8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4" y="1821661"/>
            <a:ext cx="2996406" cy="46432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62F3173-5F50-4EFC-A28F-48FDBF85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8" y="2895817"/>
            <a:ext cx="2545556" cy="24134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7458DB7-1AFF-433A-9155-48ADBEFE4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94" y="3746992"/>
            <a:ext cx="3369504" cy="485811"/>
          </a:xfrm>
          <a:prstGeom prst="rect">
            <a:avLst/>
          </a:prstGeom>
        </p:spPr>
      </p:pic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9AADE4AC-6381-47DA-8125-FD5EC35C260B}"/>
              </a:ext>
            </a:extLst>
          </p:cNvPr>
          <p:cNvSpPr txBox="1">
            <a:spLocks/>
          </p:cNvSpPr>
          <p:nvPr/>
        </p:nvSpPr>
        <p:spPr>
          <a:xfrm>
            <a:off x="519112" y="1544842"/>
            <a:ext cx="227568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Beschränkung der Störung:</a:t>
            </a:r>
          </a:p>
        </p:txBody>
      </p:sp>
    </p:spTree>
    <p:extLst>
      <p:ext uri="{BB962C8B-B14F-4D97-AF65-F5344CB8AC3E}">
        <p14:creationId xmlns:p14="http://schemas.microsoft.com/office/powerpoint/2010/main" val="2543984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 err="1"/>
              <a:t>Pivotisierend</a:t>
            </a:r>
            <a:r>
              <a:rPr lang="de-DE" dirty="0"/>
              <a:t> vs. Nicht-</a:t>
            </a:r>
            <a:r>
              <a:rPr lang="de-DE" dirty="0" err="1"/>
              <a:t>Pivotisierend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41E693-D218-48AA-B6B7-74FADF29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9" y="1515832"/>
            <a:ext cx="5074711" cy="30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5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C-linear vs. C-vektorisiert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2C57AC-EEEF-4349-954F-3871F2E6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1449318"/>
            <a:ext cx="5181600" cy="30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6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Compileroptimiert vs. ASM-Vektorisiert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CABEED-A291-4D69-82C1-F999817C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1518225"/>
            <a:ext cx="5099704" cy="30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5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C49D2A6-678C-497E-9697-F927619D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65" y="2344714"/>
            <a:ext cx="2602664" cy="18035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08DDD46-A948-440B-8302-77A9C2E5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44714"/>
            <a:ext cx="3222842" cy="1803562"/>
          </a:xfrm>
          <a:prstGeom prst="rect">
            <a:avLst/>
          </a:prstGeom>
        </p:spPr>
      </p:pic>
      <p:sp>
        <p:nvSpPr>
          <p:cNvPr id="23" name="Inhaltsplatzhalter 1">
            <a:extLst>
              <a:ext uri="{FF2B5EF4-FFF2-40B4-BE49-F238E27FC236}">
                <a16:creationId xmlns:a16="http://schemas.microsoft.com/office/drawing/2014/main" id="{5CA92278-9A28-49B4-91B1-3900E259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245" y="1791130"/>
            <a:ext cx="1728903" cy="273845"/>
          </a:xfrm>
        </p:spPr>
        <p:txBody>
          <a:bodyPr/>
          <a:lstStyle/>
          <a:p>
            <a:r>
              <a:rPr lang="de-DE" dirty="0"/>
              <a:t>Untere </a:t>
            </a:r>
            <a:r>
              <a:rPr lang="de-DE" dirty="0" err="1"/>
              <a:t>Dreiecksatrix</a:t>
            </a:r>
            <a:r>
              <a:rPr lang="de-DE" dirty="0"/>
              <a:t>:</a:t>
            </a: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4CCF8976-CD04-4187-BB06-EDF1BEF59429}"/>
              </a:ext>
            </a:extLst>
          </p:cNvPr>
          <p:cNvSpPr txBox="1">
            <a:spLocks/>
          </p:cNvSpPr>
          <p:nvPr/>
        </p:nvSpPr>
        <p:spPr>
          <a:xfrm>
            <a:off x="5363375" y="1791130"/>
            <a:ext cx="1640092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Obere </a:t>
            </a:r>
            <a:r>
              <a:rPr lang="de-DE" dirty="0" err="1"/>
              <a:t>Dreiecksatrix</a:t>
            </a:r>
            <a:r>
              <a:rPr lang="de-DE" dirty="0"/>
              <a:t>:</a:t>
            </a:r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ECE6399E-649C-4724-B53A-7FBBAE99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23" name="Inhaltsplatzhalter 1">
            <a:extLst>
              <a:ext uri="{FF2B5EF4-FFF2-40B4-BE49-F238E27FC236}">
                <a16:creationId xmlns:a16="http://schemas.microsoft.com/office/drawing/2014/main" id="{5CA92278-9A28-49B4-91B1-3900E259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221" y="1784677"/>
            <a:ext cx="1195524" cy="273845"/>
          </a:xfrm>
        </p:spPr>
        <p:txBody>
          <a:bodyPr/>
          <a:lstStyle/>
          <a:p>
            <a:r>
              <a:rPr lang="de-DE" dirty="0"/>
              <a:t>Einheitsmatrix:</a:t>
            </a: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4CCF8976-CD04-4187-BB06-EDF1BEF59429}"/>
              </a:ext>
            </a:extLst>
          </p:cNvPr>
          <p:cNvSpPr txBox="1">
            <a:spLocks/>
          </p:cNvSpPr>
          <p:nvPr/>
        </p:nvSpPr>
        <p:spPr>
          <a:xfrm>
            <a:off x="5655466" y="1784676"/>
            <a:ext cx="1030281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Pivomatrix</a:t>
            </a:r>
            <a:r>
              <a:rPr lang="de-DE" dirty="0"/>
              <a:t>: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D71B240-8C0C-45F1-9BBC-08C54EDE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2" y="2319755"/>
            <a:ext cx="1728903" cy="17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665B155-0145-4651-9061-2D3BAA4F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48" y="2376193"/>
            <a:ext cx="1665719" cy="172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3">
            <a:extLst>
              <a:ext uri="{FF2B5EF4-FFF2-40B4-BE49-F238E27FC236}">
                <a16:creationId xmlns:a16="http://schemas.microsoft.com/office/drawing/2014/main" id="{C908D0D4-F148-4655-A018-8086D925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365638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0540" y="1615194"/>
            <a:ext cx="2295522" cy="273845"/>
          </a:xfrm>
        </p:spPr>
        <p:txBody>
          <a:bodyPr/>
          <a:lstStyle/>
          <a:p>
            <a:r>
              <a:rPr lang="de-DE" dirty="0"/>
              <a:t>Lineares Gleichungssystem: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95471"/>
            <a:ext cx="8508999" cy="380810"/>
          </a:xfrm>
        </p:spPr>
        <p:txBody>
          <a:bodyPr/>
          <a:lstStyle/>
          <a:p>
            <a:r>
              <a:rPr lang="de-DE" dirty="0"/>
              <a:t>Lineares Gleichungssystem als 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BF0AD3-5E23-414C-8D80-0FCBCA2F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40" y="1940079"/>
            <a:ext cx="2481260" cy="947821"/>
          </a:xfrm>
          <a:prstGeom prst="rect">
            <a:avLst/>
          </a:prstGeom>
        </p:spPr>
      </p:pic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3B75AAF4-DA3B-4ED6-8CFC-3EA0C8C773A7}"/>
              </a:ext>
            </a:extLst>
          </p:cNvPr>
          <p:cNvSpPr txBox="1">
            <a:spLocks/>
          </p:cNvSpPr>
          <p:nvPr/>
        </p:nvSpPr>
        <p:spPr>
          <a:xfrm>
            <a:off x="4572000" y="1612937"/>
            <a:ext cx="183496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Koeffizientenmatrix</a:t>
            </a:r>
            <a:r>
              <a:rPr lang="de-DE" dirty="0"/>
              <a:t> A: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717B4AA-FDD5-4393-B217-C19E62D84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0" y="3475169"/>
            <a:ext cx="7289004" cy="101521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B1EC23D-B186-47FA-A007-2075EA2D0610}"/>
              </a:ext>
            </a:extLst>
          </p:cNvPr>
          <p:cNvSpPr txBox="1"/>
          <p:nvPr/>
        </p:nvSpPr>
        <p:spPr>
          <a:xfrm>
            <a:off x="415281" y="3134759"/>
            <a:ext cx="2378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+mn-lt"/>
                <a:cs typeface="+mn-cs"/>
              </a:rPr>
              <a:t>Ergebnis der LU-Zerlegung: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B44CCF7-55C5-4961-BD13-B9E3459F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9414"/>
            <a:ext cx="1717327" cy="9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9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8009" y="895198"/>
            <a:ext cx="8508999" cy="380810"/>
          </a:xfrm>
        </p:spPr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60758" y="1663460"/>
            <a:ext cx="8508999" cy="4957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Beispiel für Zeilenvertauschungen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0163A0-4C65-461D-AA00-C4A0BA67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82" y="2571750"/>
            <a:ext cx="4981436" cy="1166155"/>
          </a:xfrm>
          <a:prstGeom prst="rect">
            <a:avLst/>
          </a:prstGeom>
        </p:spPr>
      </p:pic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D5B4A82-F5A3-44D0-8F4F-FA2292A45571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000"/>
              <a:t>Von Aleksandre Kandelaki, Matthias Staritz und Benjamin Liertz</a:t>
            </a:r>
            <a:endParaRPr lang="de-DE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8009" y="895198"/>
            <a:ext cx="8508999" cy="380810"/>
          </a:xfrm>
        </p:spPr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60757" y="1656384"/>
            <a:ext cx="8508999" cy="4957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Beispiel für Zeilenaddition mit Faktor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67581-50F4-4413-8FAC-9D9B55E3A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76" y="2576406"/>
            <a:ext cx="5372847" cy="1214285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D18293F-AADA-46C0-9612-636E09ACCC99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000"/>
              <a:t>Von Aleksandre Kandelaki, Matthias Staritz und Benjamin Liertz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8303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49A99D-08C8-45DA-AA7B-3121F9BD4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6"/>
          <a:stretch/>
        </p:blipFill>
        <p:spPr>
          <a:xfrm>
            <a:off x="6164753" y="1937061"/>
            <a:ext cx="708431" cy="649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DE408A-2F19-4AA4-A583-2EF0167C8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63" r="969"/>
          <a:stretch/>
        </p:blipFill>
        <p:spPr>
          <a:xfrm>
            <a:off x="6166333" y="885938"/>
            <a:ext cx="1050925" cy="6684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ADDD33-EB0A-4826-B547-C4CEA91FC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721"/>
          <a:stretch/>
        </p:blipFill>
        <p:spPr>
          <a:xfrm>
            <a:off x="2032022" y="904227"/>
            <a:ext cx="719791" cy="6684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8E58F9-4FDF-4D47-97C3-72A4E2E41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15" r="37371"/>
          <a:stretch/>
        </p:blipFill>
        <p:spPr>
          <a:xfrm>
            <a:off x="3893923" y="904227"/>
            <a:ext cx="1130300" cy="6684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7CFB04-1956-49E8-B7AE-FAF88954B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9" r="21854"/>
          <a:stretch/>
        </p:blipFill>
        <p:spPr>
          <a:xfrm>
            <a:off x="3900194" y="1922029"/>
            <a:ext cx="1577975" cy="6497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6CF974-86DC-4B32-B0B3-BD4D2F0B4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329"/>
          <a:stretch/>
        </p:blipFill>
        <p:spPr>
          <a:xfrm>
            <a:off x="2024673" y="1937062"/>
            <a:ext cx="1493184" cy="6497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A03A58-39B3-49F8-8301-8C0522124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84" r="23700"/>
          <a:stretch/>
        </p:blipFill>
        <p:spPr>
          <a:xfrm>
            <a:off x="3900194" y="2958517"/>
            <a:ext cx="1314450" cy="615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8332F5-95EB-4E8E-8DCB-A245F3B750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448"/>
          <a:stretch/>
        </p:blipFill>
        <p:spPr>
          <a:xfrm>
            <a:off x="2032022" y="2958517"/>
            <a:ext cx="1304792" cy="615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FCC22E-7DB7-4B62-9D56-96739B6F4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6"/>
          <a:stretch/>
        </p:blipFill>
        <p:spPr>
          <a:xfrm>
            <a:off x="6164752" y="2938576"/>
            <a:ext cx="708431" cy="64972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E2EE74-8508-47E0-924B-CE733125FE1C}"/>
              </a:ext>
            </a:extLst>
          </p:cNvPr>
          <p:cNvCxnSpPr>
            <a:cxnSpLocks/>
          </p:cNvCxnSpPr>
          <p:nvPr/>
        </p:nvCxnSpPr>
        <p:spPr>
          <a:xfrm>
            <a:off x="2380886" y="1662405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E22449-3D80-49E3-9B6D-F80F6225EA37}"/>
              </a:ext>
            </a:extLst>
          </p:cNvPr>
          <p:cNvCxnSpPr>
            <a:cxnSpLocks/>
          </p:cNvCxnSpPr>
          <p:nvPr/>
        </p:nvCxnSpPr>
        <p:spPr>
          <a:xfrm>
            <a:off x="4249657" y="1662405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869831-2DCD-46CB-986C-9D0CB6D92674}"/>
              </a:ext>
            </a:extLst>
          </p:cNvPr>
          <p:cNvCxnSpPr>
            <a:cxnSpLocks/>
          </p:cNvCxnSpPr>
          <p:nvPr/>
        </p:nvCxnSpPr>
        <p:spPr>
          <a:xfrm>
            <a:off x="6518967" y="1662405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A6442E-EECB-471F-8D2C-1A1EA87A4D7E}"/>
              </a:ext>
            </a:extLst>
          </p:cNvPr>
          <p:cNvCxnSpPr>
            <a:cxnSpLocks/>
          </p:cNvCxnSpPr>
          <p:nvPr/>
        </p:nvCxnSpPr>
        <p:spPr>
          <a:xfrm>
            <a:off x="2380886" y="2678661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94A748-026D-4D34-A92E-314BFD68E997}"/>
              </a:ext>
            </a:extLst>
          </p:cNvPr>
          <p:cNvCxnSpPr>
            <a:cxnSpLocks/>
          </p:cNvCxnSpPr>
          <p:nvPr/>
        </p:nvCxnSpPr>
        <p:spPr>
          <a:xfrm>
            <a:off x="4245326" y="2678661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2A224F-AA39-44DC-B8FF-7795464E7B15}"/>
              </a:ext>
            </a:extLst>
          </p:cNvPr>
          <p:cNvCxnSpPr>
            <a:cxnSpLocks/>
          </p:cNvCxnSpPr>
          <p:nvPr/>
        </p:nvCxnSpPr>
        <p:spPr>
          <a:xfrm>
            <a:off x="6498605" y="2678661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73E2894-F2CA-4E7A-989A-72780AD8094A}"/>
              </a:ext>
            </a:extLst>
          </p:cNvPr>
          <p:cNvSpPr txBox="1"/>
          <p:nvPr/>
        </p:nvSpPr>
        <p:spPr>
          <a:xfrm>
            <a:off x="2323375" y="421982"/>
            <a:ext cx="13708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L</a:t>
            </a:r>
            <a:endParaRPr lang="en-DE" sz="1600" dirty="0" err="1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A40AA-EA35-44D3-B9A6-F88F43F996A0}"/>
              </a:ext>
            </a:extLst>
          </p:cNvPr>
          <p:cNvSpPr txBox="1"/>
          <p:nvPr/>
        </p:nvSpPr>
        <p:spPr>
          <a:xfrm>
            <a:off x="4169864" y="421982"/>
            <a:ext cx="14747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U</a:t>
            </a:r>
            <a:endParaRPr lang="en-DE" sz="1600" dirty="0" err="1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AD5939-8D26-4AEB-8995-AF74E7CC2389}"/>
              </a:ext>
            </a:extLst>
          </p:cNvPr>
          <p:cNvSpPr txBox="1"/>
          <p:nvPr/>
        </p:nvSpPr>
        <p:spPr>
          <a:xfrm>
            <a:off x="6452420" y="421982"/>
            <a:ext cx="13625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P</a:t>
            </a:r>
            <a:endParaRPr lang="en-DE" sz="1600" dirty="0" err="1">
              <a:latin typeface="+mn-l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447DF6-D2A6-4141-8C13-AF9D4D9FC019}"/>
              </a:ext>
            </a:extLst>
          </p:cNvPr>
          <p:cNvCxnSpPr>
            <a:cxnSpLocks/>
          </p:cNvCxnSpPr>
          <p:nvPr/>
        </p:nvCxnSpPr>
        <p:spPr>
          <a:xfrm>
            <a:off x="2380886" y="3693129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6EAD1B-897F-4D3E-B1CD-A0B14F36F2C9}"/>
              </a:ext>
            </a:extLst>
          </p:cNvPr>
          <p:cNvCxnSpPr>
            <a:cxnSpLocks/>
          </p:cNvCxnSpPr>
          <p:nvPr/>
        </p:nvCxnSpPr>
        <p:spPr>
          <a:xfrm>
            <a:off x="6527596" y="3693129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426197-42DB-4D3A-9F32-93E861CB2F8A}"/>
              </a:ext>
            </a:extLst>
          </p:cNvPr>
          <p:cNvCxnSpPr>
            <a:cxnSpLocks/>
          </p:cNvCxnSpPr>
          <p:nvPr/>
        </p:nvCxnSpPr>
        <p:spPr>
          <a:xfrm>
            <a:off x="4250303" y="3693129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1378F536-27BD-40F2-8E40-ECAA54ED2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22" y="3990995"/>
            <a:ext cx="809651" cy="61091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0D5D709-1EB5-4A97-914D-133248689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923" y="4023434"/>
            <a:ext cx="795451" cy="6205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713F795-BEB7-4944-B41B-188D65846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6"/>
          <a:stretch/>
        </p:blipFill>
        <p:spPr>
          <a:xfrm>
            <a:off x="6164752" y="4023434"/>
            <a:ext cx="708431" cy="649721"/>
          </a:xfrm>
          <a:prstGeom prst="rect">
            <a:avLst/>
          </a:prstGeom>
        </p:spPr>
      </p:pic>
      <p:sp>
        <p:nvSpPr>
          <p:cNvPr id="32" name="Fußzeilenplatzhalter 4">
            <a:extLst>
              <a:ext uri="{FF2B5EF4-FFF2-40B4-BE49-F238E27FC236}">
                <a16:creationId xmlns:a16="http://schemas.microsoft.com/office/drawing/2014/main" id="{6EB3FC11-FA3B-4D43-BDD5-6EF49A62038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000"/>
              <a:t>Von Aleksandre Kandelaki, Matthias Staritz und Benjamin Liertz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531592" y="1625957"/>
                <a:ext cx="8508999" cy="3095625"/>
              </a:xfrm>
            </p:spPr>
            <p:txBody>
              <a:bodyPr/>
              <a:lstStyle/>
              <a:p>
                <a:pPr marL="0" lvl="1" indent="0">
                  <a:buNone/>
                </a:pPr>
                <a:endParaRPr lang="de-DE" dirty="0"/>
              </a:p>
              <a:p>
                <a:pPr lvl="1"/>
                <a:r>
                  <a:rPr lang="de-DE" dirty="0"/>
                  <a:t>Wahl zwischen Stack und Heap</a:t>
                </a:r>
              </a:p>
              <a:p>
                <a:pPr lvl="1"/>
                <a:r>
                  <a:rPr lang="de-DE" dirty="0"/>
                  <a:t>Stack performanter aber begrenzt auf 8MB</a:t>
                </a:r>
              </a:p>
              <a:p>
                <a:pPr lvl="1"/>
                <a:r>
                  <a:rPr lang="de-DE" dirty="0"/>
                  <a:t>Fallunterscheidung je nach größe der Eingabe</a:t>
                </a:r>
              </a:p>
              <a:p>
                <a:pPr lvl="1"/>
                <a:r>
                  <a:rPr lang="de-DE" dirty="0"/>
                  <a:t>Berechnung der Maximalgröße für Stack Allokationen mit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de-DE" dirty="0"/>
                  <a:t>Wenn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≥700</m:t>
                    </m:r>
                  </m:oMath>
                </a14:m>
                <a:r>
                  <a:rPr lang="de-DE" dirty="0"/>
                  <a:t> Allokation auf dem Heap</a:t>
                </a:r>
              </a:p>
              <a:p>
                <a:pPr marL="0" lvl="1" indent="0">
                  <a:buNone/>
                </a:pPr>
                <a:endParaRPr lang="de-DE" dirty="0"/>
              </a:p>
              <a:p>
                <a:pPr lvl="1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92" y="1625957"/>
                <a:ext cx="8508999" cy="3095625"/>
              </a:xfrm>
              <a:blipFill>
                <a:blip r:embed="rId3"/>
                <a:stretch>
                  <a:fillRect l="-11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888288"/>
            <a:ext cx="8508999" cy="380810"/>
          </a:xfrm>
        </p:spPr>
        <p:txBody>
          <a:bodyPr/>
          <a:lstStyle/>
          <a:p>
            <a:r>
              <a:rPr lang="de-DE" dirty="0"/>
              <a:t>Speicherallokation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B94328E-641C-4BA8-A3FE-648A218F9B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2159" y="2162174"/>
            <a:ext cx="1624010" cy="271587"/>
          </a:xfrm>
        </p:spPr>
        <p:txBody>
          <a:bodyPr/>
          <a:lstStyle/>
          <a:p>
            <a:r>
              <a:rPr lang="de-DE" dirty="0"/>
              <a:t>Absorption: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Genauigkeit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3B75AAF4-DA3B-4ED6-8CFC-3EA0C8C773A7}"/>
              </a:ext>
            </a:extLst>
          </p:cNvPr>
          <p:cNvSpPr txBox="1">
            <a:spLocks/>
          </p:cNvSpPr>
          <p:nvPr/>
        </p:nvSpPr>
        <p:spPr>
          <a:xfrm>
            <a:off x="4182960" y="2159917"/>
            <a:ext cx="183496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Auslöschung: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B1EC23D-B186-47FA-A007-2075EA2D0610}"/>
              </a:ext>
            </a:extLst>
          </p:cNvPr>
          <p:cNvSpPr txBox="1"/>
          <p:nvPr/>
        </p:nvSpPr>
        <p:spPr>
          <a:xfrm>
            <a:off x="502159" y="2617366"/>
            <a:ext cx="3511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Cambria Math" panose="02040503050406030204" pitchFamily="18" charset="0"/>
              </a:rPr>
              <a:t>1000000,00f + 0,01f = 1000000,00f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4262148" y="2619141"/>
            <a:ext cx="351154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Cambria Math" panose="02040503050406030204" pitchFamily="18" charset="0"/>
                <a:cs typeface="Arial" charset="0"/>
              </a:rPr>
              <a:t>1000000,1f − 1000000,0f = 0,125f != 0,1f </a:t>
            </a:r>
          </a:p>
        </p:txBody>
      </p:sp>
    </p:spTree>
    <p:extLst>
      <p:ext uri="{BB962C8B-B14F-4D97-AF65-F5344CB8AC3E}">
        <p14:creationId xmlns:p14="http://schemas.microsoft.com/office/powerpoint/2010/main" val="21999787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379</Words>
  <Application>Microsoft Office PowerPoint</Application>
  <PresentationFormat>Bildschirmpräsentation (16:9)</PresentationFormat>
  <Paragraphs>92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17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Die LU-Zerlegung</vt:lpstr>
      <vt:lpstr>Einleitung</vt:lpstr>
      <vt:lpstr>Einleitung</vt:lpstr>
      <vt:lpstr>Lineares Gleichungssystem als Beispiel</vt:lpstr>
      <vt:lpstr>Lösungsansatz</vt:lpstr>
      <vt:lpstr>Lösungsansatz</vt:lpstr>
      <vt:lpstr>PowerPoint-Präsentation</vt:lpstr>
      <vt:lpstr>Speicherallokation</vt:lpstr>
      <vt:lpstr>Genauigkeit</vt:lpstr>
      <vt:lpstr>Kondition Beispiel</vt:lpstr>
      <vt:lpstr>Zugehörige Matrixnorm</vt:lpstr>
      <vt:lpstr>Relativer Fehler</vt:lpstr>
      <vt:lpstr>Relativer Fehler</vt:lpstr>
      <vt:lpstr>Stabilität</vt:lpstr>
      <vt:lpstr>Pivotisierend vs. Nicht-Pivotisierend</vt:lpstr>
      <vt:lpstr>C-linear vs. C-vektorisiert</vt:lpstr>
      <vt:lpstr>Compileroptimiert vs. ASM-Vektorisiert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LU-Zerlegung</dc:title>
  <dc:creator>ge78zig</dc:creator>
  <cp:lastModifiedBy>ge78zig</cp:lastModifiedBy>
  <cp:revision>23</cp:revision>
  <cp:lastPrinted>2015-07-30T14:04:45Z</cp:lastPrinted>
  <dcterms:created xsi:type="dcterms:W3CDTF">2021-07-13T08:12:31Z</dcterms:created>
  <dcterms:modified xsi:type="dcterms:W3CDTF">2021-07-13T20:01:01Z</dcterms:modified>
</cp:coreProperties>
</file>