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69" r:id="rId8"/>
    <p:sldId id="397" r:id="rId9"/>
    <p:sldId id="395" r:id="rId10"/>
    <p:sldId id="390" r:id="rId11"/>
    <p:sldId id="396" r:id="rId12"/>
    <p:sldId id="377" r:id="rId13"/>
    <p:sldId id="398" r:id="rId14"/>
    <p:sldId id="399" r:id="rId15"/>
    <p:sldId id="401" r:id="rId16"/>
    <p:sldId id="403" r:id="rId17"/>
    <p:sldId id="402" r:id="rId18"/>
    <p:sldId id="408" r:id="rId19"/>
    <p:sldId id="404" r:id="rId20"/>
    <p:sldId id="412" r:id="rId21"/>
    <p:sldId id="411" r:id="rId22"/>
    <p:sldId id="410" r:id="rId23"/>
  </p:sldIdLst>
  <p:sldSz cx="9144000" cy="5143500" type="screen16x9"/>
  <p:notesSz cx="10234613" cy="71040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99999"/>
    <a:srgbClr val="98C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88272" autoAdjust="0"/>
  </p:normalViewPr>
  <p:slideViewPr>
    <p:cSldViewPr snapToGrid="0">
      <p:cViewPr varScale="1">
        <p:scale>
          <a:sx n="208" d="100"/>
          <a:sy n="208" d="100"/>
        </p:scale>
        <p:origin x="342" y="1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16/07/2021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16/07/2021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0" tIns="47395" rIns="94790" bIns="47395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23463" y="3374431"/>
            <a:ext cx="8187690" cy="3196829"/>
          </a:xfrm>
          <a:prstGeom prst="rect">
            <a:avLst/>
          </a:prstGeom>
        </p:spPr>
        <p:txBody>
          <a:bodyPr vert="horz" wrap="square" lIns="94790" tIns="47395" rIns="94790" bIns="473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3400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88" y="759499"/>
            <a:ext cx="8508999" cy="383381"/>
          </a:xfrm>
        </p:spPr>
        <p:txBody>
          <a:bodyPr/>
          <a:lstStyle/>
          <a:p>
            <a:r>
              <a:rPr lang="de-DE" b="1" dirty="0">
                <a:solidFill>
                  <a:schemeClr val="tx2"/>
                </a:solidFill>
              </a:rPr>
              <a:t>Die LU-Zerlegung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 err="1"/>
              <a:t>Aleksandre</a:t>
            </a:r>
            <a:r>
              <a:rPr lang="de-DE" dirty="0"/>
              <a:t> </a:t>
            </a:r>
            <a:r>
              <a:rPr lang="de-DE" dirty="0" err="1"/>
              <a:t>Kandelaki</a:t>
            </a:r>
            <a:r>
              <a:rPr lang="de-DE" dirty="0"/>
              <a:t>, Matthias Staritz, Benjamin Liertz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Fakultät für Informatik</a:t>
            </a:r>
          </a:p>
          <a:p>
            <a:r>
              <a:rPr lang="de-DE" dirty="0"/>
              <a:t>Garching, 16.August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19113" y="1544021"/>
            <a:ext cx="1566861" cy="273845"/>
          </a:xfrm>
        </p:spPr>
        <p:txBody>
          <a:bodyPr/>
          <a:lstStyle/>
          <a:p>
            <a:r>
              <a:rPr lang="de-DE" dirty="0"/>
              <a:t>Relativer Fehler: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519113" y="2244921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Störung: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2942194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Kondition: 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112" y="3707073"/>
            <a:ext cx="141684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CB65A8-5524-470F-930C-0359B7AC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4" y="1490903"/>
            <a:ext cx="645304" cy="46055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54106B4-12F2-4A63-875B-00DE0CD5F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4" y="2172966"/>
            <a:ext cx="587146" cy="46055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557AA26-9FC2-48FF-A3D9-B7974289A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4" y="2941321"/>
            <a:ext cx="1030917" cy="2300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4544024-05E4-4BCB-99FC-057B51D5F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974" y="3628549"/>
            <a:ext cx="5133976" cy="5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Relativer Fehler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A847AC1B-30A6-41A1-B258-D32BF9943539}"/>
              </a:ext>
            </a:extLst>
          </p:cNvPr>
          <p:cNvSpPr txBox="1">
            <a:spLocks/>
          </p:cNvSpPr>
          <p:nvPr/>
        </p:nvSpPr>
        <p:spPr>
          <a:xfrm>
            <a:off x="519113" y="1544842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A: 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3" y="3258068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CE7A23-C731-448B-A6D6-105D0E4B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112" y="3128435"/>
            <a:ext cx="3357788" cy="5331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67A8778-1A43-40D6-B9A1-1BAFB457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2" y="1491359"/>
            <a:ext cx="1109882" cy="38081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086A01B-099A-4623-ABE9-E3E8FD72D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112" y="2311096"/>
            <a:ext cx="967892" cy="380810"/>
          </a:xfrm>
          <a:prstGeom prst="rect">
            <a:avLst/>
          </a:prstGeom>
        </p:spPr>
      </p:pic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EA29C321-4A68-4163-8C8B-07445E8622DB}"/>
              </a:ext>
            </a:extLst>
          </p:cNvPr>
          <p:cNvSpPr txBox="1">
            <a:spLocks/>
          </p:cNvSpPr>
          <p:nvPr/>
        </p:nvSpPr>
        <p:spPr>
          <a:xfrm>
            <a:off x="519113" y="2379288"/>
            <a:ext cx="1766888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Relative Störung in b: </a:t>
            </a:r>
          </a:p>
        </p:txBody>
      </p:sp>
    </p:spTree>
    <p:extLst>
      <p:ext uri="{BB962C8B-B14F-4D97-AF65-F5344CB8AC3E}">
        <p14:creationId xmlns:p14="http://schemas.microsoft.com/office/powerpoint/2010/main" val="213708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Stabilität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EA24239F-09B4-478A-BB7B-02CC321FC71F}"/>
              </a:ext>
            </a:extLst>
          </p:cNvPr>
          <p:cNvSpPr txBox="1">
            <a:spLocks/>
          </p:cNvSpPr>
          <p:nvPr/>
        </p:nvSpPr>
        <p:spPr>
          <a:xfrm>
            <a:off x="519507" y="2613902"/>
            <a:ext cx="1150937" cy="273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b: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7BDA6D9C-589B-402B-BB39-839E04D37DE4}"/>
              </a:ext>
            </a:extLst>
          </p:cNvPr>
          <p:cNvSpPr txBox="1">
            <a:spLocks/>
          </p:cNvSpPr>
          <p:nvPr/>
        </p:nvSpPr>
        <p:spPr>
          <a:xfrm>
            <a:off x="519112" y="3461381"/>
            <a:ext cx="156686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in A und b: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8B74D9-FFB9-41E2-B870-99E5A2F88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" y="1821661"/>
            <a:ext cx="2996406" cy="4643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2F3173-5F50-4EFC-A28F-48FDBF85B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48" y="2895817"/>
            <a:ext cx="2545556" cy="24134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7458DB7-1AFF-433A-9155-48ADBEFE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94" y="3746992"/>
            <a:ext cx="3369504" cy="485811"/>
          </a:xfrm>
          <a:prstGeom prst="rect">
            <a:avLst/>
          </a:prstGeom>
        </p:spPr>
      </p:pic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9AADE4AC-6381-47DA-8125-FD5EC35C260B}"/>
              </a:ext>
            </a:extLst>
          </p:cNvPr>
          <p:cNvSpPr txBox="1">
            <a:spLocks/>
          </p:cNvSpPr>
          <p:nvPr/>
        </p:nvSpPr>
        <p:spPr>
          <a:xfrm>
            <a:off x="519112" y="1544842"/>
            <a:ext cx="2275681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Beschränkung der Störung:</a:t>
            </a:r>
          </a:p>
        </p:txBody>
      </p:sp>
    </p:spTree>
    <p:extLst>
      <p:ext uri="{BB962C8B-B14F-4D97-AF65-F5344CB8AC3E}">
        <p14:creationId xmlns:p14="http://schemas.microsoft.com/office/powerpoint/2010/main" val="254398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0EDBE2-3DCC-4848-9265-8E7D731F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29" y="971309"/>
            <a:ext cx="8508999" cy="30956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 Tool hat </a:t>
            </a:r>
            <a:r>
              <a:rPr lang="en-US" dirty="0" err="1"/>
              <a:t>uns</a:t>
            </a:r>
            <a:r>
              <a:rPr lang="en-US" dirty="0"/>
              <a:t> das </a:t>
            </a:r>
            <a:r>
              <a:rPr lang="en-US" dirty="0" err="1"/>
              <a:t>Vektorisieren</a:t>
            </a:r>
            <a:r>
              <a:rPr lang="en-US" dirty="0"/>
              <a:t> </a:t>
            </a:r>
            <a:r>
              <a:rPr lang="en-US" dirty="0" err="1"/>
              <a:t>erleichtert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stark </a:t>
            </a:r>
            <a:r>
              <a:rPr lang="en-US" dirty="0" err="1"/>
              <a:t>vektorisierbar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Zeilenvertauschung</a:t>
            </a:r>
            <a:endParaRPr lang="en-US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Kopieren</a:t>
            </a:r>
            <a:r>
              <a:rPr lang="en-US" dirty="0"/>
              <a:t> von A in U</a:t>
            </a:r>
          </a:p>
          <a:p>
            <a:pPr marL="461963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Addieren</a:t>
            </a:r>
            <a:r>
              <a:rPr lang="en-US" dirty="0"/>
              <a:t> von </a:t>
            </a:r>
            <a:r>
              <a:rPr lang="en-US" dirty="0" err="1"/>
              <a:t>vielfachen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Zeile</a:t>
            </a:r>
            <a:r>
              <a:rPr lang="en-US" dirty="0"/>
              <a:t> auf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Andere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Die </a:t>
            </a:r>
            <a:r>
              <a:rPr lang="en-US" dirty="0" err="1"/>
              <a:t>gute</a:t>
            </a:r>
            <a:r>
              <a:rPr lang="en-US" dirty="0"/>
              <a:t> </a:t>
            </a:r>
            <a:r>
              <a:rPr lang="en-US" dirty="0" err="1"/>
              <a:t>Schleifenlogik</a:t>
            </a:r>
            <a:r>
              <a:rPr lang="en-US" dirty="0"/>
              <a:t> </a:t>
            </a:r>
            <a:r>
              <a:rPr lang="de-DE" dirty="0"/>
              <a:t>reduziert Cache-Misses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49F7A-121D-4E28-B002-D170664A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CB2-DF5A-410E-81C7-986983B36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3BD995F-814A-4578-8118-C09E6EE53AF8}"/>
              </a:ext>
            </a:extLst>
          </p:cNvPr>
          <p:cNvSpPr/>
          <p:nvPr/>
        </p:nvSpPr>
        <p:spPr>
          <a:xfrm>
            <a:off x="6196711" y="1277470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A33C0B15-3967-4620-BCFD-14CCAC8054C7}"/>
              </a:ext>
            </a:extLst>
          </p:cNvPr>
          <p:cNvSpPr/>
          <p:nvPr/>
        </p:nvSpPr>
        <p:spPr>
          <a:xfrm>
            <a:off x="7800971" y="1277470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91BDB-D35D-4035-A801-61AC9C051F1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774934" y="1442197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B3803A3-0B5D-400F-9707-10ED8593CE4C}"/>
              </a:ext>
            </a:extLst>
          </p:cNvPr>
          <p:cNvSpPr/>
          <p:nvPr/>
        </p:nvSpPr>
        <p:spPr>
          <a:xfrm>
            <a:off x="5261539" y="1928714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A[1][0]</a:t>
            </a: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FC12968-FA82-49D0-8930-20D103E40BBD}"/>
              </a:ext>
            </a:extLst>
          </p:cNvPr>
          <p:cNvSpPr/>
          <p:nvPr/>
        </p:nvSpPr>
        <p:spPr>
          <a:xfrm>
            <a:off x="6196711" y="1928023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3F865A0-4A4F-4BA4-A309-A0DF1EC4619C}"/>
              </a:ext>
            </a:extLst>
          </p:cNvPr>
          <p:cNvSpPr/>
          <p:nvPr/>
        </p:nvSpPr>
        <p:spPr>
          <a:xfrm>
            <a:off x="7800971" y="1928023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A[1][n]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F708DB2-FDF1-485F-9086-DADDCBD729A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5839762" y="2092750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B9418A-EBB0-41D4-A873-9C747736A5D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774934" y="2092750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45617D14-6850-45EA-AB06-0C0B049765B5}"/>
              </a:ext>
            </a:extLst>
          </p:cNvPr>
          <p:cNvSpPr/>
          <p:nvPr/>
        </p:nvSpPr>
        <p:spPr>
          <a:xfrm>
            <a:off x="5342222" y="384273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A[n][0]</a:t>
            </a: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641EFB8-721E-40EB-A086-2B7C64F7B7D7}"/>
              </a:ext>
            </a:extLst>
          </p:cNvPr>
          <p:cNvSpPr/>
          <p:nvPr/>
        </p:nvSpPr>
        <p:spPr>
          <a:xfrm>
            <a:off x="6277394" y="3842047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A71889F-14DF-422C-9D42-945D54533B6A}"/>
              </a:ext>
            </a:extLst>
          </p:cNvPr>
          <p:cNvSpPr/>
          <p:nvPr/>
        </p:nvSpPr>
        <p:spPr>
          <a:xfrm>
            <a:off x="7881654" y="3842047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A[n][n]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EB7E84-9FFE-4DAA-9E71-EAC0662513F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5920445" y="4006774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AB5901-E5B7-4795-8A5A-F3FDCC14F08F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6855617" y="4006774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2726A61-99AA-43E1-A7FD-A6D0FFFDE28D}"/>
              </a:ext>
            </a:extLst>
          </p:cNvPr>
          <p:cNvSpPr/>
          <p:nvPr/>
        </p:nvSpPr>
        <p:spPr>
          <a:xfrm>
            <a:off x="4977551" y="1438835"/>
            <a:ext cx="3683877" cy="658906"/>
          </a:xfrm>
          <a:custGeom>
            <a:avLst/>
            <a:gdLst>
              <a:gd name="connsiteX0" fmla="*/ 3440308 w 3683877"/>
              <a:gd name="connsiteY0" fmla="*/ 0 h 658906"/>
              <a:gd name="connsiteX1" fmla="*/ 3581502 w 3683877"/>
              <a:gd name="connsiteY1" fmla="*/ 60512 h 658906"/>
              <a:gd name="connsiteX2" fmla="*/ 3668908 w 3683877"/>
              <a:gd name="connsiteY2" fmla="*/ 114300 h 658906"/>
              <a:gd name="connsiteX3" fmla="*/ 3682355 w 3683877"/>
              <a:gd name="connsiteY3" fmla="*/ 141194 h 658906"/>
              <a:gd name="connsiteX4" fmla="*/ 3601673 w 3683877"/>
              <a:gd name="connsiteY4" fmla="*/ 268941 h 658906"/>
              <a:gd name="connsiteX5" fmla="*/ 3480649 w 3683877"/>
              <a:gd name="connsiteY5" fmla="*/ 309283 h 658906"/>
              <a:gd name="connsiteX6" fmla="*/ 3433584 w 3683877"/>
              <a:gd name="connsiteY6" fmla="*/ 316006 h 658906"/>
              <a:gd name="connsiteX7" fmla="*/ 3036896 w 3683877"/>
              <a:gd name="connsiteY7" fmla="*/ 336177 h 658906"/>
              <a:gd name="connsiteX8" fmla="*/ 2700720 w 3683877"/>
              <a:gd name="connsiteY8" fmla="*/ 329453 h 658906"/>
              <a:gd name="connsiteX9" fmla="*/ 2613314 w 3683877"/>
              <a:gd name="connsiteY9" fmla="*/ 309283 h 658906"/>
              <a:gd name="connsiteX10" fmla="*/ 2438502 w 3683877"/>
              <a:gd name="connsiteY10" fmla="*/ 282389 h 658906"/>
              <a:gd name="connsiteX11" fmla="*/ 2283861 w 3683877"/>
              <a:gd name="connsiteY11" fmla="*/ 262218 h 658906"/>
              <a:gd name="connsiteX12" fmla="*/ 2041814 w 3683877"/>
              <a:gd name="connsiteY12" fmla="*/ 228600 h 658906"/>
              <a:gd name="connsiteX13" fmla="*/ 1819937 w 3683877"/>
              <a:gd name="connsiteY13" fmla="*/ 235324 h 658906"/>
              <a:gd name="connsiteX14" fmla="*/ 1725808 w 3683877"/>
              <a:gd name="connsiteY14" fmla="*/ 248771 h 658906"/>
              <a:gd name="connsiteX15" fmla="*/ 1517378 w 3683877"/>
              <a:gd name="connsiteY15" fmla="*/ 255494 h 658906"/>
              <a:gd name="connsiteX16" fmla="*/ 1248437 w 3683877"/>
              <a:gd name="connsiteY16" fmla="*/ 268941 h 658906"/>
              <a:gd name="connsiteX17" fmla="*/ 1019837 w 3683877"/>
              <a:gd name="connsiteY17" fmla="*/ 302559 h 658906"/>
              <a:gd name="connsiteX18" fmla="*/ 771067 w 3683877"/>
              <a:gd name="connsiteY18" fmla="*/ 316006 h 658906"/>
              <a:gd name="connsiteX19" fmla="*/ 609702 w 3683877"/>
              <a:gd name="connsiteY19" fmla="*/ 309283 h 658906"/>
              <a:gd name="connsiteX20" fmla="*/ 542467 w 3683877"/>
              <a:gd name="connsiteY20" fmla="*/ 289112 h 658906"/>
              <a:gd name="connsiteX21" fmla="*/ 502125 w 3683877"/>
              <a:gd name="connsiteY21" fmla="*/ 282389 h 658906"/>
              <a:gd name="connsiteX22" fmla="*/ 347484 w 3683877"/>
              <a:gd name="connsiteY22" fmla="*/ 302559 h 658906"/>
              <a:gd name="connsiteX23" fmla="*/ 206290 w 3683877"/>
              <a:gd name="connsiteY23" fmla="*/ 316006 h 658906"/>
              <a:gd name="connsiteX24" fmla="*/ 145778 w 3683877"/>
              <a:gd name="connsiteY24" fmla="*/ 356347 h 658906"/>
              <a:gd name="connsiteX25" fmla="*/ 85267 w 3683877"/>
              <a:gd name="connsiteY25" fmla="*/ 389965 h 658906"/>
              <a:gd name="connsiteX26" fmla="*/ 31478 w 3683877"/>
              <a:gd name="connsiteY26" fmla="*/ 423583 h 658906"/>
              <a:gd name="connsiteX27" fmla="*/ 18031 w 3683877"/>
              <a:gd name="connsiteY27" fmla="*/ 443753 h 658906"/>
              <a:gd name="connsiteX28" fmla="*/ 11308 w 3683877"/>
              <a:gd name="connsiteY28" fmla="*/ 517712 h 658906"/>
              <a:gd name="connsiteX29" fmla="*/ 11308 w 3683877"/>
              <a:gd name="connsiteY29" fmla="*/ 605118 h 658906"/>
              <a:gd name="connsiteX30" fmla="*/ 58373 w 3683877"/>
              <a:gd name="connsiteY30" fmla="*/ 652183 h 658906"/>
              <a:gd name="connsiteX31" fmla="*/ 105437 w 3683877"/>
              <a:gd name="connsiteY31" fmla="*/ 658906 h 658906"/>
              <a:gd name="connsiteX32" fmla="*/ 293696 w 3683877"/>
              <a:gd name="connsiteY32" fmla="*/ 638736 h 65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683877" h="658906">
                <a:moveTo>
                  <a:pt x="3440308" y="0"/>
                </a:moveTo>
                <a:cubicBezTo>
                  <a:pt x="3487373" y="20171"/>
                  <a:pt x="3535409" y="38209"/>
                  <a:pt x="3581502" y="60512"/>
                </a:cubicBezTo>
                <a:cubicBezTo>
                  <a:pt x="3608546" y="73598"/>
                  <a:pt x="3641559" y="96068"/>
                  <a:pt x="3668908" y="114300"/>
                </a:cubicBezTo>
                <a:cubicBezTo>
                  <a:pt x="3673390" y="123265"/>
                  <a:pt x="3681730" y="131191"/>
                  <a:pt x="3682355" y="141194"/>
                </a:cubicBezTo>
                <a:cubicBezTo>
                  <a:pt x="3687759" y="227670"/>
                  <a:pt x="3682640" y="232645"/>
                  <a:pt x="3601673" y="268941"/>
                </a:cubicBezTo>
                <a:cubicBezTo>
                  <a:pt x="3562870" y="286336"/>
                  <a:pt x="3521598" y="297817"/>
                  <a:pt x="3480649" y="309283"/>
                </a:cubicBezTo>
                <a:cubicBezTo>
                  <a:pt x="3465388" y="313556"/>
                  <a:pt x="3449403" y="315047"/>
                  <a:pt x="3433584" y="316006"/>
                </a:cubicBezTo>
                <a:lnTo>
                  <a:pt x="3036896" y="336177"/>
                </a:lnTo>
                <a:cubicBezTo>
                  <a:pt x="2924837" y="333936"/>
                  <a:pt x="2812576" y="336555"/>
                  <a:pt x="2700720" y="329453"/>
                </a:cubicBezTo>
                <a:cubicBezTo>
                  <a:pt x="2670879" y="327558"/>
                  <a:pt x="2642745" y="314565"/>
                  <a:pt x="2613314" y="309283"/>
                </a:cubicBezTo>
                <a:cubicBezTo>
                  <a:pt x="2555285" y="298868"/>
                  <a:pt x="2496866" y="290727"/>
                  <a:pt x="2438502" y="282389"/>
                </a:cubicBezTo>
                <a:cubicBezTo>
                  <a:pt x="2387041" y="275037"/>
                  <a:pt x="2335270" y="269929"/>
                  <a:pt x="2283861" y="262218"/>
                </a:cubicBezTo>
                <a:cubicBezTo>
                  <a:pt x="2034821" y="224861"/>
                  <a:pt x="2310491" y="256882"/>
                  <a:pt x="2041814" y="228600"/>
                </a:cubicBezTo>
                <a:cubicBezTo>
                  <a:pt x="1967855" y="230841"/>
                  <a:pt x="1893780" y="230611"/>
                  <a:pt x="1819937" y="235324"/>
                </a:cubicBezTo>
                <a:cubicBezTo>
                  <a:pt x="1788306" y="237343"/>
                  <a:pt x="1757433" y="246663"/>
                  <a:pt x="1725808" y="248771"/>
                </a:cubicBezTo>
                <a:cubicBezTo>
                  <a:pt x="1656449" y="253395"/>
                  <a:pt x="1586829" y="252560"/>
                  <a:pt x="1517378" y="255494"/>
                </a:cubicBezTo>
                <a:lnTo>
                  <a:pt x="1248437" y="268941"/>
                </a:lnTo>
                <a:cubicBezTo>
                  <a:pt x="1172237" y="280147"/>
                  <a:pt x="1096784" y="299213"/>
                  <a:pt x="1019837" y="302559"/>
                </a:cubicBezTo>
                <a:cubicBezTo>
                  <a:pt x="833769" y="310649"/>
                  <a:pt x="916661" y="305607"/>
                  <a:pt x="771067" y="316006"/>
                </a:cubicBezTo>
                <a:cubicBezTo>
                  <a:pt x="717279" y="313765"/>
                  <a:pt x="663168" y="315573"/>
                  <a:pt x="609702" y="309283"/>
                </a:cubicBezTo>
                <a:cubicBezTo>
                  <a:pt x="586464" y="306549"/>
                  <a:pt x="565167" y="294787"/>
                  <a:pt x="542467" y="289112"/>
                </a:cubicBezTo>
                <a:cubicBezTo>
                  <a:pt x="529241" y="285806"/>
                  <a:pt x="515572" y="284630"/>
                  <a:pt x="502125" y="282389"/>
                </a:cubicBezTo>
                <a:lnTo>
                  <a:pt x="347484" y="302559"/>
                </a:lnTo>
                <a:cubicBezTo>
                  <a:pt x="300509" y="307897"/>
                  <a:pt x="206290" y="316006"/>
                  <a:pt x="206290" y="316006"/>
                </a:cubicBezTo>
                <a:cubicBezTo>
                  <a:pt x="186119" y="329453"/>
                  <a:pt x="166463" y="343706"/>
                  <a:pt x="145778" y="356347"/>
                </a:cubicBezTo>
                <a:cubicBezTo>
                  <a:pt x="126089" y="368379"/>
                  <a:pt x="105583" y="379025"/>
                  <a:pt x="85267" y="389965"/>
                </a:cubicBezTo>
                <a:cubicBezTo>
                  <a:pt x="62187" y="402393"/>
                  <a:pt x="50920" y="404141"/>
                  <a:pt x="31478" y="423583"/>
                </a:cubicBezTo>
                <a:cubicBezTo>
                  <a:pt x="25764" y="429297"/>
                  <a:pt x="22513" y="437030"/>
                  <a:pt x="18031" y="443753"/>
                </a:cubicBezTo>
                <a:cubicBezTo>
                  <a:pt x="15790" y="468406"/>
                  <a:pt x="14580" y="493175"/>
                  <a:pt x="11308" y="517712"/>
                </a:cubicBezTo>
                <a:cubicBezTo>
                  <a:pt x="6551" y="553392"/>
                  <a:pt x="-11567" y="559368"/>
                  <a:pt x="11308" y="605118"/>
                </a:cubicBezTo>
                <a:cubicBezTo>
                  <a:pt x="21230" y="624962"/>
                  <a:pt x="36409" y="649046"/>
                  <a:pt x="58373" y="652183"/>
                </a:cubicBezTo>
                <a:lnTo>
                  <a:pt x="105437" y="658906"/>
                </a:lnTo>
                <a:cubicBezTo>
                  <a:pt x="220908" y="630039"/>
                  <a:pt x="158398" y="638736"/>
                  <a:pt x="293696" y="63873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BAD9486-71CA-4609-A907-AE6E77F0F408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H="1">
            <a:off x="5261539" y="1442197"/>
            <a:ext cx="3117655" cy="651244"/>
          </a:xfrm>
          <a:prstGeom prst="bentConnector5">
            <a:avLst>
              <a:gd name="adj1" fmla="val -7332"/>
              <a:gd name="adj2" fmla="val 50000"/>
              <a:gd name="adj3" fmla="val 10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0D6E37-0423-44B4-B41F-84F3A9E98892}"/>
              </a:ext>
            </a:extLst>
          </p:cNvPr>
          <p:cNvCxnSpPr>
            <a:cxnSpLocks/>
            <a:stCxn id="61" idx="3"/>
            <a:endCxn id="30" idx="1"/>
          </p:cNvCxnSpPr>
          <p:nvPr/>
        </p:nvCxnSpPr>
        <p:spPr>
          <a:xfrm flipH="1">
            <a:off x="5342222" y="2743585"/>
            <a:ext cx="3036972" cy="1263880"/>
          </a:xfrm>
          <a:prstGeom prst="bentConnector5">
            <a:avLst>
              <a:gd name="adj1" fmla="val -7527"/>
              <a:gd name="adj2" fmla="val 50000"/>
              <a:gd name="adj3" fmla="val 10752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Process 58">
            <a:extLst>
              <a:ext uri="{FF2B5EF4-FFF2-40B4-BE49-F238E27FC236}">
                <a16:creationId xmlns:a16="http://schemas.microsoft.com/office/drawing/2014/main" id="{4549C3E6-1C99-4C98-953F-0554040C4B53}"/>
              </a:ext>
            </a:extLst>
          </p:cNvPr>
          <p:cNvSpPr/>
          <p:nvPr/>
        </p:nvSpPr>
        <p:spPr>
          <a:xfrm>
            <a:off x="5261539" y="2579549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A[2][0]</a:t>
            </a: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BD02EE97-70DC-448B-9E7D-D40295540FF8}"/>
              </a:ext>
            </a:extLst>
          </p:cNvPr>
          <p:cNvSpPr/>
          <p:nvPr/>
        </p:nvSpPr>
        <p:spPr>
          <a:xfrm>
            <a:off x="6196711" y="257885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A[2][1]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sp>
        <p:nvSpPr>
          <p:cNvPr id="61" name="Flowchart: Process 60">
            <a:extLst>
              <a:ext uri="{FF2B5EF4-FFF2-40B4-BE49-F238E27FC236}">
                <a16:creationId xmlns:a16="http://schemas.microsoft.com/office/drawing/2014/main" id="{6332542B-2F70-429D-988F-3B717E138CD1}"/>
              </a:ext>
            </a:extLst>
          </p:cNvPr>
          <p:cNvSpPr/>
          <p:nvPr/>
        </p:nvSpPr>
        <p:spPr>
          <a:xfrm>
            <a:off x="7800971" y="2578858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A[2][n]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4BF7597-9DE2-47CA-B9D9-20723C8C312F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5839762" y="2743585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1688F9-3FEA-494A-8C98-24F7DF1F3D80}"/>
              </a:ext>
            </a:extLst>
          </p:cNvPr>
          <p:cNvCxnSpPr>
            <a:stCxn id="60" idx="3"/>
            <a:endCxn id="61" idx="1"/>
          </p:cNvCxnSpPr>
          <p:nvPr/>
        </p:nvCxnSpPr>
        <p:spPr>
          <a:xfrm>
            <a:off x="6774934" y="2743585"/>
            <a:ext cx="1026037" cy="0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24F6D05-B797-4A93-92CB-24D204978281}"/>
              </a:ext>
            </a:extLst>
          </p:cNvPr>
          <p:cNvCxnSpPr/>
          <p:nvPr/>
        </p:nvCxnSpPr>
        <p:spPr>
          <a:xfrm flipH="1">
            <a:off x="5260661" y="2088041"/>
            <a:ext cx="3117655" cy="651244"/>
          </a:xfrm>
          <a:prstGeom prst="bentConnector5">
            <a:avLst>
              <a:gd name="adj1" fmla="val -7332"/>
              <a:gd name="adj2" fmla="val 50000"/>
              <a:gd name="adj3" fmla="val 1073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E19DA093-4420-4139-BDD8-3683E16D1866}"/>
              </a:ext>
            </a:extLst>
          </p:cNvPr>
          <p:cNvSpPr/>
          <p:nvPr/>
        </p:nvSpPr>
        <p:spPr>
          <a:xfrm>
            <a:off x="5260661" y="1281771"/>
            <a:ext cx="578223" cy="32945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1050" dirty="0"/>
              <a:t>A[0][0]</a:t>
            </a:r>
          </a:p>
          <a:p>
            <a:pPr algn="ctr">
              <a:lnSpc>
                <a:spcPct val="114000"/>
              </a:lnSpc>
            </a:pPr>
            <a:endParaRPr lang="en-US" sz="105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748622-BB1E-49BA-88C2-0B36DEC2DE8E}"/>
              </a:ext>
            </a:extLst>
          </p:cNvPr>
          <p:cNvCxnSpPr>
            <a:cxnSpLocks/>
          </p:cNvCxnSpPr>
          <p:nvPr/>
        </p:nvCxnSpPr>
        <p:spPr>
          <a:xfrm flipV="1">
            <a:off x="5838884" y="1445524"/>
            <a:ext cx="356949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ußzeilenplatzhalter 4">
            <a:extLst>
              <a:ext uri="{FF2B5EF4-FFF2-40B4-BE49-F238E27FC236}">
                <a16:creationId xmlns:a16="http://schemas.microsoft.com/office/drawing/2014/main" id="{971BC3B1-F48B-4A19-B5D4-3FD029C2BF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14724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4" descr="Chart, line chart&#10;&#10;Description automatically generated">
            <a:extLst>
              <a:ext uri="{FF2B5EF4-FFF2-40B4-BE49-F238E27FC236}">
                <a16:creationId xmlns:a16="http://schemas.microsoft.com/office/drawing/2014/main" id="{0CE7D9B4-89F0-4304-9FE5-A13DE8316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906588"/>
            <a:ext cx="4205288" cy="2482850"/>
          </a:xfrm>
          <a:prstGeom prst="rect">
            <a:avLst/>
          </a:prstGeom>
        </p:spPr>
      </p:pic>
      <p:pic>
        <p:nvPicPr>
          <p:cNvPr id="6" name="Grafik 5" descr="Chart, line chart&#10;&#10;Description automatically generated">
            <a:extLst>
              <a:ext uri="{FF2B5EF4-FFF2-40B4-BE49-F238E27FC236}">
                <a16:creationId xmlns:a16="http://schemas.microsoft.com/office/drawing/2014/main" id="{1B99AFAF-EEFC-4BB9-AE5D-8CFB10A5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0" y="1906588"/>
            <a:ext cx="4224338" cy="248285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Einige 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38EC38A-BED3-45A7-AD4A-D7ED19FB57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0793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F9B0F-958A-458F-A7D5-4F0C5D5297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49A55F5B-4546-4F03-8D68-F1EA6EA7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39280"/>
              </p:ext>
            </p:extLst>
          </p:nvPr>
        </p:nvGraphicFramePr>
        <p:xfrm>
          <a:off x="768192" y="1043956"/>
          <a:ext cx="7336392" cy="333026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187410021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1949032905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3493938091"/>
                    </a:ext>
                  </a:extLst>
                </a:gridCol>
                <a:gridCol w="1901904">
                  <a:extLst>
                    <a:ext uri="{9D8B030D-6E8A-4147-A177-3AD203B41FA5}">
                      <a16:colId xmlns:a16="http://schemas.microsoft.com/office/drawing/2014/main" val="2727288513"/>
                    </a:ext>
                  </a:extLst>
                </a:gridCol>
              </a:tblGrid>
              <a:tr h="77807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Matrixgr</a:t>
                      </a:r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öße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Assembler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Assembler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+ SIMD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Speedup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9272803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500x500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0.019841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0.006468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≈  30.6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1223148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1000x1000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0.161224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≈  2.9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4884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2000x2000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1.359814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0.671388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≈  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95284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de-DE" dirty="0"/>
                        <a:t>4000x4000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11.823209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6.975800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 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91088"/>
                  </a:ext>
                </a:extLst>
              </a:tr>
              <a:tr h="510438">
                <a:tc>
                  <a:txBody>
                    <a:bodyPr/>
                    <a:lstStyle/>
                    <a:p>
                      <a:r>
                        <a:rPr lang="en-US" dirty="0"/>
                        <a:t>10000x10000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192.002399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113.115672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≈ 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975036"/>
                  </a:ext>
                </a:extLst>
              </a:tr>
            </a:tbl>
          </a:graphicData>
        </a:graphic>
      </p:graphicFrame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E32EE82-1334-4F51-A6C2-4B660D5C99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153224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571D96-34EC-47D5-AB57-4323EAD4E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zerlegt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Matrix in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Dreiecksmatrizen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Stets </a:t>
            </a:r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Lösung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L Matrix in der </a:t>
            </a:r>
            <a:r>
              <a:rPr lang="en-US" dirty="0" err="1"/>
              <a:t>Diagonale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1-er </a:t>
            </a:r>
            <a:r>
              <a:rPr lang="en-US" dirty="0" err="1"/>
              <a:t>enthält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LU-</a:t>
            </a:r>
            <a:r>
              <a:rPr lang="en-US" dirty="0" err="1"/>
              <a:t>Zerlegung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meistens</a:t>
            </a:r>
            <a:r>
              <a:rPr lang="en-US" dirty="0"/>
              <a:t> f</a:t>
            </a:r>
            <a:r>
              <a:rPr lang="de-DE" dirty="0"/>
              <a:t>ür Matrixinversion angewendet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Es kommt bei einem naiven Verfahren zu sehr grossen Rundungsfehlern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Pivotisierung ist entscheidend für die Genauigkeit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Durch Vektorisierung kann man einen kompetenten Speedup erreichen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042998-269D-488E-82DE-A7CDA419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4979-B361-4863-B464-57BF603D7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88773E4-5FCB-44DE-AE9D-99AC6B5DFA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100708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06CB2A-EEB3-4FAE-9F35-F4222E1C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374548"/>
            <a:ext cx="8508999" cy="394403"/>
          </a:xfrm>
        </p:spPr>
        <p:txBody>
          <a:bodyPr/>
          <a:lstStyle/>
          <a:p>
            <a:pPr algn="ctr"/>
            <a:r>
              <a:rPr lang="en-US" u="sng" dirty="0" err="1"/>
              <a:t>Danke</a:t>
            </a:r>
            <a:r>
              <a:rPr lang="en-US" dirty="0"/>
              <a:t> f</a:t>
            </a:r>
            <a:r>
              <a:rPr lang="de-DE" dirty="0"/>
              <a:t>ür Ihre Aufmerksamkeit 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5BBAF-9CC9-4CFB-B316-1E067A2B7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CEE3059-97C1-4758-B1F6-DB8CED2957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1162" y="4854985"/>
            <a:ext cx="6464280" cy="273844"/>
          </a:xfrm>
        </p:spPr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</p:spTree>
    <p:extLst>
      <p:ext uri="{BB962C8B-B14F-4D97-AF65-F5344CB8AC3E}">
        <p14:creationId xmlns:p14="http://schemas.microsoft.com/office/powerpoint/2010/main" val="23070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C49D2A6-678C-497E-9697-F927619D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65" y="2344714"/>
            <a:ext cx="2602664" cy="180356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08DDD46-A948-440B-8302-77A9C2E5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4714"/>
            <a:ext cx="3222842" cy="1803562"/>
          </a:xfrm>
          <a:prstGeom prst="rect">
            <a:avLst/>
          </a:prstGeom>
        </p:spPr>
      </p:pic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443" y="1791130"/>
            <a:ext cx="1830706" cy="273845"/>
          </a:xfrm>
        </p:spPr>
        <p:txBody>
          <a:bodyPr/>
          <a:lstStyle/>
          <a:p>
            <a:r>
              <a:rPr lang="de-DE" dirty="0"/>
              <a:t>Untere Dreiecksmatrix: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325576" y="1791130"/>
            <a:ext cx="188394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Obere Dreiecksmatrix:</a:t>
            </a:r>
          </a:p>
        </p:txBody>
      </p:sp>
      <p:sp>
        <p:nvSpPr>
          <p:cNvPr id="8" name="Titel 3">
            <a:extLst>
              <a:ext uri="{FF2B5EF4-FFF2-40B4-BE49-F238E27FC236}">
                <a16:creationId xmlns:a16="http://schemas.microsoft.com/office/drawing/2014/main" id="{ECE6399E-649C-4724-B53A-7FBBAE99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23" name="Inhaltsplatzhalter 1">
            <a:extLst>
              <a:ext uri="{FF2B5EF4-FFF2-40B4-BE49-F238E27FC236}">
                <a16:creationId xmlns:a16="http://schemas.microsoft.com/office/drawing/2014/main" id="{5CA92278-9A28-49B4-91B1-3900E259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221" y="1784677"/>
            <a:ext cx="1195524" cy="273845"/>
          </a:xfrm>
        </p:spPr>
        <p:txBody>
          <a:bodyPr/>
          <a:lstStyle/>
          <a:p>
            <a:r>
              <a:rPr lang="de-DE" dirty="0"/>
              <a:t>Einheitsmatrix:</a:t>
            </a:r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4CCF8976-CD04-4187-BB06-EDF1BEF59429}"/>
              </a:ext>
            </a:extLst>
          </p:cNvPr>
          <p:cNvSpPr txBox="1">
            <a:spLocks/>
          </p:cNvSpPr>
          <p:nvPr/>
        </p:nvSpPr>
        <p:spPr>
          <a:xfrm>
            <a:off x="5655466" y="1784676"/>
            <a:ext cx="1030281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Pivotmatrix: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D71B240-8C0C-45F1-9BBC-08C54EDE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532" y="2319755"/>
            <a:ext cx="1728903" cy="178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665B155-0145-4651-9061-2D3BAA4F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48" y="2376193"/>
            <a:ext cx="1665719" cy="172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3">
            <a:extLst>
              <a:ext uri="{FF2B5EF4-FFF2-40B4-BE49-F238E27FC236}">
                <a16:creationId xmlns:a16="http://schemas.microsoft.com/office/drawing/2014/main" id="{C908D0D4-F148-4655-A018-8086D925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</p:spTree>
    <p:extLst>
      <p:ext uri="{BB962C8B-B14F-4D97-AF65-F5344CB8AC3E}">
        <p14:creationId xmlns:p14="http://schemas.microsoft.com/office/powerpoint/2010/main" val="365638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95471"/>
            <a:ext cx="8508999" cy="380810"/>
          </a:xfrm>
        </p:spPr>
        <p:txBody>
          <a:bodyPr/>
          <a:lstStyle/>
          <a:p>
            <a:r>
              <a:rPr lang="de-DE" dirty="0"/>
              <a:t>Lineares Gleichungssystem als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BF0AD3-5E23-414C-8D80-0FCBCA2F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40" y="1940079"/>
            <a:ext cx="2481260" cy="947821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572000" y="161293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Koeffizientenmatrix</a:t>
            </a:r>
            <a:r>
              <a:rPr lang="de-DE" dirty="0"/>
              <a:t> A: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717B4AA-FDD5-4393-B217-C19E62D84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0" y="3475169"/>
            <a:ext cx="7289004" cy="101521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415281" y="3134759"/>
            <a:ext cx="2378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+mn-lt"/>
                <a:cs typeface="+mn-cs"/>
              </a:rPr>
              <a:t>Ergebnis der LU-Zerlegung: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44CCF7-55C5-4961-BD13-B9E3459F3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19414"/>
            <a:ext cx="1717327" cy="9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8" y="1663460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Zeilenvertauschungen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0163A0-4C65-461D-AA00-C4A0BA67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82" y="2571750"/>
            <a:ext cx="4981436" cy="1166155"/>
          </a:xfrm>
          <a:prstGeom prst="rect">
            <a:avLst/>
          </a:prstGeom>
        </p:spPr>
      </p:pic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D5B4A82-F5A3-44D0-8F4F-FA2292A45571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18009" y="895198"/>
            <a:ext cx="8508999" cy="380810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460757" y="1656384"/>
            <a:ext cx="8508999" cy="4957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Beispiel für Zeilenaddition mit Faktor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67581-50F4-4413-8FAC-9D9B55E3A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76" y="2576406"/>
            <a:ext cx="5372847" cy="1214285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D18293F-AADA-46C0-9612-636E09ACCC99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4830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9A99D-08C8-45DA-AA7B-3121F9BD4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3" y="1937061"/>
            <a:ext cx="708431" cy="649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DE408A-2F19-4AA4-A583-2EF0167C8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63" r="969"/>
          <a:stretch/>
        </p:blipFill>
        <p:spPr>
          <a:xfrm>
            <a:off x="6166333" y="885938"/>
            <a:ext cx="1050925" cy="6684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DDD33-EB0A-4826-B547-C4CEA91FC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721"/>
          <a:stretch/>
        </p:blipFill>
        <p:spPr>
          <a:xfrm>
            <a:off x="2032022" y="904227"/>
            <a:ext cx="719791" cy="668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8E58F9-4FDF-4D47-97C3-72A4E2E415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15" r="37371"/>
          <a:stretch/>
        </p:blipFill>
        <p:spPr>
          <a:xfrm>
            <a:off x="3893923" y="904227"/>
            <a:ext cx="1130300" cy="6684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7CFB04-1956-49E8-B7AE-FAF88954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49" r="21854"/>
          <a:stretch/>
        </p:blipFill>
        <p:spPr>
          <a:xfrm>
            <a:off x="3900194" y="1922029"/>
            <a:ext cx="1577975" cy="649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6CF974-86DC-4B32-B0B3-BD4D2F0B4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329"/>
          <a:stretch/>
        </p:blipFill>
        <p:spPr>
          <a:xfrm>
            <a:off x="2024673" y="1937062"/>
            <a:ext cx="1493184" cy="649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9A03A58-39B3-49F8-8301-8C0522124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84" r="23700"/>
          <a:stretch/>
        </p:blipFill>
        <p:spPr>
          <a:xfrm>
            <a:off x="3900194" y="2958517"/>
            <a:ext cx="1314450" cy="6159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8332F5-95EB-4E8E-8DCB-A245F3B75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448"/>
          <a:stretch/>
        </p:blipFill>
        <p:spPr>
          <a:xfrm>
            <a:off x="2032022" y="2958517"/>
            <a:ext cx="1304792" cy="6159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FCC22E-7DB7-4B62-9D56-96739B6F4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2938576"/>
            <a:ext cx="708431" cy="64972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E2EE74-8508-47E0-924B-CE733125FE1C}"/>
              </a:ext>
            </a:extLst>
          </p:cNvPr>
          <p:cNvCxnSpPr>
            <a:cxnSpLocks/>
          </p:cNvCxnSpPr>
          <p:nvPr/>
        </p:nvCxnSpPr>
        <p:spPr>
          <a:xfrm>
            <a:off x="2380886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E22449-3D80-49E3-9B6D-F80F6225EA37}"/>
              </a:ext>
            </a:extLst>
          </p:cNvPr>
          <p:cNvCxnSpPr>
            <a:cxnSpLocks/>
          </p:cNvCxnSpPr>
          <p:nvPr/>
        </p:nvCxnSpPr>
        <p:spPr>
          <a:xfrm>
            <a:off x="424965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869831-2DCD-46CB-986C-9D0CB6D92674}"/>
              </a:ext>
            </a:extLst>
          </p:cNvPr>
          <p:cNvCxnSpPr>
            <a:cxnSpLocks/>
          </p:cNvCxnSpPr>
          <p:nvPr/>
        </p:nvCxnSpPr>
        <p:spPr>
          <a:xfrm>
            <a:off x="6518967" y="1662405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A6442E-EECB-471F-8D2C-1A1EA87A4D7E}"/>
              </a:ext>
            </a:extLst>
          </p:cNvPr>
          <p:cNvCxnSpPr>
            <a:cxnSpLocks/>
          </p:cNvCxnSpPr>
          <p:nvPr/>
        </p:nvCxnSpPr>
        <p:spPr>
          <a:xfrm>
            <a:off x="238088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94A748-026D-4D34-A92E-314BFD68E997}"/>
              </a:ext>
            </a:extLst>
          </p:cNvPr>
          <p:cNvCxnSpPr>
            <a:cxnSpLocks/>
          </p:cNvCxnSpPr>
          <p:nvPr/>
        </p:nvCxnSpPr>
        <p:spPr>
          <a:xfrm>
            <a:off x="4245326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2A224F-AA39-44DC-B8FF-7795464E7B15}"/>
              </a:ext>
            </a:extLst>
          </p:cNvPr>
          <p:cNvCxnSpPr>
            <a:cxnSpLocks/>
          </p:cNvCxnSpPr>
          <p:nvPr/>
        </p:nvCxnSpPr>
        <p:spPr>
          <a:xfrm>
            <a:off x="6498605" y="2678661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3E2894-F2CA-4E7A-989A-72780AD8094A}"/>
              </a:ext>
            </a:extLst>
          </p:cNvPr>
          <p:cNvSpPr txBox="1"/>
          <p:nvPr/>
        </p:nvSpPr>
        <p:spPr>
          <a:xfrm>
            <a:off x="2323375" y="421982"/>
            <a:ext cx="1370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L</a:t>
            </a:r>
            <a:endParaRPr lang="en-DE" sz="1600" dirty="0" err="1">
              <a:latin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9A40AA-EA35-44D3-B9A6-F88F43F996A0}"/>
              </a:ext>
            </a:extLst>
          </p:cNvPr>
          <p:cNvSpPr txBox="1"/>
          <p:nvPr/>
        </p:nvSpPr>
        <p:spPr>
          <a:xfrm>
            <a:off x="4169864" y="421982"/>
            <a:ext cx="14747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U</a:t>
            </a:r>
            <a:endParaRPr lang="en-DE" sz="1600" dirty="0" err="1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AD5939-8D26-4AEB-8995-AF74E7CC2389}"/>
              </a:ext>
            </a:extLst>
          </p:cNvPr>
          <p:cNvSpPr txBox="1"/>
          <p:nvPr/>
        </p:nvSpPr>
        <p:spPr>
          <a:xfrm>
            <a:off x="6452420" y="421982"/>
            <a:ext cx="13625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GB" sz="1600" dirty="0">
                <a:latin typeface="+mn-lt"/>
              </a:rPr>
              <a:t>P</a:t>
            </a:r>
            <a:endParaRPr lang="en-DE" sz="1600" dirty="0" err="1">
              <a:latin typeface="+mn-l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447DF6-D2A6-4141-8C13-AF9D4D9FC019}"/>
              </a:ext>
            </a:extLst>
          </p:cNvPr>
          <p:cNvCxnSpPr>
            <a:cxnSpLocks/>
          </p:cNvCxnSpPr>
          <p:nvPr/>
        </p:nvCxnSpPr>
        <p:spPr>
          <a:xfrm>
            <a:off x="238088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6EAD1B-897F-4D3E-B1CD-A0B14F36F2C9}"/>
              </a:ext>
            </a:extLst>
          </p:cNvPr>
          <p:cNvCxnSpPr>
            <a:cxnSpLocks/>
          </p:cNvCxnSpPr>
          <p:nvPr/>
        </p:nvCxnSpPr>
        <p:spPr>
          <a:xfrm>
            <a:off x="6527596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426197-42DB-4D3A-9F32-93E861CB2F8A}"/>
              </a:ext>
            </a:extLst>
          </p:cNvPr>
          <p:cNvCxnSpPr>
            <a:cxnSpLocks/>
          </p:cNvCxnSpPr>
          <p:nvPr/>
        </p:nvCxnSpPr>
        <p:spPr>
          <a:xfrm>
            <a:off x="4250303" y="3693129"/>
            <a:ext cx="0" cy="1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1378F536-27BD-40F2-8E40-ECAA54ED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22" y="3990995"/>
            <a:ext cx="809651" cy="61091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D5D709-1EB5-4A97-914D-133248689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923" y="4023434"/>
            <a:ext cx="795451" cy="62054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713F795-BEB7-4944-B41B-188D65846B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76"/>
          <a:stretch/>
        </p:blipFill>
        <p:spPr>
          <a:xfrm>
            <a:off x="6164752" y="4023434"/>
            <a:ext cx="708431" cy="649721"/>
          </a:xfrm>
          <a:prstGeom prst="rect">
            <a:avLst/>
          </a:prstGeom>
        </p:spPr>
      </p:pic>
      <p:sp>
        <p:nvSpPr>
          <p:cNvPr id="32" name="Fußzeilenplatzhalter 4">
            <a:extLst>
              <a:ext uri="{FF2B5EF4-FFF2-40B4-BE49-F238E27FC236}">
                <a16:creationId xmlns:a16="http://schemas.microsoft.com/office/drawing/2014/main" id="{6EB3FC11-FA3B-4D43-BDD5-6EF49A62038D}"/>
              </a:ext>
            </a:extLst>
          </p:cNvPr>
          <p:cNvSpPr txBox="1">
            <a:spLocks/>
          </p:cNvSpPr>
          <p:nvPr/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de-DE" sz="1000"/>
              <a:t>Von Aleksandre Kandelaki, Matthias Staritz und Benjamin Liertz</a:t>
            </a:r>
            <a:endParaRPr lang="de-DE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A4148E-5D26-46EC-A305-8307AF51C4E4}"/>
              </a:ext>
            </a:extLst>
          </p:cNvPr>
          <p:cNvSpPr txBox="1"/>
          <p:nvPr/>
        </p:nvSpPr>
        <p:spPr>
          <a:xfrm flipH="1">
            <a:off x="3062352" y="1922029"/>
            <a:ext cx="114235" cy="25725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2EB485-D3A8-47AF-8E69-7DC1AF3A83DD}"/>
              </a:ext>
            </a:extLst>
          </p:cNvPr>
          <p:cNvSpPr txBox="1"/>
          <p:nvPr/>
        </p:nvSpPr>
        <p:spPr>
          <a:xfrm flipH="1">
            <a:off x="3152411" y="3150393"/>
            <a:ext cx="95613" cy="24166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DE" sz="1600" dirty="0" err="1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02159" y="2162174"/>
            <a:ext cx="1624010" cy="271587"/>
          </a:xfrm>
        </p:spPr>
        <p:txBody>
          <a:bodyPr/>
          <a:lstStyle/>
          <a:p>
            <a:r>
              <a:rPr lang="de-DE" dirty="0"/>
              <a:t>Absorption: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3B75AAF4-DA3B-4ED6-8CFC-3EA0C8C773A7}"/>
              </a:ext>
            </a:extLst>
          </p:cNvPr>
          <p:cNvSpPr txBox="1">
            <a:spLocks/>
          </p:cNvSpPr>
          <p:nvPr/>
        </p:nvSpPr>
        <p:spPr>
          <a:xfrm>
            <a:off x="4182960" y="2159917"/>
            <a:ext cx="183496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Auslöschung: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B1EC23D-B186-47FA-A007-2075EA2D0610}"/>
              </a:ext>
            </a:extLst>
          </p:cNvPr>
          <p:cNvSpPr txBox="1"/>
          <p:nvPr/>
        </p:nvSpPr>
        <p:spPr>
          <a:xfrm>
            <a:off x="502159" y="2617366"/>
            <a:ext cx="3511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latin typeface="Cambria Math" panose="02040503050406030204" pitchFamily="18" charset="0"/>
              </a:rPr>
              <a:t>1000000,00f + 0,01f = 1000000,00f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262148" y="2619141"/>
            <a:ext cx="3511545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Cambria Math" panose="02040503050406030204" pitchFamily="18" charset="0"/>
                <a:cs typeface="Arial" charset="0"/>
              </a:rPr>
              <a:t>1000000,1f − 1000000,0f = 0,125f != 0,1f </a:t>
            </a:r>
          </a:p>
        </p:txBody>
      </p:sp>
    </p:spTree>
    <p:extLst>
      <p:ext uri="{BB962C8B-B14F-4D97-AF65-F5344CB8AC3E}">
        <p14:creationId xmlns:p14="http://schemas.microsoft.com/office/powerpoint/2010/main" val="2199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90540" y="1615194"/>
            <a:ext cx="2295522" cy="273845"/>
          </a:xfrm>
        </p:spPr>
        <p:txBody>
          <a:bodyPr/>
          <a:lstStyle/>
          <a:p>
            <a:r>
              <a:rPr lang="de-DE" dirty="0"/>
              <a:t>Lineares Gleichungssystem: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8009" y="837520"/>
            <a:ext cx="8508999" cy="380810"/>
          </a:xfrm>
        </p:spPr>
        <p:txBody>
          <a:bodyPr/>
          <a:lstStyle/>
          <a:p>
            <a:r>
              <a:rPr lang="de-DE" dirty="0"/>
              <a:t>Kondition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z="1000" dirty="0"/>
              <a:t>Von </a:t>
            </a:r>
            <a:r>
              <a:rPr lang="de-DE" sz="1000" dirty="0" err="1"/>
              <a:t>Aleksandre</a:t>
            </a:r>
            <a:r>
              <a:rPr lang="de-DE" sz="1000" dirty="0"/>
              <a:t> </a:t>
            </a:r>
            <a:r>
              <a:rPr lang="de-DE" sz="1000" dirty="0" err="1"/>
              <a:t>Kandelaki</a:t>
            </a:r>
            <a:r>
              <a:rPr lang="de-DE" sz="1000" dirty="0"/>
              <a:t>, Matthias Staritz und Benjamin Liertz</a:t>
            </a:r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50248EC9-836D-4B59-A3DC-0C01D29E621F}"/>
              </a:ext>
            </a:extLst>
          </p:cNvPr>
          <p:cNvSpPr txBox="1">
            <a:spLocks/>
          </p:cNvSpPr>
          <p:nvPr/>
        </p:nvSpPr>
        <p:spPr>
          <a:xfrm>
            <a:off x="490540" y="3284101"/>
            <a:ext cx="3164680" cy="27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Störung der rechten Seite mit  0 &lt; ϵ ≪ 1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C64237-D7C6-4492-BEA6-46C3D055B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7"/>
          <a:stretch/>
        </p:blipFill>
        <p:spPr>
          <a:xfrm>
            <a:off x="614363" y="2088430"/>
            <a:ext cx="3087687" cy="6374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D572F9B-51E6-439D-A258-20926070AB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675"/>
          <a:stretch/>
        </p:blipFill>
        <p:spPr>
          <a:xfrm>
            <a:off x="614363" y="3691737"/>
            <a:ext cx="2947987" cy="652801"/>
          </a:xfrm>
          <a:prstGeom prst="rect">
            <a:avLst/>
          </a:prstGeom>
        </p:spPr>
      </p:pic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0D73D764-9903-49C5-9D33-D8B354E1897D}"/>
              </a:ext>
            </a:extLst>
          </p:cNvPr>
          <p:cNvSpPr txBox="1">
            <a:spLocks/>
          </p:cNvSpPr>
          <p:nvPr/>
        </p:nvSpPr>
        <p:spPr>
          <a:xfrm>
            <a:off x="4516440" y="2240684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628C1E4A-54B0-4640-BDFE-862ECACBB9D0}"/>
              </a:ext>
            </a:extLst>
          </p:cNvPr>
          <p:cNvSpPr txBox="1">
            <a:spLocks/>
          </p:cNvSpPr>
          <p:nvPr/>
        </p:nvSpPr>
        <p:spPr>
          <a:xfrm>
            <a:off x="4516440" y="3851663"/>
            <a:ext cx="785810" cy="27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ECFE15F-FD51-44E3-8E80-AAB4C9EB2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2" y="3604938"/>
            <a:ext cx="1242586" cy="71004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A8A5BCC-C3F6-4952-B4B2-0C66DD598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2" y="2052330"/>
            <a:ext cx="837998" cy="65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79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</Template>
  <TotalTime>13</TotalTime>
  <Words>505</Words>
  <Application>Microsoft Office PowerPoint</Application>
  <PresentationFormat>On-screen Show (16:9)</PresentationFormat>
  <Paragraphs>151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Die LU-Zerlegung</vt:lpstr>
      <vt:lpstr>Einleitung</vt:lpstr>
      <vt:lpstr>Einleitung</vt:lpstr>
      <vt:lpstr>Lineares Gleichungssystem als Beispiel</vt:lpstr>
      <vt:lpstr>Lösungsansatz</vt:lpstr>
      <vt:lpstr>Lösungsansatz</vt:lpstr>
      <vt:lpstr>PowerPoint Presentation</vt:lpstr>
      <vt:lpstr>Genauigkeit</vt:lpstr>
      <vt:lpstr>Kondition Beispiel</vt:lpstr>
      <vt:lpstr>Relativer Fehler</vt:lpstr>
      <vt:lpstr>Relativer Fehler</vt:lpstr>
      <vt:lpstr>Stabilität</vt:lpstr>
      <vt:lpstr>Performance </vt:lpstr>
      <vt:lpstr>Einige Ergebnisse</vt:lpstr>
      <vt:lpstr>PowerPoint Presentation</vt:lpstr>
      <vt:lpstr>Zusammenfassung</vt:lpstr>
      <vt:lpstr>Danke für Ihre Aufmerksamkeit 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LU-Zerlegung</dc:title>
  <dc:creator>ge78zig</dc:creator>
  <cp:lastModifiedBy>ge59fac</cp:lastModifiedBy>
  <cp:revision>57</cp:revision>
  <cp:lastPrinted>2021-07-15T22:28:20Z</cp:lastPrinted>
  <dcterms:created xsi:type="dcterms:W3CDTF">2021-07-13T08:12:31Z</dcterms:created>
  <dcterms:modified xsi:type="dcterms:W3CDTF">2021-07-16T08:13:48Z</dcterms:modified>
</cp:coreProperties>
</file>