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0"/>
  </p:notesMasterIdLst>
  <p:handoutMasterIdLst>
    <p:handoutMasterId r:id="rId21"/>
  </p:handoutMasterIdLst>
  <p:sldIdLst>
    <p:sldId id="355" r:id="rId7"/>
    <p:sldId id="369" r:id="rId8"/>
    <p:sldId id="397" r:id="rId9"/>
    <p:sldId id="395" r:id="rId10"/>
    <p:sldId id="398" r:id="rId11"/>
    <p:sldId id="399" r:id="rId12"/>
    <p:sldId id="400" r:id="rId13"/>
    <p:sldId id="401" r:id="rId14"/>
    <p:sldId id="403" r:id="rId15"/>
    <p:sldId id="402" r:id="rId16"/>
    <p:sldId id="404" r:id="rId17"/>
    <p:sldId id="405" r:id="rId18"/>
    <p:sldId id="406" r:id="rId19"/>
  </p:sldIdLst>
  <p:sldSz cx="9144000" cy="5143500" type="screen16x9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9" autoAdjust="0"/>
    <p:restoredTop sz="88272" autoAdjust="0"/>
  </p:normalViewPr>
  <p:slideViewPr>
    <p:cSldViewPr snapToGrid="0">
      <p:cViewPr>
        <p:scale>
          <a:sx n="150" d="100"/>
          <a:sy n="150" d="100"/>
        </p:scale>
        <p:origin x="108" y="126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1" d="100"/>
          <a:sy n="131" d="100"/>
        </p:scale>
        <p:origin x="-810" y="-96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13/07/2021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13/07/2021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Mustertechnik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Musterverfahren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215" y="1476375"/>
            <a:ext cx="3819542" cy="333375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LU-Zerlegung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 err="1"/>
              <a:t>Aleksandre</a:t>
            </a:r>
            <a:r>
              <a:rPr lang="de-DE" dirty="0"/>
              <a:t> </a:t>
            </a:r>
            <a:r>
              <a:rPr lang="de-DE" dirty="0" err="1"/>
              <a:t>Kandelaki</a:t>
            </a:r>
            <a:r>
              <a:rPr lang="de-DE" dirty="0"/>
              <a:t>, Matthias Staritz, Benjamin Liertz</a:t>
            </a:r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Fakultät für Informatik</a:t>
            </a:r>
          </a:p>
          <a:p>
            <a:r>
              <a:rPr lang="de-DE" dirty="0"/>
              <a:t>Garching, 16.August 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8009" y="837520"/>
            <a:ext cx="8508999" cy="380810"/>
          </a:xfrm>
        </p:spPr>
        <p:txBody>
          <a:bodyPr/>
          <a:lstStyle/>
          <a:p>
            <a:r>
              <a:rPr lang="de-DE" dirty="0"/>
              <a:t>Stabilität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z="1000" dirty="0"/>
              <a:t>Von </a:t>
            </a:r>
            <a:r>
              <a:rPr lang="de-DE" sz="1000" dirty="0" err="1"/>
              <a:t>Aleksandre</a:t>
            </a:r>
            <a:r>
              <a:rPr lang="de-DE" sz="1000" dirty="0"/>
              <a:t> </a:t>
            </a:r>
            <a:r>
              <a:rPr lang="de-DE" sz="1000" dirty="0" err="1"/>
              <a:t>Kandelaki</a:t>
            </a:r>
            <a:r>
              <a:rPr lang="de-DE" sz="1000" dirty="0"/>
              <a:t>, Matthias Staritz und Benjamin Liertz</a:t>
            </a:r>
          </a:p>
        </p:txBody>
      </p:sp>
      <p:sp>
        <p:nvSpPr>
          <p:cNvPr id="12" name="Inhaltsplatzhalter 1">
            <a:extLst>
              <a:ext uri="{FF2B5EF4-FFF2-40B4-BE49-F238E27FC236}">
                <a16:creationId xmlns:a16="http://schemas.microsoft.com/office/drawing/2014/main" id="{EA24239F-09B4-478A-BB7B-02CC321FC71F}"/>
              </a:ext>
            </a:extLst>
          </p:cNvPr>
          <p:cNvSpPr txBox="1">
            <a:spLocks/>
          </p:cNvSpPr>
          <p:nvPr/>
        </p:nvSpPr>
        <p:spPr>
          <a:xfrm>
            <a:off x="519507" y="2613902"/>
            <a:ext cx="1150937" cy="273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Störung in b:</a:t>
            </a:r>
          </a:p>
        </p:txBody>
      </p:sp>
      <p:sp>
        <p:nvSpPr>
          <p:cNvPr id="14" name="Inhaltsplatzhalter 1">
            <a:extLst>
              <a:ext uri="{FF2B5EF4-FFF2-40B4-BE49-F238E27FC236}">
                <a16:creationId xmlns:a16="http://schemas.microsoft.com/office/drawing/2014/main" id="{7BDA6D9C-589B-402B-BB39-839E04D37DE4}"/>
              </a:ext>
            </a:extLst>
          </p:cNvPr>
          <p:cNvSpPr txBox="1">
            <a:spLocks/>
          </p:cNvSpPr>
          <p:nvPr/>
        </p:nvSpPr>
        <p:spPr>
          <a:xfrm>
            <a:off x="519112" y="3461381"/>
            <a:ext cx="1566861" cy="273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Störung in A und b: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E8B74D9-FFB9-41E2-B870-99E5A2F88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94" y="1821661"/>
            <a:ext cx="2996406" cy="46432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62F3173-5F50-4EFC-A28F-48FDBF85B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48" y="2895817"/>
            <a:ext cx="2545556" cy="241345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47458DB7-1AFF-433A-9155-48ADBEFE4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894" y="3746992"/>
            <a:ext cx="3369504" cy="485811"/>
          </a:xfrm>
          <a:prstGeom prst="rect">
            <a:avLst/>
          </a:prstGeom>
        </p:spPr>
      </p:pic>
      <p:sp>
        <p:nvSpPr>
          <p:cNvPr id="24" name="Inhaltsplatzhalter 1">
            <a:extLst>
              <a:ext uri="{FF2B5EF4-FFF2-40B4-BE49-F238E27FC236}">
                <a16:creationId xmlns:a16="http://schemas.microsoft.com/office/drawing/2014/main" id="{9AADE4AC-6381-47DA-8125-FD5EC35C260B}"/>
              </a:ext>
            </a:extLst>
          </p:cNvPr>
          <p:cNvSpPr txBox="1">
            <a:spLocks/>
          </p:cNvSpPr>
          <p:nvPr/>
        </p:nvSpPr>
        <p:spPr>
          <a:xfrm>
            <a:off x="519112" y="1544842"/>
            <a:ext cx="2275681" cy="273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Beschränkung der Störung:</a:t>
            </a:r>
          </a:p>
        </p:txBody>
      </p:sp>
    </p:spTree>
    <p:extLst>
      <p:ext uri="{BB962C8B-B14F-4D97-AF65-F5344CB8AC3E}">
        <p14:creationId xmlns:p14="http://schemas.microsoft.com/office/powerpoint/2010/main" val="2543984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8009" y="837520"/>
            <a:ext cx="8508999" cy="380810"/>
          </a:xfrm>
        </p:spPr>
        <p:txBody>
          <a:bodyPr/>
          <a:lstStyle/>
          <a:p>
            <a:r>
              <a:rPr lang="de-DE" dirty="0" err="1"/>
              <a:t>Pivotisierend</a:t>
            </a:r>
            <a:r>
              <a:rPr lang="de-DE" dirty="0"/>
              <a:t> vs. Nicht-</a:t>
            </a:r>
            <a:r>
              <a:rPr lang="de-DE" dirty="0" err="1"/>
              <a:t>Pivotisierend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z="1000" dirty="0"/>
              <a:t>Von </a:t>
            </a:r>
            <a:r>
              <a:rPr lang="de-DE" sz="1000" dirty="0" err="1"/>
              <a:t>Aleksandre</a:t>
            </a:r>
            <a:r>
              <a:rPr lang="de-DE" sz="1000" dirty="0"/>
              <a:t> </a:t>
            </a:r>
            <a:r>
              <a:rPr lang="de-DE" sz="1000" dirty="0" err="1"/>
              <a:t>Kandelaki</a:t>
            </a:r>
            <a:r>
              <a:rPr lang="de-DE" sz="1000" dirty="0"/>
              <a:t>, Matthias Staritz und Benjamin Liertz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8E41E693-D218-48AA-B6B7-74FADF296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09" y="1515832"/>
            <a:ext cx="5074711" cy="304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351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8009" y="837520"/>
            <a:ext cx="8508999" cy="380810"/>
          </a:xfrm>
        </p:spPr>
        <p:txBody>
          <a:bodyPr/>
          <a:lstStyle/>
          <a:p>
            <a:r>
              <a:rPr lang="de-DE" dirty="0"/>
              <a:t>C-linear vs. C-vektorisiert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z="1000" dirty="0"/>
              <a:t>Von </a:t>
            </a:r>
            <a:r>
              <a:rPr lang="de-DE" sz="1000" dirty="0" err="1"/>
              <a:t>Aleksandre</a:t>
            </a:r>
            <a:r>
              <a:rPr lang="de-DE" sz="1000" dirty="0"/>
              <a:t> </a:t>
            </a:r>
            <a:r>
              <a:rPr lang="de-DE" sz="1000" dirty="0" err="1"/>
              <a:t>Kandelaki</a:t>
            </a:r>
            <a:r>
              <a:rPr lang="de-DE" sz="1000" dirty="0"/>
              <a:t>, Matthias Staritz und Benjamin Liertz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32C57AC-EEEF-4349-954F-3871F2E6C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62" y="1449318"/>
            <a:ext cx="5181600" cy="309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061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8009" y="837520"/>
            <a:ext cx="8508999" cy="380810"/>
          </a:xfrm>
        </p:spPr>
        <p:txBody>
          <a:bodyPr/>
          <a:lstStyle/>
          <a:p>
            <a:r>
              <a:rPr lang="de-DE" dirty="0"/>
              <a:t>Compileroptimiert vs. ASM-Vektorisiert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z="1000" dirty="0"/>
              <a:t>Von </a:t>
            </a:r>
            <a:r>
              <a:rPr lang="de-DE" sz="1000" dirty="0" err="1"/>
              <a:t>Aleksandre</a:t>
            </a:r>
            <a:r>
              <a:rPr lang="de-DE" sz="1000" dirty="0"/>
              <a:t> </a:t>
            </a:r>
            <a:r>
              <a:rPr lang="de-DE" sz="1000" dirty="0" err="1"/>
              <a:t>Kandelaki</a:t>
            </a:r>
            <a:r>
              <a:rPr lang="de-DE" sz="1000" dirty="0"/>
              <a:t>, Matthias Staritz und Benjamin Liertz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DCABEED-A291-4D69-82C1-F999817C2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62" y="1518225"/>
            <a:ext cx="5099704" cy="303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150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z="1000" dirty="0"/>
              <a:t>Von </a:t>
            </a:r>
            <a:r>
              <a:rPr lang="de-DE" sz="1000" dirty="0" err="1"/>
              <a:t>Aleksandre</a:t>
            </a:r>
            <a:r>
              <a:rPr lang="de-DE" sz="1000" dirty="0"/>
              <a:t> </a:t>
            </a:r>
            <a:r>
              <a:rPr lang="de-DE" sz="1000" dirty="0" err="1"/>
              <a:t>Kandelaki</a:t>
            </a:r>
            <a:r>
              <a:rPr lang="de-DE" sz="1000" dirty="0"/>
              <a:t>, Matthias Staritz und Benjamin Liertz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C49D2A6-678C-497E-9697-F927619D7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365" y="1932588"/>
            <a:ext cx="2602664" cy="180356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808DDD46-A948-440B-8302-77A9C2E54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932588"/>
            <a:ext cx="3222842" cy="1803562"/>
          </a:xfrm>
          <a:prstGeom prst="rect">
            <a:avLst/>
          </a:prstGeom>
        </p:spPr>
      </p:pic>
      <p:sp>
        <p:nvSpPr>
          <p:cNvPr id="23" name="Inhaltsplatzhalter 1">
            <a:extLst>
              <a:ext uri="{FF2B5EF4-FFF2-40B4-BE49-F238E27FC236}">
                <a16:creationId xmlns:a16="http://schemas.microsoft.com/office/drawing/2014/main" id="{5CA92278-9A28-49B4-91B1-3900E2595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6245" y="1379004"/>
            <a:ext cx="1728903" cy="273845"/>
          </a:xfrm>
        </p:spPr>
        <p:txBody>
          <a:bodyPr/>
          <a:lstStyle/>
          <a:p>
            <a:r>
              <a:rPr lang="de-DE" dirty="0"/>
              <a:t>Untere </a:t>
            </a:r>
            <a:r>
              <a:rPr lang="de-DE" dirty="0" err="1"/>
              <a:t>Dreiecksatrix</a:t>
            </a:r>
            <a:r>
              <a:rPr lang="de-DE" dirty="0"/>
              <a:t>:</a:t>
            </a:r>
          </a:p>
        </p:txBody>
      </p:sp>
      <p:sp>
        <p:nvSpPr>
          <p:cNvPr id="24" name="Inhaltsplatzhalter 1">
            <a:extLst>
              <a:ext uri="{FF2B5EF4-FFF2-40B4-BE49-F238E27FC236}">
                <a16:creationId xmlns:a16="http://schemas.microsoft.com/office/drawing/2014/main" id="{4CCF8976-CD04-4187-BB06-EDF1BEF59429}"/>
              </a:ext>
            </a:extLst>
          </p:cNvPr>
          <p:cNvSpPr txBox="1">
            <a:spLocks/>
          </p:cNvSpPr>
          <p:nvPr/>
        </p:nvSpPr>
        <p:spPr>
          <a:xfrm>
            <a:off x="5363375" y="1379004"/>
            <a:ext cx="1640092" cy="273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Obere </a:t>
            </a:r>
            <a:r>
              <a:rPr lang="de-DE" dirty="0" err="1"/>
              <a:t>Dreiecksatrix</a:t>
            </a:r>
            <a:r>
              <a:rPr lang="de-DE" dirty="0"/>
              <a:t>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z="1000" dirty="0"/>
              <a:t>Von </a:t>
            </a:r>
            <a:r>
              <a:rPr lang="de-DE" sz="1000" dirty="0" err="1"/>
              <a:t>Aleksandre</a:t>
            </a:r>
            <a:r>
              <a:rPr lang="de-DE" sz="1000" dirty="0"/>
              <a:t> </a:t>
            </a:r>
            <a:r>
              <a:rPr lang="de-DE" sz="1000" dirty="0" err="1"/>
              <a:t>Kandelaki</a:t>
            </a:r>
            <a:r>
              <a:rPr lang="de-DE" sz="1000" dirty="0"/>
              <a:t>, Matthias Staritz und Benjamin Liertz</a:t>
            </a:r>
          </a:p>
        </p:txBody>
      </p:sp>
      <p:sp>
        <p:nvSpPr>
          <p:cNvPr id="23" name="Inhaltsplatzhalter 1">
            <a:extLst>
              <a:ext uri="{FF2B5EF4-FFF2-40B4-BE49-F238E27FC236}">
                <a16:creationId xmlns:a16="http://schemas.microsoft.com/office/drawing/2014/main" id="{5CA92278-9A28-49B4-91B1-3900E2595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221" y="1379004"/>
            <a:ext cx="1195524" cy="273845"/>
          </a:xfrm>
        </p:spPr>
        <p:txBody>
          <a:bodyPr/>
          <a:lstStyle/>
          <a:p>
            <a:r>
              <a:rPr lang="de-DE" dirty="0"/>
              <a:t>Einheitsmatrix:</a:t>
            </a:r>
          </a:p>
        </p:txBody>
      </p:sp>
      <p:sp>
        <p:nvSpPr>
          <p:cNvPr id="24" name="Inhaltsplatzhalter 1">
            <a:extLst>
              <a:ext uri="{FF2B5EF4-FFF2-40B4-BE49-F238E27FC236}">
                <a16:creationId xmlns:a16="http://schemas.microsoft.com/office/drawing/2014/main" id="{4CCF8976-CD04-4187-BB06-EDF1BEF59429}"/>
              </a:ext>
            </a:extLst>
          </p:cNvPr>
          <p:cNvSpPr txBox="1">
            <a:spLocks/>
          </p:cNvSpPr>
          <p:nvPr/>
        </p:nvSpPr>
        <p:spPr>
          <a:xfrm>
            <a:off x="5655466" y="1379003"/>
            <a:ext cx="1030281" cy="273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Pivomatrix</a:t>
            </a:r>
            <a:r>
              <a:rPr lang="de-DE" dirty="0"/>
              <a:t>: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D71B240-8C0C-45F1-9BBC-08C54EDE3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532" y="1914082"/>
            <a:ext cx="1728903" cy="1785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E665B155-0145-4651-9061-2D3BAA4F4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748" y="1970520"/>
            <a:ext cx="1665719" cy="1729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387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90540" y="1615194"/>
            <a:ext cx="2295522" cy="273845"/>
          </a:xfrm>
        </p:spPr>
        <p:txBody>
          <a:bodyPr/>
          <a:lstStyle/>
          <a:p>
            <a:r>
              <a:rPr lang="de-DE" dirty="0"/>
              <a:t>Lineares Gleichungssystem: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8009" y="837520"/>
            <a:ext cx="8508999" cy="380810"/>
          </a:xfrm>
        </p:spPr>
        <p:txBody>
          <a:bodyPr/>
          <a:lstStyle/>
          <a:p>
            <a:r>
              <a:rPr lang="de-DE" dirty="0"/>
              <a:t>Lineares Gleichungssystem als Beispiel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z="1000" dirty="0"/>
              <a:t>Von </a:t>
            </a:r>
            <a:r>
              <a:rPr lang="de-DE" sz="1000" dirty="0" err="1"/>
              <a:t>Aleksandre</a:t>
            </a:r>
            <a:r>
              <a:rPr lang="de-DE" sz="1000" dirty="0"/>
              <a:t> </a:t>
            </a:r>
            <a:r>
              <a:rPr lang="de-DE" sz="1000" dirty="0" err="1"/>
              <a:t>Kandelaki</a:t>
            </a:r>
            <a:r>
              <a:rPr lang="de-DE" sz="1000" dirty="0"/>
              <a:t>, Matthias Staritz und Benjamin Liertz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2BF0AD3-5E23-414C-8D80-0FCBCA2F5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40" y="1940079"/>
            <a:ext cx="2481260" cy="947821"/>
          </a:xfrm>
          <a:prstGeom prst="rect">
            <a:avLst/>
          </a:prstGeom>
        </p:spPr>
      </p:pic>
      <p:sp>
        <p:nvSpPr>
          <p:cNvPr id="8" name="Inhaltsplatzhalter 1">
            <a:extLst>
              <a:ext uri="{FF2B5EF4-FFF2-40B4-BE49-F238E27FC236}">
                <a16:creationId xmlns:a16="http://schemas.microsoft.com/office/drawing/2014/main" id="{3B75AAF4-DA3B-4ED6-8CFC-3EA0C8C773A7}"/>
              </a:ext>
            </a:extLst>
          </p:cNvPr>
          <p:cNvSpPr txBox="1">
            <a:spLocks/>
          </p:cNvSpPr>
          <p:nvPr/>
        </p:nvSpPr>
        <p:spPr>
          <a:xfrm>
            <a:off x="4572000" y="1612937"/>
            <a:ext cx="1834960" cy="273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Koeffizientenmatrix</a:t>
            </a:r>
            <a:r>
              <a:rPr lang="de-DE" dirty="0"/>
              <a:t> A: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717B4AA-FDD5-4393-B217-C19E62D84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40" y="3475169"/>
            <a:ext cx="7289004" cy="1015213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CB1EC23D-B186-47FA-A007-2075EA2D0610}"/>
              </a:ext>
            </a:extLst>
          </p:cNvPr>
          <p:cNvSpPr txBox="1"/>
          <p:nvPr/>
        </p:nvSpPr>
        <p:spPr>
          <a:xfrm>
            <a:off x="415281" y="3134759"/>
            <a:ext cx="23788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>
                <a:latin typeface="+mn-lt"/>
                <a:cs typeface="+mn-cs"/>
              </a:rPr>
              <a:t>Ergebnis der LU-Zerlegung: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9B44CCF7-55C5-4961-BD13-B9E3459F3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919414"/>
            <a:ext cx="1717327" cy="9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090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02159" y="2162174"/>
            <a:ext cx="1624010" cy="271587"/>
          </a:xfrm>
        </p:spPr>
        <p:txBody>
          <a:bodyPr/>
          <a:lstStyle/>
          <a:p>
            <a:r>
              <a:rPr lang="de-DE" dirty="0"/>
              <a:t>Absorption: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8009" y="837520"/>
            <a:ext cx="8508999" cy="380810"/>
          </a:xfrm>
        </p:spPr>
        <p:txBody>
          <a:bodyPr/>
          <a:lstStyle/>
          <a:p>
            <a:r>
              <a:rPr lang="de-DE" dirty="0"/>
              <a:t>Genauigkeit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z="1000" dirty="0"/>
              <a:t>Von </a:t>
            </a:r>
            <a:r>
              <a:rPr lang="de-DE" sz="1000" dirty="0" err="1"/>
              <a:t>Aleksandre</a:t>
            </a:r>
            <a:r>
              <a:rPr lang="de-DE" sz="1000" dirty="0"/>
              <a:t> </a:t>
            </a:r>
            <a:r>
              <a:rPr lang="de-DE" sz="1000" dirty="0" err="1"/>
              <a:t>Kandelaki</a:t>
            </a:r>
            <a:r>
              <a:rPr lang="de-DE" sz="1000" dirty="0"/>
              <a:t>, Matthias Staritz und Benjamin Liertz</a:t>
            </a:r>
          </a:p>
        </p:txBody>
      </p:sp>
      <p:sp>
        <p:nvSpPr>
          <p:cNvPr id="8" name="Inhaltsplatzhalter 1">
            <a:extLst>
              <a:ext uri="{FF2B5EF4-FFF2-40B4-BE49-F238E27FC236}">
                <a16:creationId xmlns:a16="http://schemas.microsoft.com/office/drawing/2014/main" id="{3B75AAF4-DA3B-4ED6-8CFC-3EA0C8C773A7}"/>
              </a:ext>
            </a:extLst>
          </p:cNvPr>
          <p:cNvSpPr txBox="1">
            <a:spLocks/>
          </p:cNvSpPr>
          <p:nvPr/>
        </p:nvSpPr>
        <p:spPr>
          <a:xfrm>
            <a:off x="4182960" y="2159917"/>
            <a:ext cx="1834960" cy="273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Auslöschung: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B1EC23D-B186-47FA-A007-2075EA2D0610}"/>
              </a:ext>
            </a:extLst>
          </p:cNvPr>
          <p:cNvSpPr txBox="1"/>
          <p:nvPr/>
        </p:nvSpPr>
        <p:spPr>
          <a:xfrm>
            <a:off x="502159" y="2617366"/>
            <a:ext cx="35115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i="1" dirty="0">
                <a:latin typeface="Cambria Math" panose="02040503050406030204" pitchFamily="18" charset="0"/>
              </a:rPr>
              <a:t>1000000.00f + 0.01f = 1000000.00f</a:t>
            </a:r>
          </a:p>
        </p:txBody>
      </p:sp>
      <p:sp>
        <p:nvSpPr>
          <p:cNvPr id="11" name="Inhaltsplatzhalter 1">
            <a:extLst>
              <a:ext uri="{FF2B5EF4-FFF2-40B4-BE49-F238E27FC236}">
                <a16:creationId xmlns:a16="http://schemas.microsoft.com/office/drawing/2014/main" id="{50248EC9-836D-4B59-A3DC-0C01D29E621F}"/>
              </a:ext>
            </a:extLst>
          </p:cNvPr>
          <p:cNvSpPr txBox="1">
            <a:spLocks/>
          </p:cNvSpPr>
          <p:nvPr/>
        </p:nvSpPr>
        <p:spPr>
          <a:xfrm>
            <a:off x="4262148" y="2619141"/>
            <a:ext cx="3511545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i="1" dirty="0">
                <a:latin typeface="Cambria Math" panose="02040503050406030204" pitchFamily="18" charset="0"/>
                <a:cs typeface="Arial" charset="0"/>
              </a:rPr>
              <a:t>1000000.1f − 1000000,0f = 0,125f != 0,1f </a:t>
            </a:r>
          </a:p>
        </p:txBody>
      </p:sp>
    </p:spTree>
    <p:extLst>
      <p:ext uri="{BB962C8B-B14F-4D97-AF65-F5344CB8AC3E}">
        <p14:creationId xmlns:p14="http://schemas.microsoft.com/office/powerpoint/2010/main" val="219997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90540" y="1615194"/>
            <a:ext cx="2295522" cy="273845"/>
          </a:xfrm>
        </p:spPr>
        <p:txBody>
          <a:bodyPr/>
          <a:lstStyle/>
          <a:p>
            <a:r>
              <a:rPr lang="de-DE" dirty="0"/>
              <a:t>Lineares Gleichungssystem: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8009" y="837520"/>
            <a:ext cx="8508999" cy="380810"/>
          </a:xfrm>
        </p:spPr>
        <p:txBody>
          <a:bodyPr/>
          <a:lstStyle/>
          <a:p>
            <a:r>
              <a:rPr lang="de-DE" dirty="0"/>
              <a:t>Kondition Beispiel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z="1000" dirty="0"/>
              <a:t>Von </a:t>
            </a:r>
            <a:r>
              <a:rPr lang="de-DE" sz="1000" dirty="0" err="1"/>
              <a:t>Aleksandre</a:t>
            </a:r>
            <a:r>
              <a:rPr lang="de-DE" sz="1000" dirty="0"/>
              <a:t> </a:t>
            </a:r>
            <a:r>
              <a:rPr lang="de-DE" sz="1000" dirty="0" err="1"/>
              <a:t>Kandelaki</a:t>
            </a:r>
            <a:r>
              <a:rPr lang="de-DE" sz="1000" dirty="0"/>
              <a:t>, Matthias Staritz und Benjamin Liertz</a:t>
            </a:r>
          </a:p>
        </p:txBody>
      </p:sp>
      <p:sp>
        <p:nvSpPr>
          <p:cNvPr id="11" name="Inhaltsplatzhalter 1">
            <a:extLst>
              <a:ext uri="{FF2B5EF4-FFF2-40B4-BE49-F238E27FC236}">
                <a16:creationId xmlns:a16="http://schemas.microsoft.com/office/drawing/2014/main" id="{50248EC9-836D-4B59-A3DC-0C01D29E621F}"/>
              </a:ext>
            </a:extLst>
          </p:cNvPr>
          <p:cNvSpPr txBox="1">
            <a:spLocks/>
          </p:cNvSpPr>
          <p:nvPr/>
        </p:nvSpPr>
        <p:spPr>
          <a:xfrm>
            <a:off x="490540" y="3284101"/>
            <a:ext cx="3164680" cy="273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Störung der rechten Seite mit  0 &lt; ϵ ≪ 1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DC64237-D7C6-4492-BEA6-46C3D055BB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447"/>
          <a:stretch/>
        </p:blipFill>
        <p:spPr>
          <a:xfrm>
            <a:off x="614363" y="2088430"/>
            <a:ext cx="3087687" cy="63745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D572F9B-51E6-439D-A258-20926070AB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675"/>
          <a:stretch/>
        </p:blipFill>
        <p:spPr>
          <a:xfrm>
            <a:off x="614363" y="3691737"/>
            <a:ext cx="2947987" cy="652801"/>
          </a:xfrm>
          <a:prstGeom prst="rect">
            <a:avLst/>
          </a:prstGeom>
        </p:spPr>
      </p:pic>
      <p:sp>
        <p:nvSpPr>
          <p:cNvPr id="13" name="Inhaltsplatzhalter 1">
            <a:extLst>
              <a:ext uri="{FF2B5EF4-FFF2-40B4-BE49-F238E27FC236}">
                <a16:creationId xmlns:a16="http://schemas.microsoft.com/office/drawing/2014/main" id="{0D73D764-9903-49C5-9D33-D8B354E1897D}"/>
              </a:ext>
            </a:extLst>
          </p:cNvPr>
          <p:cNvSpPr txBox="1">
            <a:spLocks/>
          </p:cNvSpPr>
          <p:nvPr/>
        </p:nvSpPr>
        <p:spPr>
          <a:xfrm>
            <a:off x="4516440" y="2240684"/>
            <a:ext cx="785810" cy="273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Lösung:</a:t>
            </a:r>
          </a:p>
        </p:txBody>
      </p:sp>
      <p:sp>
        <p:nvSpPr>
          <p:cNvPr id="14" name="Inhaltsplatzhalter 1">
            <a:extLst>
              <a:ext uri="{FF2B5EF4-FFF2-40B4-BE49-F238E27FC236}">
                <a16:creationId xmlns:a16="http://schemas.microsoft.com/office/drawing/2014/main" id="{628C1E4A-54B0-4640-BDFE-862ECACBB9D0}"/>
              </a:ext>
            </a:extLst>
          </p:cNvPr>
          <p:cNvSpPr txBox="1">
            <a:spLocks/>
          </p:cNvSpPr>
          <p:nvPr/>
        </p:nvSpPr>
        <p:spPr>
          <a:xfrm>
            <a:off x="4516440" y="3851663"/>
            <a:ext cx="785810" cy="273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Lösung: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8ECFE15F-FD51-44E3-8E80-AAB4C9EB21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1152" y="3604938"/>
            <a:ext cx="1242586" cy="710049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CA8A5BCC-C3F6-4952-B4B2-0C66DD598A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1152" y="2052330"/>
            <a:ext cx="837998" cy="65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21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90540" y="1615194"/>
            <a:ext cx="3788566" cy="273845"/>
          </a:xfrm>
        </p:spPr>
        <p:txBody>
          <a:bodyPr/>
          <a:lstStyle/>
          <a:p>
            <a:r>
              <a:rPr lang="de-DE" dirty="0"/>
              <a:t>sein      eine beliebige Norm auf       dann ist: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8009" y="837520"/>
            <a:ext cx="8508999" cy="380810"/>
          </a:xfrm>
        </p:spPr>
        <p:txBody>
          <a:bodyPr/>
          <a:lstStyle/>
          <a:p>
            <a:r>
              <a:rPr lang="de-DE" dirty="0"/>
              <a:t>Zugehörige Matrixnorm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z="1000" dirty="0"/>
              <a:t>Von </a:t>
            </a:r>
            <a:r>
              <a:rPr lang="de-DE" sz="1000" dirty="0" err="1"/>
              <a:t>Aleksandre</a:t>
            </a:r>
            <a:r>
              <a:rPr lang="de-DE" sz="1000" dirty="0"/>
              <a:t> </a:t>
            </a:r>
            <a:r>
              <a:rPr lang="de-DE" sz="1000" dirty="0" err="1"/>
              <a:t>Kandelaki</a:t>
            </a:r>
            <a:r>
              <a:rPr lang="de-DE" sz="1000" dirty="0"/>
              <a:t>, Matthias Staritz und Benjamin Liertz</a:t>
            </a:r>
          </a:p>
        </p:txBody>
      </p:sp>
      <p:sp>
        <p:nvSpPr>
          <p:cNvPr id="11" name="Inhaltsplatzhalter 1">
            <a:extLst>
              <a:ext uri="{FF2B5EF4-FFF2-40B4-BE49-F238E27FC236}">
                <a16:creationId xmlns:a16="http://schemas.microsoft.com/office/drawing/2014/main" id="{50248EC9-836D-4B59-A3DC-0C01D29E621F}"/>
              </a:ext>
            </a:extLst>
          </p:cNvPr>
          <p:cNvSpPr txBox="1">
            <a:spLocks/>
          </p:cNvSpPr>
          <p:nvPr/>
        </p:nvSpPr>
        <p:spPr>
          <a:xfrm>
            <a:off x="490540" y="3284101"/>
            <a:ext cx="4881560" cy="273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Norm von	        kann abgeschätzt werden durch: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DEFA4B8-B24F-4D6F-BE3E-FE4D5C720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75" y="1903367"/>
            <a:ext cx="4033975" cy="72603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89DF4E9D-0E79-4883-8148-632421C64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40" y="3813632"/>
            <a:ext cx="3520851" cy="34115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2B4005DD-5D38-4AA4-A7F0-BC7F584CC1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4775" y="3329604"/>
            <a:ext cx="442783" cy="215641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7D7568D2-FBAA-48E3-90BE-3C5E90807B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471" y="1640444"/>
            <a:ext cx="222329" cy="194538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37303E8D-EAD5-4879-9677-DD35B20716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4358" y="1651327"/>
            <a:ext cx="230153" cy="15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011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19113" y="1544021"/>
            <a:ext cx="1566861" cy="273845"/>
          </a:xfrm>
        </p:spPr>
        <p:txBody>
          <a:bodyPr/>
          <a:lstStyle/>
          <a:p>
            <a:r>
              <a:rPr lang="de-DE" dirty="0"/>
              <a:t>Relativer Fehler: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8009" y="837520"/>
            <a:ext cx="8508999" cy="380810"/>
          </a:xfrm>
        </p:spPr>
        <p:txBody>
          <a:bodyPr/>
          <a:lstStyle/>
          <a:p>
            <a:r>
              <a:rPr lang="de-DE" dirty="0"/>
              <a:t>Relativer Fehler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z="1000" dirty="0"/>
              <a:t>Von </a:t>
            </a:r>
            <a:r>
              <a:rPr lang="de-DE" sz="1000" dirty="0" err="1"/>
              <a:t>Aleksandre</a:t>
            </a:r>
            <a:r>
              <a:rPr lang="de-DE" sz="1000" dirty="0"/>
              <a:t> </a:t>
            </a:r>
            <a:r>
              <a:rPr lang="de-DE" sz="1000" dirty="0" err="1"/>
              <a:t>Kandelaki</a:t>
            </a:r>
            <a:r>
              <a:rPr lang="de-DE" sz="1000" dirty="0"/>
              <a:t>, Matthias Staritz und Benjamin Liertz</a:t>
            </a:r>
          </a:p>
        </p:txBody>
      </p:sp>
      <p:sp>
        <p:nvSpPr>
          <p:cNvPr id="11" name="Inhaltsplatzhalter 1">
            <a:extLst>
              <a:ext uri="{FF2B5EF4-FFF2-40B4-BE49-F238E27FC236}">
                <a16:creationId xmlns:a16="http://schemas.microsoft.com/office/drawing/2014/main" id="{50248EC9-836D-4B59-A3DC-0C01D29E621F}"/>
              </a:ext>
            </a:extLst>
          </p:cNvPr>
          <p:cNvSpPr txBox="1">
            <a:spLocks/>
          </p:cNvSpPr>
          <p:nvPr/>
        </p:nvSpPr>
        <p:spPr>
          <a:xfrm>
            <a:off x="519113" y="2244921"/>
            <a:ext cx="1416841" cy="273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Relative Störung:</a:t>
            </a:r>
          </a:p>
        </p:txBody>
      </p:sp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A847AC1B-30A6-41A1-B258-D32BF9943539}"/>
              </a:ext>
            </a:extLst>
          </p:cNvPr>
          <p:cNvSpPr txBox="1">
            <a:spLocks/>
          </p:cNvSpPr>
          <p:nvPr/>
        </p:nvSpPr>
        <p:spPr>
          <a:xfrm>
            <a:off x="519113" y="2942194"/>
            <a:ext cx="1416841" cy="273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Kondition: </a:t>
            </a:r>
          </a:p>
        </p:txBody>
      </p:sp>
      <p:sp>
        <p:nvSpPr>
          <p:cNvPr id="12" name="Inhaltsplatzhalter 1">
            <a:extLst>
              <a:ext uri="{FF2B5EF4-FFF2-40B4-BE49-F238E27FC236}">
                <a16:creationId xmlns:a16="http://schemas.microsoft.com/office/drawing/2014/main" id="{EA24239F-09B4-478A-BB7B-02CC321FC71F}"/>
              </a:ext>
            </a:extLst>
          </p:cNvPr>
          <p:cNvSpPr txBox="1">
            <a:spLocks/>
          </p:cNvSpPr>
          <p:nvPr/>
        </p:nvSpPr>
        <p:spPr>
          <a:xfrm>
            <a:off x="519112" y="3707073"/>
            <a:ext cx="1416841" cy="273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Störung in b: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1CB65A8-5524-470F-930C-0359B7ACC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4" y="1490903"/>
            <a:ext cx="645304" cy="46055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554106B4-12F2-4A63-875B-00DE0CD5F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974" y="2172966"/>
            <a:ext cx="587146" cy="46055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A557AA26-9FC2-48FF-A3D9-B7974289A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5974" y="2941321"/>
            <a:ext cx="1030917" cy="23004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24544024-05E4-4BCB-99FC-057B51D5FD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5974" y="3628549"/>
            <a:ext cx="5133976" cy="51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8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8009" y="837520"/>
            <a:ext cx="8508999" cy="380810"/>
          </a:xfrm>
        </p:spPr>
        <p:txBody>
          <a:bodyPr/>
          <a:lstStyle/>
          <a:p>
            <a:r>
              <a:rPr lang="de-DE" dirty="0"/>
              <a:t>Relativer Fehler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z="1000" dirty="0"/>
              <a:t>Von </a:t>
            </a:r>
            <a:r>
              <a:rPr lang="de-DE" sz="1000" dirty="0" err="1"/>
              <a:t>Aleksandre</a:t>
            </a:r>
            <a:r>
              <a:rPr lang="de-DE" sz="1000" dirty="0"/>
              <a:t> </a:t>
            </a:r>
            <a:r>
              <a:rPr lang="de-DE" sz="1000" dirty="0" err="1"/>
              <a:t>Kandelaki</a:t>
            </a:r>
            <a:r>
              <a:rPr lang="de-DE" sz="1000" dirty="0"/>
              <a:t>, Matthias Staritz und Benjamin Liertz</a:t>
            </a:r>
          </a:p>
        </p:txBody>
      </p:sp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A847AC1B-30A6-41A1-B258-D32BF9943539}"/>
              </a:ext>
            </a:extLst>
          </p:cNvPr>
          <p:cNvSpPr txBox="1">
            <a:spLocks/>
          </p:cNvSpPr>
          <p:nvPr/>
        </p:nvSpPr>
        <p:spPr>
          <a:xfrm>
            <a:off x="519113" y="1544842"/>
            <a:ext cx="1766888" cy="273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Relative Störung in A: </a:t>
            </a:r>
          </a:p>
        </p:txBody>
      </p:sp>
      <p:sp>
        <p:nvSpPr>
          <p:cNvPr id="14" name="Inhaltsplatzhalter 1">
            <a:extLst>
              <a:ext uri="{FF2B5EF4-FFF2-40B4-BE49-F238E27FC236}">
                <a16:creationId xmlns:a16="http://schemas.microsoft.com/office/drawing/2014/main" id="{7BDA6D9C-589B-402B-BB39-839E04D37DE4}"/>
              </a:ext>
            </a:extLst>
          </p:cNvPr>
          <p:cNvSpPr txBox="1">
            <a:spLocks/>
          </p:cNvSpPr>
          <p:nvPr/>
        </p:nvSpPr>
        <p:spPr>
          <a:xfrm>
            <a:off x="519113" y="3258068"/>
            <a:ext cx="1566861" cy="273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Störung in A und b: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ACE7A23-C731-448B-A6D6-105D0E4BD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112" y="3128435"/>
            <a:ext cx="3357788" cy="533109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567A8778-1A43-40D6-B9A1-1BAFB457E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112" y="1491359"/>
            <a:ext cx="1109882" cy="38081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E086A01B-099A-4623-ABE9-E3E8FD72D7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3112" y="2311096"/>
            <a:ext cx="967892" cy="380810"/>
          </a:xfrm>
          <a:prstGeom prst="rect">
            <a:avLst/>
          </a:prstGeom>
        </p:spPr>
      </p:pic>
      <p:sp>
        <p:nvSpPr>
          <p:cNvPr id="26" name="Inhaltsplatzhalter 1">
            <a:extLst>
              <a:ext uri="{FF2B5EF4-FFF2-40B4-BE49-F238E27FC236}">
                <a16:creationId xmlns:a16="http://schemas.microsoft.com/office/drawing/2014/main" id="{EA29C321-4A68-4163-8C8B-07445E8622DB}"/>
              </a:ext>
            </a:extLst>
          </p:cNvPr>
          <p:cNvSpPr txBox="1">
            <a:spLocks/>
          </p:cNvSpPr>
          <p:nvPr/>
        </p:nvSpPr>
        <p:spPr>
          <a:xfrm>
            <a:off x="519113" y="2379288"/>
            <a:ext cx="1766888" cy="273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Relative Störung in b: </a:t>
            </a:r>
          </a:p>
        </p:txBody>
      </p:sp>
    </p:spTree>
    <p:extLst>
      <p:ext uri="{BB962C8B-B14F-4D97-AF65-F5344CB8AC3E}">
        <p14:creationId xmlns:p14="http://schemas.microsoft.com/office/powerpoint/2010/main" val="2137089832"/>
      </p:ext>
    </p:extLst>
  </p:cSld>
  <p:clrMapOvr>
    <a:masterClrMapping/>
  </p:clrMapOvr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F39E7027-915F-7341-A9EA-C8CBFD2E8FA2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BD7862EB-E8D6-994B-BBF4-6CC3FFF92DD2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16AD8073-F55B-9144-802C-46456E9E217B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741D405E-8307-9B40-9F97-3F5DAC837EF3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4BFAB656-7532-6C41-9541-858AFF7D6765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A724F04A-1212-AA4C-B6F1-157BE88DDFD7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TUM_Praesentation_p_v1_16-9</Template>
  <TotalTime>0</TotalTime>
  <Words>281</Words>
  <Application>Microsoft Office PowerPoint</Application>
  <PresentationFormat>Bildschirmpräsentation (16:9)</PresentationFormat>
  <Paragraphs>67</Paragraphs>
  <Slides>13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13</vt:i4>
      </vt:variant>
    </vt:vector>
  </HeadingPairs>
  <TitlesOfParts>
    <vt:vector size="25" baseType="lpstr">
      <vt:lpstr>Arial</vt:lpstr>
      <vt:lpstr>Calibri</vt:lpstr>
      <vt:lpstr>Cambria Math</vt:lpstr>
      <vt:lpstr>Courier New</vt:lpstr>
      <vt:lpstr>Symbol</vt:lpstr>
      <vt:lpstr>Wingdings</vt:lpstr>
      <vt:lpstr>Titel 1</vt:lpstr>
      <vt:lpstr>Titel 2</vt:lpstr>
      <vt:lpstr>Titel 3</vt:lpstr>
      <vt:lpstr>Inhalt</vt:lpstr>
      <vt:lpstr>Kapiteltrenner blau</vt:lpstr>
      <vt:lpstr>Kapiteltrenner schwarz</vt:lpstr>
      <vt:lpstr>Die LU-Zerlegung</vt:lpstr>
      <vt:lpstr>PowerPoint-Präsentation</vt:lpstr>
      <vt:lpstr>PowerPoint-Präsentation</vt:lpstr>
      <vt:lpstr>Lineares Gleichungssystem als Beispiel</vt:lpstr>
      <vt:lpstr>Genauigkeit</vt:lpstr>
      <vt:lpstr>Kondition Beispiel</vt:lpstr>
      <vt:lpstr>Zugehörige Matrixnorm</vt:lpstr>
      <vt:lpstr>Relativer Fehler</vt:lpstr>
      <vt:lpstr>Relativer Fehler</vt:lpstr>
      <vt:lpstr>Stabilität</vt:lpstr>
      <vt:lpstr>Pivotisierend vs. Nicht-Pivotisierend</vt:lpstr>
      <vt:lpstr>C-linear vs. C-vektorisiert</vt:lpstr>
      <vt:lpstr>Compileroptimiert vs. ASM-Vektorisiert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LU-Zerlegung</dc:title>
  <dc:creator>ge78zig</dc:creator>
  <cp:lastModifiedBy>ge78zig</cp:lastModifiedBy>
  <cp:revision>21</cp:revision>
  <cp:lastPrinted>2015-07-30T14:04:45Z</cp:lastPrinted>
  <dcterms:created xsi:type="dcterms:W3CDTF">2021-07-13T08:12:31Z</dcterms:created>
  <dcterms:modified xsi:type="dcterms:W3CDTF">2021-07-13T13:31:37Z</dcterms:modified>
</cp:coreProperties>
</file>