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5" r:id="rId2"/>
    <p:sldId id="266" r:id="rId3"/>
    <p:sldId id="268" r:id="rId4"/>
    <p:sldId id="271" r:id="rId5"/>
    <p:sldId id="256" r:id="rId6"/>
    <p:sldId id="257" r:id="rId7"/>
    <p:sldId id="258" r:id="rId8"/>
    <p:sldId id="264" r:id="rId9"/>
    <p:sldId id="270" r:id="rId10"/>
    <p:sldId id="272" r:id="rId11"/>
    <p:sldId id="262" r:id="rId12"/>
    <p:sldId id="267" r:id="rId13"/>
    <p:sldId id="269" r:id="rId14"/>
    <p:sldId id="276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4799FB-A231-44F7-912C-6B273C2374FC}" type="doc">
      <dgm:prSet loTypeId="urn:microsoft.com/office/officeart/2005/8/layout/chevron1" loCatId="process" qsTypeId="urn:microsoft.com/office/officeart/2005/8/quickstyle/simple1" qsCatId="simple" csTypeId="urn:microsoft.com/office/officeart/2005/8/colors/accent3_1" csCatId="accent3" phldr="1"/>
      <dgm:spPr/>
    </dgm:pt>
    <dgm:pt modelId="{B53C8174-3CDC-4538-8E7F-60BA37107A60}">
      <dgm:prSet phldrT="[Text]"/>
      <dgm:spPr/>
      <dgm:t>
        <a:bodyPr/>
        <a:lstStyle/>
        <a:p>
          <a:r>
            <a:rPr lang="en-US" dirty="0">
              <a:latin typeface="Cambria Math" panose="02040503050406030204" pitchFamily="18" charset="0"/>
              <a:ea typeface="Cambria Math" panose="02040503050406030204" pitchFamily="18" charset="0"/>
            </a:rPr>
            <a:t>Extract characteristic module values from PAN File</a:t>
          </a:r>
        </a:p>
      </dgm:t>
    </dgm:pt>
    <dgm:pt modelId="{3E3CD82E-BCC7-43E4-B849-6C1B876EDA29}" type="parTrans" cxnId="{2FE4BBFE-1A76-4993-8122-24B11F90A7A2}">
      <dgm:prSet/>
      <dgm:spPr/>
      <dgm:t>
        <a:bodyPr/>
        <a:lstStyle/>
        <a:p>
          <a:endParaRPr lang="en-US">
            <a:latin typeface="Cambria Math" panose="02040503050406030204" pitchFamily="18" charset="0"/>
            <a:ea typeface="Cambria Math" panose="02040503050406030204" pitchFamily="18" charset="0"/>
          </a:endParaRPr>
        </a:p>
      </dgm:t>
    </dgm:pt>
    <dgm:pt modelId="{7A6373AA-8E4A-45C4-8057-09E328E3A724}" type="sibTrans" cxnId="{2FE4BBFE-1A76-4993-8122-24B11F90A7A2}">
      <dgm:prSet/>
      <dgm:spPr/>
      <dgm:t>
        <a:bodyPr/>
        <a:lstStyle/>
        <a:p>
          <a:endParaRPr lang="en-US">
            <a:latin typeface="Cambria Math" panose="02040503050406030204" pitchFamily="18" charset="0"/>
            <a:ea typeface="Cambria Math" panose="02040503050406030204" pitchFamily="18" charset="0"/>
          </a:endParaRPr>
        </a:p>
      </dgm:t>
    </dgm:pt>
    <dgm:pt modelId="{19A50141-1DC8-4170-8A31-4F48BAF8C115}">
      <dgm:prSet phldrT="[Text]"/>
      <dgm:spPr/>
      <dgm:t>
        <a:bodyPr/>
        <a:lstStyle/>
        <a:p>
          <a:r>
            <a:rPr lang="en-US" dirty="0">
              <a:latin typeface="Cambria Math" panose="02040503050406030204" pitchFamily="18" charset="0"/>
              <a:ea typeface="Cambria Math" panose="02040503050406030204" pitchFamily="18" charset="0"/>
            </a:rPr>
            <a:t>Calculate photocurrent &amp; diode reverse saturation current @ STC</a:t>
          </a:r>
        </a:p>
      </dgm:t>
    </dgm:pt>
    <dgm:pt modelId="{69A669DC-8A6F-4B9E-A20E-1E02CF71AEC7}" type="parTrans" cxnId="{79B721C3-8919-4CBA-8CB7-54970D8D59FD}">
      <dgm:prSet/>
      <dgm:spPr/>
      <dgm:t>
        <a:bodyPr/>
        <a:lstStyle/>
        <a:p>
          <a:endParaRPr lang="en-US">
            <a:latin typeface="Cambria Math" panose="02040503050406030204" pitchFamily="18" charset="0"/>
            <a:ea typeface="Cambria Math" panose="02040503050406030204" pitchFamily="18" charset="0"/>
          </a:endParaRPr>
        </a:p>
      </dgm:t>
    </dgm:pt>
    <dgm:pt modelId="{C4D0F251-7DDF-4A0B-A8A5-6D38DA8F6D88}" type="sibTrans" cxnId="{79B721C3-8919-4CBA-8CB7-54970D8D59FD}">
      <dgm:prSet/>
      <dgm:spPr/>
      <dgm:t>
        <a:bodyPr/>
        <a:lstStyle/>
        <a:p>
          <a:endParaRPr lang="en-US">
            <a:latin typeface="Cambria Math" panose="02040503050406030204" pitchFamily="18" charset="0"/>
            <a:ea typeface="Cambria Math" panose="02040503050406030204" pitchFamily="18" charset="0"/>
          </a:endParaRPr>
        </a:p>
      </dgm:t>
    </dgm:pt>
    <dgm:pt modelId="{13861CC7-D29F-4AED-B17C-DE21ED619A26}">
      <dgm:prSet phldrT="[Text]"/>
      <dgm:spPr/>
      <dgm:t>
        <a:bodyPr/>
        <a:lstStyle/>
        <a:p>
          <a:r>
            <a:rPr lang="en-US" dirty="0">
              <a:latin typeface="Cambria Math" panose="02040503050406030204" pitchFamily="18" charset="0"/>
              <a:ea typeface="Cambria Math" panose="02040503050406030204" pitchFamily="18" charset="0"/>
            </a:rPr>
            <a:t>Use </a:t>
          </a:r>
          <a:r>
            <a:rPr lang="en-US" dirty="0" err="1">
              <a:latin typeface="Cambria Math" panose="02040503050406030204" pitchFamily="18" charset="0"/>
              <a:ea typeface="Cambria Math" panose="02040503050406030204" pitchFamily="18" charset="0"/>
            </a:rPr>
            <a:t>calcparams_PVSyst</a:t>
          </a:r>
          <a:r>
            <a:rPr lang="en-US" dirty="0">
              <a:latin typeface="Cambria Math" panose="02040503050406030204" pitchFamily="18" charset="0"/>
              <a:ea typeface="Cambria Math" panose="02040503050406030204" pitchFamily="18" charset="0"/>
            </a:rPr>
            <a:t> function to generate the single diode model input parameters</a:t>
          </a:r>
        </a:p>
      </dgm:t>
    </dgm:pt>
    <dgm:pt modelId="{0CEF7453-BADA-4EAF-94BB-49C7634ED0B7}" type="parTrans" cxnId="{C0B9F69A-4406-4742-B173-D111E62549F5}">
      <dgm:prSet/>
      <dgm:spPr/>
      <dgm:t>
        <a:bodyPr/>
        <a:lstStyle/>
        <a:p>
          <a:endParaRPr lang="en-US">
            <a:latin typeface="Cambria Math" panose="02040503050406030204" pitchFamily="18" charset="0"/>
            <a:ea typeface="Cambria Math" panose="02040503050406030204" pitchFamily="18" charset="0"/>
          </a:endParaRPr>
        </a:p>
      </dgm:t>
    </dgm:pt>
    <dgm:pt modelId="{7175EC26-AC4B-4CC3-80A9-D27ABFB07794}" type="sibTrans" cxnId="{C0B9F69A-4406-4742-B173-D111E62549F5}">
      <dgm:prSet/>
      <dgm:spPr/>
      <dgm:t>
        <a:bodyPr/>
        <a:lstStyle/>
        <a:p>
          <a:endParaRPr lang="en-US">
            <a:latin typeface="Cambria Math" panose="02040503050406030204" pitchFamily="18" charset="0"/>
            <a:ea typeface="Cambria Math" panose="02040503050406030204" pitchFamily="18" charset="0"/>
          </a:endParaRPr>
        </a:p>
      </dgm:t>
    </dgm:pt>
    <dgm:pt modelId="{90F29AB9-9353-461B-952C-3E1BBE9F0E11}">
      <dgm:prSet phldrT="[Text]"/>
      <dgm:spPr/>
      <dgm:t>
        <a:bodyPr/>
        <a:lstStyle/>
        <a:p>
          <a:r>
            <a:rPr lang="en-US" dirty="0">
              <a:latin typeface="Cambria Math" panose="02040503050406030204" pitchFamily="18" charset="0"/>
              <a:ea typeface="Cambria Math" panose="02040503050406030204" pitchFamily="18" charset="0"/>
            </a:rPr>
            <a:t>Use </a:t>
          </a:r>
          <a:r>
            <a:rPr lang="en-US" dirty="0" err="1">
              <a:latin typeface="Cambria Math" panose="02040503050406030204" pitchFamily="18" charset="0"/>
              <a:ea typeface="Cambria Math" panose="02040503050406030204" pitchFamily="18" charset="0"/>
            </a:rPr>
            <a:t>singlediode</a:t>
          </a:r>
          <a:r>
            <a:rPr lang="en-US" dirty="0">
              <a:latin typeface="Cambria Math" panose="02040503050406030204" pitchFamily="18" charset="0"/>
              <a:ea typeface="Cambria Math" panose="02040503050406030204" pitchFamily="18" charset="0"/>
            </a:rPr>
            <a:t> function to calculate string DC power</a:t>
          </a:r>
        </a:p>
      </dgm:t>
    </dgm:pt>
    <dgm:pt modelId="{5B7B76EA-1010-4816-A3AA-95C1FDD5F8F6}" type="parTrans" cxnId="{F6160DA6-8E14-4924-A249-54FFEB7DBB35}">
      <dgm:prSet/>
      <dgm:spPr/>
      <dgm:t>
        <a:bodyPr/>
        <a:lstStyle/>
        <a:p>
          <a:endParaRPr lang="en-US">
            <a:latin typeface="Cambria Math" panose="02040503050406030204" pitchFamily="18" charset="0"/>
            <a:ea typeface="Cambria Math" panose="02040503050406030204" pitchFamily="18" charset="0"/>
          </a:endParaRPr>
        </a:p>
      </dgm:t>
    </dgm:pt>
    <dgm:pt modelId="{61761B6C-D11F-471B-AF11-079386AE66BE}" type="sibTrans" cxnId="{F6160DA6-8E14-4924-A249-54FFEB7DBB35}">
      <dgm:prSet/>
      <dgm:spPr/>
      <dgm:t>
        <a:bodyPr/>
        <a:lstStyle/>
        <a:p>
          <a:endParaRPr lang="en-US">
            <a:latin typeface="Cambria Math" panose="02040503050406030204" pitchFamily="18" charset="0"/>
            <a:ea typeface="Cambria Math" panose="02040503050406030204" pitchFamily="18" charset="0"/>
          </a:endParaRPr>
        </a:p>
      </dgm:t>
    </dgm:pt>
    <dgm:pt modelId="{CD0FE7FF-88FF-4F2B-A286-B6B8B132FB18}" type="pres">
      <dgm:prSet presAssocID="{8D4799FB-A231-44F7-912C-6B273C2374FC}" presName="Name0" presStyleCnt="0">
        <dgm:presLayoutVars>
          <dgm:dir/>
          <dgm:animLvl val="lvl"/>
          <dgm:resizeHandles val="exact"/>
        </dgm:presLayoutVars>
      </dgm:prSet>
      <dgm:spPr/>
    </dgm:pt>
    <dgm:pt modelId="{94385FBF-147D-4F3B-BC85-9091F79405B5}" type="pres">
      <dgm:prSet presAssocID="{B53C8174-3CDC-4538-8E7F-60BA37107A60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A19D2BF-B523-4129-8886-465C51DAE6B8}" type="pres">
      <dgm:prSet presAssocID="{7A6373AA-8E4A-45C4-8057-09E328E3A724}" presName="parTxOnlySpace" presStyleCnt="0"/>
      <dgm:spPr/>
    </dgm:pt>
    <dgm:pt modelId="{57007138-C203-473D-88D6-067F37B3EDC1}" type="pres">
      <dgm:prSet presAssocID="{19A50141-1DC8-4170-8A31-4F48BAF8C115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E23E280C-5052-47CA-9D15-0808A3890E71}" type="pres">
      <dgm:prSet presAssocID="{C4D0F251-7DDF-4A0B-A8A5-6D38DA8F6D88}" presName="parTxOnlySpace" presStyleCnt="0"/>
      <dgm:spPr/>
    </dgm:pt>
    <dgm:pt modelId="{EBD21C97-1590-42FC-9E4B-89F0A3C46141}" type="pres">
      <dgm:prSet presAssocID="{13861CC7-D29F-4AED-B17C-DE21ED619A26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904F4F4-4B8A-4918-ADCC-0061F535C291}" type="pres">
      <dgm:prSet presAssocID="{7175EC26-AC4B-4CC3-80A9-D27ABFB07794}" presName="parTxOnlySpace" presStyleCnt="0"/>
      <dgm:spPr/>
    </dgm:pt>
    <dgm:pt modelId="{4C6989C8-443F-4DB0-A9A0-BBB3881A238B}" type="pres">
      <dgm:prSet presAssocID="{90F29AB9-9353-461B-952C-3E1BBE9F0E11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EDE7D603-E571-44C1-9C11-DF340A0A73BD}" type="presOf" srcId="{B53C8174-3CDC-4538-8E7F-60BA37107A60}" destId="{94385FBF-147D-4F3B-BC85-9091F79405B5}" srcOrd="0" destOrd="0" presId="urn:microsoft.com/office/officeart/2005/8/layout/chevron1"/>
    <dgm:cxn modelId="{E3F89867-B103-42AA-9874-7FD5292FD397}" type="presOf" srcId="{90F29AB9-9353-461B-952C-3E1BBE9F0E11}" destId="{4C6989C8-443F-4DB0-A9A0-BBB3881A238B}" srcOrd="0" destOrd="0" presId="urn:microsoft.com/office/officeart/2005/8/layout/chevron1"/>
    <dgm:cxn modelId="{FFAAE047-4B3A-4F59-B88E-E2E7F1A17E5E}" type="presOf" srcId="{8D4799FB-A231-44F7-912C-6B273C2374FC}" destId="{CD0FE7FF-88FF-4F2B-A286-B6B8B132FB18}" srcOrd="0" destOrd="0" presId="urn:microsoft.com/office/officeart/2005/8/layout/chevron1"/>
    <dgm:cxn modelId="{C60EE283-FB07-44ED-9B72-D065A67D2B93}" type="presOf" srcId="{19A50141-1DC8-4170-8A31-4F48BAF8C115}" destId="{57007138-C203-473D-88D6-067F37B3EDC1}" srcOrd="0" destOrd="0" presId="urn:microsoft.com/office/officeart/2005/8/layout/chevron1"/>
    <dgm:cxn modelId="{C0B9F69A-4406-4742-B173-D111E62549F5}" srcId="{8D4799FB-A231-44F7-912C-6B273C2374FC}" destId="{13861CC7-D29F-4AED-B17C-DE21ED619A26}" srcOrd="2" destOrd="0" parTransId="{0CEF7453-BADA-4EAF-94BB-49C7634ED0B7}" sibTransId="{7175EC26-AC4B-4CC3-80A9-D27ABFB07794}"/>
    <dgm:cxn modelId="{F6160DA6-8E14-4924-A249-54FFEB7DBB35}" srcId="{8D4799FB-A231-44F7-912C-6B273C2374FC}" destId="{90F29AB9-9353-461B-952C-3E1BBE9F0E11}" srcOrd="3" destOrd="0" parTransId="{5B7B76EA-1010-4816-A3AA-95C1FDD5F8F6}" sibTransId="{61761B6C-D11F-471B-AF11-079386AE66BE}"/>
    <dgm:cxn modelId="{79B721C3-8919-4CBA-8CB7-54970D8D59FD}" srcId="{8D4799FB-A231-44F7-912C-6B273C2374FC}" destId="{19A50141-1DC8-4170-8A31-4F48BAF8C115}" srcOrd="1" destOrd="0" parTransId="{69A669DC-8A6F-4B9E-A20E-1E02CF71AEC7}" sibTransId="{C4D0F251-7DDF-4A0B-A8A5-6D38DA8F6D88}"/>
    <dgm:cxn modelId="{512801F8-4AC3-4122-A9DB-338AD8C8C146}" type="presOf" srcId="{13861CC7-D29F-4AED-B17C-DE21ED619A26}" destId="{EBD21C97-1590-42FC-9E4B-89F0A3C46141}" srcOrd="0" destOrd="0" presId="urn:microsoft.com/office/officeart/2005/8/layout/chevron1"/>
    <dgm:cxn modelId="{2FE4BBFE-1A76-4993-8122-24B11F90A7A2}" srcId="{8D4799FB-A231-44F7-912C-6B273C2374FC}" destId="{B53C8174-3CDC-4538-8E7F-60BA37107A60}" srcOrd="0" destOrd="0" parTransId="{3E3CD82E-BCC7-43E4-B849-6C1B876EDA29}" sibTransId="{7A6373AA-8E4A-45C4-8057-09E328E3A724}"/>
    <dgm:cxn modelId="{F8AA51B3-F9B3-4DB7-A1C6-631A5D317E85}" type="presParOf" srcId="{CD0FE7FF-88FF-4F2B-A286-B6B8B132FB18}" destId="{94385FBF-147D-4F3B-BC85-9091F79405B5}" srcOrd="0" destOrd="0" presId="urn:microsoft.com/office/officeart/2005/8/layout/chevron1"/>
    <dgm:cxn modelId="{37B0FE9B-B600-4DF4-B8BF-B8225037C516}" type="presParOf" srcId="{CD0FE7FF-88FF-4F2B-A286-B6B8B132FB18}" destId="{0A19D2BF-B523-4129-8886-465C51DAE6B8}" srcOrd="1" destOrd="0" presId="urn:microsoft.com/office/officeart/2005/8/layout/chevron1"/>
    <dgm:cxn modelId="{9ACB35EF-DC6E-4FB0-9EAA-6B2B46DFAE7B}" type="presParOf" srcId="{CD0FE7FF-88FF-4F2B-A286-B6B8B132FB18}" destId="{57007138-C203-473D-88D6-067F37B3EDC1}" srcOrd="2" destOrd="0" presId="urn:microsoft.com/office/officeart/2005/8/layout/chevron1"/>
    <dgm:cxn modelId="{B6CCFF66-0BC7-4FB0-B4A3-582BFFE61688}" type="presParOf" srcId="{CD0FE7FF-88FF-4F2B-A286-B6B8B132FB18}" destId="{E23E280C-5052-47CA-9D15-0808A3890E71}" srcOrd="3" destOrd="0" presId="urn:microsoft.com/office/officeart/2005/8/layout/chevron1"/>
    <dgm:cxn modelId="{E56B410E-FD0A-4862-A3DC-2D8F31E733EB}" type="presParOf" srcId="{CD0FE7FF-88FF-4F2B-A286-B6B8B132FB18}" destId="{EBD21C97-1590-42FC-9E4B-89F0A3C46141}" srcOrd="4" destOrd="0" presId="urn:microsoft.com/office/officeart/2005/8/layout/chevron1"/>
    <dgm:cxn modelId="{EA33FF53-0870-4888-9597-72AF30286C8A}" type="presParOf" srcId="{CD0FE7FF-88FF-4F2B-A286-B6B8B132FB18}" destId="{F904F4F4-4B8A-4918-ADCC-0061F535C291}" srcOrd="5" destOrd="0" presId="urn:microsoft.com/office/officeart/2005/8/layout/chevron1"/>
    <dgm:cxn modelId="{BFF668BC-3576-416E-A89F-EA4E98A15F24}" type="presParOf" srcId="{CD0FE7FF-88FF-4F2B-A286-B6B8B132FB18}" destId="{4C6989C8-443F-4DB0-A9A0-BBB3881A238B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4799FB-A231-44F7-912C-6B273C2374FC}" type="doc">
      <dgm:prSet loTypeId="urn:microsoft.com/office/officeart/2005/8/layout/chevron1" loCatId="process" qsTypeId="urn:microsoft.com/office/officeart/2005/8/quickstyle/simple1" qsCatId="simple" csTypeId="urn:microsoft.com/office/officeart/2005/8/colors/accent3_1" csCatId="accent3" phldr="1"/>
      <dgm:spPr/>
    </dgm:pt>
    <dgm:pt modelId="{B53C8174-3CDC-4538-8E7F-60BA37107A60}">
      <dgm:prSet phldrT="[Text]"/>
      <dgm:spPr/>
      <dgm:t>
        <a:bodyPr/>
        <a:lstStyle/>
        <a:p>
          <a:r>
            <a:rPr lang="en-US" dirty="0">
              <a:latin typeface="Cambria Math" panose="02040503050406030204" pitchFamily="18" charset="0"/>
              <a:ea typeface="Cambria Math" panose="02040503050406030204" pitchFamily="18" charset="0"/>
            </a:rPr>
            <a:t>Import matrix of 61853 test data</a:t>
          </a:r>
        </a:p>
      </dgm:t>
    </dgm:pt>
    <dgm:pt modelId="{3E3CD82E-BCC7-43E4-B849-6C1B876EDA29}" type="parTrans" cxnId="{2FE4BBFE-1A76-4993-8122-24B11F90A7A2}">
      <dgm:prSet/>
      <dgm:spPr/>
      <dgm:t>
        <a:bodyPr/>
        <a:lstStyle/>
        <a:p>
          <a:endParaRPr lang="en-US">
            <a:latin typeface="Cambria Math" panose="02040503050406030204" pitchFamily="18" charset="0"/>
            <a:ea typeface="Cambria Math" panose="02040503050406030204" pitchFamily="18" charset="0"/>
          </a:endParaRPr>
        </a:p>
      </dgm:t>
    </dgm:pt>
    <dgm:pt modelId="{7A6373AA-8E4A-45C4-8057-09E328E3A724}" type="sibTrans" cxnId="{2FE4BBFE-1A76-4993-8122-24B11F90A7A2}">
      <dgm:prSet/>
      <dgm:spPr/>
      <dgm:t>
        <a:bodyPr/>
        <a:lstStyle/>
        <a:p>
          <a:endParaRPr lang="en-US">
            <a:latin typeface="Cambria Math" panose="02040503050406030204" pitchFamily="18" charset="0"/>
            <a:ea typeface="Cambria Math" panose="02040503050406030204" pitchFamily="18" charset="0"/>
          </a:endParaRPr>
        </a:p>
      </dgm:t>
    </dgm:pt>
    <dgm:pt modelId="{19A50141-1DC8-4170-8A31-4F48BAF8C115}">
      <dgm:prSet phldrT="[Text]"/>
      <dgm:spPr/>
      <dgm:t>
        <a:bodyPr/>
        <a:lstStyle/>
        <a:p>
          <a:r>
            <a:rPr lang="en-US" dirty="0">
              <a:latin typeface="Cambria Math" panose="02040503050406030204" pitchFamily="18" charset="0"/>
              <a:ea typeface="Cambria Math" panose="02040503050406030204" pitchFamily="18" charset="0"/>
            </a:rPr>
            <a:t>Use </a:t>
          </a:r>
          <a:r>
            <a:rPr lang="en-US" dirty="0" err="1">
              <a:latin typeface="Cambria Math" panose="02040503050406030204" pitchFamily="18" charset="0"/>
              <a:ea typeface="Cambria Math" panose="02040503050406030204" pitchFamily="18" charset="0"/>
            </a:rPr>
            <a:t>fit_efficiency_model</a:t>
          </a:r>
          <a:r>
            <a:rPr lang="en-US" dirty="0">
              <a:latin typeface="Cambria Math" panose="02040503050406030204" pitchFamily="18" charset="0"/>
              <a:ea typeface="Cambria Math" panose="02040503050406030204" pitchFamily="18" charset="0"/>
            </a:rPr>
            <a:t> to generate optimized values</a:t>
          </a:r>
        </a:p>
      </dgm:t>
    </dgm:pt>
    <dgm:pt modelId="{69A669DC-8A6F-4B9E-A20E-1E02CF71AEC7}" type="parTrans" cxnId="{79B721C3-8919-4CBA-8CB7-54970D8D59FD}">
      <dgm:prSet/>
      <dgm:spPr/>
      <dgm:t>
        <a:bodyPr/>
        <a:lstStyle/>
        <a:p>
          <a:endParaRPr lang="en-US">
            <a:latin typeface="Cambria Math" panose="02040503050406030204" pitchFamily="18" charset="0"/>
            <a:ea typeface="Cambria Math" panose="02040503050406030204" pitchFamily="18" charset="0"/>
          </a:endParaRPr>
        </a:p>
      </dgm:t>
    </dgm:pt>
    <dgm:pt modelId="{C4D0F251-7DDF-4A0B-A8A5-6D38DA8F6D88}" type="sibTrans" cxnId="{79B721C3-8919-4CBA-8CB7-54970D8D59FD}">
      <dgm:prSet/>
      <dgm:spPr/>
      <dgm:t>
        <a:bodyPr/>
        <a:lstStyle/>
        <a:p>
          <a:endParaRPr lang="en-US">
            <a:latin typeface="Cambria Math" panose="02040503050406030204" pitchFamily="18" charset="0"/>
            <a:ea typeface="Cambria Math" panose="02040503050406030204" pitchFamily="18" charset="0"/>
          </a:endParaRPr>
        </a:p>
      </dgm:t>
    </dgm:pt>
    <dgm:pt modelId="{13861CC7-D29F-4AED-B17C-DE21ED619A26}">
      <dgm:prSet phldrT="[Text]"/>
      <dgm:spPr/>
      <dgm:t>
        <a:bodyPr/>
        <a:lstStyle/>
        <a:p>
          <a:r>
            <a:rPr lang="en-US" dirty="0">
              <a:latin typeface="Cambria Math" panose="02040503050406030204" pitchFamily="18" charset="0"/>
              <a:ea typeface="Cambria Math" panose="02040503050406030204" pitchFamily="18" charset="0"/>
            </a:rPr>
            <a:t>Use model function to calculate efficiency</a:t>
          </a:r>
        </a:p>
      </dgm:t>
    </dgm:pt>
    <dgm:pt modelId="{0CEF7453-BADA-4EAF-94BB-49C7634ED0B7}" type="parTrans" cxnId="{C0B9F69A-4406-4742-B173-D111E62549F5}">
      <dgm:prSet/>
      <dgm:spPr/>
      <dgm:t>
        <a:bodyPr/>
        <a:lstStyle/>
        <a:p>
          <a:endParaRPr lang="en-US">
            <a:latin typeface="Cambria Math" panose="02040503050406030204" pitchFamily="18" charset="0"/>
            <a:ea typeface="Cambria Math" panose="02040503050406030204" pitchFamily="18" charset="0"/>
          </a:endParaRPr>
        </a:p>
      </dgm:t>
    </dgm:pt>
    <dgm:pt modelId="{7175EC26-AC4B-4CC3-80A9-D27ABFB07794}" type="sibTrans" cxnId="{C0B9F69A-4406-4742-B173-D111E62549F5}">
      <dgm:prSet/>
      <dgm:spPr/>
      <dgm:t>
        <a:bodyPr/>
        <a:lstStyle/>
        <a:p>
          <a:endParaRPr lang="en-US">
            <a:latin typeface="Cambria Math" panose="02040503050406030204" pitchFamily="18" charset="0"/>
            <a:ea typeface="Cambria Math" panose="02040503050406030204" pitchFamily="18" charset="0"/>
          </a:endParaRPr>
        </a:p>
      </dgm:t>
    </dgm:pt>
    <dgm:pt modelId="{90F29AB9-9353-461B-952C-3E1BBE9F0E11}">
      <dgm:prSet phldrT="[Text]"/>
      <dgm:spPr/>
      <dgm:t>
        <a:bodyPr/>
        <a:lstStyle/>
        <a:p>
          <a:r>
            <a:rPr lang="en-US" dirty="0">
              <a:latin typeface="Cambria Math" panose="02040503050406030204" pitchFamily="18" charset="0"/>
              <a:ea typeface="Cambria Math" panose="02040503050406030204" pitchFamily="18" charset="0"/>
            </a:rPr>
            <a:t>Convert normalized efficiency to DC power</a:t>
          </a:r>
        </a:p>
      </dgm:t>
    </dgm:pt>
    <dgm:pt modelId="{5B7B76EA-1010-4816-A3AA-95C1FDD5F8F6}" type="parTrans" cxnId="{F6160DA6-8E14-4924-A249-54FFEB7DBB35}">
      <dgm:prSet/>
      <dgm:spPr/>
      <dgm:t>
        <a:bodyPr/>
        <a:lstStyle/>
        <a:p>
          <a:endParaRPr lang="en-US">
            <a:latin typeface="Cambria Math" panose="02040503050406030204" pitchFamily="18" charset="0"/>
            <a:ea typeface="Cambria Math" panose="02040503050406030204" pitchFamily="18" charset="0"/>
          </a:endParaRPr>
        </a:p>
      </dgm:t>
    </dgm:pt>
    <dgm:pt modelId="{61761B6C-D11F-471B-AF11-079386AE66BE}" type="sibTrans" cxnId="{F6160DA6-8E14-4924-A249-54FFEB7DBB35}">
      <dgm:prSet/>
      <dgm:spPr/>
      <dgm:t>
        <a:bodyPr/>
        <a:lstStyle/>
        <a:p>
          <a:endParaRPr lang="en-US">
            <a:latin typeface="Cambria Math" panose="02040503050406030204" pitchFamily="18" charset="0"/>
            <a:ea typeface="Cambria Math" panose="02040503050406030204" pitchFamily="18" charset="0"/>
          </a:endParaRPr>
        </a:p>
      </dgm:t>
    </dgm:pt>
    <dgm:pt modelId="{CD0FE7FF-88FF-4F2B-A286-B6B8B132FB18}" type="pres">
      <dgm:prSet presAssocID="{8D4799FB-A231-44F7-912C-6B273C2374FC}" presName="Name0" presStyleCnt="0">
        <dgm:presLayoutVars>
          <dgm:dir/>
          <dgm:animLvl val="lvl"/>
          <dgm:resizeHandles val="exact"/>
        </dgm:presLayoutVars>
      </dgm:prSet>
      <dgm:spPr/>
    </dgm:pt>
    <dgm:pt modelId="{94385FBF-147D-4F3B-BC85-9091F79405B5}" type="pres">
      <dgm:prSet presAssocID="{B53C8174-3CDC-4538-8E7F-60BA37107A60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A19D2BF-B523-4129-8886-465C51DAE6B8}" type="pres">
      <dgm:prSet presAssocID="{7A6373AA-8E4A-45C4-8057-09E328E3A724}" presName="parTxOnlySpace" presStyleCnt="0"/>
      <dgm:spPr/>
    </dgm:pt>
    <dgm:pt modelId="{57007138-C203-473D-88D6-067F37B3EDC1}" type="pres">
      <dgm:prSet presAssocID="{19A50141-1DC8-4170-8A31-4F48BAF8C115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E23E280C-5052-47CA-9D15-0808A3890E71}" type="pres">
      <dgm:prSet presAssocID="{C4D0F251-7DDF-4A0B-A8A5-6D38DA8F6D88}" presName="parTxOnlySpace" presStyleCnt="0"/>
      <dgm:spPr/>
    </dgm:pt>
    <dgm:pt modelId="{EBD21C97-1590-42FC-9E4B-89F0A3C46141}" type="pres">
      <dgm:prSet presAssocID="{13861CC7-D29F-4AED-B17C-DE21ED619A26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904F4F4-4B8A-4918-ADCC-0061F535C291}" type="pres">
      <dgm:prSet presAssocID="{7175EC26-AC4B-4CC3-80A9-D27ABFB07794}" presName="parTxOnlySpace" presStyleCnt="0"/>
      <dgm:spPr/>
    </dgm:pt>
    <dgm:pt modelId="{4C6989C8-443F-4DB0-A9A0-BBB3881A238B}" type="pres">
      <dgm:prSet presAssocID="{90F29AB9-9353-461B-952C-3E1BBE9F0E11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EDE7D603-E571-44C1-9C11-DF340A0A73BD}" type="presOf" srcId="{B53C8174-3CDC-4538-8E7F-60BA37107A60}" destId="{94385FBF-147D-4F3B-BC85-9091F79405B5}" srcOrd="0" destOrd="0" presId="urn:microsoft.com/office/officeart/2005/8/layout/chevron1"/>
    <dgm:cxn modelId="{E3F89867-B103-42AA-9874-7FD5292FD397}" type="presOf" srcId="{90F29AB9-9353-461B-952C-3E1BBE9F0E11}" destId="{4C6989C8-443F-4DB0-A9A0-BBB3881A238B}" srcOrd="0" destOrd="0" presId="urn:microsoft.com/office/officeart/2005/8/layout/chevron1"/>
    <dgm:cxn modelId="{FFAAE047-4B3A-4F59-B88E-E2E7F1A17E5E}" type="presOf" srcId="{8D4799FB-A231-44F7-912C-6B273C2374FC}" destId="{CD0FE7FF-88FF-4F2B-A286-B6B8B132FB18}" srcOrd="0" destOrd="0" presId="urn:microsoft.com/office/officeart/2005/8/layout/chevron1"/>
    <dgm:cxn modelId="{C60EE283-FB07-44ED-9B72-D065A67D2B93}" type="presOf" srcId="{19A50141-1DC8-4170-8A31-4F48BAF8C115}" destId="{57007138-C203-473D-88D6-067F37B3EDC1}" srcOrd="0" destOrd="0" presId="urn:microsoft.com/office/officeart/2005/8/layout/chevron1"/>
    <dgm:cxn modelId="{C0B9F69A-4406-4742-B173-D111E62549F5}" srcId="{8D4799FB-A231-44F7-912C-6B273C2374FC}" destId="{13861CC7-D29F-4AED-B17C-DE21ED619A26}" srcOrd="2" destOrd="0" parTransId="{0CEF7453-BADA-4EAF-94BB-49C7634ED0B7}" sibTransId="{7175EC26-AC4B-4CC3-80A9-D27ABFB07794}"/>
    <dgm:cxn modelId="{F6160DA6-8E14-4924-A249-54FFEB7DBB35}" srcId="{8D4799FB-A231-44F7-912C-6B273C2374FC}" destId="{90F29AB9-9353-461B-952C-3E1BBE9F0E11}" srcOrd="3" destOrd="0" parTransId="{5B7B76EA-1010-4816-A3AA-95C1FDD5F8F6}" sibTransId="{61761B6C-D11F-471B-AF11-079386AE66BE}"/>
    <dgm:cxn modelId="{79B721C3-8919-4CBA-8CB7-54970D8D59FD}" srcId="{8D4799FB-A231-44F7-912C-6B273C2374FC}" destId="{19A50141-1DC8-4170-8A31-4F48BAF8C115}" srcOrd="1" destOrd="0" parTransId="{69A669DC-8A6F-4B9E-A20E-1E02CF71AEC7}" sibTransId="{C4D0F251-7DDF-4A0B-A8A5-6D38DA8F6D88}"/>
    <dgm:cxn modelId="{512801F8-4AC3-4122-A9DB-338AD8C8C146}" type="presOf" srcId="{13861CC7-D29F-4AED-B17C-DE21ED619A26}" destId="{EBD21C97-1590-42FC-9E4B-89F0A3C46141}" srcOrd="0" destOrd="0" presId="urn:microsoft.com/office/officeart/2005/8/layout/chevron1"/>
    <dgm:cxn modelId="{2FE4BBFE-1A76-4993-8122-24B11F90A7A2}" srcId="{8D4799FB-A231-44F7-912C-6B273C2374FC}" destId="{B53C8174-3CDC-4538-8E7F-60BA37107A60}" srcOrd="0" destOrd="0" parTransId="{3E3CD82E-BCC7-43E4-B849-6C1B876EDA29}" sibTransId="{7A6373AA-8E4A-45C4-8057-09E328E3A724}"/>
    <dgm:cxn modelId="{F8AA51B3-F9B3-4DB7-A1C6-631A5D317E85}" type="presParOf" srcId="{CD0FE7FF-88FF-4F2B-A286-B6B8B132FB18}" destId="{94385FBF-147D-4F3B-BC85-9091F79405B5}" srcOrd="0" destOrd="0" presId="urn:microsoft.com/office/officeart/2005/8/layout/chevron1"/>
    <dgm:cxn modelId="{37B0FE9B-B600-4DF4-B8BF-B8225037C516}" type="presParOf" srcId="{CD0FE7FF-88FF-4F2B-A286-B6B8B132FB18}" destId="{0A19D2BF-B523-4129-8886-465C51DAE6B8}" srcOrd="1" destOrd="0" presId="urn:microsoft.com/office/officeart/2005/8/layout/chevron1"/>
    <dgm:cxn modelId="{9ACB35EF-DC6E-4FB0-9EAA-6B2B46DFAE7B}" type="presParOf" srcId="{CD0FE7FF-88FF-4F2B-A286-B6B8B132FB18}" destId="{57007138-C203-473D-88D6-067F37B3EDC1}" srcOrd="2" destOrd="0" presId="urn:microsoft.com/office/officeart/2005/8/layout/chevron1"/>
    <dgm:cxn modelId="{B6CCFF66-0BC7-4FB0-B4A3-582BFFE61688}" type="presParOf" srcId="{CD0FE7FF-88FF-4F2B-A286-B6B8B132FB18}" destId="{E23E280C-5052-47CA-9D15-0808A3890E71}" srcOrd="3" destOrd="0" presId="urn:microsoft.com/office/officeart/2005/8/layout/chevron1"/>
    <dgm:cxn modelId="{E56B410E-FD0A-4862-A3DC-2D8F31E733EB}" type="presParOf" srcId="{CD0FE7FF-88FF-4F2B-A286-B6B8B132FB18}" destId="{EBD21C97-1590-42FC-9E4B-89F0A3C46141}" srcOrd="4" destOrd="0" presId="urn:microsoft.com/office/officeart/2005/8/layout/chevron1"/>
    <dgm:cxn modelId="{EA33FF53-0870-4888-9597-72AF30286C8A}" type="presParOf" srcId="{CD0FE7FF-88FF-4F2B-A286-B6B8B132FB18}" destId="{F904F4F4-4B8A-4918-ADCC-0061F535C291}" srcOrd="5" destOrd="0" presId="urn:microsoft.com/office/officeart/2005/8/layout/chevron1"/>
    <dgm:cxn modelId="{BFF668BC-3576-416E-A89F-EA4E98A15F24}" type="presParOf" srcId="{CD0FE7FF-88FF-4F2B-A286-B6B8B132FB18}" destId="{4C6989C8-443F-4DB0-A9A0-BBB3881A238B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D4799FB-A231-44F7-912C-6B273C2374FC}" type="doc">
      <dgm:prSet loTypeId="urn:microsoft.com/office/officeart/2005/8/layout/chevron1" loCatId="process" qsTypeId="urn:microsoft.com/office/officeart/2005/8/quickstyle/simple1" qsCatId="simple" csTypeId="urn:microsoft.com/office/officeart/2005/8/colors/accent3_1" csCatId="accent3" phldr="1"/>
      <dgm:spPr/>
    </dgm:pt>
    <dgm:pt modelId="{B53C8174-3CDC-4538-8E7F-60BA37107A60}">
      <dgm:prSet phldrT="[Text]"/>
      <dgm:spPr/>
      <dgm:t>
        <a:bodyPr/>
        <a:lstStyle/>
        <a:p>
          <a:r>
            <a:rPr lang="en-US" dirty="0">
              <a:latin typeface="Cambria Math" panose="02040503050406030204" pitchFamily="18" charset="0"/>
              <a:ea typeface="Cambria Math" panose="02040503050406030204" pitchFamily="18" charset="0"/>
            </a:rPr>
            <a:t>Extract characteristic module values from PAN File</a:t>
          </a:r>
        </a:p>
      </dgm:t>
    </dgm:pt>
    <dgm:pt modelId="{3E3CD82E-BCC7-43E4-B849-6C1B876EDA29}" type="parTrans" cxnId="{2FE4BBFE-1A76-4993-8122-24B11F90A7A2}">
      <dgm:prSet/>
      <dgm:spPr/>
      <dgm:t>
        <a:bodyPr/>
        <a:lstStyle/>
        <a:p>
          <a:endParaRPr lang="en-US">
            <a:latin typeface="Cambria Math" panose="02040503050406030204" pitchFamily="18" charset="0"/>
            <a:ea typeface="Cambria Math" panose="02040503050406030204" pitchFamily="18" charset="0"/>
          </a:endParaRPr>
        </a:p>
      </dgm:t>
    </dgm:pt>
    <dgm:pt modelId="{7A6373AA-8E4A-45C4-8057-09E328E3A724}" type="sibTrans" cxnId="{2FE4BBFE-1A76-4993-8122-24B11F90A7A2}">
      <dgm:prSet/>
      <dgm:spPr/>
      <dgm:t>
        <a:bodyPr/>
        <a:lstStyle/>
        <a:p>
          <a:endParaRPr lang="en-US">
            <a:latin typeface="Cambria Math" panose="02040503050406030204" pitchFamily="18" charset="0"/>
            <a:ea typeface="Cambria Math" panose="02040503050406030204" pitchFamily="18" charset="0"/>
          </a:endParaRPr>
        </a:p>
      </dgm:t>
    </dgm:pt>
    <dgm:pt modelId="{19A50141-1DC8-4170-8A31-4F48BAF8C115}">
      <dgm:prSet phldrT="[Text]"/>
      <dgm:spPr/>
      <dgm:t>
        <a:bodyPr/>
        <a:lstStyle/>
        <a:p>
          <a:r>
            <a:rPr lang="en-US" dirty="0">
              <a:latin typeface="Cambria Math" panose="02040503050406030204" pitchFamily="18" charset="0"/>
              <a:ea typeface="Cambria Math" panose="02040503050406030204" pitchFamily="18" charset="0"/>
            </a:rPr>
            <a:t>Use </a:t>
          </a:r>
          <a:r>
            <a:rPr lang="en-US" dirty="0" err="1">
              <a:latin typeface="Cambria Math" panose="02040503050406030204" pitchFamily="18" charset="0"/>
              <a:ea typeface="Cambria Math" panose="02040503050406030204" pitchFamily="18" charset="0"/>
            </a:rPr>
            <a:t>fit_cec_sam</a:t>
          </a:r>
          <a:r>
            <a:rPr lang="en-US" dirty="0">
              <a:latin typeface="Cambria Math" panose="02040503050406030204" pitchFamily="18" charset="0"/>
              <a:ea typeface="Cambria Math" panose="02040503050406030204" pitchFamily="18" charset="0"/>
            </a:rPr>
            <a:t> function to generate the input parameters</a:t>
          </a:r>
        </a:p>
      </dgm:t>
    </dgm:pt>
    <dgm:pt modelId="{69A669DC-8A6F-4B9E-A20E-1E02CF71AEC7}" type="parTrans" cxnId="{79B721C3-8919-4CBA-8CB7-54970D8D59FD}">
      <dgm:prSet/>
      <dgm:spPr/>
      <dgm:t>
        <a:bodyPr/>
        <a:lstStyle/>
        <a:p>
          <a:endParaRPr lang="en-US">
            <a:latin typeface="Cambria Math" panose="02040503050406030204" pitchFamily="18" charset="0"/>
            <a:ea typeface="Cambria Math" panose="02040503050406030204" pitchFamily="18" charset="0"/>
          </a:endParaRPr>
        </a:p>
      </dgm:t>
    </dgm:pt>
    <dgm:pt modelId="{C4D0F251-7DDF-4A0B-A8A5-6D38DA8F6D88}" type="sibTrans" cxnId="{79B721C3-8919-4CBA-8CB7-54970D8D59FD}">
      <dgm:prSet/>
      <dgm:spPr/>
      <dgm:t>
        <a:bodyPr/>
        <a:lstStyle/>
        <a:p>
          <a:endParaRPr lang="en-US">
            <a:latin typeface="Cambria Math" panose="02040503050406030204" pitchFamily="18" charset="0"/>
            <a:ea typeface="Cambria Math" panose="02040503050406030204" pitchFamily="18" charset="0"/>
          </a:endParaRPr>
        </a:p>
      </dgm:t>
    </dgm:pt>
    <dgm:pt modelId="{13861CC7-D29F-4AED-B17C-DE21ED619A26}">
      <dgm:prSet phldrT="[Text]"/>
      <dgm:spPr/>
      <dgm:t>
        <a:bodyPr/>
        <a:lstStyle/>
        <a:p>
          <a:r>
            <a:rPr lang="en-US" dirty="0">
              <a:latin typeface="Cambria Math" panose="02040503050406030204" pitchFamily="18" charset="0"/>
              <a:ea typeface="Cambria Math" panose="02040503050406030204" pitchFamily="18" charset="0"/>
            </a:rPr>
            <a:t>Use </a:t>
          </a:r>
          <a:r>
            <a:rPr lang="en-US" dirty="0" err="1">
              <a:latin typeface="Cambria Math" panose="02040503050406030204" pitchFamily="18" charset="0"/>
              <a:ea typeface="Cambria Math" panose="02040503050406030204" pitchFamily="18" charset="0"/>
            </a:rPr>
            <a:t>calcparams_cec</a:t>
          </a:r>
          <a:r>
            <a:rPr lang="en-US" dirty="0">
              <a:latin typeface="Cambria Math" panose="02040503050406030204" pitchFamily="18" charset="0"/>
              <a:ea typeface="Cambria Math" panose="02040503050406030204" pitchFamily="18" charset="0"/>
            </a:rPr>
            <a:t>/</a:t>
          </a:r>
          <a:r>
            <a:rPr lang="en-US" dirty="0" err="1">
              <a:latin typeface="Cambria Math" panose="02040503050406030204" pitchFamily="18" charset="0"/>
              <a:ea typeface="Cambria Math" panose="02040503050406030204" pitchFamily="18" charset="0"/>
            </a:rPr>
            <a:t>desoto</a:t>
          </a:r>
          <a:r>
            <a:rPr lang="en-US" dirty="0">
              <a:latin typeface="Cambria Math" panose="02040503050406030204" pitchFamily="18" charset="0"/>
              <a:ea typeface="Cambria Math" panose="02040503050406030204" pitchFamily="18" charset="0"/>
            </a:rPr>
            <a:t> function to generate the single diode model input parameters</a:t>
          </a:r>
        </a:p>
      </dgm:t>
    </dgm:pt>
    <dgm:pt modelId="{0CEF7453-BADA-4EAF-94BB-49C7634ED0B7}" type="parTrans" cxnId="{C0B9F69A-4406-4742-B173-D111E62549F5}">
      <dgm:prSet/>
      <dgm:spPr/>
      <dgm:t>
        <a:bodyPr/>
        <a:lstStyle/>
        <a:p>
          <a:endParaRPr lang="en-US">
            <a:latin typeface="Cambria Math" panose="02040503050406030204" pitchFamily="18" charset="0"/>
            <a:ea typeface="Cambria Math" panose="02040503050406030204" pitchFamily="18" charset="0"/>
          </a:endParaRPr>
        </a:p>
      </dgm:t>
    </dgm:pt>
    <dgm:pt modelId="{7175EC26-AC4B-4CC3-80A9-D27ABFB07794}" type="sibTrans" cxnId="{C0B9F69A-4406-4742-B173-D111E62549F5}">
      <dgm:prSet/>
      <dgm:spPr/>
      <dgm:t>
        <a:bodyPr/>
        <a:lstStyle/>
        <a:p>
          <a:endParaRPr lang="en-US">
            <a:latin typeface="Cambria Math" panose="02040503050406030204" pitchFamily="18" charset="0"/>
            <a:ea typeface="Cambria Math" panose="02040503050406030204" pitchFamily="18" charset="0"/>
          </a:endParaRPr>
        </a:p>
      </dgm:t>
    </dgm:pt>
    <dgm:pt modelId="{90F29AB9-9353-461B-952C-3E1BBE9F0E11}">
      <dgm:prSet phldrT="[Text]"/>
      <dgm:spPr/>
      <dgm:t>
        <a:bodyPr/>
        <a:lstStyle/>
        <a:p>
          <a:r>
            <a:rPr lang="en-US" dirty="0">
              <a:latin typeface="Cambria Math" panose="02040503050406030204" pitchFamily="18" charset="0"/>
              <a:ea typeface="Cambria Math" panose="02040503050406030204" pitchFamily="18" charset="0"/>
            </a:rPr>
            <a:t>Use </a:t>
          </a:r>
          <a:r>
            <a:rPr lang="en-US" dirty="0" err="1">
              <a:latin typeface="Cambria Math" panose="02040503050406030204" pitchFamily="18" charset="0"/>
              <a:ea typeface="Cambria Math" panose="02040503050406030204" pitchFamily="18" charset="0"/>
            </a:rPr>
            <a:t>singlediode</a:t>
          </a:r>
          <a:r>
            <a:rPr lang="en-US" dirty="0">
              <a:latin typeface="Cambria Math" panose="02040503050406030204" pitchFamily="18" charset="0"/>
              <a:ea typeface="Cambria Math" panose="02040503050406030204" pitchFamily="18" charset="0"/>
            </a:rPr>
            <a:t> function to calculate string DC power</a:t>
          </a:r>
        </a:p>
      </dgm:t>
    </dgm:pt>
    <dgm:pt modelId="{5B7B76EA-1010-4816-A3AA-95C1FDD5F8F6}" type="parTrans" cxnId="{F6160DA6-8E14-4924-A249-54FFEB7DBB35}">
      <dgm:prSet/>
      <dgm:spPr/>
      <dgm:t>
        <a:bodyPr/>
        <a:lstStyle/>
        <a:p>
          <a:endParaRPr lang="en-US">
            <a:latin typeface="Cambria Math" panose="02040503050406030204" pitchFamily="18" charset="0"/>
            <a:ea typeface="Cambria Math" panose="02040503050406030204" pitchFamily="18" charset="0"/>
          </a:endParaRPr>
        </a:p>
      </dgm:t>
    </dgm:pt>
    <dgm:pt modelId="{61761B6C-D11F-471B-AF11-079386AE66BE}" type="sibTrans" cxnId="{F6160DA6-8E14-4924-A249-54FFEB7DBB35}">
      <dgm:prSet/>
      <dgm:spPr/>
      <dgm:t>
        <a:bodyPr/>
        <a:lstStyle/>
        <a:p>
          <a:endParaRPr lang="en-US">
            <a:latin typeface="Cambria Math" panose="02040503050406030204" pitchFamily="18" charset="0"/>
            <a:ea typeface="Cambria Math" panose="02040503050406030204" pitchFamily="18" charset="0"/>
          </a:endParaRPr>
        </a:p>
      </dgm:t>
    </dgm:pt>
    <dgm:pt modelId="{CD0FE7FF-88FF-4F2B-A286-B6B8B132FB18}" type="pres">
      <dgm:prSet presAssocID="{8D4799FB-A231-44F7-912C-6B273C2374FC}" presName="Name0" presStyleCnt="0">
        <dgm:presLayoutVars>
          <dgm:dir/>
          <dgm:animLvl val="lvl"/>
          <dgm:resizeHandles val="exact"/>
        </dgm:presLayoutVars>
      </dgm:prSet>
      <dgm:spPr/>
    </dgm:pt>
    <dgm:pt modelId="{94385FBF-147D-4F3B-BC85-9091F79405B5}" type="pres">
      <dgm:prSet presAssocID="{B53C8174-3CDC-4538-8E7F-60BA37107A60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A19D2BF-B523-4129-8886-465C51DAE6B8}" type="pres">
      <dgm:prSet presAssocID="{7A6373AA-8E4A-45C4-8057-09E328E3A724}" presName="parTxOnlySpace" presStyleCnt="0"/>
      <dgm:spPr/>
    </dgm:pt>
    <dgm:pt modelId="{57007138-C203-473D-88D6-067F37B3EDC1}" type="pres">
      <dgm:prSet presAssocID="{19A50141-1DC8-4170-8A31-4F48BAF8C115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E23E280C-5052-47CA-9D15-0808A3890E71}" type="pres">
      <dgm:prSet presAssocID="{C4D0F251-7DDF-4A0B-A8A5-6D38DA8F6D88}" presName="parTxOnlySpace" presStyleCnt="0"/>
      <dgm:spPr/>
    </dgm:pt>
    <dgm:pt modelId="{EBD21C97-1590-42FC-9E4B-89F0A3C46141}" type="pres">
      <dgm:prSet presAssocID="{13861CC7-D29F-4AED-B17C-DE21ED619A26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904F4F4-4B8A-4918-ADCC-0061F535C291}" type="pres">
      <dgm:prSet presAssocID="{7175EC26-AC4B-4CC3-80A9-D27ABFB07794}" presName="parTxOnlySpace" presStyleCnt="0"/>
      <dgm:spPr/>
    </dgm:pt>
    <dgm:pt modelId="{4C6989C8-443F-4DB0-A9A0-BBB3881A238B}" type="pres">
      <dgm:prSet presAssocID="{90F29AB9-9353-461B-952C-3E1BBE9F0E11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EDE7D603-E571-44C1-9C11-DF340A0A73BD}" type="presOf" srcId="{B53C8174-3CDC-4538-8E7F-60BA37107A60}" destId="{94385FBF-147D-4F3B-BC85-9091F79405B5}" srcOrd="0" destOrd="0" presId="urn:microsoft.com/office/officeart/2005/8/layout/chevron1"/>
    <dgm:cxn modelId="{E3F89867-B103-42AA-9874-7FD5292FD397}" type="presOf" srcId="{90F29AB9-9353-461B-952C-3E1BBE9F0E11}" destId="{4C6989C8-443F-4DB0-A9A0-BBB3881A238B}" srcOrd="0" destOrd="0" presId="urn:microsoft.com/office/officeart/2005/8/layout/chevron1"/>
    <dgm:cxn modelId="{FFAAE047-4B3A-4F59-B88E-E2E7F1A17E5E}" type="presOf" srcId="{8D4799FB-A231-44F7-912C-6B273C2374FC}" destId="{CD0FE7FF-88FF-4F2B-A286-B6B8B132FB18}" srcOrd="0" destOrd="0" presId="urn:microsoft.com/office/officeart/2005/8/layout/chevron1"/>
    <dgm:cxn modelId="{C60EE283-FB07-44ED-9B72-D065A67D2B93}" type="presOf" srcId="{19A50141-1DC8-4170-8A31-4F48BAF8C115}" destId="{57007138-C203-473D-88D6-067F37B3EDC1}" srcOrd="0" destOrd="0" presId="urn:microsoft.com/office/officeart/2005/8/layout/chevron1"/>
    <dgm:cxn modelId="{C0B9F69A-4406-4742-B173-D111E62549F5}" srcId="{8D4799FB-A231-44F7-912C-6B273C2374FC}" destId="{13861CC7-D29F-4AED-B17C-DE21ED619A26}" srcOrd="2" destOrd="0" parTransId="{0CEF7453-BADA-4EAF-94BB-49C7634ED0B7}" sibTransId="{7175EC26-AC4B-4CC3-80A9-D27ABFB07794}"/>
    <dgm:cxn modelId="{F6160DA6-8E14-4924-A249-54FFEB7DBB35}" srcId="{8D4799FB-A231-44F7-912C-6B273C2374FC}" destId="{90F29AB9-9353-461B-952C-3E1BBE9F0E11}" srcOrd="3" destOrd="0" parTransId="{5B7B76EA-1010-4816-A3AA-95C1FDD5F8F6}" sibTransId="{61761B6C-D11F-471B-AF11-079386AE66BE}"/>
    <dgm:cxn modelId="{79B721C3-8919-4CBA-8CB7-54970D8D59FD}" srcId="{8D4799FB-A231-44F7-912C-6B273C2374FC}" destId="{19A50141-1DC8-4170-8A31-4F48BAF8C115}" srcOrd="1" destOrd="0" parTransId="{69A669DC-8A6F-4B9E-A20E-1E02CF71AEC7}" sibTransId="{C4D0F251-7DDF-4A0B-A8A5-6D38DA8F6D88}"/>
    <dgm:cxn modelId="{512801F8-4AC3-4122-A9DB-338AD8C8C146}" type="presOf" srcId="{13861CC7-D29F-4AED-B17C-DE21ED619A26}" destId="{EBD21C97-1590-42FC-9E4B-89F0A3C46141}" srcOrd="0" destOrd="0" presId="urn:microsoft.com/office/officeart/2005/8/layout/chevron1"/>
    <dgm:cxn modelId="{2FE4BBFE-1A76-4993-8122-24B11F90A7A2}" srcId="{8D4799FB-A231-44F7-912C-6B273C2374FC}" destId="{B53C8174-3CDC-4538-8E7F-60BA37107A60}" srcOrd="0" destOrd="0" parTransId="{3E3CD82E-BCC7-43E4-B849-6C1B876EDA29}" sibTransId="{7A6373AA-8E4A-45C4-8057-09E328E3A724}"/>
    <dgm:cxn modelId="{F8AA51B3-F9B3-4DB7-A1C6-631A5D317E85}" type="presParOf" srcId="{CD0FE7FF-88FF-4F2B-A286-B6B8B132FB18}" destId="{94385FBF-147D-4F3B-BC85-9091F79405B5}" srcOrd="0" destOrd="0" presId="urn:microsoft.com/office/officeart/2005/8/layout/chevron1"/>
    <dgm:cxn modelId="{37B0FE9B-B600-4DF4-B8BF-B8225037C516}" type="presParOf" srcId="{CD0FE7FF-88FF-4F2B-A286-B6B8B132FB18}" destId="{0A19D2BF-B523-4129-8886-465C51DAE6B8}" srcOrd="1" destOrd="0" presId="urn:microsoft.com/office/officeart/2005/8/layout/chevron1"/>
    <dgm:cxn modelId="{9ACB35EF-DC6E-4FB0-9EAA-6B2B46DFAE7B}" type="presParOf" srcId="{CD0FE7FF-88FF-4F2B-A286-B6B8B132FB18}" destId="{57007138-C203-473D-88D6-067F37B3EDC1}" srcOrd="2" destOrd="0" presId="urn:microsoft.com/office/officeart/2005/8/layout/chevron1"/>
    <dgm:cxn modelId="{B6CCFF66-0BC7-4FB0-B4A3-582BFFE61688}" type="presParOf" srcId="{CD0FE7FF-88FF-4F2B-A286-B6B8B132FB18}" destId="{E23E280C-5052-47CA-9D15-0808A3890E71}" srcOrd="3" destOrd="0" presId="urn:microsoft.com/office/officeart/2005/8/layout/chevron1"/>
    <dgm:cxn modelId="{E56B410E-FD0A-4862-A3DC-2D8F31E733EB}" type="presParOf" srcId="{CD0FE7FF-88FF-4F2B-A286-B6B8B132FB18}" destId="{EBD21C97-1590-42FC-9E4B-89F0A3C46141}" srcOrd="4" destOrd="0" presId="urn:microsoft.com/office/officeart/2005/8/layout/chevron1"/>
    <dgm:cxn modelId="{EA33FF53-0870-4888-9597-72AF30286C8A}" type="presParOf" srcId="{CD0FE7FF-88FF-4F2B-A286-B6B8B132FB18}" destId="{F904F4F4-4B8A-4918-ADCC-0061F535C291}" srcOrd="5" destOrd="0" presId="urn:microsoft.com/office/officeart/2005/8/layout/chevron1"/>
    <dgm:cxn modelId="{BFF668BC-3576-416E-A89F-EA4E98A15F24}" type="presParOf" srcId="{CD0FE7FF-88FF-4F2B-A286-B6B8B132FB18}" destId="{4C6989C8-443F-4DB0-A9A0-BBB3881A238B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385FBF-147D-4F3B-BC85-9091F79405B5}">
      <dsp:nvSpPr>
        <dsp:cNvPr id="0" name=""/>
        <dsp:cNvSpPr/>
      </dsp:nvSpPr>
      <dsp:spPr>
        <a:xfrm>
          <a:off x="4035" y="2738987"/>
          <a:ext cx="2349003" cy="93960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ambria Math" panose="02040503050406030204" pitchFamily="18" charset="0"/>
              <a:ea typeface="Cambria Math" panose="02040503050406030204" pitchFamily="18" charset="0"/>
            </a:rPr>
            <a:t>Extract characteristic module values from PAN File</a:t>
          </a:r>
        </a:p>
      </dsp:txBody>
      <dsp:txXfrm>
        <a:off x="473836" y="2738987"/>
        <a:ext cx="1409402" cy="939601"/>
      </dsp:txXfrm>
    </dsp:sp>
    <dsp:sp modelId="{57007138-C203-473D-88D6-067F37B3EDC1}">
      <dsp:nvSpPr>
        <dsp:cNvPr id="0" name=""/>
        <dsp:cNvSpPr/>
      </dsp:nvSpPr>
      <dsp:spPr>
        <a:xfrm>
          <a:off x="2118138" y="2738987"/>
          <a:ext cx="2349003" cy="93960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ambria Math" panose="02040503050406030204" pitchFamily="18" charset="0"/>
              <a:ea typeface="Cambria Math" panose="02040503050406030204" pitchFamily="18" charset="0"/>
            </a:rPr>
            <a:t>Calculate photocurrent &amp; diode reverse saturation current @ STC</a:t>
          </a:r>
        </a:p>
      </dsp:txBody>
      <dsp:txXfrm>
        <a:off x="2587939" y="2738987"/>
        <a:ext cx="1409402" cy="939601"/>
      </dsp:txXfrm>
    </dsp:sp>
    <dsp:sp modelId="{EBD21C97-1590-42FC-9E4B-89F0A3C46141}">
      <dsp:nvSpPr>
        <dsp:cNvPr id="0" name=""/>
        <dsp:cNvSpPr/>
      </dsp:nvSpPr>
      <dsp:spPr>
        <a:xfrm>
          <a:off x="4232240" y="2738987"/>
          <a:ext cx="2349003" cy="93960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ambria Math" panose="02040503050406030204" pitchFamily="18" charset="0"/>
              <a:ea typeface="Cambria Math" panose="02040503050406030204" pitchFamily="18" charset="0"/>
            </a:rPr>
            <a:t>Use </a:t>
          </a:r>
          <a:r>
            <a:rPr lang="en-US" sz="1100" kern="1200" dirty="0" err="1">
              <a:latin typeface="Cambria Math" panose="02040503050406030204" pitchFamily="18" charset="0"/>
              <a:ea typeface="Cambria Math" panose="02040503050406030204" pitchFamily="18" charset="0"/>
            </a:rPr>
            <a:t>calcparams_PVSyst</a:t>
          </a:r>
          <a:r>
            <a:rPr lang="en-US" sz="1100" kern="1200" dirty="0">
              <a:latin typeface="Cambria Math" panose="02040503050406030204" pitchFamily="18" charset="0"/>
              <a:ea typeface="Cambria Math" panose="02040503050406030204" pitchFamily="18" charset="0"/>
            </a:rPr>
            <a:t> function to generate the single diode model input parameters</a:t>
          </a:r>
        </a:p>
      </dsp:txBody>
      <dsp:txXfrm>
        <a:off x="4702041" y="2738987"/>
        <a:ext cx="1409402" cy="939601"/>
      </dsp:txXfrm>
    </dsp:sp>
    <dsp:sp modelId="{4C6989C8-443F-4DB0-A9A0-BBB3881A238B}">
      <dsp:nvSpPr>
        <dsp:cNvPr id="0" name=""/>
        <dsp:cNvSpPr/>
      </dsp:nvSpPr>
      <dsp:spPr>
        <a:xfrm>
          <a:off x="6346343" y="2738987"/>
          <a:ext cx="2349003" cy="93960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ambria Math" panose="02040503050406030204" pitchFamily="18" charset="0"/>
              <a:ea typeface="Cambria Math" panose="02040503050406030204" pitchFamily="18" charset="0"/>
            </a:rPr>
            <a:t>Use </a:t>
          </a:r>
          <a:r>
            <a:rPr lang="en-US" sz="1100" kern="1200" dirty="0" err="1">
              <a:latin typeface="Cambria Math" panose="02040503050406030204" pitchFamily="18" charset="0"/>
              <a:ea typeface="Cambria Math" panose="02040503050406030204" pitchFamily="18" charset="0"/>
            </a:rPr>
            <a:t>singlediode</a:t>
          </a:r>
          <a:r>
            <a:rPr lang="en-US" sz="1100" kern="1200" dirty="0">
              <a:latin typeface="Cambria Math" panose="02040503050406030204" pitchFamily="18" charset="0"/>
              <a:ea typeface="Cambria Math" panose="02040503050406030204" pitchFamily="18" charset="0"/>
            </a:rPr>
            <a:t> function to calculate string DC power</a:t>
          </a:r>
        </a:p>
      </dsp:txBody>
      <dsp:txXfrm>
        <a:off x="6816144" y="2738987"/>
        <a:ext cx="1409402" cy="9396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385FBF-147D-4F3B-BC85-9091F79405B5}">
      <dsp:nvSpPr>
        <dsp:cNvPr id="0" name=""/>
        <dsp:cNvSpPr/>
      </dsp:nvSpPr>
      <dsp:spPr>
        <a:xfrm>
          <a:off x="4035" y="2738987"/>
          <a:ext cx="2349003" cy="93960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Cambria Math" panose="02040503050406030204" pitchFamily="18" charset="0"/>
              <a:ea typeface="Cambria Math" panose="02040503050406030204" pitchFamily="18" charset="0"/>
            </a:rPr>
            <a:t>Import matrix of 61853 test data</a:t>
          </a:r>
        </a:p>
      </dsp:txBody>
      <dsp:txXfrm>
        <a:off x="473836" y="2738987"/>
        <a:ext cx="1409402" cy="939601"/>
      </dsp:txXfrm>
    </dsp:sp>
    <dsp:sp modelId="{57007138-C203-473D-88D6-067F37B3EDC1}">
      <dsp:nvSpPr>
        <dsp:cNvPr id="0" name=""/>
        <dsp:cNvSpPr/>
      </dsp:nvSpPr>
      <dsp:spPr>
        <a:xfrm>
          <a:off x="2118138" y="2738987"/>
          <a:ext cx="2349003" cy="93960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Cambria Math" panose="02040503050406030204" pitchFamily="18" charset="0"/>
              <a:ea typeface="Cambria Math" panose="02040503050406030204" pitchFamily="18" charset="0"/>
            </a:rPr>
            <a:t>Use </a:t>
          </a:r>
          <a:r>
            <a:rPr lang="en-US" sz="1200" kern="1200" dirty="0" err="1">
              <a:latin typeface="Cambria Math" panose="02040503050406030204" pitchFamily="18" charset="0"/>
              <a:ea typeface="Cambria Math" panose="02040503050406030204" pitchFamily="18" charset="0"/>
            </a:rPr>
            <a:t>fit_efficiency_model</a:t>
          </a:r>
          <a:r>
            <a:rPr lang="en-US" sz="1200" kern="1200" dirty="0">
              <a:latin typeface="Cambria Math" panose="02040503050406030204" pitchFamily="18" charset="0"/>
              <a:ea typeface="Cambria Math" panose="02040503050406030204" pitchFamily="18" charset="0"/>
            </a:rPr>
            <a:t> to generate optimized values</a:t>
          </a:r>
        </a:p>
      </dsp:txBody>
      <dsp:txXfrm>
        <a:off x="2587939" y="2738987"/>
        <a:ext cx="1409402" cy="939601"/>
      </dsp:txXfrm>
    </dsp:sp>
    <dsp:sp modelId="{EBD21C97-1590-42FC-9E4B-89F0A3C46141}">
      <dsp:nvSpPr>
        <dsp:cNvPr id="0" name=""/>
        <dsp:cNvSpPr/>
      </dsp:nvSpPr>
      <dsp:spPr>
        <a:xfrm>
          <a:off x="4232240" y="2738987"/>
          <a:ext cx="2349003" cy="93960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Cambria Math" panose="02040503050406030204" pitchFamily="18" charset="0"/>
              <a:ea typeface="Cambria Math" panose="02040503050406030204" pitchFamily="18" charset="0"/>
            </a:rPr>
            <a:t>Use model function to calculate efficiency</a:t>
          </a:r>
        </a:p>
      </dsp:txBody>
      <dsp:txXfrm>
        <a:off x="4702041" y="2738987"/>
        <a:ext cx="1409402" cy="939601"/>
      </dsp:txXfrm>
    </dsp:sp>
    <dsp:sp modelId="{4C6989C8-443F-4DB0-A9A0-BBB3881A238B}">
      <dsp:nvSpPr>
        <dsp:cNvPr id="0" name=""/>
        <dsp:cNvSpPr/>
      </dsp:nvSpPr>
      <dsp:spPr>
        <a:xfrm>
          <a:off x="6346343" y="2738987"/>
          <a:ext cx="2349003" cy="93960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Cambria Math" panose="02040503050406030204" pitchFamily="18" charset="0"/>
              <a:ea typeface="Cambria Math" panose="02040503050406030204" pitchFamily="18" charset="0"/>
            </a:rPr>
            <a:t>Convert normalized efficiency to DC power</a:t>
          </a:r>
        </a:p>
      </dsp:txBody>
      <dsp:txXfrm>
        <a:off x="6816144" y="2738987"/>
        <a:ext cx="1409402" cy="9396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385FBF-147D-4F3B-BC85-9091F79405B5}">
      <dsp:nvSpPr>
        <dsp:cNvPr id="0" name=""/>
        <dsp:cNvSpPr/>
      </dsp:nvSpPr>
      <dsp:spPr>
        <a:xfrm>
          <a:off x="4035" y="2738987"/>
          <a:ext cx="2349003" cy="93960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Cambria Math" panose="02040503050406030204" pitchFamily="18" charset="0"/>
              <a:ea typeface="Cambria Math" panose="02040503050406030204" pitchFamily="18" charset="0"/>
            </a:rPr>
            <a:t>Extract characteristic module values from PAN File</a:t>
          </a:r>
        </a:p>
      </dsp:txBody>
      <dsp:txXfrm>
        <a:off x="473836" y="2738987"/>
        <a:ext cx="1409402" cy="939601"/>
      </dsp:txXfrm>
    </dsp:sp>
    <dsp:sp modelId="{57007138-C203-473D-88D6-067F37B3EDC1}">
      <dsp:nvSpPr>
        <dsp:cNvPr id="0" name=""/>
        <dsp:cNvSpPr/>
      </dsp:nvSpPr>
      <dsp:spPr>
        <a:xfrm>
          <a:off x="2118138" y="2738987"/>
          <a:ext cx="2349003" cy="93960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Cambria Math" panose="02040503050406030204" pitchFamily="18" charset="0"/>
              <a:ea typeface="Cambria Math" panose="02040503050406030204" pitchFamily="18" charset="0"/>
            </a:rPr>
            <a:t>Use </a:t>
          </a:r>
          <a:r>
            <a:rPr lang="en-US" sz="1000" kern="1200" dirty="0" err="1">
              <a:latin typeface="Cambria Math" panose="02040503050406030204" pitchFamily="18" charset="0"/>
              <a:ea typeface="Cambria Math" panose="02040503050406030204" pitchFamily="18" charset="0"/>
            </a:rPr>
            <a:t>fit_cec_sam</a:t>
          </a:r>
          <a:r>
            <a:rPr lang="en-US" sz="1000" kern="1200" dirty="0">
              <a:latin typeface="Cambria Math" panose="02040503050406030204" pitchFamily="18" charset="0"/>
              <a:ea typeface="Cambria Math" panose="02040503050406030204" pitchFamily="18" charset="0"/>
            </a:rPr>
            <a:t> function to generate the input parameters</a:t>
          </a:r>
        </a:p>
      </dsp:txBody>
      <dsp:txXfrm>
        <a:off x="2587939" y="2738987"/>
        <a:ext cx="1409402" cy="939601"/>
      </dsp:txXfrm>
    </dsp:sp>
    <dsp:sp modelId="{EBD21C97-1590-42FC-9E4B-89F0A3C46141}">
      <dsp:nvSpPr>
        <dsp:cNvPr id="0" name=""/>
        <dsp:cNvSpPr/>
      </dsp:nvSpPr>
      <dsp:spPr>
        <a:xfrm>
          <a:off x="4232240" y="2738987"/>
          <a:ext cx="2349003" cy="93960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Cambria Math" panose="02040503050406030204" pitchFamily="18" charset="0"/>
              <a:ea typeface="Cambria Math" panose="02040503050406030204" pitchFamily="18" charset="0"/>
            </a:rPr>
            <a:t>Use </a:t>
          </a:r>
          <a:r>
            <a:rPr lang="en-US" sz="1000" kern="1200" dirty="0" err="1">
              <a:latin typeface="Cambria Math" panose="02040503050406030204" pitchFamily="18" charset="0"/>
              <a:ea typeface="Cambria Math" panose="02040503050406030204" pitchFamily="18" charset="0"/>
            </a:rPr>
            <a:t>calcparams_cec</a:t>
          </a:r>
          <a:r>
            <a:rPr lang="en-US" sz="1000" kern="1200" dirty="0">
              <a:latin typeface="Cambria Math" panose="02040503050406030204" pitchFamily="18" charset="0"/>
              <a:ea typeface="Cambria Math" panose="02040503050406030204" pitchFamily="18" charset="0"/>
            </a:rPr>
            <a:t>/</a:t>
          </a:r>
          <a:r>
            <a:rPr lang="en-US" sz="1000" kern="1200" dirty="0" err="1">
              <a:latin typeface="Cambria Math" panose="02040503050406030204" pitchFamily="18" charset="0"/>
              <a:ea typeface="Cambria Math" panose="02040503050406030204" pitchFamily="18" charset="0"/>
            </a:rPr>
            <a:t>desoto</a:t>
          </a:r>
          <a:r>
            <a:rPr lang="en-US" sz="1000" kern="1200" dirty="0">
              <a:latin typeface="Cambria Math" panose="02040503050406030204" pitchFamily="18" charset="0"/>
              <a:ea typeface="Cambria Math" panose="02040503050406030204" pitchFamily="18" charset="0"/>
            </a:rPr>
            <a:t> function to generate the single diode model input parameters</a:t>
          </a:r>
        </a:p>
      </dsp:txBody>
      <dsp:txXfrm>
        <a:off x="4702041" y="2738987"/>
        <a:ext cx="1409402" cy="939601"/>
      </dsp:txXfrm>
    </dsp:sp>
    <dsp:sp modelId="{4C6989C8-443F-4DB0-A9A0-BBB3881A238B}">
      <dsp:nvSpPr>
        <dsp:cNvPr id="0" name=""/>
        <dsp:cNvSpPr/>
      </dsp:nvSpPr>
      <dsp:spPr>
        <a:xfrm>
          <a:off x="6346343" y="2738987"/>
          <a:ext cx="2349003" cy="93960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Cambria Math" panose="02040503050406030204" pitchFamily="18" charset="0"/>
              <a:ea typeface="Cambria Math" panose="02040503050406030204" pitchFamily="18" charset="0"/>
            </a:rPr>
            <a:t>Use </a:t>
          </a:r>
          <a:r>
            <a:rPr lang="en-US" sz="1000" kern="1200" dirty="0" err="1">
              <a:latin typeface="Cambria Math" panose="02040503050406030204" pitchFamily="18" charset="0"/>
              <a:ea typeface="Cambria Math" panose="02040503050406030204" pitchFamily="18" charset="0"/>
            </a:rPr>
            <a:t>singlediode</a:t>
          </a:r>
          <a:r>
            <a:rPr lang="en-US" sz="1000" kern="1200" dirty="0">
              <a:latin typeface="Cambria Math" panose="02040503050406030204" pitchFamily="18" charset="0"/>
              <a:ea typeface="Cambria Math" panose="02040503050406030204" pitchFamily="18" charset="0"/>
            </a:rPr>
            <a:t> function to calculate string DC power</a:t>
          </a:r>
        </a:p>
      </dsp:txBody>
      <dsp:txXfrm>
        <a:off x="6816144" y="2738987"/>
        <a:ext cx="1409402" cy="9396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E55D36-3FC5-4AF4-8E66-2C62107E49CC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2D2FD3-2907-4D79-A0D4-D567D35BB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98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Modeled vs Measured power for SAPM model for LG System with temperature &amp; irradiance as color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2D2FD3-2907-4D79-A0D4-D567D35BB1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40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SAPM mean absolute percent error on </a:t>
            </a:r>
            <a:r>
              <a:rPr lang="en-US" dirty="0" err="1"/>
              <a:t>sunpath</a:t>
            </a:r>
            <a:r>
              <a:rPr lang="en-US" dirty="0"/>
              <a:t> as color for LG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2D2FD3-2907-4D79-A0D4-D567D35BB1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520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MAPE for individual LG System, can also be displayed as years on x and models as hue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2D2FD3-2907-4D79-A0D4-D567D35BB1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603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Visualization of filters used on data for Can 275 system, can also be represented as the filter on top of the physical parameter itself (instead of on power like above)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2D2FD3-2907-4D79-A0D4-D567D35BB1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56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MBE for all systems &amp; all models &amp; all years, can also be displayed with models on x axis and systems as hue (next slide)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2D2FD3-2907-4D79-A0D4-D567D35BB1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296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18586-0A6B-4AB9-8429-F643A7C50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292EA1-068A-4A09-993A-A434207704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6084F-23C7-4E33-8F2E-893CEDC19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C033-580C-480C-A737-22A7F7418CE2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5DF16-C00E-4076-B197-7A4641609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CCFB4-CF11-4BF1-8916-89510F60B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D76F0-8B4E-4A3E-9395-88DF0F9E5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1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86975-08C8-408D-AD2F-849BAECAD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9794CE-0949-4715-9036-7F29C46836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17D87-0103-42FB-9419-D668B01F9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C033-580C-480C-A737-22A7F7418CE2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39038-65F3-4AE6-8BB2-3765A0FA3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1D345-B4BD-4646-95F9-98875D7DF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D76F0-8B4E-4A3E-9395-88DF0F9E5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41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95C24F-5031-4C50-AB49-AAE6DC1703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D8F3A9-49D9-4105-B6EB-AC3517E49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D9EDC-9F24-43D2-885C-D035F5E6C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C033-580C-480C-A737-22A7F7418CE2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056DC-B7FB-43BA-A983-E1230E37F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E574A-1078-4C83-BAE1-067E51F46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D76F0-8B4E-4A3E-9395-88DF0F9E5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507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841BB-B8F8-4996-87F0-743509F28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09CEF-6A3B-4A85-8C44-FEC35E586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06F3C-F4CD-4DF4-A240-9D3611156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C033-580C-480C-A737-22A7F7418CE2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3F594-3B63-4A0B-8537-46CFE8AC8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B57C6-F1CF-4A92-8C0F-7F891748E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D76F0-8B4E-4A3E-9395-88DF0F9E5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64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19AAE-A6B7-41D1-B399-26CC8EA4A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22F13-818E-448D-A9F6-0F462F670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E98AE-80E0-490B-B3DD-CF97CF118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C033-580C-480C-A737-22A7F7418CE2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17A81-639E-46A3-8376-2D7247D53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F0F0F-6245-436D-91F4-CFC25A934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D76F0-8B4E-4A3E-9395-88DF0F9E5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664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D262D-9942-48E8-965B-3F7C80291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237A3-16AE-47C0-9BB9-140AB770E5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FD59C2-98AD-471A-BDAE-CF8763D71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12223-B1E9-4657-9C81-832C75E94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C033-580C-480C-A737-22A7F7418CE2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681ECD-21B1-4B37-AF31-319F6C4BC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8BE74-AA42-47EE-B0FE-9A355F3B4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D76F0-8B4E-4A3E-9395-88DF0F9E5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798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CC4E6-93CE-42A0-ADF8-B4432A373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D3BF8-29DE-41F5-89B9-62182E83B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349B78-67FB-4063-83E1-242A11B44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120A7C-3746-4EC8-9DCF-B99FD44E6D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4FC6DE-64E8-48C6-A44B-97347FEDAD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5DCC4F-E960-458B-946F-9ECE3BDBD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C033-580C-480C-A737-22A7F7418CE2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64A53C-C19B-4DF4-AE35-5EB04C11B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8A8086-3970-4DF9-8333-545CDB85F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D76F0-8B4E-4A3E-9395-88DF0F9E5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789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C2FB-9940-42F5-B06E-9C167C0F2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EA9BDC-6066-4724-BA40-EC0EB3F9B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C033-580C-480C-A737-22A7F7418CE2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CAF9A3-1EF9-4BFE-8A0B-347619004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CEC2B2-61CC-46AD-9EDC-88B4B3929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D76F0-8B4E-4A3E-9395-88DF0F9E5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26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640E95-744E-4D37-BA7B-2C8A34516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C033-580C-480C-A737-22A7F7418CE2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BE4E7A-3505-4906-924B-77560F0E9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841BAB-8B38-4D5B-A389-4AC2E6C40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D76F0-8B4E-4A3E-9395-88DF0F9E5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72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20DAE-6870-4BA2-A30D-23AB500F3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22F4D-E732-4504-AC8E-B50A6E423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9506A5-28B6-4530-B822-73E1D3C78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CDD6E2-43D1-4838-9895-F7F24021C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C033-580C-480C-A737-22A7F7418CE2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27CE8D-A81F-4B68-9299-DF211F18D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8AE856-D18D-4943-B185-D0BB12243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D76F0-8B4E-4A3E-9395-88DF0F9E5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01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194F4-FBFA-4A93-85B4-3E3C86692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047D9E-4F94-4128-ADAE-421928B45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47F04F-55FF-47C4-9714-4A91C4609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3F57FD-012B-4539-985E-A348DB5AB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C033-580C-480C-A737-22A7F7418CE2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4A800E-7A79-4A2E-9B53-53F7D3F58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4AB4AB-147F-43FD-A8D4-2E9B91C69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D76F0-8B4E-4A3E-9395-88DF0F9E5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054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0AF00B-ED74-4B5B-8FAD-B19EBA375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81075B-4B5F-47F9-86E6-7EBCB6C36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0A0D2-0093-4DE8-AA4B-310CF91893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BC033-580C-480C-A737-22A7F7418CE2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8F225-F0E1-4E3A-B9D4-B186618E81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93D35-D40A-4222-85C1-F44D0C77C0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D76F0-8B4E-4A3E-9395-88DF0F9E5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744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1B55BF6-5981-4026-BBB5-DE8D445B31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5243417"/>
              </p:ext>
            </p:extLst>
          </p:nvPr>
        </p:nvGraphicFramePr>
        <p:xfrm>
          <a:off x="1843963" y="119438"/>
          <a:ext cx="8699382" cy="64175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D73746A-4DCE-4A96-B477-603954FD9A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3240564"/>
              </p:ext>
            </p:extLst>
          </p:nvPr>
        </p:nvGraphicFramePr>
        <p:xfrm>
          <a:off x="1843963" y="2301100"/>
          <a:ext cx="8699382" cy="64175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06E34843-71E7-4F2A-991B-26B9E2D8B1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1239376"/>
              </p:ext>
            </p:extLst>
          </p:nvPr>
        </p:nvGraphicFramePr>
        <p:xfrm>
          <a:off x="1843963" y="-2062225"/>
          <a:ext cx="8699382" cy="64175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C814388-8E90-47F3-8C25-ABD51BF965B5}"/>
              </a:ext>
            </a:extLst>
          </p:cNvPr>
          <p:cNvSpPr txBox="1"/>
          <p:nvPr/>
        </p:nvSpPr>
        <p:spPr>
          <a:xfrm>
            <a:off x="1843963" y="18958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CEC/Desoto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295706-B8EA-4953-A043-EE03ECD7BAC1}"/>
              </a:ext>
            </a:extLst>
          </p:cNvPr>
          <p:cNvSpPr txBox="1"/>
          <p:nvPr/>
        </p:nvSpPr>
        <p:spPr>
          <a:xfrm>
            <a:off x="1843963" y="2442144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PVSyst</a:t>
            </a: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40E77E-EA0F-413A-8C02-BA40DA5B0DDF}"/>
              </a:ext>
            </a:extLst>
          </p:cNvPr>
          <p:cNvSpPr txBox="1"/>
          <p:nvPr/>
        </p:nvSpPr>
        <p:spPr>
          <a:xfrm>
            <a:off x="1843963" y="4623806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Matrix Models</a:t>
            </a:r>
          </a:p>
        </p:txBody>
      </p:sp>
    </p:spTree>
    <p:extLst>
      <p:ext uri="{BB962C8B-B14F-4D97-AF65-F5344CB8AC3E}">
        <p14:creationId xmlns:p14="http://schemas.microsoft.com/office/powerpoint/2010/main" val="2237347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628592-DCCD-49CA-A442-0AFAC6EB42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30" y="622651"/>
            <a:ext cx="10882539" cy="561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267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9118B0-8248-44BA-80C0-815763ADF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30" y="622651"/>
            <a:ext cx="10882539" cy="561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267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FAC131-F17B-46E3-9AE8-7921A8C342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82" y="622651"/>
            <a:ext cx="10920635" cy="561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074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DDCA98-9673-48A1-BA12-CB79D2807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82" y="622651"/>
            <a:ext cx="10920635" cy="561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593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4E6CC7-1D8E-4892-81CD-11C6A9E464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73" y="622651"/>
            <a:ext cx="10768254" cy="56126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46D9CC-0957-4294-99DA-109B8D469A04}"/>
              </a:ext>
            </a:extLst>
          </p:cNvPr>
          <p:cNvSpPr txBox="1"/>
          <p:nvPr/>
        </p:nvSpPr>
        <p:spPr>
          <a:xfrm>
            <a:off x="4412199" y="606110"/>
            <a:ext cx="808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PVWatts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94523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BA95229-DF59-45C8-AC13-3A5B08F34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73" y="622651"/>
            <a:ext cx="10768254" cy="56126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48C055-6ADC-499C-B700-F9B04EB5ACD5}"/>
              </a:ext>
            </a:extLst>
          </p:cNvPr>
          <p:cNvSpPr txBox="1"/>
          <p:nvPr/>
        </p:nvSpPr>
        <p:spPr>
          <a:xfrm>
            <a:off x="4714042" y="606110"/>
            <a:ext cx="463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CEC</a:t>
            </a:r>
          </a:p>
        </p:txBody>
      </p:sp>
    </p:spTree>
    <p:extLst>
      <p:ext uri="{BB962C8B-B14F-4D97-AF65-F5344CB8AC3E}">
        <p14:creationId xmlns:p14="http://schemas.microsoft.com/office/powerpoint/2010/main" val="3040938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DF566F4-C8C7-4F1A-89D7-324E17AAA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73" y="622651"/>
            <a:ext cx="10768254" cy="56126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619939-1CA5-400F-BD7C-4C76E038A088}"/>
              </a:ext>
            </a:extLst>
          </p:cNvPr>
          <p:cNvSpPr txBox="1"/>
          <p:nvPr/>
        </p:nvSpPr>
        <p:spPr>
          <a:xfrm>
            <a:off x="4483214" y="606110"/>
            <a:ext cx="7039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Desoto</a:t>
            </a:r>
          </a:p>
        </p:txBody>
      </p:sp>
    </p:spTree>
    <p:extLst>
      <p:ext uri="{BB962C8B-B14F-4D97-AF65-F5344CB8AC3E}">
        <p14:creationId xmlns:p14="http://schemas.microsoft.com/office/powerpoint/2010/main" val="208742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A36FBDD-1D38-4AE0-BFC0-22818B481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73" y="622651"/>
            <a:ext cx="10768254" cy="56126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4C527C-D008-4E8C-8B7D-BD78BEF89BC5}"/>
              </a:ext>
            </a:extLst>
          </p:cNvPr>
          <p:cNvSpPr txBox="1"/>
          <p:nvPr/>
        </p:nvSpPr>
        <p:spPr>
          <a:xfrm>
            <a:off x="4545360" y="606110"/>
            <a:ext cx="667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PVSyst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82814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85FC8BD8-0F13-451D-A26F-5A473367C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434869"/>
              </p:ext>
            </p:extLst>
          </p:nvPr>
        </p:nvGraphicFramePr>
        <p:xfrm>
          <a:off x="1227220" y="211304"/>
          <a:ext cx="9737559" cy="643539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163901">
                  <a:extLst>
                    <a:ext uri="{9D8B030D-6E8A-4147-A177-3AD203B41FA5}">
                      <a16:colId xmlns:a16="http://schemas.microsoft.com/office/drawing/2014/main" val="423427352"/>
                    </a:ext>
                  </a:extLst>
                </a:gridCol>
                <a:gridCol w="1731122">
                  <a:extLst>
                    <a:ext uri="{9D8B030D-6E8A-4147-A177-3AD203B41FA5}">
                      <a16:colId xmlns:a16="http://schemas.microsoft.com/office/drawing/2014/main" val="1007178295"/>
                    </a:ext>
                  </a:extLst>
                </a:gridCol>
                <a:gridCol w="1947512">
                  <a:extLst>
                    <a:ext uri="{9D8B030D-6E8A-4147-A177-3AD203B41FA5}">
                      <a16:colId xmlns:a16="http://schemas.microsoft.com/office/drawing/2014/main" val="648811608"/>
                    </a:ext>
                  </a:extLst>
                </a:gridCol>
                <a:gridCol w="1947512">
                  <a:extLst>
                    <a:ext uri="{9D8B030D-6E8A-4147-A177-3AD203B41FA5}">
                      <a16:colId xmlns:a16="http://schemas.microsoft.com/office/drawing/2014/main" val="2593184154"/>
                    </a:ext>
                  </a:extLst>
                </a:gridCol>
                <a:gridCol w="1947512">
                  <a:extLst>
                    <a:ext uri="{9D8B030D-6E8A-4147-A177-3AD203B41FA5}">
                      <a16:colId xmlns:a16="http://schemas.microsoft.com/office/drawing/2014/main" val="1704422615"/>
                    </a:ext>
                  </a:extLst>
                </a:gridCol>
              </a:tblGrid>
              <a:tr h="131338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Model</a:t>
                      </a: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Sandia Array Performance Model (SAPM)</a:t>
                      </a: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PVWatts</a:t>
                      </a:r>
                      <a:endParaRPr lang="en-US" sz="1500" dirty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Single Diode Models 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(CEC, Desoto,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PVSyst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Matrix Models </a:t>
                      </a:r>
                    </a:p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(ADR,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Heydenreich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MotherPV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, PVGIS, MPM5, MPM6, Bilinear)</a:t>
                      </a: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1374703"/>
                  </a:ext>
                </a:extLst>
              </a:tr>
              <a:tr h="363980">
                <a:tc gridSpan="5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Input Parameters</a:t>
                      </a:r>
                      <a:endParaRPr lang="en-US" sz="1800" b="1" dirty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933167"/>
                  </a:ext>
                </a:extLst>
              </a:tr>
              <a:tr h="32164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Effective Irradiance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✔</a:t>
                      </a:r>
                      <a:endParaRPr lang="en-US" sz="1400" dirty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✔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✔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✔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47414216"/>
                  </a:ext>
                </a:extLst>
              </a:tr>
              <a:tr h="32164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Cell Temperature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✔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✔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✔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81457906"/>
                  </a:ext>
                </a:extLst>
              </a:tr>
              <a:tr h="32164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Module Temperature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✔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201654373"/>
                  </a:ext>
                </a:extLst>
              </a:tr>
              <a:tr h="32164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SAPM Coefficients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✔</a:t>
                      </a:r>
                      <a:endParaRPr lang="en-US" sz="1400" dirty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20407675"/>
                  </a:ext>
                </a:extLst>
              </a:tr>
              <a:tr h="53431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STC Power &amp; Temperature Coefficient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✔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846335402"/>
                  </a:ext>
                </a:extLst>
              </a:tr>
              <a:tr h="32164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PAN File Coefficients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✔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8920433"/>
                  </a:ext>
                </a:extLst>
              </a:tr>
              <a:tr h="32164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61853 Matrix Data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✔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58900285"/>
                  </a:ext>
                </a:extLst>
              </a:tr>
              <a:tr h="363980">
                <a:tc gridSpan="5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Output Values</a:t>
                      </a:r>
                      <a:endParaRPr lang="en-US" sz="1800" b="1" dirty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443249"/>
                  </a:ext>
                </a:extLst>
              </a:tr>
              <a:tr h="321645"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Isc</a:t>
                      </a:r>
                      <a:endParaRPr lang="en-US" sz="1400" dirty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✔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✔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81537817"/>
                  </a:ext>
                </a:extLst>
              </a:tr>
              <a:tr h="32164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Imp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✔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✔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7711196"/>
                  </a:ext>
                </a:extLst>
              </a:tr>
              <a:tr h="321645"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Vmp</a:t>
                      </a:r>
                      <a:endParaRPr lang="en-US" sz="1400" dirty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✔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✔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64845947"/>
                  </a:ext>
                </a:extLst>
              </a:tr>
              <a:tr h="321645"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Voc</a:t>
                      </a:r>
                      <a:endParaRPr lang="en-US" sz="1400" dirty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✔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✔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02347617"/>
                  </a:ext>
                </a:extLst>
              </a:tr>
              <a:tr h="321645"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Pmp</a:t>
                      </a:r>
                      <a:endParaRPr lang="en-US" sz="1400" dirty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✔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✔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✔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158597747"/>
                  </a:ext>
                </a:extLst>
              </a:tr>
              <a:tr h="32164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Efficiency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✔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0507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8633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C7552E4-27F3-4EA3-A113-DC50FB1BD3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068624"/>
              </p:ext>
            </p:extLst>
          </p:nvPr>
        </p:nvGraphicFramePr>
        <p:xfrm>
          <a:off x="1727200" y="1"/>
          <a:ext cx="9037054" cy="645064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413844">
                  <a:extLst>
                    <a:ext uri="{9D8B030D-6E8A-4147-A177-3AD203B41FA5}">
                      <a16:colId xmlns:a16="http://schemas.microsoft.com/office/drawing/2014/main" val="2871319536"/>
                    </a:ext>
                  </a:extLst>
                </a:gridCol>
                <a:gridCol w="2104682">
                  <a:extLst>
                    <a:ext uri="{9D8B030D-6E8A-4147-A177-3AD203B41FA5}">
                      <a16:colId xmlns:a16="http://schemas.microsoft.com/office/drawing/2014/main" val="2575744034"/>
                    </a:ext>
                  </a:extLst>
                </a:gridCol>
                <a:gridCol w="2259264">
                  <a:extLst>
                    <a:ext uri="{9D8B030D-6E8A-4147-A177-3AD203B41FA5}">
                      <a16:colId xmlns:a16="http://schemas.microsoft.com/office/drawing/2014/main" val="924490588"/>
                    </a:ext>
                  </a:extLst>
                </a:gridCol>
                <a:gridCol w="2259264">
                  <a:extLst>
                    <a:ext uri="{9D8B030D-6E8A-4147-A177-3AD203B41FA5}">
                      <a16:colId xmlns:a16="http://schemas.microsoft.com/office/drawing/2014/main" val="1307594007"/>
                    </a:ext>
                  </a:extLst>
                </a:gridCol>
              </a:tblGrid>
              <a:tr h="6424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Manufacturer &amp;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Cell Technology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# of Modules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Installation Date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7223862"/>
                  </a:ext>
                </a:extLst>
              </a:tr>
              <a:tr h="44807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LG </a:t>
                      </a:r>
                    </a:p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320N1K-A5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N-PERT Si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4 strings of 12 (48)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June 2018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8439015"/>
                  </a:ext>
                </a:extLst>
              </a:tr>
              <a:tr h="6424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Panasonic VBHN325SA16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HIT Mono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4 strings of 12 (48)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June 2018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8496857"/>
                  </a:ext>
                </a:extLst>
              </a:tr>
              <a:tr h="6424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Canadian Solar </a:t>
                      </a:r>
                    </a:p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CS6K-270P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Poly-Si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4 strings of 12 (48)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October 2017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0845540"/>
                  </a:ext>
                </a:extLst>
              </a:tr>
              <a:tr h="6424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Canadian Solar</a:t>
                      </a:r>
                    </a:p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CS6K-275M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Mono-Si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4 strings of 12 (48)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October 2017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8452498"/>
                  </a:ext>
                </a:extLst>
              </a:tr>
              <a:tr h="55960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Hanwha Q Cells Plus</a:t>
                      </a:r>
                    </a:p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Q.Plus</a:t>
                      </a:r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 BFR-G4.1 280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Poly-Si PERC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4 strings of 12 (48)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October 2017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2702392"/>
                  </a:ext>
                </a:extLst>
              </a:tr>
              <a:tr h="67350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Hanwha Q Cells Peak</a:t>
                      </a:r>
                    </a:p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Q.Peak</a:t>
                      </a:r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 BFR-G4.1 290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Mono-Si PERC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4 strings of 12 (48)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October 2017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8139551"/>
                  </a:ext>
                </a:extLst>
              </a:tr>
              <a:tr h="6424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Mission Solar</a:t>
                      </a:r>
                    </a:p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MSE300SQ5T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Mono-Si PERC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4 strings of 12 (48)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May 2019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175716"/>
                  </a:ext>
                </a:extLst>
              </a:tr>
              <a:tr h="6424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Jinko Solar</a:t>
                      </a:r>
                    </a:p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JKM260P-60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Poly-Si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4 strings of 12 (48)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April 2020*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3845850"/>
                  </a:ext>
                </a:extLst>
              </a:tr>
              <a:tr h="642426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Itek</a:t>
                      </a:r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 Energy</a:t>
                      </a:r>
                    </a:p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IT-360-SE72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Mono-Si PERC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5 strings of 10 (50)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March 2020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641889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BBC60D2-61D5-401A-83C5-41AF59ABDE93}"/>
              </a:ext>
            </a:extLst>
          </p:cNvPr>
          <p:cNvSpPr txBox="1"/>
          <p:nvPr/>
        </p:nvSpPr>
        <p:spPr>
          <a:xfrm>
            <a:off x="626336" y="6450649"/>
            <a:ext cx="11359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*The Jinko system was initially installed in June 2016 but was later moved to the current configuration at the given date</a:t>
            </a:r>
          </a:p>
        </p:txBody>
      </p:sp>
    </p:spTree>
    <p:extLst>
      <p:ext uri="{BB962C8B-B14F-4D97-AF65-F5344CB8AC3E}">
        <p14:creationId xmlns:p14="http://schemas.microsoft.com/office/powerpoint/2010/main" val="18218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32501CF-A244-402D-8844-E0335FF185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100685"/>
              </p:ext>
            </p:extLst>
          </p:nvPr>
        </p:nvGraphicFramePr>
        <p:xfrm>
          <a:off x="3180179" y="1204616"/>
          <a:ext cx="4555230" cy="38404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518410">
                  <a:extLst>
                    <a:ext uri="{9D8B030D-6E8A-4147-A177-3AD203B41FA5}">
                      <a16:colId xmlns:a16="http://schemas.microsoft.com/office/drawing/2014/main" val="2668973418"/>
                    </a:ext>
                  </a:extLst>
                </a:gridCol>
                <a:gridCol w="1518410">
                  <a:extLst>
                    <a:ext uri="{9D8B030D-6E8A-4147-A177-3AD203B41FA5}">
                      <a16:colId xmlns:a16="http://schemas.microsoft.com/office/drawing/2014/main" val="2422759169"/>
                    </a:ext>
                  </a:extLst>
                </a:gridCol>
                <a:gridCol w="1518410">
                  <a:extLst>
                    <a:ext uri="{9D8B030D-6E8A-4147-A177-3AD203B41FA5}">
                      <a16:colId xmlns:a16="http://schemas.microsoft.com/office/drawing/2014/main" val="41530206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Filter Parameter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Lower Bound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Upper Bound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9899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Solar Elevation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15 deg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90 deg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4064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Effective Irradiance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50 W/m</a:t>
                      </a:r>
                      <a:r>
                        <a:rPr lang="en-US" baseline="30000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dirty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1200 W/m</a:t>
                      </a:r>
                      <a:r>
                        <a:rPr lang="en-US" baseline="30000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dirty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1734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Cell Temperature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-40 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85 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322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Module Temperature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-40 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85 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1900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Ambient Temperature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-10 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40 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5813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7354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35B886-8286-4025-9361-952558F18F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50627"/>
            <a:ext cx="6143018" cy="38899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A6A6E4-FB41-49B7-90E4-7FDFA828BF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982" y="1282580"/>
            <a:ext cx="6143018" cy="395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202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A56B9D0-268A-41B2-B278-BEF8CA8787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129" y="131329"/>
            <a:ext cx="9462351" cy="633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430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7C956C-7AF6-4341-B2BC-2B1C3870E6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349" y="622651"/>
            <a:ext cx="10387301" cy="561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791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5947201-49FD-4EAE-9794-CA02CA56E692}"/>
              </a:ext>
            </a:extLst>
          </p:cNvPr>
          <p:cNvSpPr txBox="1"/>
          <p:nvPr/>
        </p:nvSpPr>
        <p:spPr>
          <a:xfrm>
            <a:off x="-61105" y="3122"/>
            <a:ext cx="1140302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Can275 – All Years</a:t>
            </a:r>
          </a:p>
          <a:p>
            <a:pPr algn="ctr"/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Bounds used for filtering </a:t>
            </a:r>
            <a:r>
              <a:rPr 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meteo</a:t>
            </a: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data for PVPMC Intercomparison</a:t>
            </a: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		</a:t>
            </a: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F91E5C-AFE8-4AAE-B518-9215B7967C04}"/>
              </a:ext>
            </a:extLst>
          </p:cNvPr>
          <p:cNvSpPr txBox="1"/>
          <p:nvPr/>
        </p:nvSpPr>
        <p:spPr>
          <a:xfrm>
            <a:off x="1939457" y="656558"/>
            <a:ext cx="2307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Sol. </a:t>
            </a:r>
            <a:r>
              <a:rPr lang="en-US" sz="1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Elev</a:t>
            </a:r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15&lt;x&lt;90 – 60.62%</a:t>
            </a:r>
          </a:p>
          <a:p>
            <a:endParaRPr lang="en-US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C44706-DBEE-4EAF-BD96-992F247BDFC2}"/>
              </a:ext>
            </a:extLst>
          </p:cNvPr>
          <p:cNvSpPr txBox="1"/>
          <p:nvPr/>
        </p:nvSpPr>
        <p:spPr>
          <a:xfrm>
            <a:off x="7713196" y="621472"/>
            <a:ext cx="2307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Eff </a:t>
            </a:r>
            <a:r>
              <a:rPr lang="en-US" sz="1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Irr</a:t>
            </a:r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50&lt;x&lt;1200 – 56.23% </a:t>
            </a:r>
          </a:p>
          <a:p>
            <a:endParaRPr lang="en-US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6EB3BB-2B5D-4E17-8395-B5B49545C4F2}"/>
              </a:ext>
            </a:extLst>
          </p:cNvPr>
          <p:cNvSpPr txBox="1"/>
          <p:nvPr/>
        </p:nvSpPr>
        <p:spPr>
          <a:xfrm>
            <a:off x="1936857" y="3669448"/>
            <a:ext cx="2313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Cell Temp  -40&lt;x&lt;85 – 0.008% </a:t>
            </a:r>
          </a:p>
          <a:p>
            <a:endParaRPr lang="en-US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DF47CC-558E-472D-A3B5-545273787117}"/>
              </a:ext>
            </a:extLst>
          </p:cNvPr>
          <p:cNvSpPr txBox="1"/>
          <p:nvPr/>
        </p:nvSpPr>
        <p:spPr>
          <a:xfrm>
            <a:off x="7281234" y="3669448"/>
            <a:ext cx="2777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Ratio of </a:t>
            </a:r>
            <a:r>
              <a:rPr lang="en-US" sz="1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IvsG</a:t>
            </a:r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 0.004&lt;x&lt;0.008 – 56.48%</a:t>
            </a:r>
          </a:p>
          <a:p>
            <a:endParaRPr lang="en-US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16B43F-D069-4948-BBB8-2F2027739FA1}"/>
              </a:ext>
            </a:extLst>
          </p:cNvPr>
          <p:cNvSpPr txBox="1"/>
          <p:nvPr/>
        </p:nvSpPr>
        <p:spPr>
          <a:xfrm>
            <a:off x="4398681" y="6556118"/>
            <a:ext cx="2921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Total % Filtered for all years: 63.79%</a:t>
            </a:r>
          </a:p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727117-5B83-4DB6-AF64-F7491DBBD7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94"/>
          <a:stretch/>
        </p:blipFill>
        <p:spPr>
          <a:xfrm>
            <a:off x="6581742" y="865206"/>
            <a:ext cx="3876457" cy="25637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029AE1-090B-429C-B55C-7B680386376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40"/>
          <a:stretch/>
        </p:blipFill>
        <p:spPr>
          <a:xfrm>
            <a:off x="6570850" y="3919873"/>
            <a:ext cx="3909271" cy="25744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A48037-6077-4127-B66B-773469DFB2B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94"/>
          <a:stretch/>
        </p:blipFill>
        <p:spPr>
          <a:xfrm>
            <a:off x="956344" y="887688"/>
            <a:ext cx="3842463" cy="25413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8AFEE8-68FA-45DA-9615-CB20736901E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40"/>
          <a:stretch/>
        </p:blipFill>
        <p:spPr>
          <a:xfrm>
            <a:off x="956344" y="3919873"/>
            <a:ext cx="3909271" cy="257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469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882A9F-B799-4587-BA98-8FAD76834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190" y="451222"/>
            <a:ext cx="9447619" cy="595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579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7089</TotalTime>
  <Words>601</Words>
  <Application>Microsoft Office PowerPoint</Application>
  <PresentationFormat>Widescreen</PresentationFormat>
  <Paragraphs>159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Deville, Lelia Marie</dc:creator>
  <cp:lastModifiedBy>Deville, Lelia Marie</cp:lastModifiedBy>
  <cp:revision>21</cp:revision>
  <dcterms:created xsi:type="dcterms:W3CDTF">2021-08-30T21:18:11Z</dcterms:created>
  <dcterms:modified xsi:type="dcterms:W3CDTF">2021-09-14T15:30:54Z</dcterms:modified>
</cp:coreProperties>
</file>