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80" r:id="rId3"/>
    <p:sldId id="266" r:id="rId4"/>
    <p:sldId id="268" r:id="rId5"/>
    <p:sldId id="271" r:id="rId6"/>
    <p:sldId id="256" r:id="rId7"/>
    <p:sldId id="257" r:id="rId8"/>
    <p:sldId id="258" r:id="rId9"/>
    <p:sldId id="272" r:id="rId10"/>
    <p:sldId id="262" r:id="rId11"/>
    <p:sldId id="267" r:id="rId12"/>
    <p:sldId id="269" r:id="rId13"/>
    <p:sldId id="276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5D36-3FC5-4AF4-8E66-2C62107E49C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D2FD3-2907-4D79-A0D4-D567D35B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Modeled vs Measured power for SAPM model for LG System with temperature &amp; irradiance as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SAPM mean absolute percent error on </a:t>
            </a:r>
            <a:r>
              <a:rPr lang="en-US" dirty="0" err="1"/>
              <a:t>sunpath</a:t>
            </a:r>
            <a:r>
              <a:rPr lang="en-US" dirty="0"/>
              <a:t> as color for LG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MAPE for individual LG System, can also be displayed as years on x and models as hue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MBE for all systems &amp; all models &amp; all years, can also be displayed with models on x axis and systems as hue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D2FD3-2907-4D79-A0D4-D567D35BB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586-0A6B-4AB9-8429-F643A7C5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92EA1-068A-4A09-993A-A4342077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084F-23C7-4E33-8F2E-893CEDC1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DF16-C00E-4076-B197-7A464160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FB4-CF11-4BF1-8916-89510F60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975-08C8-408D-AD2F-849BAECA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794CE-0949-4715-9036-7F29C468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7D87-0103-42FB-9419-D668B01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9038-65F3-4AE6-8BB2-3765A0FA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345-B4BD-4646-95F9-98875D7D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5C24F-5031-4C50-AB49-AAE6DC17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F3A9-49D9-4105-B6EB-AC3517E4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9EDC-9F24-43D2-885C-D035F5E6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56DC-B7FB-43BA-A983-E1230E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74A-1078-4C83-BAE1-067E51F4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41BB-B8F8-4996-87F0-743509F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9CEF-6A3B-4A85-8C44-FEC35E58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6F3C-F4CD-4DF4-A240-9D361115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F594-3B63-4A0B-8537-46CFE8AC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57C6-F1CF-4A92-8C0F-7F891748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9AAE-A6B7-41D1-B399-26CC8EA4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2F13-818E-448D-A9F6-0F462F67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98AE-80E0-490B-B3DD-CF97CF11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7A81-639E-46A3-8376-2D7247D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0F0F-6245-436D-91F4-CFC25A93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262D-9942-48E8-965B-3F7C8029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37A3-16AE-47C0-9BB9-140AB770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59C2-98AD-471A-BDAE-CF8763D71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2223-B1E9-4657-9C81-832C75E9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81ECD-21B1-4B37-AF31-319F6C4B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E74-AA42-47EE-B0FE-9A355F3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C4E6-93CE-42A0-ADF8-B4432A3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3BF8-29DE-41F5-89B9-62182E83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9B78-67FB-4063-83E1-242A11B44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20A7C-3746-4EC8-9DCF-B99FD44E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FC6DE-64E8-48C6-A44B-97347FED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CC4F-E960-458B-946F-9ECE3BDB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A53C-C19B-4DF4-AE35-5EB04C11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A8086-3970-4DF9-8333-545CDB85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C2FB-9940-42F5-B06E-9C167C0F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A9BDC-6066-4724-BA40-EC0EB3F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AF9A3-1EF9-4BFE-8A0B-34761900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C2B2-61CC-46AD-9EDC-88B4B392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40E95-744E-4D37-BA7B-2C8A3451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E4E7A-3505-4906-924B-77560F0E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1BAB-8B38-4D5B-A389-4AC2E6C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0DAE-6870-4BA2-A30D-23AB500F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2F4D-E732-4504-AC8E-B50A6E42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506A5-28B6-4530-B822-73E1D3C7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D6E2-43D1-4838-9895-F7F2402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CE8D-A81F-4B68-9299-DF211F18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E856-D18D-4943-B185-D0BB122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94F4-FBFA-4A93-85B4-3E3C8669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47D9E-4F94-4128-ADAE-421928B4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7F04F-55FF-47C4-9714-4A91C460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57FD-012B-4539-985E-A348DB5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800E-7A79-4A2E-9B53-53F7D3F5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B4AB-147F-43FD-A8D4-2E9B91C6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AF00B-ED74-4B5B-8FAD-B19EBA37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075B-4B5F-47F9-86E6-7EBCB6C3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A0D2-0093-4DE8-AA4B-310CF918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C033-580C-480C-A737-22A7F7418CE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F225-F0E1-4E3A-B9D4-B186618E8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3D35-D40A-4222-85C1-F44D0C77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76F0-8B4E-4A3E-9395-88DF0F9E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D97B1D-AFD6-4B6D-9ADC-97F024739DD2}"/>
              </a:ext>
            </a:extLst>
          </p:cNvPr>
          <p:cNvGrpSpPr/>
          <p:nvPr/>
        </p:nvGrpSpPr>
        <p:grpSpPr>
          <a:xfrm>
            <a:off x="657234" y="995886"/>
            <a:ext cx="4718496" cy="1135882"/>
            <a:chOff x="6664980" y="446121"/>
            <a:chExt cx="4718496" cy="11358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8E1CD0-28B3-460C-980C-82DE45C8E6B6}"/>
                </a:ext>
              </a:extLst>
            </p:cNvPr>
            <p:cNvSpPr/>
            <p:nvPr/>
          </p:nvSpPr>
          <p:spPr>
            <a:xfrm>
              <a:off x="6664980" y="446121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module dictionary using </a:t>
              </a:r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retrieve_sam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or measured coefficients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9E52F7-249F-43A5-A891-33B0BD42A18D}"/>
                </a:ext>
              </a:extLst>
            </p:cNvPr>
            <p:cNvSpPr/>
            <p:nvPr/>
          </p:nvSpPr>
          <p:spPr>
            <a:xfrm>
              <a:off x="9330087" y="446121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pvsystem_sapm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function to calculate string DC power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99EF47-172A-4055-8D69-9503B47CCDF7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8718369" y="1014062"/>
              <a:ext cx="61171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B6D0D8-7E18-4F47-90B1-600E830948B4}"/>
              </a:ext>
            </a:extLst>
          </p:cNvPr>
          <p:cNvGrpSpPr/>
          <p:nvPr/>
        </p:nvGrpSpPr>
        <p:grpSpPr>
          <a:xfrm>
            <a:off x="6402424" y="541201"/>
            <a:ext cx="4680559" cy="2494562"/>
            <a:chOff x="7223244" y="4314271"/>
            <a:chExt cx="4680559" cy="24945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A69120-A2E8-475B-ABE1-316BFBA3892F}"/>
                </a:ext>
              </a:extLst>
            </p:cNvPr>
            <p:cNvSpPr/>
            <p:nvPr/>
          </p:nvSpPr>
          <p:spPr>
            <a:xfrm>
              <a:off x="7223245" y="4314271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Extract characteristic module values from PAN File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F0173E-83BA-4B87-B726-A4935E9784DC}"/>
                </a:ext>
              </a:extLst>
            </p:cNvPr>
            <p:cNvSpPr/>
            <p:nvPr/>
          </p:nvSpPr>
          <p:spPr>
            <a:xfrm>
              <a:off x="9850414" y="4957141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Use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pvwatts_dc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function to calculate string DC power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02F3D0-AC79-4B25-99F8-D9E07A2B5D59}"/>
                </a:ext>
              </a:extLst>
            </p:cNvPr>
            <p:cNvSpPr/>
            <p:nvPr/>
          </p:nvSpPr>
          <p:spPr>
            <a:xfrm>
              <a:off x="7223244" y="5672951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Extract characteristic module values from specification sheet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BF4B737E-07C0-43FE-A1B7-879DACB4F1D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9276634" y="4882212"/>
              <a:ext cx="573780" cy="642870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B763B70-6FD9-42BF-8D2D-F336474EF9A2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9276633" y="5525082"/>
              <a:ext cx="573781" cy="715810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21E1AD-CE9F-471F-8A03-6B4972FF2556}"/>
              </a:ext>
            </a:extLst>
          </p:cNvPr>
          <p:cNvGrpSpPr/>
          <p:nvPr/>
        </p:nvGrpSpPr>
        <p:grpSpPr>
          <a:xfrm>
            <a:off x="1225648" y="3935493"/>
            <a:ext cx="9355202" cy="2494562"/>
            <a:chOff x="172722" y="4095853"/>
            <a:chExt cx="9355202" cy="24945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1CDDA9-187E-4D61-A286-54DDB43F320B}"/>
                </a:ext>
              </a:extLst>
            </p:cNvPr>
            <p:cNvGrpSpPr/>
            <p:nvPr/>
          </p:nvGrpSpPr>
          <p:grpSpPr>
            <a:xfrm>
              <a:off x="172722" y="4095853"/>
              <a:ext cx="4680559" cy="2494562"/>
              <a:chOff x="7223244" y="4314271"/>
              <a:chExt cx="4680559" cy="24945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2E8BE4-6601-47CD-897F-19230592B67D}"/>
                  </a:ext>
                </a:extLst>
              </p:cNvPr>
              <p:cNvSpPr/>
              <p:nvPr/>
            </p:nvSpPr>
            <p:spPr>
              <a:xfrm>
                <a:off x="7223245" y="4314271"/>
                <a:ext cx="2053389" cy="113588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Extract characteristic module values from PAN File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FE2A07-FD2A-4B97-AFCD-C65521928E49}"/>
                  </a:ext>
                </a:extLst>
              </p:cNvPr>
              <p:cNvSpPr/>
              <p:nvPr/>
            </p:nvSpPr>
            <p:spPr>
              <a:xfrm>
                <a:off x="9850414" y="4957141"/>
                <a:ext cx="2053389" cy="113588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fit_cec_sam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function to generate the input parameters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5695B8-716E-45D4-90C1-5CFFB5D5A737}"/>
                  </a:ext>
                </a:extLst>
              </p:cNvPr>
              <p:cNvSpPr/>
              <p:nvPr/>
            </p:nvSpPr>
            <p:spPr>
              <a:xfrm>
                <a:off x="7223244" y="5672951"/>
                <a:ext cx="2053389" cy="113588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Extract characteristic module values from specification sheet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1B1958DE-6B92-47B4-811D-96A972E97598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9276634" y="4882212"/>
                <a:ext cx="573780" cy="642870"/>
              </a:xfrm>
              <a:prstGeom prst="bentConnector3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A836C795-8A14-4876-8D3F-DE477A3A7380}"/>
                  </a:ext>
                </a:extLst>
              </p:cNvPr>
              <p:cNvCxnSpPr>
                <a:stCxn id="15" idx="3"/>
                <a:endCxn id="14" idx="1"/>
              </p:cNvCxnSpPr>
              <p:nvPr/>
            </p:nvCxnSpPr>
            <p:spPr>
              <a:xfrm flipV="1">
                <a:off x="9276633" y="5525082"/>
                <a:ext cx="573781" cy="715810"/>
              </a:xfrm>
              <a:prstGeom prst="bentConnector3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580F02-95EA-4201-9172-7D0DDECE370A}"/>
                </a:ext>
              </a:extLst>
            </p:cNvPr>
            <p:cNvSpPr/>
            <p:nvPr/>
          </p:nvSpPr>
          <p:spPr>
            <a:xfrm>
              <a:off x="5133474" y="4731157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Use </a:t>
              </a:r>
              <a:r>
                <a:rPr lang="en-US" sz="15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calcparams_cec</a:t>
              </a:r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/ </a:t>
              </a:r>
              <a:r>
                <a:rPr lang="en-US" sz="15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desoto</a:t>
              </a:r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function to generate the single diode model input parameters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DA2F474-9D7E-418A-9F3B-D34EAD536AC2}"/>
                </a:ext>
              </a:extLst>
            </p:cNvPr>
            <p:cNvCxnSpPr>
              <a:cxnSpLocks/>
            </p:cNvCxnSpPr>
            <p:nvPr/>
          </p:nvCxnSpPr>
          <p:spPr>
            <a:xfrm>
              <a:off x="4853281" y="5306664"/>
              <a:ext cx="28019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82B607-0EF0-4645-9B10-E6A5F144215C}"/>
                </a:ext>
              </a:extLst>
            </p:cNvPr>
            <p:cNvSpPr/>
            <p:nvPr/>
          </p:nvSpPr>
          <p:spPr>
            <a:xfrm>
              <a:off x="7474535" y="4738723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Use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singlediode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function to calculate string DC power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92E441-D8D5-482A-9DFD-5A66BC5C4282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42" y="5314230"/>
              <a:ext cx="28019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C4708AD-4E49-4BC3-BA64-F17D55825F44}"/>
              </a:ext>
            </a:extLst>
          </p:cNvPr>
          <p:cNvSpPr txBox="1"/>
          <p:nvPr/>
        </p:nvSpPr>
        <p:spPr>
          <a:xfrm>
            <a:off x="2691338" y="292633"/>
            <a:ext cx="165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EFF6FB-F1D4-4B43-BF52-A524CBA6FDC6}"/>
              </a:ext>
            </a:extLst>
          </p:cNvPr>
          <p:cNvSpPr txBox="1"/>
          <p:nvPr/>
        </p:nvSpPr>
        <p:spPr>
          <a:xfrm>
            <a:off x="8200745" y="60470"/>
            <a:ext cx="165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PVWatts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A124EA-338C-4321-9E9F-A43B187FA8E9}"/>
              </a:ext>
            </a:extLst>
          </p:cNvPr>
          <p:cNvSpPr txBox="1"/>
          <p:nvPr/>
        </p:nvSpPr>
        <p:spPr>
          <a:xfrm>
            <a:off x="4977389" y="3648657"/>
            <a:ext cx="165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CEC/Desoto</a:t>
            </a:r>
          </a:p>
        </p:txBody>
      </p:sp>
    </p:spTree>
    <p:extLst>
      <p:ext uri="{BB962C8B-B14F-4D97-AF65-F5344CB8AC3E}">
        <p14:creationId xmlns:p14="http://schemas.microsoft.com/office/powerpoint/2010/main" val="110521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118B0-8248-44BA-80C0-815763AD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0" y="622651"/>
            <a:ext cx="10882539" cy="5612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CCCC2D-8248-4234-B251-D9B1A39D6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6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1FAD5-D5F7-4210-BE96-E2DA12D6F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E54FB-63E1-49D8-A44E-43988CA0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2" y="622651"/>
            <a:ext cx="10920635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9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C1836D-EBF0-4301-9D8A-AF10A336F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2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4E7412-7E5D-4CEC-A822-60E3D02F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619939-1CA5-400F-BD7C-4C76E038A088}"/>
              </a:ext>
            </a:extLst>
          </p:cNvPr>
          <p:cNvSpPr txBox="1"/>
          <p:nvPr/>
        </p:nvSpPr>
        <p:spPr>
          <a:xfrm>
            <a:off x="4483214" y="606110"/>
            <a:ext cx="70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Desoto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DDFDD-25A1-4CCA-97DF-0C89A3089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1A4A34-C82C-43C8-992D-2BFD495D8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1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3C5FF-489A-4515-8E9F-36FEE9F0E63E}"/>
              </a:ext>
            </a:extLst>
          </p:cNvPr>
          <p:cNvGrpSpPr/>
          <p:nvPr/>
        </p:nvGrpSpPr>
        <p:grpSpPr>
          <a:xfrm>
            <a:off x="254510" y="4144040"/>
            <a:ext cx="11673876" cy="2494562"/>
            <a:chOff x="254510" y="4144040"/>
            <a:chExt cx="11673876" cy="2494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EF6DA1-EB2B-4222-BA17-2B61D7114B51}"/>
                </a:ext>
              </a:extLst>
            </p:cNvPr>
            <p:cNvGrpSpPr/>
            <p:nvPr/>
          </p:nvGrpSpPr>
          <p:grpSpPr>
            <a:xfrm>
              <a:off x="2573184" y="4144040"/>
              <a:ext cx="9355202" cy="2494562"/>
              <a:chOff x="172722" y="4095853"/>
              <a:chExt cx="9355202" cy="249456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86DE2E2-D653-47F2-960A-37E094504E7A}"/>
                  </a:ext>
                </a:extLst>
              </p:cNvPr>
              <p:cNvGrpSpPr/>
              <p:nvPr/>
            </p:nvGrpSpPr>
            <p:grpSpPr>
              <a:xfrm>
                <a:off x="172722" y="4095853"/>
                <a:ext cx="4680559" cy="2494562"/>
                <a:chOff x="7223244" y="4314271"/>
                <a:chExt cx="4680559" cy="249456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DFC45F1-8042-43A8-B2B9-19181058A660}"/>
                    </a:ext>
                  </a:extLst>
                </p:cNvPr>
                <p:cNvSpPr/>
                <p:nvPr/>
              </p:nvSpPr>
              <p:spPr>
                <a:xfrm>
                  <a:off x="7223245" y="4314271"/>
                  <a:ext cx="2053389" cy="113588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Calculate photocurrent &amp; diode reverse saturation </a:t>
                  </a:r>
                  <a:b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current @ STC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857107B-72D5-409F-9A1F-34D4EAF16B38}"/>
                    </a:ext>
                  </a:extLst>
                </p:cNvPr>
                <p:cNvSpPr/>
                <p:nvPr/>
              </p:nvSpPr>
              <p:spPr>
                <a:xfrm>
                  <a:off x="9850414" y="4957141"/>
                  <a:ext cx="2053389" cy="113588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Use 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fit_cec_sam</a:t>
                  </a: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function to generate the input parameters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50A539F-0B38-468E-8C15-D8B770C1BFEC}"/>
                    </a:ext>
                  </a:extLst>
                </p:cNvPr>
                <p:cNvSpPr/>
                <p:nvPr/>
              </p:nvSpPr>
              <p:spPr>
                <a:xfrm>
                  <a:off x="7223244" y="5672951"/>
                  <a:ext cx="2053389" cy="1135882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Calculate photocurrent &amp; diode reverse saturation current @ STC, diode ideality factor, and shunt resistance at 0 irradiance</a:t>
                  </a:r>
                </a:p>
              </p:txBody>
            </p:sp>
            <p:cxnSp>
              <p:nvCxnSpPr>
                <p:cNvPr id="11" name="Connector: Elbow 10">
                  <a:extLst>
                    <a:ext uri="{FF2B5EF4-FFF2-40B4-BE49-F238E27FC236}">
                      <a16:creationId xmlns:a16="http://schemas.microsoft.com/office/drawing/2014/main" id="{F22D9FE0-DBAF-4A6B-B8E5-03376DF353A1}"/>
                    </a:ext>
                  </a:extLst>
                </p:cNvPr>
                <p:cNvCxnSpPr>
                  <a:stCxn id="8" idx="3"/>
                  <a:endCxn id="9" idx="1"/>
                </p:cNvCxnSpPr>
                <p:nvPr/>
              </p:nvCxnSpPr>
              <p:spPr>
                <a:xfrm>
                  <a:off x="9276634" y="4882212"/>
                  <a:ext cx="573780" cy="642870"/>
                </a:xfrm>
                <a:prstGeom prst="bentConnector3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or: Elbow 11">
                  <a:extLst>
                    <a:ext uri="{FF2B5EF4-FFF2-40B4-BE49-F238E27FC236}">
                      <a16:creationId xmlns:a16="http://schemas.microsoft.com/office/drawing/2014/main" id="{A6A0F677-D62B-4B99-87DD-A051C20BEC4A}"/>
                    </a:ext>
                  </a:extLst>
                </p:cNvPr>
                <p:cNvCxnSpPr>
                  <a:stCxn id="10" idx="3"/>
                  <a:endCxn id="9" idx="1"/>
                </p:cNvCxnSpPr>
                <p:nvPr/>
              </p:nvCxnSpPr>
              <p:spPr>
                <a:xfrm flipV="1">
                  <a:off x="9276633" y="5525082"/>
                  <a:ext cx="573781" cy="715810"/>
                </a:xfrm>
                <a:prstGeom prst="bentConnector3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D4A212-83AB-4465-8355-07CE780428E8}"/>
                  </a:ext>
                </a:extLst>
              </p:cNvPr>
              <p:cNvSpPr/>
              <p:nvPr/>
            </p:nvSpPr>
            <p:spPr>
              <a:xfrm>
                <a:off x="5133474" y="4731157"/>
                <a:ext cx="2053389" cy="113588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15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calcparams_cec</a:t>
                </a:r>
                <a:r>
                  <a:rPr lang="en-US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n-US" sz="15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desoto</a:t>
                </a:r>
                <a:r>
                  <a:rPr lang="en-US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function to generate the single diode model input parameters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433012D-238F-47E0-BD86-79DDF3C95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281" y="5306664"/>
                <a:ext cx="28019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A6C0B-534D-4DD4-9780-DE6AD9CEB209}"/>
                  </a:ext>
                </a:extLst>
              </p:cNvPr>
              <p:cNvSpPr/>
              <p:nvPr/>
            </p:nvSpPr>
            <p:spPr>
              <a:xfrm>
                <a:off x="7474535" y="4738723"/>
                <a:ext cx="2053389" cy="1135882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singlediode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function to calculate string DC power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01D45DF-C8A9-4742-A073-8FFDE796A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4342" y="5314230"/>
                <a:ext cx="28019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13FFC1-10C3-4AB4-8EDD-DD063CE33163}"/>
                </a:ext>
              </a:extLst>
            </p:cNvPr>
            <p:cNvSpPr/>
            <p:nvPr/>
          </p:nvSpPr>
          <p:spPr>
            <a:xfrm>
              <a:off x="254510" y="4144040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Extract characteristic module values from PAN File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9CBDD8-F761-4AAC-8E7A-FC6A967EF9A6}"/>
                </a:ext>
              </a:extLst>
            </p:cNvPr>
            <p:cNvSpPr/>
            <p:nvPr/>
          </p:nvSpPr>
          <p:spPr>
            <a:xfrm>
              <a:off x="263613" y="5502720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Extract characteristic module values from specification sheet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AFA8B4C-CCD0-44F8-A986-DEA59C70CB18}"/>
                </a:ext>
              </a:extLst>
            </p:cNvPr>
            <p:cNvCxnSpPr>
              <a:cxnSpLocks/>
            </p:cNvCxnSpPr>
            <p:nvPr/>
          </p:nvCxnSpPr>
          <p:spPr>
            <a:xfrm>
              <a:off x="2292991" y="4711981"/>
              <a:ext cx="28019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9CDB2C2-D71E-409C-9CCF-9BE6019D7AD7}"/>
                </a:ext>
              </a:extLst>
            </p:cNvPr>
            <p:cNvCxnSpPr>
              <a:cxnSpLocks/>
            </p:cNvCxnSpPr>
            <p:nvPr/>
          </p:nvCxnSpPr>
          <p:spPr>
            <a:xfrm>
              <a:off x="2317002" y="6070661"/>
              <a:ext cx="28019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2717E0-188A-414E-8F6A-C1582947B9CD}"/>
              </a:ext>
            </a:extLst>
          </p:cNvPr>
          <p:cNvGrpSpPr/>
          <p:nvPr/>
        </p:nvGrpSpPr>
        <p:grpSpPr>
          <a:xfrm>
            <a:off x="1709029" y="1496664"/>
            <a:ext cx="9069093" cy="1193233"/>
            <a:chOff x="1709029" y="1496664"/>
            <a:chExt cx="9069093" cy="11932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F50557-8867-4679-95A3-E9BF009261D4}"/>
                </a:ext>
              </a:extLst>
            </p:cNvPr>
            <p:cNvSpPr/>
            <p:nvPr/>
          </p:nvSpPr>
          <p:spPr>
            <a:xfrm>
              <a:off x="1709029" y="1504230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Import matrix of 61853 test 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0D749B-F314-4A53-95A4-1BA5520FCDF8}"/>
                </a:ext>
              </a:extLst>
            </p:cNvPr>
            <p:cNvSpPr/>
            <p:nvPr/>
          </p:nvSpPr>
          <p:spPr>
            <a:xfrm>
              <a:off x="4042611" y="1496664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Use </a:t>
              </a:r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fit_efficiency_model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 to generate optimized values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5A7366-A00A-46F0-9D32-29F4DFC7F945}"/>
                </a:ext>
              </a:extLst>
            </p:cNvPr>
            <p:cNvCxnSpPr>
              <a:cxnSpLocks/>
            </p:cNvCxnSpPr>
            <p:nvPr/>
          </p:nvCxnSpPr>
          <p:spPr>
            <a:xfrm>
              <a:off x="3762418" y="2072171"/>
              <a:ext cx="28019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5A3B29-542E-448F-A512-043F091C5008}"/>
                </a:ext>
              </a:extLst>
            </p:cNvPr>
            <p:cNvSpPr/>
            <p:nvPr/>
          </p:nvSpPr>
          <p:spPr>
            <a:xfrm>
              <a:off x="6383672" y="1504230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Use model function to calculate efficiency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30B72C-FDDE-4CA6-9B97-09AAC1BA7DC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79" y="2079737"/>
              <a:ext cx="28019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6E568C-7BB8-4750-B33B-830F1713F492}"/>
                </a:ext>
              </a:extLst>
            </p:cNvPr>
            <p:cNvSpPr/>
            <p:nvPr/>
          </p:nvSpPr>
          <p:spPr>
            <a:xfrm>
              <a:off x="8724733" y="1554015"/>
              <a:ext cx="2053389" cy="1135882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Convert normalized efficiency to DC power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996850-8958-483B-8F3B-AB5D554A0AC9}"/>
                </a:ext>
              </a:extLst>
            </p:cNvPr>
            <p:cNvCxnSpPr>
              <a:cxnSpLocks/>
            </p:cNvCxnSpPr>
            <p:nvPr/>
          </p:nvCxnSpPr>
          <p:spPr>
            <a:xfrm>
              <a:off x="8444540" y="2129522"/>
              <a:ext cx="28019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9A1A014-B8F7-4626-9570-63793B37D74B}"/>
              </a:ext>
            </a:extLst>
          </p:cNvPr>
          <p:cNvSpPr txBox="1"/>
          <p:nvPr/>
        </p:nvSpPr>
        <p:spPr>
          <a:xfrm>
            <a:off x="5129164" y="870628"/>
            <a:ext cx="250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61853 Matrix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E77F0-E7D9-43F0-AF4E-42E10B4C9E7B}"/>
              </a:ext>
            </a:extLst>
          </p:cNvPr>
          <p:cNvSpPr txBox="1"/>
          <p:nvPr/>
        </p:nvSpPr>
        <p:spPr>
          <a:xfrm>
            <a:off x="5414726" y="3762466"/>
            <a:ext cx="165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PVSyst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5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FC8BD8-0F13-451D-A26F-5A473367C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25744"/>
              </p:ext>
            </p:extLst>
          </p:nvPr>
        </p:nvGraphicFramePr>
        <p:xfrm>
          <a:off x="1548062" y="0"/>
          <a:ext cx="9737559" cy="611374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3901">
                  <a:extLst>
                    <a:ext uri="{9D8B030D-6E8A-4147-A177-3AD203B41FA5}">
                      <a16:colId xmlns:a16="http://schemas.microsoft.com/office/drawing/2014/main" val="423427352"/>
                    </a:ext>
                  </a:extLst>
                </a:gridCol>
                <a:gridCol w="1731122">
                  <a:extLst>
                    <a:ext uri="{9D8B030D-6E8A-4147-A177-3AD203B41FA5}">
                      <a16:colId xmlns:a16="http://schemas.microsoft.com/office/drawing/2014/main" val="1007178295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648811608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2593184154"/>
                    </a:ext>
                  </a:extLst>
                </a:gridCol>
                <a:gridCol w="1947512">
                  <a:extLst>
                    <a:ext uri="{9D8B030D-6E8A-4147-A177-3AD203B41FA5}">
                      <a16:colId xmlns:a16="http://schemas.microsoft.com/office/drawing/2014/main" val="1704422615"/>
                    </a:ext>
                  </a:extLst>
                </a:gridCol>
              </a:tblGrid>
              <a:tr h="13133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Sandia Array Performance Model (SAPM)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PVWatts</a:t>
                      </a:r>
                      <a:endParaRPr lang="en-US" sz="15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Single Diode Models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(CEC, Desoto,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PVSyst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Matrix Models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(ADR,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Heydenreich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MotherPV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 PVGIS, MPM5, MPM6, Bilinear)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374703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Input Parameters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16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Effective Irradiance</a:t>
                      </a:r>
                      <a:r>
                        <a:rPr lang="en-US" sz="1400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41421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strike="noStrike" baseline="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Measured Module Temp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r>
                        <a:rPr lang="en-US" sz="1400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r>
                        <a:rPr lang="en-US" sz="1400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r>
                        <a:rPr lang="en-US" sz="1400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075629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SAPM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20407675"/>
                  </a:ext>
                </a:extLst>
              </a:tr>
              <a:tr h="53431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STC Power &amp; Temperature Coefficient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6335402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 File Coefficients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8920433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61853 Matrix Data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8900285"/>
                  </a:ext>
                </a:extLst>
              </a:tr>
              <a:tr h="3639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Output Values</a:t>
                      </a:r>
                      <a:endParaRPr lang="en-US" sz="1800" b="1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43249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15378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Imp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711196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48459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234761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Pmp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8597747"/>
                  </a:ext>
                </a:extLst>
              </a:tr>
              <a:tr h="321645"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Normalized Efficiency</a:t>
                      </a:r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72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81F557-C63F-4970-B42A-096339979898}"/>
              </a:ext>
            </a:extLst>
          </p:cNvPr>
          <p:cNvSpPr txBox="1"/>
          <p:nvPr/>
        </p:nvSpPr>
        <p:spPr>
          <a:xfrm>
            <a:off x="-97363" y="6113747"/>
            <a:ext cx="1238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Calcualted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sapm_effective_irradiance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considers direct POA, diffuse POA, absolute airmass, and angle of incidence</a:t>
            </a: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modules use cell temperature, which is calculated from module temperature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pvlib.temperature.sapm_cell_from_module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3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7552E4-27F3-4EA3-A113-DC50FB1BD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68624"/>
              </p:ext>
            </p:extLst>
          </p:nvPr>
        </p:nvGraphicFramePr>
        <p:xfrm>
          <a:off x="1727200" y="1"/>
          <a:ext cx="9037054" cy="645064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13844">
                  <a:extLst>
                    <a:ext uri="{9D8B030D-6E8A-4147-A177-3AD203B41FA5}">
                      <a16:colId xmlns:a16="http://schemas.microsoft.com/office/drawing/2014/main" val="2871319536"/>
                    </a:ext>
                  </a:extLst>
                </a:gridCol>
                <a:gridCol w="2104682">
                  <a:extLst>
                    <a:ext uri="{9D8B030D-6E8A-4147-A177-3AD203B41FA5}">
                      <a16:colId xmlns:a16="http://schemas.microsoft.com/office/drawing/2014/main" val="2575744034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924490588"/>
                    </a:ext>
                  </a:extLst>
                </a:gridCol>
                <a:gridCol w="2259264">
                  <a:extLst>
                    <a:ext uri="{9D8B030D-6E8A-4147-A177-3AD203B41FA5}">
                      <a16:colId xmlns:a16="http://schemas.microsoft.com/office/drawing/2014/main" val="1307594007"/>
                    </a:ext>
                  </a:extLst>
                </a:gridCol>
              </a:tblGrid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Manufacturer &amp;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# of 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Installation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223862"/>
                  </a:ext>
                </a:extLst>
              </a:tr>
              <a:tr h="4480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LG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320N1K-A5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N-PERT 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439015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Panasonic VBHN325SA16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HIT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496857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CS6K-270P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84554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Canadian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CS6K-275M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452498"/>
                  </a:ext>
                </a:extLst>
              </a:tr>
              <a:tr h="5596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Plus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Q.Plus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702392"/>
                  </a:ext>
                </a:extLst>
              </a:tr>
              <a:tr h="6735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Hanwha Q Cells Peak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Q.Peak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BFR-G4.1 290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October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139551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Mission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MSE300SQ5T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May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75716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Jinko Solar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JKM260P-60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Poly-Si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 strings of 12 (48)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April 2020*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845850"/>
                  </a:ext>
                </a:extLst>
              </a:tr>
              <a:tr h="642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Itek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Energy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IT-360-SE72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Mono-Si PERC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 strings of 10 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March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4188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BC60D2-61D5-401A-83C5-41AF59ABDE93}"/>
              </a:ext>
            </a:extLst>
          </p:cNvPr>
          <p:cNvSpPr txBox="1"/>
          <p:nvPr/>
        </p:nvSpPr>
        <p:spPr>
          <a:xfrm>
            <a:off x="626336" y="6450649"/>
            <a:ext cx="113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Jinko system was initially installed in June 2016 but was later moved to the current configuration at the given date</a:t>
            </a:r>
          </a:p>
        </p:txBody>
      </p:sp>
    </p:spTree>
    <p:extLst>
      <p:ext uri="{BB962C8B-B14F-4D97-AF65-F5344CB8AC3E}">
        <p14:creationId xmlns:p14="http://schemas.microsoft.com/office/powerpoint/2010/main" val="1821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501CF-A244-402D-8844-E0335FF1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26355"/>
              </p:ext>
            </p:extLst>
          </p:nvPr>
        </p:nvGraphicFramePr>
        <p:xfrm>
          <a:off x="587297" y="1253068"/>
          <a:ext cx="4555230" cy="448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18410">
                  <a:extLst>
                    <a:ext uri="{9D8B030D-6E8A-4147-A177-3AD203B41FA5}">
                      <a16:colId xmlns:a16="http://schemas.microsoft.com/office/drawing/2014/main" val="2668973418"/>
                    </a:ext>
                  </a:extLst>
                </a:gridCol>
                <a:gridCol w="1518410">
                  <a:extLst>
                    <a:ext uri="{9D8B030D-6E8A-4147-A177-3AD203B41FA5}">
                      <a16:colId xmlns:a16="http://schemas.microsoft.com/office/drawing/2014/main" val="2422759169"/>
                    </a:ext>
                  </a:extLst>
                </a:gridCol>
                <a:gridCol w="1518410">
                  <a:extLst>
                    <a:ext uri="{9D8B030D-6E8A-4147-A177-3AD203B41FA5}">
                      <a16:colId xmlns:a16="http://schemas.microsoft.com/office/drawing/2014/main" val="415302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Filter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89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Solar Elevation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15 deg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90 deg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Effective Irradiance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50 W/m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1200 W/m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73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Cell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-40 </a:t>
                      </a:r>
                      <a:r>
                        <a:rPr lang="en-US" baseline="30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85 </a:t>
                      </a:r>
                      <a:r>
                        <a:rPr lang="en-US" baseline="30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Module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-40 </a:t>
                      </a:r>
                      <a:r>
                        <a:rPr lang="en-US" baseline="30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85 </a:t>
                      </a:r>
                      <a:r>
                        <a:rPr lang="en-US" baseline="30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0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Ambient 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-10 </a:t>
                      </a:r>
                      <a:r>
                        <a:rPr lang="en-US" baseline="30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baseline="30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8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Current vs Irradiance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70% of slope of I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baseline="-25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130% of slope of I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baseline="-25000" dirty="0" err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eff</a:t>
                      </a:r>
                      <a:endParaRPr lang="en-US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00863589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33B91F3-4D12-41D5-881B-8196413C713C}"/>
              </a:ext>
            </a:extLst>
          </p:cNvPr>
          <p:cNvGrpSpPr/>
          <p:nvPr/>
        </p:nvGrpSpPr>
        <p:grpSpPr>
          <a:xfrm>
            <a:off x="6663936" y="544273"/>
            <a:ext cx="4290724" cy="5769454"/>
            <a:chOff x="5557031" y="81816"/>
            <a:chExt cx="4290724" cy="576945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301654-BC03-49E0-81EE-3CE233B90935}"/>
                </a:ext>
              </a:extLst>
            </p:cNvPr>
            <p:cNvSpPr/>
            <p:nvPr/>
          </p:nvSpPr>
          <p:spPr>
            <a:xfrm>
              <a:off x="5563498" y="81816"/>
              <a:ext cx="2120670" cy="1106904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 from Weather Station</a:t>
              </a:r>
            </a:p>
          </p:txBody>
        </p:sp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E0A5695D-9FA2-43C7-A46A-EB99E164822E}"/>
                </a:ext>
              </a:extLst>
            </p:cNvPr>
            <p:cNvSpPr/>
            <p:nvPr/>
          </p:nvSpPr>
          <p:spPr>
            <a:xfrm>
              <a:off x="5557032" y="1266197"/>
              <a:ext cx="1847750" cy="1017842"/>
            </a:xfrm>
            <a:prstGeom prst="wedgeRectCallout">
              <a:avLst>
                <a:gd name="adj1" fmla="val 69536"/>
                <a:gd name="adj2" fmla="val 22880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Solar </a:t>
              </a:r>
              <a:b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Elevation</a:t>
              </a:r>
            </a:p>
          </p:txBody>
        </p:sp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1324326C-CA38-4015-AC31-81C09B48B96D}"/>
                </a:ext>
              </a:extLst>
            </p:cNvPr>
            <p:cNvSpPr/>
            <p:nvPr/>
          </p:nvSpPr>
          <p:spPr>
            <a:xfrm>
              <a:off x="5563497" y="2360865"/>
              <a:ext cx="1617429" cy="986035"/>
            </a:xfrm>
            <a:prstGeom prst="wedgeRectCallout">
              <a:avLst>
                <a:gd name="adj1" fmla="val 85501"/>
                <a:gd name="adj2" fmla="val 20001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Effective Irradiance </a:t>
              </a:r>
            </a:p>
          </p:txBody>
        </p:sp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D4C96A16-755C-47AE-87A9-A388DD46D2D2}"/>
                </a:ext>
              </a:extLst>
            </p:cNvPr>
            <p:cNvSpPr/>
            <p:nvPr/>
          </p:nvSpPr>
          <p:spPr>
            <a:xfrm>
              <a:off x="5557032" y="3423726"/>
              <a:ext cx="1409476" cy="895701"/>
            </a:xfrm>
            <a:prstGeom prst="wedgeRectCallout">
              <a:avLst>
                <a:gd name="adj1" fmla="val 108228"/>
                <a:gd name="adj2" fmla="val 21544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&amp; Module Temperature</a:t>
              </a:r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DDD951C9-581A-485A-A8C8-D6132150C98A}"/>
                </a:ext>
              </a:extLst>
            </p:cNvPr>
            <p:cNvSpPr/>
            <p:nvPr/>
          </p:nvSpPr>
          <p:spPr>
            <a:xfrm>
              <a:off x="5557031" y="4396254"/>
              <a:ext cx="1276906" cy="689094"/>
            </a:xfrm>
            <a:prstGeom prst="wedgeRectCallout">
              <a:avLst>
                <a:gd name="adj1" fmla="val 120480"/>
                <a:gd name="adj2" fmla="val 15817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 Temperature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F4B50116-0B11-4922-B509-382BA05B2BFA}"/>
                </a:ext>
              </a:extLst>
            </p:cNvPr>
            <p:cNvSpPr/>
            <p:nvPr/>
          </p:nvSpPr>
          <p:spPr>
            <a:xfrm>
              <a:off x="5563498" y="5162175"/>
              <a:ext cx="789176" cy="689095"/>
            </a:xfrm>
            <a:prstGeom prst="wedgeRectCallout">
              <a:avLst>
                <a:gd name="adj1" fmla="val 216004"/>
                <a:gd name="adj2" fmla="val 22801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6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mp</a:t>
              </a:r>
              <a:r>
                <a:rPr 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/G</a:t>
              </a:r>
              <a:r>
                <a:rPr lang="en-US" sz="16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eff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32532-9F6E-43A5-8195-603AD7C32672}"/>
                </a:ext>
              </a:extLst>
            </p:cNvPr>
            <p:cNvSpPr txBox="1"/>
            <p:nvPr/>
          </p:nvSpPr>
          <p:spPr>
            <a:xfrm>
              <a:off x="7880549" y="1775118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xx.xx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Remaining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BDAD6F-FF41-4ED5-AE8E-1F884C047CE5}"/>
                </a:ext>
              </a:extLst>
            </p:cNvPr>
            <p:cNvSpPr txBox="1"/>
            <p:nvPr/>
          </p:nvSpPr>
          <p:spPr>
            <a:xfrm>
              <a:off x="7880549" y="2796411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xx.xx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Remaining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A7860F-B88E-40DF-8C60-05C36E78435D}"/>
                </a:ext>
              </a:extLst>
            </p:cNvPr>
            <p:cNvSpPr txBox="1"/>
            <p:nvPr/>
          </p:nvSpPr>
          <p:spPr>
            <a:xfrm>
              <a:off x="7880550" y="3871576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xx.xx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Remaining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3A7A3E-1018-43BC-B5B3-6DB0EDADABBC}"/>
                </a:ext>
              </a:extLst>
            </p:cNvPr>
            <p:cNvSpPr txBox="1"/>
            <p:nvPr/>
          </p:nvSpPr>
          <p:spPr>
            <a:xfrm>
              <a:off x="7880550" y="4618428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xx.xx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Remaining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C96D44-662E-4932-BFF9-275B673170AB}"/>
                </a:ext>
              </a:extLst>
            </p:cNvPr>
            <p:cNvSpPr txBox="1"/>
            <p:nvPr/>
          </p:nvSpPr>
          <p:spPr>
            <a:xfrm>
              <a:off x="7880549" y="5385602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xx.xx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 Remaining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5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5B886-8286-4025-9361-952558F1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0627"/>
            <a:ext cx="6143018" cy="3889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6A6E4-FB41-49B7-90E4-7FDFA828B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82" y="1282580"/>
            <a:ext cx="6143018" cy="39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6B9D0-268A-41B2-B278-BEF8CA878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9" y="131329"/>
            <a:ext cx="9462351" cy="63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C956C-7AF6-4341-B2BC-2B1C3870E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49" y="622651"/>
            <a:ext cx="10387301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1540E-4C44-49C6-B26C-98F40DDD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3" y="622651"/>
            <a:ext cx="10768254" cy="56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17207</TotalTime>
  <Words>698</Words>
  <Application>Microsoft Office PowerPoint</Application>
  <PresentationFormat>Widescreen</PresentationFormat>
  <Paragraphs>162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Deville, Lelia Marie</dc:creator>
  <cp:lastModifiedBy>Deville, Lelia Marie</cp:lastModifiedBy>
  <cp:revision>43</cp:revision>
  <dcterms:created xsi:type="dcterms:W3CDTF">2021-08-30T21:18:11Z</dcterms:created>
  <dcterms:modified xsi:type="dcterms:W3CDTF">2021-09-21T16:49:43Z</dcterms:modified>
</cp:coreProperties>
</file>