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8" r:id="rId4"/>
    <p:sldId id="256" r:id="rId5"/>
    <p:sldId id="257" r:id="rId6"/>
    <p:sldId id="258" r:id="rId7"/>
    <p:sldId id="264" r:id="rId8"/>
    <p:sldId id="270" r:id="rId9"/>
    <p:sldId id="263" r:id="rId10"/>
    <p:sldId id="262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Calculate photocurrent &amp; diode reverse saturation current @ STC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calcparams_PVSyst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Import matrix of 61853 test data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fit_efficiency_model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to generate optimized values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model function to calculate efficiency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Convert normalized efficiency to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fit_cec_sam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input parameters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calcparams_cec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desoto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Calculate photocurrent &amp; diode reverse saturation current @ STC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1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calcparams_PVSyst</a:t>
          </a: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1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sp:txBody>
      <dsp:txXfrm>
        <a:off x="6816144" y="2738987"/>
        <a:ext cx="1409402" cy="939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Import matrix of 61853 test data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2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fit_efficiency_model</a:t>
          </a: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 to generate optimized values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model function to calculate efficiency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Convert normalized efficiency to DC power</a:t>
          </a:r>
        </a:p>
      </dsp:txBody>
      <dsp:txXfrm>
        <a:off x="6816144" y="2738987"/>
        <a:ext cx="1409402" cy="939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fit_cec_sam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input parameters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calcparams_cec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desoto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sp:txBody>
      <dsp:txXfrm>
        <a:off x="6816144" y="2738987"/>
        <a:ext cx="1409402" cy="939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5D36-3FC5-4AF4-8E66-2C62107E49C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D2FD3-2907-4D79-A0D4-D567D35B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Modeled vs Measured power for SAPM model for LG System with temperature &amp; irradiance as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SAPM mean absolute percent error on </a:t>
            </a:r>
            <a:r>
              <a:rPr lang="en-US" dirty="0" err="1"/>
              <a:t>sunpath</a:t>
            </a:r>
            <a:r>
              <a:rPr lang="en-US" dirty="0"/>
              <a:t> as color for LG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MAPE for individual LG System, can also be displayed as years on x and models as hue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 of filters used on data for Can 275 system, can also be represented as the filter on top of the physical parameter itself (instead of on power like 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MAPE for all systems &amp; all models &amp; all years, can also be organized with models on the x axis and hue as systems (shown on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MBE for all systems &amp; all models &amp; all years, can also be displayed with models on x axis and systems as hue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586-0A6B-4AB9-8429-F643A7C5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92EA1-068A-4A09-993A-A43420770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084F-23C7-4E33-8F2E-893CEDC1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DF16-C00E-4076-B197-7A46416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FB4-CF11-4BF1-8916-89510F60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6975-08C8-408D-AD2F-849BAECA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794CE-0949-4715-9036-7F29C468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7D87-0103-42FB-9419-D668B01F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9038-65F3-4AE6-8BB2-3765A0FA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D345-B4BD-4646-95F9-98875D7D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5C24F-5031-4C50-AB49-AAE6DC17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F3A9-49D9-4105-B6EB-AC3517E4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9EDC-9F24-43D2-885C-D035F5E6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56DC-B7FB-43BA-A983-E1230E37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574A-1078-4C83-BAE1-067E51F4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41BB-B8F8-4996-87F0-743509F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9CEF-6A3B-4A85-8C44-FEC35E58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6F3C-F4CD-4DF4-A240-9D361115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F594-3B63-4A0B-8537-46CFE8AC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57C6-F1CF-4A92-8C0F-7F891748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9AAE-A6B7-41D1-B399-26CC8EA4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2F13-818E-448D-A9F6-0F462F67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98AE-80E0-490B-B3DD-CF97CF11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7A81-639E-46A3-8376-2D7247D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0F0F-6245-436D-91F4-CFC25A93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262D-9942-48E8-965B-3F7C802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37A3-16AE-47C0-9BB9-140AB770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59C2-98AD-471A-BDAE-CF8763D71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2223-B1E9-4657-9C81-832C75E9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81ECD-21B1-4B37-AF31-319F6C4B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E74-AA42-47EE-B0FE-9A355F3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C4E6-93CE-42A0-ADF8-B4432A37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3BF8-29DE-41F5-89B9-62182E83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49B78-67FB-4063-83E1-242A11B44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20A7C-3746-4EC8-9DCF-B99FD44E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FC6DE-64E8-48C6-A44B-97347FED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CC4F-E960-458B-946F-9ECE3BDB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A53C-C19B-4DF4-AE35-5EB04C11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A8086-3970-4DF9-8333-545CDB85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C2FB-9940-42F5-B06E-9C167C0F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A9BDC-6066-4724-BA40-EC0EB3F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AF9A3-1EF9-4BFE-8A0B-34761900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C2B2-61CC-46AD-9EDC-88B4B392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40E95-744E-4D37-BA7B-2C8A345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E4E7A-3505-4906-924B-77560F0E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1BAB-8B38-4D5B-A389-4AC2E6C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0DAE-6870-4BA2-A30D-23AB500F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2F4D-E732-4504-AC8E-B50A6E42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506A5-28B6-4530-B822-73E1D3C7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D6E2-43D1-4838-9895-F7F2402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CE8D-A81F-4B68-9299-DF211F18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E856-D18D-4943-B185-D0BB122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94F4-FBFA-4A93-85B4-3E3C8669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47D9E-4F94-4128-ADAE-421928B45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7F04F-55FF-47C4-9714-4A91C460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57FD-012B-4539-985E-A348DB5A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800E-7A79-4A2E-9B53-53F7D3F5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B4AB-147F-43FD-A8D4-2E9B91C6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AF00B-ED74-4B5B-8FAD-B19EBA37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075B-4B5F-47F9-86E6-7EBCB6C3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A0D2-0093-4DE8-AA4B-310CF918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F225-F0E1-4E3A-B9D4-B186618E8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3D35-D40A-4222-85C1-F44D0C77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B55BF6-5981-4026-BBB5-DE8D445B3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05914"/>
              </p:ext>
            </p:extLst>
          </p:nvPr>
        </p:nvGraphicFramePr>
        <p:xfrm>
          <a:off x="1746309" y="92804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D73746A-4DCE-4A96-B477-603954FD9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307078"/>
              </p:ext>
            </p:extLst>
          </p:nvPr>
        </p:nvGraphicFramePr>
        <p:xfrm>
          <a:off x="1746309" y="2274466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6E34843-71E7-4F2A-991B-26B9E2D8B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727981"/>
              </p:ext>
            </p:extLst>
          </p:nvPr>
        </p:nvGraphicFramePr>
        <p:xfrm>
          <a:off x="1746309" y="-2088859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814388-8E90-47F3-8C25-ABD51BF965B5}"/>
              </a:ext>
            </a:extLst>
          </p:cNvPr>
          <p:cNvSpPr txBox="1"/>
          <p:nvPr/>
        </p:nvSpPr>
        <p:spPr>
          <a:xfrm>
            <a:off x="1746309" y="16295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CEC/Desoto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95706-B8EA-4953-A043-EE03ECD7BAC1}"/>
              </a:ext>
            </a:extLst>
          </p:cNvPr>
          <p:cNvSpPr txBox="1"/>
          <p:nvPr/>
        </p:nvSpPr>
        <p:spPr>
          <a:xfrm>
            <a:off x="1746309" y="241551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PVSyst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0E77E-EA0F-413A-8C02-BA40DA5B0DDF}"/>
              </a:ext>
            </a:extLst>
          </p:cNvPr>
          <p:cNvSpPr txBox="1"/>
          <p:nvPr/>
        </p:nvSpPr>
        <p:spPr>
          <a:xfrm>
            <a:off x="1746309" y="459717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Matrix Models</a:t>
            </a:r>
          </a:p>
        </p:txBody>
      </p:sp>
    </p:spTree>
    <p:extLst>
      <p:ext uri="{BB962C8B-B14F-4D97-AF65-F5344CB8AC3E}">
        <p14:creationId xmlns:p14="http://schemas.microsoft.com/office/powerpoint/2010/main" val="223734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604BB-EAA8-4FD7-B229-25BA48AF8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4ADAB-48E5-48FD-B9C5-88C3D240C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" y="622651"/>
            <a:ext cx="10920635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7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B0F09-5DD2-4BA6-83C4-6D8395D3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" y="622651"/>
            <a:ext cx="10920635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9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5FC8BD8-0F13-451D-A26F-5A473367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9130"/>
              </p:ext>
            </p:extLst>
          </p:nvPr>
        </p:nvGraphicFramePr>
        <p:xfrm>
          <a:off x="1227220" y="211304"/>
          <a:ext cx="9737559" cy="64353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3901">
                  <a:extLst>
                    <a:ext uri="{9D8B030D-6E8A-4147-A177-3AD203B41FA5}">
                      <a16:colId xmlns:a16="http://schemas.microsoft.com/office/drawing/2014/main" val="423427352"/>
                    </a:ext>
                  </a:extLst>
                </a:gridCol>
                <a:gridCol w="1731122">
                  <a:extLst>
                    <a:ext uri="{9D8B030D-6E8A-4147-A177-3AD203B41FA5}">
                      <a16:colId xmlns:a16="http://schemas.microsoft.com/office/drawing/2014/main" val="1007178295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648811608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2593184154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1704422615"/>
                    </a:ext>
                  </a:extLst>
                </a:gridCol>
              </a:tblGrid>
              <a:tr h="1313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Sandia Array Performance Model (SAPM)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PVWatts</a:t>
                      </a:r>
                      <a:endParaRPr lang="en-US" sz="15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Single Diode Models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(CEC, Desoto,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PVSyst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Matrix Models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(ADR,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Heydenreich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MotherPV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 PVGIS, MPM5, MPM6, Bilinear)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74703"/>
                  </a:ext>
                </a:extLst>
              </a:tr>
              <a:tr h="3639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en-US" sz="1800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16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Effective Irradiance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41421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Temperature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145790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Module Temperature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1654373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SAPM Coefficients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0407675"/>
                  </a:ext>
                </a:extLst>
              </a:tr>
              <a:tr h="53431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STC Power &amp; Temperature Coefficient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6335402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PAN File Coefficients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920433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61853 Matrix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8900285"/>
                  </a:ext>
                </a:extLst>
              </a:tr>
              <a:tr h="3639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Output Values</a:t>
                      </a:r>
                      <a:endParaRPr lang="en-US" sz="1800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43249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Isc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153781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Imp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71119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Vmp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6484594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234761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Pmp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859774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6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7552E4-27F3-4EA3-A113-DC50FB1BD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68624"/>
              </p:ext>
            </p:extLst>
          </p:nvPr>
        </p:nvGraphicFramePr>
        <p:xfrm>
          <a:off x="1727200" y="1"/>
          <a:ext cx="9037054" cy="6450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13844">
                  <a:extLst>
                    <a:ext uri="{9D8B030D-6E8A-4147-A177-3AD203B41FA5}">
                      <a16:colId xmlns:a16="http://schemas.microsoft.com/office/drawing/2014/main" val="2871319536"/>
                    </a:ext>
                  </a:extLst>
                </a:gridCol>
                <a:gridCol w="2104682">
                  <a:extLst>
                    <a:ext uri="{9D8B030D-6E8A-4147-A177-3AD203B41FA5}">
                      <a16:colId xmlns:a16="http://schemas.microsoft.com/office/drawing/2014/main" val="2575744034"/>
                    </a:ext>
                  </a:extLst>
                </a:gridCol>
                <a:gridCol w="2259264">
                  <a:extLst>
                    <a:ext uri="{9D8B030D-6E8A-4147-A177-3AD203B41FA5}">
                      <a16:colId xmlns:a16="http://schemas.microsoft.com/office/drawing/2014/main" val="924490588"/>
                    </a:ext>
                  </a:extLst>
                </a:gridCol>
                <a:gridCol w="2259264">
                  <a:extLst>
                    <a:ext uri="{9D8B030D-6E8A-4147-A177-3AD203B41FA5}">
                      <a16:colId xmlns:a16="http://schemas.microsoft.com/office/drawing/2014/main" val="1307594007"/>
                    </a:ext>
                  </a:extLst>
                </a:gridCol>
              </a:tblGrid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Manufacturer &amp;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# of 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Installation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223862"/>
                  </a:ext>
                </a:extLst>
              </a:tr>
              <a:tr h="4480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LG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320N1K-A5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N-PERT 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439015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Panasonic VBHN325SA16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HIT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496857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Canadian Solar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CS6K-270P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845540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Canadian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CS6K-275M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452498"/>
                  </a:ext>
                </a:extLst>
              </a:tr>
              <a:tr h="5596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Hanwha Q Cells Plus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Q.Plus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BFR-G4.1 280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702392"/>
                  </a:ext>
                </a:extLst>
              </a:tr>
              <a:tr h="673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Hanwha Q Cells Peak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Q.Peak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BFR-G4.1 290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139551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Mission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MSE300SQ5T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May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75716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Jinko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JKM260P-60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April 2020*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845850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Itek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Energy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IT-360-SE72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 strings of 10 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March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4188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BC60D2-61D5-401A-83C5-41AF59ABDE93}"/>
              </a:ext>
            </a:extLst>
          </p:cNvPr>
          <p:cNvSpPr txBox="1"/>
          <p:nvPr/>
        </p:nvSpPr>
        <p:spPr>
          <a:xfrm>
            <a:off x="626336" y="6450649"/>
            <a:ext cx="113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 Jinko system was initially installed in June 2016 but was later moved to the current configuration at the given date</a:t>
            </a:r>
          </a:p>
        </p:txBody>
      </p:sp>
    </p:spTree>
    <p:extLst>
      <p:ext uri="{BB962C8B-B14F-4D97-AF65-F5344CB8AC3E}">
        <p14:creationId xmlns:p14="http://schemas.microsoft.com/office/powerpoint/2010/main" val="182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5B886-8286-4025-9361-952558F1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50627"/>
            <a:ext cx="6143018" cy="3889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6A6E4-FB41-49B7-90E4-7FDFA828B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82" y="1282580"/>
            <a:ext cx="6143018" cy="39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6B9D0-268A-41B2-B278-BEF8CA878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9" y="131329"/>
            <a:ext cx="9462351" cy="63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C956C-7AF6-4341-B2BC-2B1C3870E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49" y="622651"/>
            <a:ext cx="10387301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947201-49FD-4EAE-9794-CA02CA56E692}"/>
              </a:ext>
            </a:extLst>
          </p:cNvPr>
          <p:cNvSpPr txBox="1"/>
          <p:nvPr/>
        </p:nvSpPr>
        <p:spPr>
          <a:xfrm>
            <a:off x="-61105" y="3122"/>
            <a:ext cx="114030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Can275 – All Years</a:t>
            </a:r>
          </a:p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Bounds used for filtering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meteo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data for PVPMC Intercomparison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91E5C-AFE8-4AAE-B518-9215B7967C04}"/>
              </a:ext>
            </a:extLst>
          </p:cNvPr>
          <p:cNvSpPr txBox="1"/>
          <p:nvPr/>
        </p:nvSpPr>
        <p:spPr>
          <a:xfrm>
            <a:off x="1939457" y="656558"/>
            <a:ext cx="230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Sol.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Elev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15&lt;x&lt;90 – 60.62%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44706-DBEE-4EAF-BD96-992F247BDFC2}"/>
              </a:ext>
            </a:extLst>
          </p:cNvPr>
          <p:cNvSpPr txBox="1"/>
          <p:nvPr/>
        </p:nvSpPr>
        <p:spPr>
          <a:xfrm>
            <a:off x="7713196" y="621472"/>
            <a:ext cx="230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Eff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Irr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50&lt;x&lt;1200 – 56.23% 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EB3BB-2B5D-4E17-8395-B5B49545C4F2}"/>
              </a:ext>
            </a:extLst>
          </p:cNvPr>
          <p:cNvSpPr txBox="1"/>
          <p:nvPr/>
        </p:nvSpPr>
        <p:spPr>
          <a:xfrm>
            <a:off x="1936857" y="3669448"/>
            <a:ext cx="231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Cell Temp  -40&lt;x&lt;85 – 0.008% 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F47CC-558E-472D-A3B5-545273787117}"/>
              </a:ext>
            </a:extLst>
          </p:cNvPr>
          <p:cNvSpPr txBox="1"/>
          <p:nvPr/>
        </p:nvSpPr>
        <p:spPr>
          <a:xfrm>
            <a:off x="7281234" y="3669448"/>
            <a:ext cx="277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Ratio of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IvsG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0.004&lt;x&lt;0.008 – 56.48%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B43F-D069-4948-BBB8-2F2027739FA1}"/>
              </a:ext>
            </a:extLst>
          </p:cNvPr>
          <p:cNvSpPr txBox="1"/>
          <p:nvPr/>
        </p:nvSpPr>
        <p:spPr>
          <a:xfrm>
            <a:off x="4398681" y="6556118"/>
            <a:ext cx="292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% Filtered for all years: 63.79%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27117-5B83-4DB6-AF64-F7491DBBD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94"/>
          <a:stretch/>
        </p:blipFill>
        <p:spPr>
          <a:xfrm>
            <a:off x="6581742" y="865206"/>
            <a:ext cx="3876457" cy="2563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29AE1-090B-429C-B55C-7B68038637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0"/>
          <a:stretch/>
        </p:blipFill>
        <p:spPr>
          <a:xfrm>
            <a:off x="6570850" y="3919873"/>
            <a:ext cx="3909271" cy="2574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48037-6077-4127-B66B-773469DFB2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94"/>
          <a:stretch/>
        </p:blipFill>
        <p:spPr>
          <a:xfrm>
            <a:off x="956344" y="887688"/>
            <a:ext cx="3842463" cy="2541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AFEE8-68FA-45DA-9615-CB20736901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0"/>
          <a:stretch/>
        </p:blipFill>
        <p:spPr>
          <a:xfrm>
            <a:off x="956344" y="3919873"/>
            <a:ext cx="3909271" cy="25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6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82A9F-B799-4587-BA98-8FAD7683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90" y="451222"/>
            <a:ext cx="9447619" cy="5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C6983-8027-4051-BBB6-6DCAEA8E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586</Words>
  <Application>Microsoft Office PowerPoint</Application>
  <PresentationFormat>Widescreen</PresentationFormat>
  <Paragraphs>139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Deville, Lelia Marie</dc:creator>
  <cp:lastModifiedBy>Deville, Lelia Marie</cp:lastModifiedBy>
  <cp:revision>14</cp:revision>
  <dcterms:created xsi:type="dcterms:W3CDTF">2021-08-30T21:18:11Z</dcterms:created>
  <dcterms:modified xsi:type="dcterms:W3CDTF">2021-09-10T18:16:46Z</dcterms:modified>
</cp:coreProperties>
</file>