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8" r:id="rId4"/>
    <p:sldId id="271" r:id="rId5"/>
    <p:sldId id="256" r:id="rId6"/>
    <p:sldId id="257" r:id="rId7"/>
    <p:sldId id="258" r:id="rId8"/>
    <p:sldId id="264" r:id="rId9"/>
    <p:sldId id="270" r:id="rId10"/>
    <p:sldId id="272" r:id="rId11"/>
    <p:sldId id="262" r:id="rId12"/>
    <p:sldId id="267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799FB-A231-44F7-912C-6B273C2374FC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B53C8174-3CDC-4538-8E7F-60BA37107A60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gm:t>
    </dgm:pt>
    <dgm:pt modelId="{3E3CD82E-BCC7-43E4-B849-6C1B876EDA29}" type="par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A6373AA-8E4A-45C4-8057-09E328E3A724}" type="sibTrans" cxnId="{2FE4BBFE-1A76-4993-8122-24B11F90A7A2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9A50141-1DC8-4170-8A31-4F48BAF8C115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gm:t>
    </dgm:pt>
    <dgm:pt modelId="{69A669DC-8A6F-4B9E-A20E-1E02CF71AEC7}" type="par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4D0F251-7DDF-4A0B-A8A5-6D38DA8F6D88}" type="sibTrans" cxnId="{79B721C3-8919-4CBA-8CB7-54970D8D59FD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861CC7-D29F-4AED-B17C-DE21ED619A26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gm:t>
    </dgm:pt>
    <dgm:pt modelId="{0CEF7453-BADA-4EAF-94BB-49C7634ED0B7}" type="par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7175EC26-AC4B-4CC3-80A9-D27ABFB07794}" type="sibTrans" cxnId="{C0B9F69A-4406-4742-B173-D111E62549F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90F29AB9-9353-461B-952C-3E1BBE9F0E11}">
      <dgm:prSet phldrT="[Text]"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gm:t>
    </dgm:pt>
    <dgm:pt modelId="{5B7B76EA-1010-4816-A3AA-95C1FDD5F8F6}" type="par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1761B6C-D11F-471B-AF11-079386AE66BE}" type="sibTrans" cxnId="{F6160DA6-8E14-4924-A249-54FFEB7DBB35}">
      <dgm:prSet/>
      <dgm:spPr/>
      <dgm:t>
        <a:bodyPr/>
        <a:lstStyle/>
        <a:p>
          <a:endParaRPr lang="en-US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D0FE7FF-88FF-4F2B-A286-B6B8B132FB18}" type="pres">
      <dgm:prSet presAssocID="{8D4799FB-A231-44F7-912C-6B273C2374FC}" presName="Name0" presStyleCnt="0">
        <dgm:presLayoutVars>
          <dgm:dir/>
          <dgm:animLvl val="lvl"/>
          <dgm:resizeHandles val="exact"/>
        </dgm:presLayoutVars>
      </dgm:prSet>
      <dgm:spPr/>
    </dgm:pt>
    <dgm:pt modelId="{94385FBF-147D-4F3B-BC85-9091F79405B5}" type="pres">
      <dgm:prSet presAssocID="{B53C8174-3CDC-4538-8E7F-60BA37107A6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19D2BF-B523-4129-8886-465C51DAE6B8}" type="pres">
      <dgm:prSet presAssocID="{7A6373AA-8E4A-45C4-8057-09E328E3A724}" presName="parTxOnlySpace" presStyleCnt="0"/>
      <dgm:spPr/>
    </dgm:pt>
    <dgm:pt modelId="{57007138-C203-473D-88D6-067F37B3EDC1}" type="pres">
      <dgm:prSet presAssocID="{19A50141-1DC8-4170-8A31-4F48BAF8C1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3E280C-5052-47CA-9D15-0808A3890E71}" type="pres">
      <dgm:prSet presAssocID="{C4D0F251-7DDF-4A0B-A8A5-6D38DA8F6D88}" presName="parTxOnlySpace" presStyleCnt="0"/>
      <dgm:spPr/>
    </dgm:pt>
    <dgm:pt modelId="{EBD21C97-1590-42FC-9E4B-89F0A3C46141}" type="pres">
      <dgm:prSet presAssocID="{13861CC7-D29F-4AED-B17C-DE21ED619A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04F4F4-4B8A-4918-ADCC-0061F535C291}" type="pres">
      <dgm:prSet presAssocID="{7175EC26-AC4B-4CC3-80A9-D27ABFB07794}" presName="parTxOnlySpace" presStyleCnt="0"/>
      <dgm:spPr/>
    </dgm:pt>
    <dgm:pt modelId="{4C6989C8-443F-4DB0-A9A0-BBB3881A238B}" type="pres">
      <dgm:prSet presAssocID="{90F29AB9-9353-461B-952C-3E1BBE9F0E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DE7D603-E571-44C1-9C11-DF340A0A73BD}" type="presOf" srcId="{B53C8174-3CDC-4538-8E7F-60BA37107A60}" destId="{94385FBF-147D-4F3B-BC85-9091F79405B5}" srcOrd="0" destOrd="0" presId="urn:microsoft.com/office/officeart/2005/8/layout/chevron1"/>
    <dgm:cxn modelId="{E3F89867-B103-42AA-9874-7FD5292FD397}" type="presOf" srcId="{90F29AB9-9353-461B-952C-3E1BBE9F0E11}" destId="{4C6989C8-443F-4DB0-A9A0-BBB3881A238B}" srcOrd="0" destOrd="0" presId="urn:microsoft.com/office/officeart/2005/8/layout/chevron1"/>
    <dgm:cxn modelId="{FFAAE047-4B3A-4F59-B88E-E2E7F1A17E5E}" type="presOf" srcId="{8D4799FB-A231-44F7-912C-6B273C2374FC}" destId="{CD0FE7FF-88FF-4F2B-A286-B6B8B132FB18}" srcOrd="0" destOrd="0" presId="urn:microsoft.com/office/officeart/2005/8/layout/chevron1"/>
    <dgm:cxn modelId="{C60EE283-FB07-44ED-9B72-D065A67D2B93}" type="presOf" srcId="{19A50141-1DC8-4170-8A31-4F48BAF8C115}" destId="{57007138-C203-473D-88D6-067F37B3EDC1}" srcOrd="0" destOrd="0" presId="urn:microsoft.com/office/officeart/2005/8/layout/chevron1"/>
    <dgm:cxn modelId="{C0B9F69A-4406-4742-B173-D111E62549F5}" srcId="{8D4799FB-A231-44F7-912C-6B273C2374FC}" destId="{13861CC7-D29F-4AED-B17C-DE21ED619A26}" srcOrd="2" destOrd="0" parTransId="{0CEF7453-BADA-4EAF-94BB-49C7634ED0B7}" sibTransId="{7175EC26-AC4B-4CC3-80A9-D27ABFB07794}"/>
    <dgm:cxn modelId="{F6160DA6-8E14-4924-A249-54FFEB7DBB35}" srcId="{8D4799FB-A231-44F7-912C-6B273C2374FC}" destId="{90F29AB9-9353-461B-952C-3E1BBE9F0E11}" srcOrd="3" destOrd="0" parTransId="{5B7B76EA-1010-4816-A3AA-95C1FDD5F8F6}" sibTransId="{61761B6C-D11F-471B-AF11-079386AE66BE}"/>
    <dgm:cxn modelId="{79B721C3-8919-4CBA-8CB7-54970D8D59FD}" srcId="{8D4799FB-A231-44F7-912C-6B273C2374FC}" destId="{19A50141-1DC8-4170-8A31-4F48BAF8C115}" srcOrd="1" destOrd="0" parTransId="{69A669DC-8A6F-4B9E-A20E-1E02CF71AEC7}" sibTransId="{C4D0F251-7DDF-4A0B-A8A5-6D38DA8F6D88}"/>
    <dgm:cxn modelId="{512801F8-4AC3-4122-A9DB-338AD8C8C146}" type="presOf" srcId="{13861CC7-D29F-4AED-B17C-DE21ED619A26}" destId="{EBD21C97-1590-42FC-9E4B-89F0A3C46141}" srcOrd="0" destOrd="0" presId="urn:microsoft.com/office/officeart/2005/8/layout/chevron1"/>
    <dgm:cxn modelId="{2FE4BBFE-1A76-4993-8122-24B11F90A7A2}" srcId="{8D4799FB-A231-44F7-912C-6B273C2374FC}" destId="{B53C8174-3CDC-4538-8E7F-60BA37107A60}" srcOrd="0" destOrd="0" parTransId="{3E3CD82E-BCC7-43E4-B849-6C1B876EDA29}" sibTransId="{7A6373AA-8E4A-45C4-8057-09E328E3A724}"/>
    <dgm:cxn modelId="{F8AA51B3-F9B3-4DB7-A1C6-631A5D317E85}" type="presParOf" srcId="{CD0FE7FF-88FF-4F2B-A286-B6B8B132FB18}" destId="{94385FBF-147D-4F3B-BC85-9091F79405B5}" srcOrd="0" destOrd="0" presId="urn:microsoft.com/office/officeart/2005/8/layout/chevron1"/>
    <dgm:cxn modelId="{37B0FE9B-B600-4DF4-B8BF-B8225037C516}" type="presParOf" srcId="{CD0FE7FF-88FF-4F2B-A286-B6B8B132FB18}" destId="{0A19D2BF-B523-4129-8886-465C51DAE6B8}" srcOrd="1" destOrd="0" presId="urn:microsoft.com/office/officeart/2005/8/layout/chevron1"/>
    <dgm:cxn modelId="{9ACB35EF-DC6E-4FB0-9EAA-6B2B46DFAE7B}" type="presParOf" srcId="{CD0FE7FF-88FF-4F2B-A286-B6B8B132FB18}" destId="{57007138-C203-473D-88D6-067F37B3EDC1}" srcOrd="2" destOrd="0" presId="urn:microsoft.com/office/officeart/2005/8/layout/chevron1"/>
    <dgm:cxn modelId="{B6CCFF66-0BC7-4FB0-B4A3-582BFFE61688}" type="presParOf" srcId="{CD0FE7FF-88FF-4F2B-A286-B6B8B132FB18}" destId="{E23E280C-5052-47CA-9D15-0808A3890E71}" srcOrd="3" destOrd="0" presId="urn:microsoft.com/office/officeart/2005/8/layout/chevron1"/>
    <dgm:cxn modelId="{E56B410E-FD0A-4862-A3DC-2D8F31E733EB}" type="presParOf" srcId="{CD0FE7FF-88FF-4F2B-A286-B6B8B132FB18}" destId="{EBD21C97-1590-42FC-9E4B-89F0A3C46141}" srcOrd="4" destOrd="0" presId="urn:microsoft.com/office/officeart/2005/8/layout/chevron1"/>
    <dgm:cxn modelId="{EA33FF53-0870-4888-9597-72AF30286C8A}" type="presParOf" srcId="{CD0FE7FF-88FF-4F2B-A286-B6B8B132FB18}" destId="{F904F4F4-4B8A-4918-ADCC-0061F535C291}" srcOrd="5" destOrd="0" presId="urn:microsoft.com/office/officeart/2005/8/layout/chevron1"/>
    <dgm:cxn modelId="{BFF668BC-3576-416E-A89F-EA4E98A15F24}" type="presParOf" srcId="{CD0FE7FF-88FF-4F2B-A286-B6B8B132FB18}" destId="{4C6989C8-443F-4DB0-A9A0-BBB3881A238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Calculate photocurrent &amp; diode reverse saturation current @ STC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calcparams_PVSyst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1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Import matrix of 61853 test data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2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fit_efficiency_model</a:t>
          </a: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 to generate optimized values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model function to calculate efficiency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mbria Math" panose="02040503050406030204" pitchFamily="18" charset="0"/>
              <a:ea typeface="Cambria Math" panose="02040503050406030204" pitchFamily="18" charset="0"/>
            </a:rPr>
            <a:t>Convert normalized efficiency to DC power</a:t>
          </a:r>
        </a:p>
      </dsp:txBody>
      <dsp:txXfrm>
        <a:off x="6816144" y="2738987"/>
        <a:ext cx="1409402" cy="939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5FBF-147D-4F3B-BC85-9091F79405B5}">
      <dsp:nvSpPr>
        <dsp:cNvPr id="0" name=""/>
        <dsp:cNvSpPr/>
      </dsp:nvSpPr>
      <dsp:spPr>
        <a:xfrm>
          <a:off x="4035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Extract characteristic module values from PAN File</a:t>
          </a:r>
        </a:p>
      </dsp:txBody>
      <dsp:txXfrm>
        <a:off x="473836" y="2738987"/>
        <a:ext cx="1409402" cy="939601"/>
      </dsp:txXfrm>
    </dsp:sp>
    <dsp:sp modelId="{57007138-C203-473D-88D6-067F37B3EDC1}">
      <dsp:nvSpPr>
        <dsp:cNvPr id="0" name=""/>
        <dsp:cNvSpPr/>
      </dsp:nvSpPr>
      <dsp:spPr>
        <a:xfrm>
          <a:off x="2118138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fit_cec_sam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input parameters</a:t>
          </a:r>
        </a:p>
      </dsp:txBody>
      <dsp:txXfrm>
        <a:off x="2587939" y="2738987"/>
        <a:ext cx="1409402" cy="939601"/>
      </dsp:txXfrm>
    </dsp:sp>
    <dsp:sp modelId="{EBD21C97-1590-42FC-9E4B-89F0A3C46141}">
      <dsp:nvSpPr>
        <dsp:cNvPr id="0" name=""/>
        <dsp:cNvSpPr/>
      </dsp:nvSpPr>
      <dsp:spPr>
        <a:xfrm>
          <a:off x="4232240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calcparams_cec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desoto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generate the single diode model input parameters</a:t>
          </a:r>
        </a:p>
      </dsp:txBody>
      <dsp:txXfrm>
        <a:off x="4702041" y="2738987"/>
        <a:ext cx="1409402" cy="939601"/>
      </dsp:txXfrm>
    </dsp:sp>
    <dsp:sp modelId="{4C6989C8-443F-4DB0-A9A0-BBB3881A238B}">
      <dsp:nvSpPr>
        <dsp:cNvPr id="0" name=""/>
        <dsp:cNvSpPr/>
      </dsp:nvSpPr>
      <dsp:spPr>
        <a:xfrm>
          <a:off x="6346343" y="2738987"/>
          <a:ext cx="2349003" cy="9396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Use </a:t>
          </a:r>
          <a:r>
            <a:rPr lang="en-US" sz="10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singlediode</a:t>
          </a:r>
          <a:r>
            <a:rPr lang="en-US" sz="1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function to calculate string DC power</a:t>
          </a:r>
        </a:p>
      </dsp:txBody>
      <dsp:txXfrm>
        <a:off x="6816144" y="2738987"/>
        <a:ext cx="1409402" cy="93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D36-3FC5-4AF4-8E66-2C62107E49C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2FD3-2907-4D79-A0D4-D567D35B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Modeled vs Measured power for SAPM model for LG System with temperature &amp; irradiance as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SAPM mean absolute percent error on </a:t>
            </a:r>
            <a:r>
              <a:rPr lang="en-US" dirty="0" err="1"/>
              <a:t>sunpath</a:t>
            </a:r>
            <a:r>
              <a:rPr lang="en-US" dirty="0"/>
              <a:t> as color for LG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MAPE for individual LG System, can also be displayed as years on x and models as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 of filters used on data for Can 275 system, can also be represented as the filter on top of the physical parameter itself (instead of on power like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MBE for all systems &amp; all models &amp; all years, can also be displayed with models on x axis and systems as hue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586-0A6B-4AB9-8429-F643A7C5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2EA1-068A-4A09-993A-A4342077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084F-23C7-4E33-8F2E-893CEDC1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DF16-C00E-4076-B197-7A46416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FB4-CF11-4BF1-8916-89510F60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975-08C8-408D-AD2F-849BAECA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94CE-0949-4715-9036-7F29C468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7D87-0103-42FB-9419-D668B01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038-65F3-4AE6-8BB2-3765A0FA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345-B4BD-4646-95F9-98875D7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5C24F-5031-4C50-AB49-AAE6DC17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F3A9-49D9-4105-B6EB-AC3517E4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EDC-9F24-43D2-885C-D035F5E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6DC-B7FB-43BA-A983-E1230E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74A-1078-4C83-BAE1-067E51F4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41BB-B8F8-4996-87F0-743509F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9CEF-6A3B-4A85-8C44-FEC35E5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F3C-F4CD-4DF4-A240-9D36111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594-3B63-4A0B-8537-46CFE8AC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57C6-F1CF-4A92-8C0F-7F891748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AAE-A6B7-41D1-B399-26CC8EA4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2F13-818E-448D-A9F6-0F462F6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98AE-80E0-490B-B3DD-CF97CF1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7A81-639E-46A3-8376-2D7247D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0F0F-6245-436D-91F4-CFC25A9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62D-9942-48E8-965B-3F7C802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37A3-16AE-47C0-9BB9-140AB77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59C2-98AD-471A-BDAE-CF8763D7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2223-B1E9-4657-9C81-832C75E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1ECD-21B1-4B37-AF31-319F6C4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E74-AA42-47EE-B0FE-9A355F3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4E6-93CE-42A0-ADF8-B4432A3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3BF8-29DE-41F5-89B9-62182E8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9B78-67FB-4063-83E1-242A11B4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0A7C-3746-4EC8-9DCF-B99FD44E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FC6DE-64E8-48C6-A44B-97347FED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CC4F-E960-458B-946F-9ECE3BDB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A53C-C19B-4DF4-AE35-5EB04C11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8086-3970-4DF9-8333-545CDB85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2FB-9940-42F5-B06E-9C167C0F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A9BDC-6066-4724-BA40-EC0EB3F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AF9A3-1EF9-4BFE-8A0B-3476190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C2B2-61CC-46AD-9EDC-88B4B39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0E95-744E-4D37-BA7B-2C8A345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4E7A-3505-4906-924B-77560F0E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1BAB-8B38-4D5B-A389-4AC2E6C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0DAE-6870-4BA2-A30D-23AB500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2F4D-E732-4504-AC8E-B50A6E42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06A5-28B6-4530-B822-73E1D3C7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D6E2-43D1-4838-9895-F7F2402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CE8D-A81F-4B68-9299-DF211F18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E856-D18D-4943-B185-D0BB12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4F4-FBFA-4A93-85B4-3E3C866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7D9E-4F94-4128-ADAE-421928B4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F04F-55FF-47C4-9714-4A91C460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57FD-012B-4539-985E-A348DB5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800E-7A79-4A2E-9B53-53F7D3F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B4AB-147F-43FD-A8D4-2E9B91C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F00B-ED74-4B5B-8FAD-B19EBA3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075B-4B5F-47F9-86E6-7EBCB6C3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A0D2-0093-4DE8-AA4B-310CF918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C033-580C-480C-A737-22A7F7418CE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F225-F0E1-4E3A-B9D4-B186618E8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3D35-D40A-4222-85C1-F44D0C77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B55BF6-5981-4026-BBB5-DE8D445B3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5251"/>
              </p:ext>
            </p:extLst>
          </p:nvPr>
        </p:nvGraphicFramePr>
        <p:xfrm>
          <a:off x="130573" y="190459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D73746A-4DCE-4A96-B477-603954FD9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358023"/>
              </p:ext>
            </p:extLst>
          </p:nvPr>
        </p:nvGraphicFramePr>
        <p:xfrm>
          <a:off x="130573" y="2372121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E34843-71E7-4F2A-991B-26B9E2D8B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202527"/>
              </p:ext>
            </p:extLst>
          </p:nvPr>
        </p:nvGraphicFramePr>
        <p:xfrm>
          <a:off x="130573" y="-1991204"/>
          <a:ext cx="8699382" cy="641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814388-8E90-47F3-8C25-ABD51BF965B5}"/>
              </a:ext>
            </a:extLst>
          </p:cNvPr>
          <p:cNvSpPr txBox="1"/>
          <p:nvPr/>
        </p:nvSpPr>
        <p:spPr>
          <a:xfrm>
            <a:off x="130573" y="26060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CEC/Desoto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95706-B8EA-4953-A043-EE03ECD7BAC1}"/>
              </a:ext>
            </a:extLst>
          </p:cNvPr>
          <p:cNvSpPr txBox="1"/>
          <p:nvPr/>
        </p:nvSpPr>
        <p:spPr>
          <a:xfrm>
            <a:off x="130573" y="251316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PVSyst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0E77E-EA0F-413A-8C02-BA40DA5B0DDF}"/>
              </a:ext>
            </a:extLst>
          </p:cNvPr>
          <p:cNvSpPr txBox="1"/>
          <p:nvPr/>
        </p:nvSpPr>
        <p:spPr>
          <a:xfrm>
            <a:off x="130573" y="469482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Matrix Models</a:t>
            </a:r>
          </a:p>
        </p:txBody>
      </p:sp>
    </p:spTree>
    <p:extLst>
      <p:ext uri="{BB962C8B-B14F-4D97-AF65-F5344CB8AC3E}">
        <p14:creationId xmlns:p14="http://schemas.microsoft.com/office/powerpoint/2010/main" val="22373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28592-DCCD-49CA-A442-0AFAC6EB4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" y="622651"/>
            <a:ext cx="10882539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118B0-8248-44BA-80C0-815763AD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" y="622651"/>
            <a:ext cx="10882539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4ADAB-48E5-48FD-B9C5-88C3D240C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B0F09-5DD2-4BA6-83C4-6D8395D3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25E21-BFED-4B63-A87E-3AF0D628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FC8BD8-0F13-451D-A26F-5A47336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34869"/>
              </p:ext>
            </p:extLst>
          </p:nvPr>
        </p:nvGraphicFramePr>
        <p:xfrm>
          <a:off x="1227220" y="211304"/>
          <a:ext cx="9737559" cy="64353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3901">
                  <a:extLst>
                    <a:ext uri="{9D8B030D-6E8A-4147-A177-3AD203B41FA5}">
                      <a16:colId xmlns:a16="http://schemas.microsoft.com/office/drawing/2014/main" val="423427352"/>
                    </a:ext>
                  </a:extLst>
                </a:gridCol>
                <a:gridCol w="1731122">
                  <a:extLst>
                    <a:ext uri="{9D8B030D-6E8A-4147-A177-3AD203B41FA5}">
                      <a16:colId xmlns:a16="http://schemas.microsoft.com/office/drawing/2014/main" val="1007178295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648811608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2593184154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1704422615"/>
                    </a:ext>
                  </a:extLst>
                </a:gridCol>
              </a:tblGrid>
              <a:tr h="1313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Sandia Array Performance Model (SAPM)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PVWatts</a:t>
                      </a:r>
                      <a:endParaRPr lang="en-US" sz="15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Single Diode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(CEC, Desoto,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PVSyst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Matrix Models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(ADR,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Heydenreich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MotherPV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PVGIS, MPM5, MPM6, Bilinear)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74703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16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41421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145790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165437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SAPM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0407675"/>
                  </a:ext>
                </a:extLst>
              </a:tr>
              <a:tr h="53431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STC Power &amp; Temperature Coefficient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335402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 File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92043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61853 Matrix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8900285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Output Values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43249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15378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119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48459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23476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5977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6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7552E4-27F3-4EA3-A113-DC50FB1B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68624"/>
              </p:ext>
            </p:extLst>
          </p:nvPr>
        </p:nvGraphicFramePr>
        <p:xfrm>
          <a:off x="1727200" y="1"/>
          <a:ext cx="9037054" cy="6450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13844">
                  <a:extLst>
                    <a:ext uri="{9D8B030D-6E8A-4147-A177-3AD203B41FA5}">
                      <a16:colId xmlns:a16="http://schemas.microsoft.com/office/drawing/2014/main" val="2871319536"/>
                    </a:ext>
                  </a:extLst>
                </a:gridCol>
                <a:gridCol w="2104682">
                  <a:extLst>
                    <a:ext uri="{9D8B030D-6E8A-4147-A177-3AD203B41FA5}">
                      <a16:colId xmlns:a16="http://schemas.microsoft.com/office/drawing/2014/main" val="2575744034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924490588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1307594007"/>
                    </a:ext>
                  </a:extLst>
                </a:gridCol>
              </a:tblGrid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Manufacturer &amp;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# of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Installation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223862"/>
                  </a:ext>
                </a:extLst>
              </a:tr>
              <a:tr h="4480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LG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320N1K-A5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N-PERT 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439015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Panasonic VBHN325SA16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HIT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96857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4554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452498"/>
                  </a:ext>
                </a:extLst>
              </a:tr>
              <a:tr h="5596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Plus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Q.Plus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702392"/>
                  </a:ext>
                </a:extLst>
              </a:tr>
              <a:tr h="673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Peak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Q.Peak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139551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Mission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MSE300SQ5T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May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5716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Jinko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JKM260P-60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April 2020*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4585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Energy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IT-360-SE72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 strings of 10 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March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41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BC60D2-61D5-401A-83C5-41AF59ABDE93}"/>
              </a:ext>
            </a:extLst>
          </p:cNvPr>
          <p:cNvSpPr txBox="1"/>
          <p:nvPr/>
        </p:nvSpPr>
        <p:spPr>
          <a:xfrm>
            <a:off x="626336" y="6450649"/>
            <a:ext cx="113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Jinko system was initially installed in June 2016 but was later moved to the current configuration at the given date</a:t>
            </a:r>
          </a:p>
        </p:txBody>
      </p:sp>
    </p:spTree>
    <p:extLst>
      <p:ext uri="{BB962C8B-B14F-4D97-AF65-F5344CB8AC3E}">
        <p14:creationId xmlns:p14="http://schemas.microsoft.com/office/powerpoint/2010/main" val="1821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501CF-A244-402D-8844-E0335FF1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6074"/>
              </p:ext>
            </p:extLst>
          </p:nvPr>
        </p:nvGraphicFramePr>
        <p:xfrm>
          <a:off x="365958" y="1328904"/>
          <a:ext cx="4555230" cy="3840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8410">
                  <a:extLst>
                    <a:ext uri="{9D8B030D-6E8A-4147-A177-3AD203B41FA5}">
                      <a16:colId xmlns:a16="http://schemas.microsoft.com/office/drawing/2014/main" val="2668973418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2422759169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415302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Filter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89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Solar 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15 deg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90 deg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1200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3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0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Ambient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-10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40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81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5B886-8286-4025-9361-952558F1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627"/>
            <a:ext cx="6143018" cy="388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A6E4-FB41-49B7-90E4-7FDFA828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82" y="1282580"/>
            <a:ext cx="6143018" cy="3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6B9D0-268A-41B2-B278-BEF8CA87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9" y="131329"/>
            <a:ext cx="9462351" cy="63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C956C-7AF6-4341-B2BC-2B1C3870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9" y="622651"/>
            <a:ext cx="10387301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947201-49FD-4EAE-9794-CA02CA56E692}"/>
              </a:ext>
            </a:extLst>
          </p:cNvPr>
          <p:cNvSpPr txBox="1"/>
          <p:nvPr/>
        </p:nvSpPr>
        <p:spPr>
          <a:xfrm>
            <a:off x="-61105" y="3122"/>
            <a:ext cx="11403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Can275 – All Years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Bounds used for filtering </a:t>
            </a:r>
            <a:r>
              <a:rPr lang="en-U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meteo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data for PVPMC Intercomparison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1E5C-AFE8-4AAE-B518-9215B7967C04}"/>
              </a:ext>
            </a:extLst>
          </p:cNvPr>
          <p:cNvSpPr txBox="1"/>
          <p:nvPr/>
        </p:nvSpPr>
        <p:spPr>
          <a:xfrm>
            <a:off x="1939457" y="656558"/>
            <a:ext cx="230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Sol.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Elev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15&lt;x&lt;90 – 60.62%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44706-DBEE-4EAF-BD96-992F247BDFC2}"/>
              </a:ext>
            </a:extLst>
          </p:cNvPr>
          <p:cNvSpPr txBox="1"/>
          <p:nvPr/>
        </p:nvSpPr>
        <p:spPr>
          <a:xfrm>
            <a:off x="7713196" y="621472"/>
            <a:ext cx="230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Eff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Irr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50&lt;x&lt;1200 – 56.23%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B3BB-2B5D-4E17-8395-B5B49545C4F2}"/>
              </a:ext>
            </a:extLst>
          </p:cNvPr>
          <p:cNvSpPr txBox="1"/>
          <p:nvPr/>
        </p:nvSpPr>
        <p:spPr>
          <a:xfrm>
            <a:off x="1936857" y="3669448"/>
            <a:ext cx="231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Cell Temp  -40&lt;x&lt;85 – 0.008% 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F47CC-558E-472D-A3B5-545273787117}"/>
              </a:ext>
            </a:extLst>
          </p:cNvPr>
          <p:cNvSpPr txBox="1"/>
          <p:nvPr/>
        </p:nvSpPr>
        <p:spPr>
          <a:xfrm>
            <a:off x="7281234" y="3669448"/>
            <a:ext cx="277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Ratio of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IvsG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 0.004&lt;x&lt;0.008 – 56.48%</a:t>
            </a:r>
          </a:p>
          <a:p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B43F-D069-4948-BBB8-2F2027739FA1}"/>
              </a:ext>
            </a:extLst>
          </p:cNvPr>
          <p:cNvSpPr txBox="1"/>
          <p:nvPr/>
        </p:nvSpPr>
        <p:spPr>
          <a:xfrm>
            <a:off x="4398681" y="6556118"/>
            <a:ext cx="292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% Filtered for all years: 63.79%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7117-5B83-4DB6-AF64-F7491DBBD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6581742" y="865206"/>
            <a:ext cx="3876457" cy="256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29AE1-090B-429C-B55C-7B68038637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6570850" y="3919873"/>
            <a:ext cx="3909271" cy="2574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48037-6077-4127-B66B-773469DFB2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4"/>
          <a:stretch/>
        </p:blipFill>
        <p:spPr>
          <a:xfrm>
            <a:off x="956344" y="887688"/>
            <a:ext cx="3842463" cy="2541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AFEE8-68FA-45DA-9615-CB20736901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0"/>
          <a:stretch/>
        </p:blipFill>
        <p:spPr>
          <a:xfrm>
            <a:off x="956344" y="3919873"/>
            <a:ext cx="3909271" cy="25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82A9F-B799-4587-BA98-8FAD7683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90" y="451222"/>
            <a:ext cx="9447619" cy="5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597</Words>
  <Application>Microsoft Office PowerPoint</Application>
  <PresentationFormat>Widescreen</PresentationFormat>
  <Paragraphs>155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Deville, Lelia Marie</dc:creator>
  <cp:lastModifiedBy>Deville, Lelia Marie</cp:lastModifiedBy>
  <cp:revision>19</cp:revision>
  <dcterms:created xsi:type="dcterms:W3CDTF">2021-08-30T21:18:11Z</dcterms:created>
  <dcterms:modified xsi:type="dcterms:W3CDTF">2021-09-14T15:19:33Z</dcterms:modified>
</cp:coreProperties>
</file>