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5"/>
  </p:notesMasterIdLst>
  <p:sldIdLst>
    <p:sldId id="1809" r:id="rId2"/>
    <p:sldId id="1832" r:id="rId3"/>
    <p:sldId id="1978" r:id="rId4"/>
    <p:sldId id="1806" r:id="rId5"/>
    <p:sldId id="1807" r:id="rId6"/>
    <p:sldId id="1808" r:id="rId7"/>
    <p:sldId id="1821" r:id="rId8"/>
    <p:sldId id="1979" r:id="rId9"/>
    <p:sldId id="1982" r:id="rId10"/>
    <p:sldId id="1981" r:id="rId11"/>
    <p:sldId id="1820" r:id="rId12"/>
    <p:sldId id="1819" r:id="rId13"/>
    <p:sldId id="1980" r:id="rId14"/>
    <p:sldId id="1822" r:id="rId15"/>
    <p:sldId id="1823" r:id="rId16"/>
    <p:sldId id="1824" r:id="rId17"/>
    <p:sldId id="1825" r:id="rId18"/>
    <p:sldId id="1826" r:id="rId19"/>
    <p:sldId id="1827" r:id="rId20"/>
    <p:sldId id="1828" r:id="rId21"/>
    <p:sldId id="1829" r:id="rId22"/>
    <p:sldId id="1830" r:id="rId23"/>
    <p:sldId id="1983" r:id="rId24"/>
  </p:sldIdLst>
  <p:sldSz cx="12192000" cy="6858000"/>
  <p:notesSz cx="6858000" cy="9144000"/>
  <p:embeddedFontLst>
    <p:embeddedFont>
      <p:font typeface="Calibri" panose="020F0502020204030204" pitchFamily="34" charset="0"/>
      <p:regular r:id="rId26"/>
      <p:bold r:id="rId26"/>
      <p:italic r:id="rId26"/>
      <p:boldItalic r:id="rId26"/>
    </p:embeddedFont>
    <p:embeddedFont>
      <p:font typeface="Gill Sans MT" panose="020B0502020104020203" pitchFamily="34" charset="0"/>
      <p:regular r:id="rId26"/>
      <p:bold r:id="rId26"/>
      <p:italic r:id="rId26"/>
      <p:boldItalic r:id="rId26"/>
    </p:embeddedFont>
    <p:embeddedFont>
      <p:font typeface="Open Sans" panose="020B0606030504020204" pitchFamily="34" charset="0"/>
      <p:regular r:id="rId26"/>
      <p:bold r:id="rId26"/>
      <p:italic r:id="rId26"/>
      <p:boldItalic r:id="rId26"/>
    </p:embeddedFont>
    <p:embeddedFont>
      <p:font typeface="Open Sans Light" panose="020B0306030504020204" pitchFamily="34" charset="0"/>
      <p:regular r:id="rId27"/>
      <p:italic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6358BE59-5017-6748-A731-4E6A2459141B}">
          <p14:sldIdLst>
            <p14:sldId id="1809"/>
            <p14:sldId id="1832"/>
            <p14:sldId id="1978"/>
            <p14:sldId id="1806"/>
            <p14:sldId id="1807"/>
            <p14:sldId id="1808"/>
            <p14:sldId id="1821"/>
            <p14:sldId id="1979"/>
            <p14:sldId id="1982"/>
            <p14:sldId id="1981"/>
            <p14:sldId id="1820"/>
            <p14:sldId id="1819"/>
            <p14:sldId id="1980"/>
            <p14:sldId id="1822"/>
            <p14:sldId id="1823"/>
            <p14:sldId id="1824"/>
            <p14:sldId id="1825"/>
            <p14:sldId id="1826"/>
            <p14:sldId id="1827"/>
            <p14:sldId id="1828"/>
            <p14:sldId id="1829"/>
            <p14:sldId id="1830"/>
            <p14:sldId id="19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14" autoAdjust="0"/>
    <p:restoredTop sz="97197" autoAdjust="0"/>
  </p:normalViewPr>
  <p:slideViewPr>
    <p:cSldViewPr snapToGrid="0">
      <p:cViewPr varScale="1">
        <p:scale>
          <a:sx n="140" d="100"/>
          <a:sy n="140" d="100"/>
        </p:scale>
        <p:origin x="132" y="2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NUL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B6757-9C0D-4702-BB97-A36D06B82A64}"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B2660-DD1E-439C-A35C-08E699EA1A69}" type="slidenum">
              <a:rPr lang="en-US" smtClean="0"/>
              <a:t>‹#›</a:t>
            </a:fld>
            <a:endParaRPr lang="en-US"/>
          </a:p>
        </p:txBody>
      </p:sp>
    </p:spTree>
    <p:extLst>
      <p:ext uri="{BB962C8B-B14F-4D97-AF65-F5344CB8AC3E}">
        <p14:creationId xmlns:p14="http://schemas.microsoft.com/office/powerpoint/2010/main" val="74523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Advances time to the time of the next scheduled control action (or by a fixed interval if there are no pending actions)</a:t>
            </a:r>
          </a:p>
          <a:p>
            <a:pPr marL="342900" indent="-342900">
              <a:buFont typeface="Arial" panose="020B0604020202020204" pitchFamily="34" charset="0"/>
              <a:buChar char="•"/>
            </a:pPr>
            <a:r>
              <a:rPr lang="en-US" dirty="0"/>
              <a:t>When granted a time by HELICS</a:t>
            </a:r>
          </a:p>
          <a:p>
            <a:pPr marL="829809" lvl="1" indent="-342900">
              <a:buFont typeface="Arial" panose="020B0604020202020204" pitchFamily="34" charset="0"/>
              <a:buChar char="•"/>
            </a:pPr>
            <a:r>
              <a:rPr lang="en-US" dirty="0"/>
              <a:t>The </a:t>
            </a:r>
            <a:r>
              <a:rPr lang="en-US" dirty="0" err="1"/>
              <a:t>OpenDSS</a:t>
            </a:r>
            <a:r>
              <a:rPr lang="en-US" dirty="0"/>
              <a:t> model is updated to reflect changes to the boundary variables (storage power, reliability events)</a:t>
            </a:r>
          </a:p>
          <a:p>
            <a:pPr marL="829809" lvl="1" indent="-342900">
              <a:buFont typeface="Arial" panose="020B0604020202020204" pitchFamily="34" charset="0"/>
              <a:buChar char="•"/>
            </a:pPr>
            <a:r>
              <a:rPr lang="en-US" dirty="0"/>
              <a:t>Pending control actions are applied</a:t>
            </a:r>
          </a:p>
          <a:p>
            <a:pPr marL="829809" lvl="1" indent="-342900">
              <a:buFont typeface="Arial" panose="020B0604020202020204" pitchFamily="34" charset="0"/>
              <a:buChar char="•"/>
            </a:pPr>
            <a:r>
              <a:rPr lang="en-US" dirty="0"/>
              <a:t>Power flow is solved</a:t>
            </a:r>
          </a:p>
          <a:p>
            <a:pPr marL="829809" lvl="1" indent="-342900">
              <a:buFont typeface="Arial" panose="020B0604020202020204" pitchFamily="34" charset="0"/>
              <a:buChar char="•"/>
            </a:pPr>
            <a:r>
              <a:rPr lang="en-US" dirty="0"/>
              <a:t>Boundary variables are updated to reflect the new grid state</a:t>
            </a:r>
          </a:p>
          <a:p>
            <a:pPr marL="342900" indent="-342900">
              <a:buFont typeface="Arial" panose="020B0604020202020204" pitchFamily="34" charset="0"/>
              <a:buChar char="•"/>
            </a:pPr>
            <a:r>
              <a:rPr lang="en-US" dirty="0"/>
              <a:t>The requested time is pre-empted by</a:t>
            </a:r>
          </a:p>
          <a:p>
            <a:pPr marL="829809" lvl="1" indent="-342900">
              <a:buFont typeface="Arial" panose="020B0604020202020204" pitchFamily="34" charset="0"/>
              <a:buChar char="•"/>
            </a:pPr>
            <a:r>
              <a:rPr lang="en-US" dirty="0"/>
              <a:t>Changes to the output of the storage controllers</a:t>
            </a:r>
          </a:p>
          <a:p>
            <a:pPr marL="829809" lvl="1" indent="-342900">
              <a:buFont typeface="Arial" panose="020B0604020202020204" pitchFamily="34" charset="0"/>
              <a:buChar char="•"/>
            </a:pPr>
            <a:r>
              <a:rPr lang="en-US" dirty="0"/>
              <a:t>Reliability events (component failures and restorations)</a:t>
            </a:r>
          </a:p>
          <a:p>
            <a:pPr marL="829809" lvl="1" indent="-342900">
              <a:buFont typeface="Arial" panose="020B0604020202020204" pitchFamily="34" charset="0"/>
              <a:buChar char="•"/>
            </a:pPr>
            <a:r>
              <a:rPr lang="en-US" dirty="0"/>
              <a:t>Commands from the EMS</a:t>
            </a:r>
          </a:p>
          <a:p>
            <a:endParaRPr lang="en-US" dirty="0"/>
          </a:p>
        </p:txBody>
      </p:sp>
      <p:sp>
        <p:nvSpPr>
          <p:cNvPr id="4" name="Slide Number Placeholder 3"/>
          <p:cNvSpPr>
            <a:spLocks noGrp="1"/>
          </p:cNvSpPr>
          <p:nvPr>
            <p:ph type="sldNum" sz="quarter" idx="5"/>
          </p:nvPr>
        </p:nvSpPr>
        <p:spPr/>
        <p:txBody>
          <a:bodyPr/>
          <a:lstStyle/>
          <a:p>
            <a:fld id="{A2430F75-B5EC-044F-A636-30352D0A1350}" type="slidenum">
              <a:rPr lang="en-US" smtClean="0"/>
              <a:pPr/>
              <a:t>4</a:t>
            </a:fld>
            <a:endParaRPr lang="en-US" dirty="0"/>
          </a:p>
        </p:txBody>
      </p:sp>
    </p:spTree>
    <p:extLst>
      <p:ext uri="{BB962C8B-B14F-4D97-AF65-F5344CB8AC3E}">
        <p14:creationId xmlns:p14="http://schemas.microsoft.com/office/powerpoint/2010/main" val="207455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reliability model observes the operation of the grid, updating probabilistic failure models and generating failure events when they are indicated by the models.</a:t>
            </a:r>
          </a:p>
          <a:p>
            <a:endParaRPr lang="en-US" dirty="0"/>
          </a:p>
          <a:p>
            <a:endParaRPr lang="en-US" dirty="0"/>
          </a:p>
        </p:txBody>
      </p:sp>
      <p:sp>
        <p:nvSpPr>
          <p:cNvPr id="4" name="Slide Number Placeholder 3"/>
          <p:cNvSpPr>
            <a:spLocks noGrp="1"/>
          </p:cNvSpPr>
          <p:nvPr>
            <p:ph type="sldNum" sz="quarter" idx="5"/>
          </p:nvPr>
        </p:nvSpPr>
        <p:spPr/>
        <p:txBody>
          <a:bodyPr/>
          <a:lstStyle/>
          <a:p>
            <a:fld id="{A2430F75-B5EC-044F-A636-30352D0A1350}" type="slidenum">
              <a:rPr lang="en-US" smtClean="0"/>
              <a:pPr/>
              <a:t>5</a:t>
            </a:fld>
            <a:endParaRPr lang="en-US" dirty="0"/>
          </a:p>
        </p:txBody>
      </p:sp>
    </p:spTree>
    <p:extLst>
      <p:ext uri="{BB962C8B-B14F-4D97-AF65-F5344CB8AC3E}">
        <p14:creationId xmlns:p14="http://schemas.microsoft.com/office/powerpoint/2010/main" val="2895842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A8AEBE3-2A78-4553-A048-1052FD0BFCEE}"/>
              </a:ext>
            </a:extLst>
          </p:cNvPr>
          <p:cNvSpPr txBox="1"/>
          <p:nvPr userDrawn="1"/>
        </p:nvSpPr>
        <p:spPr>
          <a:xfrm>
            <a:off x="912699" y="1027565"/>
            <a:ext cx="3685624" cy="253916"/>
          </a:xfrm>
          <a:prstGeom prst="rect">
            <a:avLst/>
          </a:prstGeom>
          <a:noFill/>
        </p:spPr>
        <p:txBody>
          <a:bodyPr wrap="none" rtlCol="0">
            <a:spAutoFit/>
          </a:bodyPr>
          <a:lstStyle/>
          <a:p>
            <a:r>
              <a:rPr lang="en-US" sz="1050" b="0" i="0" spc="150" baseline="0" dirty="0">
                <a:latin typeface="Open Sans" panose="020B0606030504020204" pitchFamily="34" charset="0"/>
              </a:rPr>
              <a:t>Exceptional service in the national interest</a:t>
            </a:r>
          </a:p>
        </p:txBody>
      </p:sp>
      <p:pic>
        <p:nvPicPr>
          <p:cNvPr id="22" name="Picture 21">
            <a:extLst>
              <a:ext uri="{FF2B5EF4-FFF2-40B4-BE49-F238E27FC236}">
                <a16:creationId xmlns:a16="http://schemas.microsoft.com/office/drawing/2014/main" id="{B9FA23B5-009B-43C4-80A7-C03C5E9B2438}"/>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flipV="1">
            <a:off x="0" y="3237716"/>
            <a:ext cx="5439594" cy="27432"/>
          </a:xfrm>
          <a:prstGeom prst="rect">
            <a:avLst/>
          </a:prstGeom>
        </p:spPr>
      </p:pic>
      <p:grpSp>
        <p:nvGrpSpPr>
          <p:cNvPr id="26" name="Group 25">
            <a:extLst>
              <a:ext uri="{FF2B5EF4-FFF2-40B4-BE49-F238E27FC236}">
                <a16:creationId xmlns:a16="http://schemas.microsoft.com/office/drawing/2014/main" id="{44D8E4C0-8EBE-47B3-A4E8-E3E997D9065E}"/>
              </a:ext>
            </a:extLst>
          </p:cNvPr>
          <p:cNvGrpSpPr/>
          <p:nvPr userDrawn="1"/>
        </p:nvGrpSpPr>
        <p:grpSpPr>
          <a:xfrm>
            <a:off x="966239" y="6037064"/>
            <a:ext cx="5992470" cy="682997"/>
            <a:chOff x="1131349" y="5584945"/>
            <a:chExt cx="5992470" cy="682997"/>
          </a:xfrm>
        </p:grpSpPr>
        <p:sp>
          <p:nvSpPr>
            <p:cNvPr id="27" name="TextBox 26">
              <a:extLst>
                <a:ext uri="{FF2B5EF4-FFF2-40B4-BE49-F238E27FC236}">
                  <a16:creationId xmlns:a16="http://schemas.microsoft.com/office/drawing/2014/main" id="{48FB0AD0-7E5C-444F-A213-E4D1C978651D}"/>
                </a:ext>
              </a:extLst>
            </p:cNvPr>
            <p:cNvSpPr txBox="1"/>
            <p:nvPr/>
          </p:nvSpPr>
          <p:spPr>
            <a:xfrm>
              <a:off x="1131349" y="5776717"/>
              <a:ext cx="5992470" cy="491225"/>
            </a:xfrm>
            <a:prstGeom prst="rect">
              <a:avLst/>
            </a:prstGeom>
            <a:noFill/>
          </p:spPr>
          <p:txBody>
            <a:bodyPr wrap="square" rtlCol="0">
              <a:spAutoFit/>
            </a:bodyPr>
            <a:lstStyle/>
            <a:p>
              <a:pPr>
                <a:lnSpc>
                  <a:spcPct val="110000"/>
                </a:lnSpc>
              </a:pPr>
              <a:r>
                <a:rPr lang="en-US" sz="800" b="0" i="0" kern="1200" dirty="0">
                  <a:solidFill>
                    <a:schemeClr val="bg2">
                      <a:lumMod val="50000"/>
                    </a:schemeClr>
                  </a:solidFill>
                  <a:effectLst/>
                  <a:latin typeface="+mn-lt"/>
                  <a:ea typeface="Open Sans" panose="020B0606030504020204" pitchFamily="34" charset="0"/>
                  <a:cs typeface="Open Sans" panose="020B0606030504020204" pitchFamily="34" charset="0"/>
                </a:rPr>
                <a:t>Sandia National Laboratories is a </a:t>
              </a:r>
              <a:r>
                <a:rPr lang="en-US" sz="800" b="0" i="0" kern="1200" dirty="0" err="1">
                  <a:solidFill>
                    <a:schemeClr val="bg2">
                      <a:lumMod val="50000"/>
                    </a:schemeClr>
                  </a:solidFill>
                  <a:effectLst/>
                  <a:latin typeface="+mn-lt"/>
                  <a:ea typeface="Open Sans" panose="020B0606030504020204" pitchFamily="34" charset="0"/>
                  <a:cs typeface="Open Sans" panose="020B0606030504020204" pitchFamily="34" charset="0"/>
                </a:rPr>
                <a:t>multimission</a:t>
              </a:r>
              <a:r>
                <a:rPr lang="en-US" sz="800" b="0" i="0" kern="1200" dirty="0">
                  <a:solidFill>
                    <a:schemeClr val="bg2">
                      <a:lumMod val="50000"/>
                    </a:schemeClr>
                  </a:solidFill>
                  <a:effectLst/>
                  <a:latin typeface="+mn-lt"/>
                  <a:ea typeface="Open Sans" panose="020B0606030504020204" pitchFamily="34" charset="0"/>
                  <a:cs typeface="Open Sans" panose="020B0606030504020204" pitchFamily="34" charset="0"/>
                </a:rPr>
                <a:t> laboratory managed and operated by National Technology and Engineering Solutions of Sandia LLC, a wholly owned subsidiary of Honeywell International Inc. for the U.S. Department of Energy’s National Nuclear Security Administration under contract DE-NA0003525.</a:t>
              </a:r>
              <a:endParaRPr lang="en-US" sz="800" b="0" i="0" dirty="0">
                <a:solidFill>
                  <a:schemeClr val="bg2">
                    <a:lumMod val="50000"/>
                  </a:schemeClr>
                </a:solidFill>
                <a:latin typeface="+mn-lt"/>
                <a:ea typeface="Open Sans" panose="020B0606030504020204" pitchFamily="34" charset="0"/>
                <a:cs typeface="Open Sans" panose="020B0606030504020204" pitchFamily="34" charset="0"/>
              </a:endParaRPr>
            </a:p>
          </p:txBody>
        </p:sp>
        <p:pic>
          <p:nvPicPr>
            <p:cNvPr id="28" name="Picture 27">
              <a:extLst>
                <a:ext uri="{FF2B5EF4-FFF2-40B4-BE49-F238E27FC236}">
                  <a16:creationId xmlns:a16="http://schemas.microsoft.com/office/drawing/2014/main" id="{FFF9DC8B-A630-4000-81A8-938ABB75B8F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19176" y="5584945"/>
              <a:ext cx="654939" cy="159193"/>
            </a:xfrm>
            <a:prstGeom prst="rect">
              <a:avLst/>
            </a:prstGeom>
          </p:spPr>
        </p:pic>
        <p:pic>
          <p:nvPicPr>
            <p:cNvPr id="29" name="Picture 28">
              <a:extLst>
                <a:ext uri="{FF2B5EF4-FFF2-40B4-BE49-F238E27FC236}">
                  <a16:creationId xmlns:a16="http://schemas.microsoft.com/office/drawing/2014/main" id="{8AAEFA8F-A32F-4615-854B-DA6C0554A18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94924" y="5597275"/>
              <a:ext cx="463192" cy="134533"/>
            </a:xfrm>
            <a:prstGeom prst="rect">
              <a:avLst/>
            </a:prstGeom>
          </p:spPr>
        </p:pic>
      </p:grpSp>
      <p:sp>
        <p:nvSpPr>
          <p:cNvPr id="4" name="Text Placeholder 3">
            <a:extLst>
              <a:ext uri="{FF2B5EF4-FFF2-40B4-BE49-F238E27FC236}">
                <a16:creationId xmlns:a16="http://schemas.microsoft.com/office/drawing/2014/main" id="{1862DFD4-0E3A-4834-AD65-D98BBF3953BB}"/>
              </a:ext>
            </a:extLst>
          </p:cNvPr>
          <p:cNvSpPr>
            <a:spLocks noGrp="1"/>
          </p:cNvSpPr>
          <p:nvPr>
            <p:ph type="body" sz="quarter" idx="14" hasCustomPrompt="1"/>
          </p:nvPr>
        </p:nvSpPr>
        <p:spPr>
          <a:xfrm>
            <a:off x="4617244" y="6517494"/>
            <a:ext cx="2341466" cy="235145"/>
          </a:xfrm>
        </p:spPr>
        <p:txBody>
          <a:bodyPr>
            <a:noAutofit/>
          </a:bodyPr>
          <a:lstStyle>
            <a:lvl1pPr marL="0" indent="0">
              <a:buNone/>
              <a:defRPr sz="800" b="1" i="0">
                <a:solidFill>
                  <a:schemeClr val="bg2">
                    <a:lumMod val="50000"/>
                  </a:schemeClr>
                </a:solidFill>
                <a:latin typeface="+mn-lt"/>
                <a:ea typeface="Open Sans" panose="020B0606030504020204" pitchFamily="34" charset="0"/>
                <a:cs typeface="Open Sans" panose="020B0606030504020204" pitchFamily="34" charset="0"/>
              </a:defRPr>
            </a:lvl1pPr>
            <a:lvl2pPr marL="201159" indent="0">
              <a:buNone/>
              <a:defRPr sz="900"/>
            </a:lvl2pPr>
            <a:lvl3pPr marL="384030" indent="0">
              <a:buNone/>
              <a:defRPr sz="900"/>
            </a:lvl3pPr>
            <a:lvl4pPr marL="566901" indent="0">
              <a:buNone/>
              <a:defRPr sz="900"/>
            </a:lvl4pPr>
            <a:lvl5pPr marL="749772" indent="0">
              <a:buNone/>
              <a:defRPr sz="900"/>
            </a:lvl5pPr>
          </a:lstStyle>
          <a:p>
            <a:pPr lvl="0"/>
            <a:r>
              <a:rPr lang="en-US" dirty="0"/>
              <a:t>ENTER SAND20XX-XXXX P</a:t>
            </a:r>
          </a:p>
        </p:txBody>
      </p:sp>
      <p:pic>
        <p:nvPicPr>
          <p:cNvPr id="18" name="Picture 17">
            <a:extLst>
              <a:ext uri="{FF2B5EF4-FFF2-40B4-BE49-F238E27FC236}">
                <a16:creationId xmlns:a16="http://schemas.microsoft.com/office/drawing/2014/main" id="{6F5A8305-7B08-7546-BBD5-49325047FB8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66239" y="479998"/>
            <a:ext cx="1278290" cy="492365"/>
          </a:xfrm>
          <a:prstGeom prst="rect">
            <a:avLst/>
          </a:prstGeom>
        </p:spPr>
      </p:pic>
      <p:sp>
        <p:nvSpPr>
          <p:cNvPr id="20" name="Title 1">
            <a:extLst>
              <a:ext uri="{FF2B5EF4-FFF2-40B4-BE49-F238E27FC236}">
                <a16:creationId xmlns:a16="http://schemas.microsoft.com/office/drawing/2014/main" id="{3D04E94B-3A59-0E41-8C45-B4E8BF8C0351}"/>
              </a:ext>
            </a:extLst>
          </p:cNvPr>
          <p:cNvSpPr>
            <a:spLocks noGrp="1"/>
          </p:cNvSpPr>
          <p:nvPr>
            <p:ph type="ctrTitle" hasCustomPrompt="1"/>
          </p:nvPr>
        </p:nvSpPr>
        <p:spPr>
          <a:xfrm>
            <a:off x="966239" y="1415454"/>
            <a:ext cx="5992470" cy="1655158"/>
          </a:xfrm>
        </p:spPr>
        <p:txBody>
          <a:bodyPr anchor="b">
            <a:normAutofit/>
          </a:bodyPr>
          <a:lstStyle>
            <a:lvl1pPr marL="0" indent="3175" algn="l">
              <a:lnSpc>
                <a:spcPts val="3700"/>
              </a:lnSpc>
              <a:defRPr sz="3600" b="1" i="0" spc="31" baseline="0">
                <a:solidFill>
                  <a:schemeClr val="tx1"/>
                </a:solidFill>
                <a:latin typeface="+mj-lt"/>
                <a:ea typeface="Open Sans" panose="020B0606030504020204" pitchFamily="34" charset="0"/>
                <a:cs typeface="Open Sans" panose="020B0606030504020204" pitchFamily="34" charset="0"/>
              </a:defRPr>
            </a:lvl1pPr>
          </a:lstStyle>
          <a:p>
            <a:r>
              <a:rPr lang="en-US" dirty="0"/>
              <a:t>Click to add title</a:t>
            </a:r>
          </a:p>
        </p:txBody>
      </p:sp>
      <p:sp>
        <p:nvSpPr>
          <p:cNvPr id="21" name="Text Placeholder 5">
            <a:extLst>
              <a:ext uri="{FF2B5EF4-FFF2-40B4-BE49-F238E27FC236}">
                <a16:creationId xmlns:a16="http://schemas.microsoft.com/office/drawing/2014/main" id="{049F3884-7C35-1E4F-BCDA-CD38F10FE813}"/>
              </a:ext>
            </a:extLst>
          </p:cNvPr>
          <p:cNvSpPr>
            <a:spLocks noGrp="1"/>
          </p:cNvSpPr>
          <p:nvPr>
            <p:ph type="body" sz="quarter" idx="10" hasCustomPrompt="1"/>
          </p:nvPr>
        </p:nvSpPr>
        <p:spPr>
          <a:xfrm>
            <a:off x="1043684" y="3458578"/>
            <a:ext cx="5915025" cy="941972"/>
          </a:xfrm>
        </p:spPr>
        <p:txBody>
          <a:bodyPr anchor="t">
            <a:noAutofit/>
          </a:bodyPr>
          <a:lstStyle>
            <a:lvl1pPr marL="0" indent="0">
              <a:buNone/>
              <a:defRPr sz="2400" b="0" i="0">
                <a:solidFill>
                  <a:schemeClr val="tx1"/>
                </a:solidFill>
                <a:latin typeface="+mn-lt"/>
                <a:ea typeface="Open Sans" panose="020B0606030504020204" pitchFamily="34" charset="0"/>
                <a:cs typeface="Open Sans" panose="020B0606030504020204" pitchFamily="34" charset="0"/>
              </a:defRPr>
            </a:lvl1pPr>
            <a:lvl2pPr>
              <a:defRPr sz="2400">
                <a:solidFill>
                  <a:schemeClr val="tx1"/>
                </a:solidFill>
                <a:latin typeface="Gill Sans MT" panose="020B0502020104020203" pitchFamily="34" charset="0"/>
              </a:defRPr>
            </a:lvl2pPr>
            <a:lvl3pPr>
              <a:defRPr sz="2400">
                <a:solidFill>
                  <a:schemeClr val="tx1"/>
                </a:solidFill>
                <a:latin typeface="Gill Sans MT" panose="020B0502020104020203" pitchFamily="34" charset="0"/>
              </a:defRPr>
            </a:lvl3pPr>
            <a:lvl4pPr>
              <a:defRPr sz="2400">
                <a:solidFill>
                  <a:schemeClr val="tx1"/>
                </a:solidFill>
                <a:latin typeface="Gill Sans MT" panose="020B0502020104020203" pitchFamily="34" charset="0"/>
              </a:defRPr>
            </a:lvl4pPr>
            <a:lvl5pPr>
              <a:defRPr sz="2400">
                <a:solidFill>
                  <a:schemeClr val="tx1"/>
                </a:solidFill>
                <a:latin typeface="Gill Sans MT" panose="020B0502020104020203" pitchFamily="34" charset="0"/>
              </a:defRPr>
            </a:lvl5pPr>
          </a:lstStyle>
          <a:p>
            <a:pPr lvl="0"/>
            <a:r>
              <a:rPr lang="en-US" dirty="0"/>
              <a:t>Click to add Speakers/Authors</a:t>
            </a:r>
          </a:p>
        </p:txBody>
      </p:sp>
      <p:sp>
        <p:nvSpPr>
          <p:cNvPr id="23" name="Text Placeholder 10">
            <a:extLst>
              <a:ext uri="{FF2B5EF4-FFF2-40B4-BE49-F238E27FC236}">
                <a16:creationId xmlns:a16="http://schemas.microsoft.com/office/drawing/2014/main" id="{B301E34A-815A-104F-9D50-3FDA42335D51}"/>
              </a:ext>
            </a:extLst>
          </p:cNvPr>
          <p:cNvSpPr>
            <a:spLocks noGrp="1"/>
          </p:cNvSpPr>
          <p:nvPr>
            <p:ph type="body" sz="quarter" idx="12" hasCustomPrompt="1"/>
          </p:nvPr>
        </p:nvSpPr>
        <p:spPr>
          <a:xfrm>
            <a:off x="1054066" y="4544880"/>
            <a:ext cx="5915025" cy="801203"/>
          </a:xfrm>
        </p:spPr>
        <p:txBody>
          <a:bodyPr>
            <a:normAutofit/>
          </a:bodyPr>
          <a:lstStyle>
            <a:lvl1pPr marL="0" indent="0">
              <a:buNone/>
              <a:defRPr sz="1200" b="0" i="0" cap="all" spc="110" baseline="0">
                <a:solidFill>
                  <a:schemeClr val="tx1"/>
                </a:solidFill>
                <a:latin typeface="+mn-lt"/>
                <a:ea typeface="Open Sans" panose="020B0606030504020204" pitchFamily="34" charset="0"/>
                <a:cs typeface="Open Sans" panose="020B0606030504020204" pitchFamily="34" charset="0"/>
              </a:defRPr>
            </a:lvl1pPr>
            <a:lvl2pPr marL="201159" indent="0">
              <a:buNone/>
              <a:defRPr cap="all" baseline="0">
                <a:solidFill>
                  <a:schemeClr val="tx1"/>
                </a:solidFill>
                <a:latin typeface="Calibri" panose="020F0502020204030204" pitchFamily="34" charset="0"/>
                <a:cs typeface="Calibri" panose="020F0502020204030204" pitchFamily="34" charset="0"/>
              </a:defRPr>
            </a:lvl2pPr>
            <a:lvl3pPr marL="384030" indent="0">
              <a:buNone/>
              <a:defRPr cap="all" baseline="0">
                <a:solidFill>
                  <a:schemeClr val="tx1"/>
                </a:solidFill>
                <a:latin typeface="Calibri" panose="020F0502020204030204" pitchFamily="34" charset="0"/>
                <a:cs typeface="Calibri" panose="020F0502020204030204" pitchFamily="34" charset="0"/>
              </a:defRPr>
            </a:lvl3pPr>
            <a:lvl4pPr marL="566901" indent="0">
              <a:buNone/>
              <a:defRPr cap="all" baseline="0">
                <a:solidFill>
                  <a:schemeClr val="tx1"/>
                </a:solidFill>
                <a:latin typeface="Calibri" panose="020F0502020204030204" pitchFamily="34" charset="0"/>
                <a:cs typeface="Calibri" panose="020F0502020204030204" pitchFamily="34" charset="0"/>
              </a:defRPr>
            </a:lvl4pPr>
            <a:lvl5pPr marL="749772" indent="0">
              <a:buNone/>
              <a:defRPr cap="all" baseline="0">
                <a:solidFill>
                  <a:schemeClr val="tx1"/>
                </a:solidFill>
                <a:latin typeface="Calibri" panose="020F0502020204030204" pitchFamily="34" charset="0"/>
                <a:cs typeface="Calibri" panose="020F0502020204030204" pitchFamily="34" charset="0"/>
              </a:defRPr>
            </a:lvl5pPr>
          </a:lstStyle>
          <a:p>
            <a:pPr lvl="0"/>
            <a:r>
              <a:rPr lang="en-US" dirty="0"/>
              <a:t>Click to Add LOCATION OR ADDITIONAL CONTENT</a:t>
            </a:r>
          </a:p>
        </p:txBody>
      </p:sp>
      <p:sp>
        <p:nvSpPr>
          <p:cNvPr id="24" name="Text Placeholder 33">
            <a:extLst>
              <a:ext uri="{FF2B5EF4-FFF2-40B4-BE49-F238E27FC236}">
                <a16:creationId xmlns:a16="http://schemas.microsoft.com/office/drawing/2014/main" id="{4893DD06-6732-3D43-AAFC-78DE88C101A8}"/>
              </a:ext>
            </a:extLst>
          </p:cNvPr>
          <p:cNvSpPr>
            <a:spLocks noGrp="1"/>
          </p:cNvSpPr>
          <p:nvPr>
            <p:ph type="body" sz="quarter" idx="13" hasCustomPrompt="1"/>
          </p:nvPr>
        </p:nvSpPr>
        <p:spPr>
          <a:xfrm>
            <a:off x="1043684" y="5527183"/>
            <a:ext cx="5915025" cy="411162"/>
          </a:xfrm>
        </p:spPr>
        <p:txBody>
          <a:bodyPr>
            <a:normAutofit/>
          </a:bodyPr>
          <a:lstStyle>
            <a:lvl1pPr marL="0" indent="0">
              <a:buNone/>
              <a:defRPr sz="1200" b="0" i="0" spc="110" baseline="0">
                <a:solidFill>
                  <a:schemeClr val="tx1"/>
                </a:solidFill>
                <a:latin typeface="+mn-lt"/>
                <a:ea typeface="Open Sans" panose="020B0606030504020204" pitchFamily="34" charset="0"/>
                <a:cs typeface="Open Sans" panose="020B0606030504020204" pitchFamily="34" charset="0"/>
              </a:defRPr>
            </a:lvl1pPr>
            <a:lvl2pPr marL="201159" indent="0">
              <a:buNone/>
              <a:defRPr>
                <a:solidFill>
                  <a:schemeClr val="tx1"/>
                </a:solidFill>
                <a:latin typeface="Calibri" panose="020F0502020204030204" pitchFamily="34" charset="0"/>
                <a:cs typeface="Calibri" panose="020F0502020204030204" pitchFamily="34" charset="0"/>
              </a:defRPr>
            </a:lvl2pPr>
            <a:lvl3pPr marL="384030" indent="0">
              <a:buNone/>
              <a:defRPr>
                <a:solidFill>
                  <a:schemeClr val="tx1"/>
                </a:solidFill>
                <a:latin typeface="Calibri" panose="020F0502020204030204" pitchFamily="34" charset="0"/>
                <a:cs typeface="Calibri" panose="020F0502020204030204" pitchFamily="34" charset="0"/>
              </a:defRPr>
            </a:lvl3pPr>
            <a:lvl4pPr marL="566901" indent="0">
              <a:buNone/>
              <a:defRPr>
                <a:solidFill>
                  <a:schemeClr val="tx1"/>
                </a:solidFill>
                <a:latin typeface="Calibri" panose="020F0502020204030204" pitchFamily="34" charset="0"/>
                <a:cs typeface="Calibri" panose="020F0502020204030204" pitchFamily="34" charset="0"/>
              </a:defRPr>
            </a:lvl4pPr>
            <a:lvl5pPr marL="749772" indent="0">
              <a:buNone/>
              <a:defRPr>
                <a:solidFill>
                  <a:schemeClr val="tx1"/>
                </a:solidFill>
                <a:latin typeface="Calibri" panose="020F0502020204030204" pitchFamily="34" charset="0"/>
                <a:cs typeface="Calibri" panose="020F0502020204030204" pitchFamily="34" charset="0"/>
              </a:defRPr>
            </a:lvl5pPr>
          </a:lstStyle>
          <a:p>
            <a:pPr lvl="0"/>
            <a:r>
              <a:rPr lang="en-US" dirty="0"/>
              <a:t>Click to add Date Month DD, 20YY</a:t>
            </a:r>
          </a:p>
        </p:txBody>
      </p:sp>
    </p:spTree>
    <p:extLst>
      <p:ext uri="{BB962C8B-B14F-4D97-AF65-F5344CB8AC3E}">
        <p14:creationId xmlns:p14="http://schemas.microsoft.com/office/powerpoint/2010/main" val="376340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FF14BC1-EF08-4D47-A220-B7A9E87E1F54}"/>
              </a:ext>
            </a:extLst>
          </p:cNvPr>
          <p:cNvSpPr>
            <a:spLocks noGrp="1"/>
          </p:cNvSpPr>
          <p:nvPr>
            <p:ph type="body" sz="quarter" idx="12" hasCustomPrompt="1"/>
          </p:nvPr>
        </p:nvSpPr>
        <p:spPr>
          <a:xfrm>
            <a:off x="784225" y="2617445"/>
            <a:ext cx="10687050" cy="1478725"/>
          </a:xfrm>
        </p:spPr>
        <p:txBody>
          <a:bodyPr anchor="ctr">
            <a:noAutofit/>
          </a:bodyPr>
          <a:lstStyle>
            <a:lvl1pPr marL="0" indent="0" algn="ctr">
              <a:buNone/>
              <a:defRPr sz="4000" b="1" i="0">
                <a:solidFill>
                  <a:schemeClr val="tx1"/>
                </a:solidFill>
                <a:latin typeface="+mj-lt"/>
                <a:ea typeface="Open Sans" panose="020B0606030504020204" pitchFamily="34" charset="0"/>
                <a:cs typeface="Open Sans" panose="020B0606030504020204" pitchFamily="34" charset="0"/>
              </a:defRPr>
            </a:lvl1pPr>
            <a:lvl2pPr marL="201159" indent="0" algn="ctr">
              <a:buNone/>
              <a:defRPr sz="4000">
                <a:solidFill>
                  <a:schemeClr val="tx1"/>
                </a:solidFill>
                <a:latin typeface="Gill Sans MT" panose="020B0502020104020203" pitchFamily="34" charset="0"/>
              </a:defRPr>
            </a:lvl2pPr>
            <a:lvl3pPr marL="384030" indent="0" algn="ctr">
              <a:buNone/>
              <a:defRPr sz="4000">
                <a:solidFill>
                  <a:schemeClr val="tx1"/>
                </a:solidFill>
                <a:latin typeface="Gill Sans MT" panose="020B0502020104020203" pitchFamily="34" charset="0"/>
              </a:defRPr>
            </a:lvl3pPr>
            <a:lvl4pPr marL="566901" indent="0" algn="ctr">
              <a:buNone/>
              <a:defRPr sz="4000">
                <a:solidFill>
                  <a:schemeClr val="tx1"/>
                </a:solidFill>
                <a:latin typeface="Gill Sans MT" panose="020B0502020104020203" pitchFamily="34" charset="0"/>
              </a:defRPr>
            </a:lvl4pPr>
            <a:lvl5pPr marL="749772" indent="0" algn="ctr">
              <a:buNone/>
              <a:defRPr sz="4000">
                <a:solidFill>
                  <a:schemeClr val="tx1"/>
                </a:solidFill>
                <a:latin typeface="Gill Sans MT" panose="020B0502020104020203" pitchFamily="34" charset="0"/>
              </a:defRPr>
            </a:lvl5pPr>
          </a:lstStyle>
          <a:p>
            <a:pPr lvl="0"/>
            <a:r>
              <a:rPr lang="en-US" dirty="0"/>
              <a:t>Click to add section title</a:t>
            </a:r>
          </a:p>
        </p:txBody>
      </p:sp>
    </p:spTree>
    <p:extLst>
      <p:ext uri="{BB962C8B-B14F-4D97-AF65-F5344CB8AC3E}">
        <p14:creationId xmlns:p14="http://schemas.microsoft.com/office/powerpoint/2010/main" val="140858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649" y="428098"/>
            <a:ext cx="9955268" cy="447391"/>
          </a:xfrm>
        </p:spPr>
        <p:txBody>
          <a:bodyPr/>
          <a:lstStyle>
            <a:lvl1pPr marL="0" indent="0" algn="l">
              <a:defRPr b="1" i="0" baseline="0">
                <a:solidFill>
                  <a:schemeClr val="tx1"/>
                </a:solidFill>
                <a:latin typeface="+mj-lt"/>
                <a:ea typeface="Open Sans" panose="020B0606030504020204" pitchFamily="34" charset="0"/>
                <a:cs typeface="Open Sans" panose="020B0606030504020204" pitchFamily="34" charset="0"/>
              </a:defRPr>
            </a:lvl1pPr>
          </a:lstStyle>
          <a:p>
            <a:r>
              <a:rPr lang="en-US" dirty="0"/>
              <a:t>Title and Content - Click to add title</a:t>
            </a:r>
          </a:p>
        </p:txBody>
      </p:sp>
      <p:sp>
        <p:nvSpPr>
          <p:cNvPr id="10" name="Content Placeholder 9">
            <a:extLst>
              <a:ext uri="{FF2B5EF4-FFF2-40B4-BE49-F238E27FC236}">
                <a16:creationId xmlns:a16="http://schemas.microsoft.com/office/drawing/2014/main" id="{9AD9171B-1652-4839-9910-A84CBDD2A0B5}"/>
              </a:ext>
            </a:extLst>
          </p:cNvPr>
          <p:cNvSpPr>
            <a:spLocks noGrp="1"/>
          </p:cNvSpPr>
          <p:nvPr>
            <p:ph sz="quarter" idx="10" hasCustomPrompt="1"/>
          </p:nvPr>
        </p:nvSpPr>
        <p:spPr>
          <a:xfrm>
            <a:off x="720725" y="1361542"/>
            <a:ext cx="10726738" cy="4702708"/>
          </a:xfrm>
        </p:spPr>
        <p:txBody>
          <a:bodyPr/>
          <a:lstStyle>
            <a:lvl1pPr marL="225425" indent="-225425">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1pPr>
            <a:lvl2pPr marL="384029"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2pPr>
            <a:lvl3pPr marL="566900"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3pPr>
            <a:lvl4pPr marL="749771"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4pPr>
            <a:lvl5pPr marL="932642" indent="-182870">
              <a:buClrTx/>
              <a:buFont typeface="Wingdings" panose="05000000000000000000" pitchFamily="2" charset="2"/>
              <a:buChar char="§"/>
              <a:tabLst/>
              <a:defRPr b="0" i="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212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649" y="417938"/>
            <a:ext cx="9955268" cy="447391"/>
          </a:xfrm>
        </p:spPr>
        <p:txBody>
          <a:bodyPr/>
          <a:lstStyle>
            <a:lvl1pPr marL="0" indent="0" algn="l">
              <a:defRPr b="1" i="0" baseline="0">
                <a:solidFill>
                  <a:schemeClr val="tx1"/>
                </a:solidFill>
                <a:latin typeface="+mj-lt"/>
                <a:ea typeface="Open Sans" panose="020B0606030504020204" pitchFamily="34" charset="0"/>
                <a:cs typeface="Open Sans" panose="020B0606030504020204" pitchFamily="34" charset="0"/>
              </a:defRPr>
            </a:lvl1pPr>
          </a:lstStyle>
          <a:p>
            <a:r>
              <a:rPr lang="en-US" dirty="0"/>
              <a:t>Title Only - Click to add title</a:t>
            </a:r>
          </a:p>
        </p:txBody>
      </p:sp>
    </p:spTree>
    <p:extLst>
      <p:ext uri="{BB962C8B-B14F-4D97-AF65-F5344CB8AC3E}">
        <p14:creationId xmlns:p14="http://schemas.microsoft.com/office/powerpoint/2010/main" val="349388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_and_Double_Content_UU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and Double Content - Click to add title</a:t>
            </a:r>
          </a:p>
        </p:txBody>
      </p:sp>
      <p:sp>
        <p:nvSpPr>
          <p:cNvPr id="9" name="Content Placeholder 8"/>
          <p:cNvSpPr>
            <a:spLocks noGrp="1"/>
          </p:cNvSpPr>
          <p:nvPr>
            <p:ph sz="quarter" idx="14" hasCustomPrompt="1"/>
          </p:nvPr>
        </p:nvSpPr>
        <p:spPr>
          <a:xfrm>
            <a:off x="6158660" y="1409700"/>
            <a:ext cx="5029200" cy="4648200"/>
          </a:xfrm>
        </p:spPr>
        <p:txBody>
          <a:bodyPr lIns="45720"/>
          <a:lstStyle>
            <a:lvl1pPr>
              <a:defRPr b="0" i="0">
                <a:latin typeface="Open Sans" panose="020B0606030504020204" pitchFamily="34" charset="0"/>
                <a:ea typeface="Open Sans" panose="020B0606030504020204" pitchFamily="34" charset="0"/>
                <a:cs typeface="Open Sans" panose="020B0606030504020204" pitchFamily="34" charset="0"/>
              </a:defRPr>
            </a:lvl1pPr>
            <a:lvl2pPr>
              <a:defRPr b="0" i="0">
                <a:latin typeface="Open Sans" panose="020B0606030504020204" pitchFamily="34" charset="0"/>
                <a:ea typeface="Open Sans" panose="020B0606030504020204" pitchFamily="34" charset="0"/>
                <a:cs typeface="Open Sans" panose="020B0606030504020204" pitchFamily="34" charset="0"/>
              </a:defRPr>
            </a:lvl2pPr>
            <a:lvl3pPr>
              <a:defRPr b="0" i="0">
                <a:latin typeface="Open Sans" panose="020B0606030504020204" pitchFamily="34" charset="0"/>
                <a:ea typeface="Open Sans" panose="020B0606030504020204" pitchFamily="34" charset="0"/>
                <a:cs typeface="Open Sans" panose="020B0606030504020204" pitchFamily="34" charset="0"/>
              </a:defRPr>
            </a:lvl3pPr>
            <a:lvl4pPr>
              <a:defRPr b="0" i="0">
                <a:latin typeface="Open Sans" panose="020B0606030504020204" pitchFamily="34" charset="0"/>
                <a:ea typeface="Open Sans" panose="020B0606030504020204" pitchFamily="34" charset="0"/>
                <a:cs typeface="Open Sans" panose="020B0606030504020204" pitchFamily="34" charset="0"/>
              </a:defRPr>
            </a:lvl4pPr>
            <a:lvl5pP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AFE68596-C998-4449-AA72-201F663B1080}"/>
              </a:ext>
            </a:extLst>
          </p:cNvPr>
          <p:cNvSpPr>
            <a:spLocks noGrp="1"/>
          </p:cNvSpPr>
          <p:nvPr>
            <p:ph sz="quarter" idx="13" hasCustomPrompt="1"/>
          </p:nvPr>
        </p:nvSpPr>
        <p:spPr>
          <a:xfrm>
            <a:off x="720724" y="1409700"/>
            <a:ext cx="5029200" cy="4648200"/>
          </a:xfrm>
        </p:spPr>
        <p:txBody>
          <a:bodyPr/>
          <a:lstStyle>
            <a:lvl1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7">
            <a:extLst>
              <a:ext uri="{FF2B5EF4-FFF2-40B4-BE49-F238E27FC236}">
                <a16:creationId xmlns:a16="http://schemas.microsoft.com/office/drawing/2014/main" id="{88CC8865-9B06-F04A-B596-67CF2250F53A}"/>
              </a:ext>
            </a:extLst>
          </p:cNvPr>
          <p:cNvSpPr>
            <a:spLocks noGrp="1"/>
          </p:cNvSpPr>
          <p:nvPr>
            <p:ph type="sldNum" sz="quarter" idx="4"/>
          </p:nvPr>
        </p:nvSpPr>
        <p:spPr>
          <a:xfrm>
            <a:off x="0" y="356686"/>
            <a:ext cx="559397" cy="570225"/>
          </a:xfrm>
          <a:prstGeom prst="rect">
            <a:avLst/>
          </a:prstGeom>
        </p:spPr>
        <p:txBody>
          <a:bodyPr vert="horz" lIns="45720" tIns="45720" rIns="45720" bIns="45720" rtlCol="0" anchor="ctr"/>
          <a:lstStyle>
            <a:lvl1pPr algn="ctr">
              <a:defRPr sz="1400" b="0" i="0">
                <a:solidFill>
                  <a:schemeClr val="bg1">
                    <a:lumMod val="50000"/>
                  </a:schemeClr>
                </a:solidFill>
                <a:latin typeface="Open Sans" panose="020B0606030504020204" pitchFamily="34" charset="0"/>
              </a:defRPr>
            </a:lvl1pPr>
          </a:lstStyle>
          <a:p>
            <a:pPr algn="ctr"/>
            <a:fld id="{F6B149FD-26F7-3645-B4E7-BA8B8CC5EEA8}" type="slidenum">
              <a:rPr lang="en-US" smtClean="0"/>
              <a:pPr/>
              <a:t>‹#›</a:t>
            </a:fld>
            <a:endParaRPr lang="en-US" dirty="0"/>
          </a:p>
        </p:txBody>
      </p:sp>
      <p:sp>
        <p:nvSpPr>
          <p:cNvPr id="14" name="Date Placeholder 8">
            <a:extLst>
              <a:ext uri="{FF2B5EF4-FFF2-40B4-BE49-F238E27FC236}">
                <a16:creationId xmlns:a16="http://schemas.microsoft.com/office/drawing/2014/main" id="{8984D5BE-3984-D642-8048-62E970BD9DC4}"/>
              </a:ext>
            </a:extLst>
          </p:cNvPr>
          <p:cNvSpPr>
            <a:spLocks noGrp="1"/>
          </p:cNvSpPr>
          <p:nvPr>
            <p:ph type="dt" sz="half" idx="2"/>
          </p:nvPr>
        </p:nvSpPr>
        <p:spPr>
          <a:xfrm>
            <a:off x="0" y="6572013"/>
            <a:ext cx="1088571" cy="277823"/>
          </a:xfrm>
          <a:prstGeom prst="rect">
            <a:avLst/>
          </a:prstGeom>
        </p:spPr>
        <p:txBody>
          <a:bodyPr vert="horz" lIns="91440" tIns="45720" rIns="45720" bIns="45720" rtlCol="0" anchor="ctr"/>
          <a:lstStyle>
            <a:lvl1pPr algn="l">
              <a:defRPr sz="1000" b="0" i="0">
                <a:solidFill>
                  <a:schemeClr val="bg1">
                    <a:lumMod val="50000"/>
                  </a:schemeClr>
                </a:solidFill>
                <a:latin typeface="Open Sans" panose="020B0606030504020204" pitchFamily="34" charset="0"/>
              </a:defRPr>
            </a:lvl1pPr>
          </a:lstStyle>
          <a:p>
            <a:fld id="{DC07D2C2-EEDA-094F-A4D5-546DE82D3808}" type="datetimeFigureOut">
              <a:rPr lang="en-US" smtClean="0"/>
              <a:pPr/>
              <a:t>3/7/2023</a:t>
            </a:fld>
            <a:endParaRPr lang="en-US" dirty="0"/>
          </a:p>
        </p:txBody>
      </p:sp>
      <p:sp>
        <p:nvSpPr>
          <p:cNvPr id="15" name="Footer Placeholder 9">
            <a:extLst>
              <a:ext uri="{FF2B5EF4-FFF2-40B4-BE49-F238E27FC236}">
                <a16:creationId xmlns:a16="http://schemas.microsoft.com/office/drawing/2014/main" id="{D37F498F-8C04-8E41-B8E2-2CF797996E17}"/>
              </a:ext>
            </a:extLst>
          </p:cNvPr>
          <p:cNvSpPr>
            <a:spLocks noGrp="1"/>
          </p:cNvSpPr>
          <p:nvPr>
            <p:ph type="ftr" sz="quarter" idx="3"/>
          </p:nvPr>
        </p:nvSpPr>
        <p:spPr>
          <a:xfrm>
            <a:off x="1400287" y="6572013"/>
            <a:ext cx="9391426" cy="285987"/>
          </a:xfrm>
          <a:prstGeom prst="rect">
            <a:avLst/>
          </a:prstGeom>
        </p:spPr>
        <p:txBody>
          <a:bodyPr vert="horz" lIns="45720" tIns="45720" rIns="45720" bIns="45720" rtlCol="0" anchor="ctr">
            <a:normAutofit/>
          </a:bodyPr>
          <a:lstStyle>
            <a:lvl1pPr algn="ctr">
              <a:defRPr sz="1000" b="0" i="0">
                <a:solidFill>
                  <a:schemeClr val="bg1">
                    <a:lumMod val="50000"/>
                  </a:schemeClr>
                </a:solidFill>
                <a:latin typeface="Open Sans" panose="020B0606030504020204" pitchFamily="34" charset="0"/>
              </a:defRPr>
            </a:lvl1pPr>
          </a:lstStyle>
          <a:p>
            <a:r>
              <a:rPr lang="en-US"/>
              <a:t>FOOTER</a:t>
            </a:r>
            <a:endParaRPr lang="en-US" dirty="0"/>
          </a:p>
        </p:txBody>
      </p:sp>
    </p:spTree>
    <p:extLst>
      <p:ext uri="{BB962C8B-B14F-4D97-AF65-F5344CB8AC3E}">
        <p14:creationId xmlns:p14="http://schemas.microsoft.com/office/powerpoint/2010/main" val="37935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649" y="417091"/>
            <a:ext cx="10883555" cy="447391"/>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883556" cy="3433635"/>
          </a:xfrm>
          <a:prstGeom prst="rect">
            <a:avLst/>
          </a:prstGeom>
        </p:spPr>
        <p:txBody>
          <a:bodyPr vert="horz" lIns="0" tIns="45720" rIns="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00DB31C-AA7C-6846-8A0A-50CABE067D13}"/>
              </a:ext>
            </a:extLst>
          </p:cNvPr>
          <p:cNvSpPr txBox="1"/>
          <p:nvPr userDrawn="1"/>
        </p:nvSpPr>
        <p:spPr>
          <a:xfrm>
            <a:off x="11433986" y="6585590"/>
            <a:ext cx="633046" cy="261610"/>
          </a:xfrm>
          <a:prstGeom prst="rect">
            <a:avLst/>
          </a:prstGeom>
          <a:noFill/>
        </p:spPr>
        <p:txBody>
          <a:bodyPr wrap="square" rtlCol="0">
            <a:spAutoFit/>
          </a:bodyPr>
          <a:lstStyle/>
          <a:p>
            <a:pPr algn="r"/>
            <a:fld id="{A5BDBFEF-15AC-4523-A89A-651BE318B6DD}" type="slidenum">
              <a:rPr lang="en-US" sz="1050" b="0" i="0" smtClean="0">
                <a:latin typeface="+mn-lt"/>
                <a:ea typeface="Open Sans" panose="020B0606030504020204" pitchFamily="34" charset="0"/>
                <a:cs typeface="Open Sans" panose="020B0606030504020204" pitchFamily="34" charset="0"/>
              </a:rPr>
              <a:pPr algn="r"/>
              <a:t>‹#›</a:t>
            </a:fld>
            <a:endParaRPr lang="en-US" sz="1050" b="0" i="0" dirty="0">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31908504"/>
      </p:ext>
    </p:extLst>
  </p:cSld>
  <p:clrMap bg1="lt1" tx1="dk1" bg2="lt2" tx2="dk2" accent1="accent1" accent2="accent2" accent3="accent3" accent4="accent4" accent5="accent5" accent6="accent6" hlink="hlink" folHlink="folHlink"/>
  <p:sldLayoutIdLst>
    <p:sldLayoutId id="2147483683" r:id="rId1"/>
    <p:sldLayoutId id="2147483675" r:id="rId2"/>
    <p:sldLayoutId id="2147483666" r:id="rId3"/>
    <p:sldLayoutId id="2147483685" r:id="rId4"/>
    <p:sldLayoutId id="214748368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354" rtl="0" eaLnBrk="1" latinLnBrk="0" hangingPunct="1">
        <a:lnSpc>
          <a:spcPct val="85000"/>
        </a:lnSpc>
        <a:spcBef>
          <a:spcPct val="0"/>
        </a:spcBef>
        <a:buNone/>
        <a:defRPr sz="3000" b="1" i="0" kern="1200" cap="none" spc="100" baseline="0">
          <a:solidFill>
            <a:schemeClr val="tx1"/>
          </a:solidFill>
          <a:latin typeface="+mj-lt"/>
          <a:ea typeface="Open Sans" panose="020B0606030504020204" pitchFamily="34" charset="0"/>
          <a:cs typeface="Open Sans" panose="020B0606030504020204" pitchFamily="34" charset="0"/>
        </a:defRPr>
      </a:lvl1pPr>
    </p:titleStyle>
    <p:bodyStyle>
      <a:lvl1pPr marL="0" indent="0" algn="l" defTabSz="914354" rtl="0" eaLnBrk="1" latinLnBrk="0" hangingPunct="1">
        <a:lnSpc>
          <a:spcPct val="100000"/>
        </a:lnSpc>
        <a:spcBef>
          <a:spcPts val="1200"/>
        </a:spcBef>
        <a:spcAft>
          <a:spcPts val="200"/>
        </a:spcAft>
        <a:buClr>
          <a:schemeClr val="tx1"/>
        </a:buClr>
        <a:buSzPct val="100000"/>
        <a:buFontTx/>
        <a:buNone/>
        <a:defRPr sz="2000" b="0" i="0" kern="1200">
          <a:solidFill>
            <a:schemeClr val="tx1"/>
          </a:solidFill>
          <a:latin typeface="+mn-lt"/>
          <a:ea typeface="Open Sans" panose="020B0606030504020204" pitchFamily="34" charset="0"/>
          <a:cs typeface="Open Sans" panose="020B0606030504020204" pitchFamily="34" charset="0"/>
        </a:defRPr>
      </a:lvl1pPr>
      <a:lvl2pPr marL="384029"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800" b="0" i="0" kern="1200">
          <a:solidFill>
            <a:schemeClr val="tx1"/>
          </a:solidFill>
          <a:latin typeface="+mn-lt"/>
          <a:ea typeface="Open Sans" panose="020B0606030504020204" pitchFamily="34" charset="0"/>
          <a:cs typeface="Open Sans" panose="020B0606030504020204" pitchFamily="34" charset="0"/>
        </a:defRPr>
      </a:lvl2pPr>
      <a:lvl3pPr marL="566900"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3pPr>
      <a:lvl4pPr marL="749771"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4pPr>
      <a:lvl5pPr marL="932642" indent="-182870" algn="l" defTabSz="914354" rtl="0" eaLnBrk="1" latinLnBrk="0" hangingPunct="1">
        <a:lnSpc>
          <a:spcPct val="100000"/>
        </a:lnSpc>
        <a:spcBef>
          <a:spcPts val="200"/>
        </a:spcBef>
        <a:spcAft>
          <a:spcPts val="400"/>
        </a:spcAft>
        <a:buClr>
          <a:schemeClr val="tx1"/>
        </a:buClr>
        <a:buFont typeface="Wingdings" panose="05000000000000000000" pitchFamily="2" charset="2"/>
        <a:buChar char="§"/>
        <a:defRPr sz="1400" b="0" i="0" kern="1200">
          <a:solidFill>
            <a:schemeClr val="tx1"/>
          </a:solidFill>
          <a:latin typeface="+mn-lt"/>
          <a:ea typeface="Open Sans" panose="020B0606030504020204" pitchFamily="34" charset="0"/>
          <a:cs typeface="Open Sans" panose="020B0606030504020204" pitchFamily="34"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1A155F2-AB95-DA47-9210-2C66FEA4DCF1}"/>
              </a:ext>
            </a:extLst>
          </p:cNvPr>
          <p:cNvSpPr>
            <a:spLocks noGrp="1"/>
          </p:cNvSpPr>
          <p:nvPr>
            <p:ph type="body" sz="quarter" idx="14"/>
          </p:nvPr>
        </p:nvSpPr>
        <p:spPr/>
        <p:txBody>
          <a:bodyPr/>
          <a:lstStyle/>
          <a:p>
            <a:endParaRPr lang="en-US"/>
          </a:p>
        </p:txBody>
      </p:sp>
      <p:sp>
        <p:nvSpPr>
          <p:cNvPr id="7" name="Title 6">
            <a:extLst>
              <a:ext uri="{FF2B5EF4-FFF2-40B4-BE49-F238E27FC236}">
                <a16:creationId xmlns:a16="http://schemas.microsoft.com/office/drawing/2014/main" id="{FF677E87-1330-3040-BDAB-F4E2A5681679}"/>
              </a:ext>
            </a:extLst>
          </p:cNvPr>
          <p:cNvSpPr>
            <a:spLocks noGrp="1"/>
          </p:cNvSpPr>
          <p:nvPr>
            <p:ph type="ctrTitle"/>
          </p:nvPr>
        </p:nvSpPr>
        <p:spPr/>
        <p:txBody>
          <a:bodyPr/>
          <a:lstStyle/>
          <a:p>
            <a:r>
              <a:rPr lang="en-US" dirty="0"/>
              <a:t>Storage Sizing and Placement in </a:t>
            </a:r>
            <a:r>
              <a:rPr lang="en-US" dirty="0" err="1"/>
              <a:t>QuESt</a:t>
            </a:r>
            <a:endParaRPr lang="en-US" dirty="0"/>
          </a:p>
        </p:txBody>
      </p:sp>
      <p:sp>
        <p:nvSpPr>
          <p:cNvPr id="8" name="Text Placeholder 7">
            <a:extLst>
              <a:ext uri="{FF2B5EF4-FFF2-40B4-BE49-F238E27FC236}">
                <a16:creationId xmlns:a16="http://schemas.microsoft.com/office/drawing/2014/main" id="{9749FB98-DA63-DA47-AA82-38AAC2E47D31}"/>
              </a:ext>
            </a:extLst>
          </p:cNvPr>
          <p:cNvSpPr>
            <a:spLocks noGrp="1"/>
          </p:cNvSpPr>
          <p:nvPr>
            <p:ph type="body" sz="quarter" idx="10"/>
          </p:nvPr>
        </p:nvSpPr>
        <p:spPr/>
        <p:txBody>
          <a:bodyPr/>
          <a:lstStyle/>
          <a:p>
            <a:r>
              <a:rPr lang="en-US" dirty="0"/>
              <a:t>Will Vining, Ujjwol Tamrakar, John Eddy</a:t>
            </a:r>
          </a:p>
        </p:txBody>
      </p:sp>
      <p:sp>
        <p:nvSpPr>
          <p:cNvPr id="9" name="Text Placeholder 8">
            <a:extLst>
              <a:ext uri="{FF2B5EF4-FFF2-40B4-BE49-F238E27FC236}">
                <a16:creationId xmlns:a16="http://schemas.microsoft.com/office/drawing/2014/main" id="{EE5F89E1-BCAA-E944-ABE0-F25F650F233A}"/>
              </a:ext>
            </a:extLst>
          </p:cNvPr>
          <p:cNvSpPr>
            <a:spLocks noGrp="1"/>
          </p:cNvSpPr>
          <p:nvPr>
            <p:ph type="body" sz="quarter" idx="12"/>
          </p:nvPr>
        </p:nvSpPr>
        <p:spPr/>
        <p:txBody>
          <a:bodyPr/>
          <a:lstStyle/>
          <a:p>
            <a:r>
              <a:rPr lang="en-US" dirty="0"/>
              <a:t>8810 ESSG Monthly Meeting</a:t>
            </a:r>
          </a:p>
        </p:txBody>
      </p:sp>
      <p:sp>
        <p:nvSpPr>
          <p:cNvPr id="10" name="Text Placeholder 9">
            <a:extLst>
              <a:ext uri="{FF2B5EF4-FFF2-40B4-BE49-F238E27FC236}">
                <a16:creationId xmlns:a16="http://schemas.microsoft.com/office/drawing/2014/main" id="{591A7EBE-889A-7544-A975-B6C5E5BA7D66}"/>
              </a:ext>
            </a:extLst>
          </p:cNvPr>
          <p:cNvSpPr>
            <a:spLocks noGrp="1"/>
          </p:cNvSpPr>
          <p:nvPr>
            <p:ph type="body" sz="quarter" idx="13"/>
          </p:nvPr>
        </p:nvSpPr>
        <p:spPr/>
        <p:txBody>
          <a:bodyPr/>
          <a:lstStyle/>
          <a:p>
            <a:r>
              <a:rPr lang="en-US" dirty="0"/>
              <a:t>February 8, 2023</a:t>
            </a:r>
          </a:p>
        </p:txBody>
      </p:sp>
    </p:spTree>
    <p:extLst>
      <p:ext uri="{BB962C8B-B14F-4D97-AF65-F5344CB8AC3E}">
        <p14:creationId xmlns:p14="http://schemas.microsoft.com/office/powerpoint/2010/main" val="266745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F164ED-A9A8-47E8-A4B0-EC79B7E9F000}"/>
              </a:ext>
            </a:extLst>
          </p:cNvPr>
          <p:cNvSpPr>
            <a:spLocks noGrp="1"/>
          </p:cNvSpPr>
          <p:nvPr>
            <p:ph type="body" sz="quarter" idx="12"/>
          </p:nvPr>
        </p:nvSpPr>
        <p:spPr/>
        <p:txBody>
          <a:bodyPr/>
          <a:lstStyle/>
          <a:p>
            <a:r>
              <a:rPr lang="en-US" dirty="0"/>
              <a:t>Reliability Example</a:t>
            </a:r>
          </a:p>
        </p:txBody>
      </p:sp>
    </p:spTree>
    <p:extLst>
      <p:ext uri="{BB962C8B-B14F-4D97-AF65-F5344CB8AC3E}">
        <p14:creationId xmlns:p14="http://schemas.microsoft.com/office/powerpoint/2010/main" val="261639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1746-FD32-4400-86DF-BA630EBE435D}"/>
              </a:ext>
            </a:extLst>
          </p:cNvPr>
          <p:cNvSpPr>
            <a:spLocks noGrp="1"/>
          </p:cNvSpPr>
          <p:nvPr>
            <p:ph type="title"/>
          </p:nvPr>
        </p:nvSpPr>
        <p:spPr/>
        <p:txBody>
          <a:bodyPr/>
          <a:lstStyle/>
          <a:p>
            <a:r>
              <a:rPr lang="en-US" dirty="0"/>
              <a:t>Reliability Example</a:t>
            </a:r>
          </a:p>
        </p:txBody>
      </p:sp>
      <p:sp>
        <p:nvSpPr>
          <p:cNvPr id="4" name="Content Placeholder 3">
            <a:extLst>
              <a:ext uri="{FF2B5EF4-FFF2-40B4-BE49-F238E27FC236}">
                <a16:creationId xmlns:a16="http://schemas.microsoft.com/office/drawing/2014/main" id="{D5961959-F22B-460F-A563-BE3C430D4F65}"/>
              </a:ext>
            </a:extLst>
          </p:cNvPr>
          <p:cNvSpPr>
            <a:spLocks noGrp="1"/>
          </p:cNvSpPr>
          <p:nvPr>
            <p:ph sz="quarter" idx="10"/>
          </p:nvPr>
        </p:nvSpPr>
        <p:spPr>
          <a:xfrm>
            <a:off x="720725" y="1361542"/>
            <a:ext cx="5691188" cy="4702708"/>
          </a:xfrm>
        </p:spPr>
        <p:txBody>
          <a:bodyPr/>
          <a:lstStyle/>
          <a:p>
            <a:pPr marL="342900" indent="-342900">
              <a:buFont typeface="Arial" panose="020B0604020202020204" pitchFamily="34" charset="0"/>
              <a:buChar char="•"/>
            </a:pPr>
            <a:r>
              <a:rPr lang="en-US" dirty="0"/>
              <a:t>Generator added to the IEEE13 node system at bus 675.</a:t>
            </a:r>
          </a:p>
          <a:p>
            <a:pPr marL="829809" lvl="1" indent="-342900">
              <a:buFont typeface="Arial" panose="020B0604020202020204" pitchFamily="34" charset="0"/>
              <a:buChar char="•"/>
            </a:pPr>
            <a:r>
              <a:rPr lang="en-US" dirty="0"/>
              <a:t>Constant 2 MW output</a:t>
            </a:r>
          </a:p>
          <a:p>
            <a:pPr marL="342900" indent="-342900">
              <a:buFont typeface="Arial" panose="020B0604020202020204" pitchFamily="34" charset="0"/>
              <a:buChar char="•"/>
            </a:pPr>
            <a:r>
              <a:rPr lang="en-US" dirty="0"/>
              <a:t>A Storage system is added at bus 670</a:t>
            </a:r>
          </a:p>
          <a:p>
            <a:pPr marL="829809" lvl="1" indent="-342900">
              <a:buFont typeface="Arial" panose="020B0604020202020204" pitchFamily="34" charset="0"/>
              <a:buChar char="•"/>
            </a:pPr>
            <a:r>
              <a:rPr lang="en-US" dirty="0"/>
              <a:t>32 MWh</a:t>
            </a:r>
          </a:p>
          <a:p>
            <a:pPr marL="829809" lvl="1" indent="-342900">
              <a:buFont typeface="Arial" panose="020B0604020202020204" pitchFamily="34" charset="0"/>
              <a:buChar char="•"/>
            </a:pPr>
            <a:r>
              <a:rPr lang="en-US" dirty="0"/>
              <a:t>1.2 MW</a:t>
            </a:r>
          </a:p>
          <a:p>
            <a:pPr marL="829809" lvl="1" indent="-342900">
              <a:buFont typeface="Arial" panose="020B0604020202020204" pitchFamily="34" charset="0"/>
              <a:buChar char="•"/>
            </a:pPr>
            <a:r>
              <a:rPr lang="en-US" dirty="0"/>
              <a:t>50% initial SOC</a:t>
            </a:r>
          </a:p>
          <a:p>
            <a:pPr marL="829809" lvl="1" indent="-342900">
              <a:buFont typeface="Arial" panose="020B0604020202020204" pitchFamily="34" charset="0"/>
              <a:buChar char="•"/>
            </a:pPr>
            <a:r>
              <a:rPr lang="en-US" dirty="0"/>
              <a:t>Dispatched internally by </a:t>
            </a:r>
            <a:r>
              <a:rPr lang="en-US" dirty="0" err="1"/>
              <a:t>OpenDSS</a:t>
            </a:r>
            <a:r>
              <a:rPr lang="en-US" dirty="0"/>
              <a:t> based on power flow at bus 632 (no controller federate)</a:t>
            </a:r>
          </a:p>
          <a:p>
            <a:r>
              <a:rPr lang="en-US" dirty="0"/>
              <a:t>Failure of the upstream switch connecting the generator to the rest of the grid is simulated</a:t>
            </a:r>
          </a:p>
        </p:txBody>
      </p:sp>
      <p:grpSp>
        <p:nvGrpSpPr>
          <p:cNvPr id="8" name="Group 4">
            <a:extLst>
              <a:ext uri="{FF2B5EF4-FFF2-40B4-BE49-F238E27FC236}">
                <a16:creationId xmlns:a16="http://schemas.microsoft.com/office/drawing/2014/main" id="{EF582D84-D888-43F9-85CF-A0C71A2DD8FE}"/>
              </a:ext>
            </a:extLst>
          </p:cNvPr>
          <p:cNvGrpSpPr>
            <a:grpSpLocks noChangeAspect="1"/>
          </p:cNvGrpSpPr>
          <p:nvPr/>
        </p:nvGrpSpPr>
        <p:grpSpPr bwMode="auto">
          <a:xfrm>
            <a:off x="6486526" y="1866900"/>
            <a:ext cx="4381500" cy="3752850"/>
            <a:chOff x="4083" y="1170"/>
            <a:chExt cx="2760" cy="2364"/>
          </a:xfrm>
        </p:grpSpPr>
        <p:sp>
          <p:nvSpPr>
            <p:cNvPr id="9" name="AutoShape 3">
              <a:extLst>
                <a:ext uri="{FF2B5EF4-FFF2-40B4-BE49-F238E27FC236}">
                  <a16:creationId xmlns:a16="http://schemas.microsoft.com/office/drawing/2014/main" id="{63073DD2-3ACD-41C6-814B-2FCFB4B6E059}"/>
                </a:ext>
              </a:extLst>
            </p:cNvPr>
            <p:cNvSpPr>
              <a:spLocks noChangeAspect="1" noChangeArrowheads="1" noTextEdit="1"/>
            </p:cNvSpPr>
            <p:nvPr/>
          </p:nvSpPr>
          <p:spPr bwMode="auto">
            <a:xfrm>
              <a:off x="4083" y="1170"/>
              <a:ext cx="2760" cy="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684A879C-9139-433A-9034-8E4A1B663A0E}"/>
                </a:ext>
              </a:extLst>
            </p:cNvPr>
            <p:cNvSpPr>
              <a:spLocks/>
            </p:cNvSpPr>
            <p:nvPr/>
          </p:nvSpPr>
          <p:spPr bwMode="auto">
            <a:xfrm>
              <a:off x="5451" y="2426"/>
              <a:ext cx="116" cy="181"/>
            </a:xfrm>
            <a:custGeom>
              <a:avLst/>
              <a:gdLst>
                <a:gd name="T0" fmla="*/ 0 w 116"/>
                <a:gd name="T1" fmla="*/ 0 h 181"/>
                <a:gd name="T2" fmla="*/ 116 w 116"/>
                <a:gd name="T3" fmla="*/ 116 h 181"/>
                <a:gd name="T4" fmla="*/ 116 w 116"/>
                <a:gd name="T5" fmla="*/ 181 h 181"/>
              </a:gdLst>
              <a:ahLst/>
              <a:cxnLst>
                <a:cxn ang="0">
                  <a:pos x="T0" y="T1"/>
                </a:cxn>
                <a:cxn ang="0">
                  <a:pos x="T2" y="T3"/>
                </a:cxn>
                <a:cxn ang="0">
                  <a:pos x="T4" y="T5"/>
                </a:cxn>
              </a:cxnLst>
              <a:rect l="0" t="0" r="r" b="b"/>
              <a:pathLst>
                <a:path w="116" h="181">
                  <a:moveTo>
                    <a:pt x="0" y="0"/>
                  </a:moveTo>
                  <a:lnTo>
                    <a:pt x="116" y="116"/>
                  </a:lnTo>
                  <a:lnTo>
                    <a:pt x="116" y="181"/>
                  </a:lnTo>
                </a:path>
              </a:pathLst>
            </a:cu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DBFF6D42-D48E-4BB9-BBA1-ADDAA6F0D5EC}"/>
                </a:ext>
              </a:extLst>
            </p:cNvPr>
            <p:cNvSpPr>
              <a:spLocks noChangeArrowheads="1"/>
            </p:cNvSpPr>
            <p:nvPr/>
          </p:nvSpPr>
          <p:spPr bwMode="auto">
            <a:xfrm>
              <a:off x="5503" y="2607"/>
              <a:ext cx="144"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0B9E6921-BD4A-45D3-A2DD-3FDBB6DE064C}"/>
                </a:ext>
              </a:extLst>
            </p:cNvPr>
            <p:cNvSpPr>
              <a:spLocks noChangeArrowheads="1"/>
            </p:cNvSpPr>
            <p:nvPr/>
          </p:nvSpPr>
          <p:spPr bwMode="auto">
            <a:xfrm>
              <a:off x="5503" y="2607"/>
              <a:ext cx="144" cy="234"/>
            </a:xfrm>
            <a:prstGeom prst="rect">
              <a:avLst/>
            </a:pr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E2B41836-B9F7-464A-A8D9-7F29BFFABE38}"/>
                </a:ext>
              </a:extLst>
            </p:cNvPr>
            <p:cNvSpPr>
              <a:spLocks/>
            </p:cNvSpPr>
            <p:nvPr/>
          </p:nvSpPr>
          <p:spPr bwMode="auto">
            <a:xfrm>
              <a:off x="5503" y="2607"/>
              <a:ext cx="144" cy="73"/>
            </a:xfrm>
            <a:custGeom>
              <a:avLst/>
              <a:gdLst>
                <a:gd name="T0" fmla="*/ 0 w 144"/>
                <a:gd name="T1" fmla="*/ 0 h 73"/>
                <a:gd name="T2" fmla="*/ 72 w 144"/>
                <a:gd name="T3" fmla="*/ 73 h 73"/>
                <a:gd name="T4" fmla="*/ 144 w 144"/>
                <a:gd name="T5" fmla="*/ 0 h 73"/>
              </a:gdLst>
              <a:ahLst/>
              <a:cxnLst>
                <a:cxn ang="0">
                  <a:pos x="T0" y="T1"/>
                </a:cxn>
                <a:cxn ang="0">
                  <a:pos x="T2" y="T3"/>
                </a:cxn>
                <a:cxn ang="0">
                  <a:pos x="T4" y="T5"/>
                </a:cxn>
              </a:cxnLst>
              <a:rect l="0" t="0" r="r" b="b"/>
              <a:pathLst>
                <a:path w="144" h="73">
                  <a:moveTo>
                    <a:pt x="0" y="0"/>
                  </a:moveTo>
                  <a:lnTo>
                    <a:pt x="72" y="73"/>
                  </a:lnTo>
                  <a:lnTo>
                    <a:pt x="144" y="0"/>
                  </a:lnTo>
                </a:path>
              </a:pathLst>
            </a:custGeom>
            <a:noFill/>
            <a:ln w="952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id="{7322FC76-2CC7-40EB-ACFC-921E336A8A97}"/>
                </a:ext>
              </a:extLst>
            </p:cNvPr>
            <p:cNvSpPr>
              <a:spLocks noChangeArrowheads="1"/>
            </p:cNvSpPr>
            <p:nvPr/>
          </p:nvSpPr>
          <p:spPr bwMode="auto">
            <a:xfrm>
              <a:off x="5503" y="3292"/>
              <a:ext cx="144"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13">
              <a:extLst>
                <a:ext uri="{FF2B5EF4-FFF2-40B4-BE49-F238E27FC236}">
                  <a16:creationId xmlns:a16="http://schemas.microsoft.com/office/drawing/2014/main" id="{E17B84C1-F817-4C3E-9DC1-E38A4C152C65}"/>
                </a:ext>
              </a:extLst>
            </p:cNvPr>
            <p:cNvSpPr>
              <a:spLocks noChangeShapeType="1"/>
            </p:cNvSpPr>
            <p:nvPr/>
          </p:nvSpPr>
          <p:spPr bwMode="auto">
            <a:xfrm>
              <a:off x="5144" y="1261"/>
              <a:ext cx="596" cy="0"/>
            </a:xfrm>
            <a:prstGeom prst="line">
              <a:avLst/>
            </a:prstGeom>
            <a:noFill/>
            <a:ln w="317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a:extLst>
                <a:ext uri="{FF2B5EF4-FFF2-40B4-BE49-F238E27FC236}">
                  <a16:creationId xmlns:a16="http://schemas.microsoft.com/office/drawing/2014/main" id="{CCD1C213-F6D6-474A-AB9C-22CE7E4C18BB}"/>
                </a:ext>
              </a:extLst>
            </p:cNvPr>
            <p:cNvSpPr>
              <a:spLocks noChangeShapeType="1"/>
            </p:cNvSpPr>
            <p:nvPr/>
          </p:nvSpPr>
          <p:spPr bwMode="auto">
            <a:xfrm>
              <a:off x="5451" y="1261"/>
              <a:ext cx="0" cy="63"/>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15">
              <a:extLst>
                <a:ext uri="{FF2B5EF4-FFF2-40B4-BE49-F238E27FC236}">
                  <a16:creationId xmlns:a16="http://schemas.microsoft.com/office/drawing/2014/main" id="{D6F26B78-A373-48A0-B4B2-31C22A86935A}"/>
                </a:ext>
              </a:extLst>
            </p:cNvPr>
            <p:cNvSpPr>
              <a:spLocks noChangeArrowheads="1"/>
            </p:cNvSpPr>
            <p:nvPr/>
          </p:nvSpPr>
          <p:spPr bwMode="auto">
            <a:xfrm>
              <a:off x="5379" y="1324"/>
              <a:ext cx="144" cy="14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6">
              <a:extLst>
                <a:ext uri="{FF2B5EF4-FFF2-40B4-BE49-F238E27FC236}">
                  <a16:creationId xmlns:a16="http://schemas.microsoft.com/office/drawing/2014/main" id="{4B5D7E0B-586C-47D9-904C-78CFEBDFC3F9}"/>
                </a:ext>
              </a:extLst>
            </p:cNvPr>
            <p:cNvSpPr>
              <a:spLocks noChangeArrowheads="1"/>
            </p:cNvSpPr>
            <p:nvPr/>
          </p:nvSpPr>
          <p:spPr bwMode="auto">
            <a:xfrm>
              <a:off x="5379" y="1324"/>
              <a:ext cx="144" cy="144"/>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a:extLst>
                <a:ext uri="{FF2B5EF4-FFF2-40B4-BE49-F238E27FC236}">
                  <a16:creationId xmlns:a16="http://schemas.microsoft.com/office/drawing/2014/main" id="{33071DC3-D45C-47BE-AC18-3ECBEF964E40}"/>
                </a:ext>
              </a:extLst>
            </p:cNvPr>
            <p:cNvSpPr>
              <a:spLocks noChangeShapeType="1"/>
            </p:cNvSpPr>
            <p:nvPr/>
          </p:nvSpPr>
          <p:spPr bwMode="auto">
            <a:xfrm>
              <a:off x="5451" y="1468"/>
              <a:ext cx="0" cy="272"/>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a:extLst>
                <a:ext uri="{FF2B5EF4-FFF2-40B4-BE49-F238E27FC236}">
                  <a16:creationId xmlns:a16="http://schemas.microsoft.com/office/drawing/2014/main" id="{862CD774-667D-4989-99D2-0B85DE214826}"/>
                </a:ext>
              </a:extLst>
            </p:cNvPr>
            <p:cNvSpPr>
              <a:spLocks noChangeShapeType="1"/>
            </p:cNvSpPr>
            <p:nvPr/>
          </p:nvSpPr>
          <p:spPr bwMode="auto">
            <a:xfrm flipV="1">
              <a:off x="5388" y="1333"/>
              <a:ext cx="130" cy="131"/>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4B213032-1518-4EB7-A92C-BBF7AD9037AB}"/>
                </a:ext>
              </a:extLst>
            </p:cNvPr>
            <p:cNvSpPr>
              <a:spLocks/>
            </p:cNvSpPr>
            <p:nvPr/>
          </p:nvSpPr>
          <p:spPr bwMode="auto">
            <a:xfrm>
              <a:off x="5495" y="1300"/>
              <a:ext cx="55" cy="56"/>
            </a:xfrm>
            <a:custGeom>
              <a:avLst/>
              <a:gdLst>
                <a:gd name="T0" fmla="*/ 0 w 55"/>
                <a:gd name="T1" fmla="*/ 19 h 56"/>
                <a:gd name="T2" fmla="*/ 55 w 55"/>
                <a:gd name="T3" fmla="*/ 0 h 56"/>
                <a:gd name="T4" fmla="*/ 37 w 55"/>
                <a:gd name="T5" fmla="*/ 56 h 56"/>
                <a:gd name="T6" fmla="*/ 0 w 55"/>
                <a:gd name="T7" fmla="*/ 19 h 56"/>
              </a:gdLst>
              <a:ahLst/>
              <a:cxnLst>
                <a:cxn ang="0">
                  <a:pos x="T0" y="T1"/>
                </a:cxn>
                <a:cxn ang="0">
                  <a:pos x="T2" y="T3"/>
                </a:cxn>
                <a:cxn ang="0">
                  <a:pos x="T4" y="T5"/>
                </a:cxn>
                <a:cxn ang="0">
                  <a:pos x="T6" y="T7"/>
                </a:cxn>
              </a:cxnLst>
              <a:rect l="0" t="0" r="r" b="b"/>
              <a:pathLst>
                <a:path w="55" h="56">
                  <a:moveTo>
                    <a:pt x="0" y="19"/>
                  </a:moveTo>
                  <a:lnTo>
                    <a:pt x="55" y="0"/>
                  </a:lnTo>
                  <a:lnTo>
                    <a:pt x="37" y="56"/>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20">
              <a:extLst>
                <a:ext uri="{FF2B5EF4-FFF2-40B4-BE49-F238E27FC236}">
                  <a16:creationId xmlns:a16="http://schemas.microsoft.com/office/drawing/2014/main" id="{D3873A37-7F39-4E9D-BC83-488BA3ED3956}"/>
                </a:ext>
              </a:extLst>
            </p:cNvPr>
            <p:cNvSpPr>
              <a:spLocks noChangeShapeType="1"/>
            </p:cNvSpPr>
            <p:nvPr/>
          </p:nvSpPr>
          <p:spPr bwMode="auto">
            <a:xfrm>
              <a:off x="5451" y="1740"/>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1">
              <a:extLst>
                <a:ext uri="{FF2B5EF4-FFF2-40B4-BE49-F238E27FC236}">
                  <a16:creationId xmlns:a16="http://schemas.microsoft.com/office/drawing/2014/main" id="{58A6FEC0-C7FD-4282-B339-7EA4BF57BA5C}"/>
                </a:ext>
              </a:extLst>
            </p:cNvPr>
            <p:cNvSpPr>
              <a:spLocks noChangeArrowheads="1"/>
            </p:cNvSpPr>
            <p:nvPr/>
          </p:nvSpPr>
          <p:spPr bwMode="auto">
            <a:xfrm>
              <a:off x="6018"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2">
              <a:extLst>
                <a:ext uri="{FF2B5EF4-FFF2-40B4-BE49-F238E27FC236}">
                  <a16:creationId xmlns:a16="http://schemas.microsoft.com/office/drawing/2014/main" id="{4FA59DE5-4832-432B-932E-90E937B60CCE}"/>
                </a:ext>
              </a:extLst>
            </p:cNvPr>
            <p:cNvSpPr>
              <a:spLocks noChangeArrowheads="1"/>
            </p:cNvSpPr>
            <p:nvPr/>
          </p:nvSpPr>
          <p:spPr bwMode="auto">
            <a:xfrm>
              <a:off x="6018"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3">
              <a:extLst>
                <a:ext uri="{FF2B5EF4-FFF2-40B4-BE49-F238E27FC236}">
                  <a16:creationId xmlns:a16="http://schemas.microsoft.com/office/drawing/2014/main" id="{C96ACEFF-4CE3-44C0-AABC-00F66295979F}"/>
                </a:ext>
              </a:extLst>
            </p:cNvPr>
            <p:cNvSpPr>
              <a:spLocks noChangeArrowheads="1"/>
            </p:cNvSpPr>
            <p:nvPr/>
          </p:nvSpPr>
          <p:spPr bwMode="auto">
            <a:xfrm>
              <a:off x="6209" y="1668"/>
              <a:ext cx="144" cy="14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4">
              <a:extLst>
                <a:ext uri="{FF2B5EF4-FFF2-40B4-BE49-F238E27FC236}">
                  <a16:creationId xmlns:a16="http://schemas.microsoft.com/office/drawing/2014/main" id="{86972CD3-1145-4A65-BCAC-68F5A3D21363}"/>
                </a:ext>
              </a:extLst>
            </p:cNvPr>
            <p:cNvSpPr>
              <a:spLocks noChangeArrowheads="1"/>
            </p:cNvSpPr>
            <p:nvPr/>
          </p:nvSpPr>
          <p:spPr bwMode="auto">
            <a:xfrm>
              <a:off x="6209" y="1668"/>
              <a:ext cx="144" cy="145"/>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25">
              <a:extLst>
                <a:ext uri="{FF2B5EF4-FFF2-40B4-BE49-F238E27FC236}">
                  <a16:creationId xmlns:a16="http://schemas.microsoft.com/office/drawing/2014/main" id="{6EA27D6A-5B9A-49A0-8AF7-CFADC0BEA119}"/>
                </a:ext>
              </a:extLst>
            </p:cNvPr>
            <p:cNvSpPr>
              <a:spLocks noChangeArrowheads="1"/>
            </p:cNvSpPr>
            <p:nvPr/>
          </p:nvSpPr>
          <p:spPr bwMode="auto">
            <a:xfrm>
              <a:off x="6299" y="1668"/>
              <a:ext cx="144" cy="145"/>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a:extLst>
                <a:ext uri="{FF2B5EF4-FFF2-40B4-BE49-F238E27FC236}">
                  <a16:creationId xmlns:a16="http://schemas.microsoft.com/office/drawing/2014/main" id="{6968CF8E-2BF6-4D73-BFA5-2D960497FA91}"/>
                </a:ext>
              </a:extLst>
            </p:cNvPr>
            <p:cNvSpPr>
              <a:spLocks noChangeShapeType="1"/>
            </p:cNvSpPr>
            <p:nvPr/>
          </p:nvSpPr>
          <p:spPr bwMode="auto">
            <a:xfrm>
              <a:off x="6046" y="1740"/>
              <a:ext cx="1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a:extLst>
                <a:ext uri="{FF2B5EF4-FFF2-40B4-BE49-F238E27FC236}">
                  <a16:creationId xmlns:a16="http://schemas.microsoft.com/office/drawing/2014/main" id="{035D926D-A62F-410C-80C6-CAA7AAF15E27}"/>
                </a:ext>
              </a:extLst>
            </p:cNvPr>
            <p:cNvSpPr>
              <a:spLocks noChangeShapeType="1"/>
            </p:cNvSpPr>
            <p:nvPr/>
          </p:nvSpPr>
          <p:spPr bwMode="auto">
            <a:xfrm>
              <a:off x="6443" y="1740"/>
              <a:ext cx="163"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28">
              <a:extLst>
                <a:ext uri="{FF2B5EF4-FFF2-40B4-BE49-F238E27FC236}">
                  <a16:creationId xmlns:a16="http://schemas.microsoft.com/office/drawing/2014/main" id="{A0D4E745-EAE5-4302-86D6-AD1AE25124BF}"/>
                </a:ext>
              </a:extLst>
            </p:cNvPr>
            <p:cNvSpPr>
              <a:spLocks noChangeArrowheads="1"/>
            </p:cNvSpPr>
            <p:nvPr/>
          </p:nvSpPr>
          <p:spPr bwMode="auto">
            <a:xfrm>
              <a:off x="6577"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29">
              <a:extLst>
                <a:ext uri="{FF2B5EF4-FFF2-40B4-BE49-F238E27FC236}">
                  <a16:creationId xmlns:a16="http://schemas.microsoft.com/office/drawing/2014/main" id="{8A153E79-1C63-4481-A5EF-170B4324575E}"/>
                </a:ext>
              </a:extLst>
            </p:cNvPr>
            <p:cNvSpPr>
              <a:spLocks noChangeArrowheads="1"/>
            </p:cNvSpPr>
            <p:nvPr/>
          </p:nvSpPr>
          <p:spPr bwMode="auto">
            <a:xfrm>
              <a:off x="6577"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a:extLst>
                <a:ext uri="{FF2B5EF4-FFF2-40B4-BE49-F238E27FC236}">
                  <a16:creationId xmlns:a16="http://schemas.microsoft.com/office/drawing/2014/main" id="{6467653B-FE08-4873-B5FD-F330E25DDEFC}"/>
                </a:ext>
              </a:extLst>
            </p:cNvPr>
            <p:cNvSpPr>
              <a:spLocks noChangeShapeType="1"/>
            </p:cNvSpPr>
            <p:nvPr/>
          </p:nvSpPr>
          <p:spPr bwMode="auto">
            <a:xfrm>
              <a:off x="4828" y="1740"/>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a:extLst>
                <a:ext uri="{FF2B5EF4-FFF2-40B4-BE49-F238E27FC236}">
                  <a16:creationId xmlns:a16="http://schemas.microsoft.com/office/drawing/2014/main" id="{83DE3F27-DCD1-4AC9-81B9-8A669EE5EF60}"/>
                </a:ext>
              </a:extLst>
            </p:cNvPr>
            <p:cNvSpPr>
              <a:spLocks noChangeShapeType="1"/>
            </p:cNvSpPr>
            <p:nvPr/>
          </p:nvSpPr>
          <p:spPr bwMode="auto">
            <a:xfrm>
              <a:off x="4232" y="1740"/>
              <a:ext cx="596"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2">
              <a:extLst>
                <a:ext uri="{FF2B5EF4-FFF2-40B4-BE49-F238E27FC236}">
                  <a16:creationId xmlns:a16="http://schemas.microsoft.com/office/drawing/2014/main" id="{8F3117E8-86BE-4CF9-8608-AE24993A2D8D}"/>
                </a:ext>
              </a:extLst>
            </p:cNvPr>
            <p:cNvSpPr>
              <a:spLocks noChangeArrowheads="1"/>
            </p:cNvSpPr>
            <p:nvPr/>
          </p:nvSpPr>
          <p:spPr bwMode="auto">
            <a:xfrm>
              <a:off x="4799"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3">
              <a:extLst>
                <a:ext uri="{FF2B5EF4-FFF2-40B4-BE49-F238E27FC236}">
                  <a16:creationId xmlns:a16="http://schemas.microsoft.com/office/drawing/2014/main" id="{8B44690A-A16D-4DD8-B896-30BEA223B9FC}"/>
                </a:ext>
              </a:extLst>
            </p:cNvPr>
            <p:cNvSpPr>
              <a:spLocks noChangeArrowheads="1"/>
            </p:cNvSpPr>
            <p:nvPr/>
          </p:nvSpPr>
          <p:spPr bwMode="auto">
            <a:xfrm>
              <a:off x="4799"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Oval 34">
              <a:extLst>
                <a:ext uri="{FF2B5EF4-FFF2-40B4-BE49-F238E27FC236}">
                  <a16:creationId xmlns:a16="http://schemas.microsoft.com/office/drawing/2014/main" id="{318574F3-753C-431D-9A0D-E8844902D6B9}"/>
                </a:ext>
              </a:extLst>
            </p:cNvPr>
            <p:cNvSpPr>
              <a:spLocks noChangeArrowheads="1"/>
            </p:cNvSpPr>
            <p:nvPr/>
          </p:nvSpPr>
          <p:spPr bwMode="auto">
            <a:xfrm>
              <a:off x="4204" y="1712"/>
              <a:ext cx="56"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5">
              <a:extLst>
                <a:ext uri="{FF2B5EF4-FFF2-40B4-BE49-F238E27FC236}">
                  <a16:creationId xmlns:a16="http://schemas.microsoft.com/office/drawing/2014/main" id="{CC779470-2114-4EF1-B9F2-4C6B2B512187}"/>
                </a:ext>
              </a:extLst>
            </p:cNvPr>
            <p:cNvSpPr>
              <a:spLocks noChangeArrowheads="1"/>
            </p:cNvSpPr>
            <p:nvPr/>
          </p:nvSpPr>
          <p:spPr bwMode="auto">
            <a:xfrm>
              <a:off x="4204" y="1712"/>
              <a:ext cx="56"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a:extLst>
                <a:ext uri="{FF2B5EF4-FFF2-40B4-BE49-F238E27FC236}">
                  <a16:creationId xmlns:a16="http://schemas.microsoft.com/office/drawing/2014/main" id="{7367C53E-769B-4D36-A986-9E3DA7EBD395}"/>
                </a:ext>
              </a:extLst>
            </p:cNvPr>
            <p:cNvSpPr>
              <a:spLocks noChangeShapeType="1"/>
            </p:cNvSpPr>
            <p:nvPr/>
          </p:nvSpPr>
          <p:spPr bwMode="auto">
            <a:xfrm>
              <a:off x="5451" y="2426"/>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37">
              <a:extLst>
                <a:ext uri="{FF2B5EF4-FFF2-40B4-BE49-F238E27FC236}">
                  <a16:creationId xmlns:a16="http://schemas.microsoft.com/office/drawing/2014/main" id="{8F35DFB7-25E1-4A15-8F56-5082C22B5F05}"/>
                </a:ext>
              </a:extLst>
            </p:cNvPr>
            <p:cNvSpPr>
              <a:spLocks noChangeArrowheads="1"/>
            </p:cNvSpPr>
            <p:nvPr/>
          </p:nvSpPr>
          <p:spPr bwMode="auto">
            <a:xfrm>
              <a:off x="5423"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38">
              <a:extLst>
                <a:ext uri="{FF2B5EF4-FFF2-40B4-BE49-F238E27FC236}">
                  <a16:creationId xmlns:a16="http://schemas.microsoft.com/office/drawing/2014/main" id="{A0EB07E0-224A-495B-B7DE-A0791178BE9C}"/>
                </a:ext>
              </a:extLst>
            </p:cNvPr>
            <p:cNvSpPr>
              <a:spLocks noChangeArrowheads="1"/>
            </p:cNvSpPr>
            <p:nvPr/>
          </p:nvSpPr>
          <p:spPr bwMode="auto">
            <a:xfrm>
              <a:off x="5423"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Oval 39">
              <a:extLst>
                <a:ext uri="{FF2B5EF4-FFF2-40B4-BE49-F238E27FC236}">
                  <a16:creationId xmlns:a16="http://schemas.microsoft.com/office/drawing/2014/main" id="{D6658B05-CE0A-44E5-B6A0-99BE41855B71}"/>
                </a:ext>
              </a:extLst>
            </p:cNvPr>
            <p:cNvSpPr>
              <a:spLocks noChangeArrowheads="1"/>
            </p:cNvSpPr>
            <p:nvPr/>
          </p:nvSpPr>
          <p:spPr bwMode="auto">
            <a:xfrm>
              <a:off x="5423" y="3083"/>
              <a:ext cx="57" cy="5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0">
              <a:extLst>
                <a:ext uri="{FF2B5EF4-FFF2-40B4-BE49-F238E27FC236}">
                  <a16:creationId xmlns:a16="http://schemas.microsoft.com/office/drawing/2014/main" id="{A0FF40E4-F20F-4C8E-8139-1B38E3556B01}"/>
                </a:ext>
              </a:extLst>
            </p:cNvPr>
            <p:cNvSpPr>
              <a:spLocks noChangeArrowheads="1"/>
            </p:cNvSpPr>
            <p:nvPr/>
          </p:nvSpPr>
          <p:spPr bwMode="auto">
            <a:xfrm>
              <a:off x="5423" y="3083"/>
              <a:ext cx="57" cy="58"/>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a:extLst>
                <a:ext uri="{FF2B5EF4-FFF2-40B4-BE49-F238E27FC236}">
                  <a16:creationId xmlns:a16="http://schemas.microsoft.com/office/drawing/2014/main" id="{792D9A1A-FE49-40FC-AD2F-7E2ABFD0301D}"/>
                </a:ext>
              </a:extLst>
            </p:cNvPr>
            <p:cNvSpPr>
              <a:spLocks noChangeShapeType="1"/>
            </p:cNvSpPr>
            <p:nvPr/>
          </p:nvSpPr>
          <p:spPr bwMode="auto">
            <a:xfrm>
              <a:off x="4871"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a:extLst>
                <a:ext uri="{FF2B5EF4-FFF2-40B4-BE49-F238E27FC236}">
                  <a16:creationId xmlns:a16="http://schemas.microsoft.com/office/drawing/2014/main" id="{3092E607-5028-4A9B-8922-0ECC3EE012BC}"/>
                </a:ext>
              </a:extLst>
            </p:cNvPr>
            <p:cNvSpPr>
              <a:spLocks noChangeShapeType="1"/>
            </p:cNvSpPr>
            <p:nvPr/>
          </p:nvSpPr>
          <p:spPr bwMode="auto">
            <a:xfrm>
              <a:off x="4276"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3">
              <a:extLst>
                <a:ext uri="{FF2B5EF4-FFF2-40B4-BE49-F238E27FC236}">
                  <a16:creationId xmlns:a16="http://schemas.microsoft.com/office/drawing/2014/main" id="{1E3C014B-C065-4DCA-BB9A-53F487E6805B}"/>
                </a:ext>
              </a:extLst>
            </p:cNvPr>
            <p:cNvSpPr>
              <a:spLocks noChangeArrowheads="1"/>
            </p:cNvSpPr>
            <p:nvPr/>
          </p:nvSpPr>
          <p:spPr bwMode="auto">
            <a:xfrm>
              <a:off x="4843"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44">
              <a:extLst>
                <a:ext uri="{FF2B5EF4-FFF2-40B4-BE49-F238E27FC236}">
                  <a16:creationId xmlns:a16="http://schemas.microsoft.com/office/drawing/2014/main" id="{E912F9BE-42C4-4720-B334-23692BA8C436}"/>
                </a:ext>
              </a:extLst>
            </p:cNvPr>
            <p:cNvSpPr>
              <a:spLocks noChangeArrowheads="1"/>
            </p:cNvSpPr>
            <p:nvPr/>
          </p:nvSpPr>
          <p:spPr bwMode="auto">
            <a:xfrm>
              <a:off x="4843"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Oval 45">
              <a:extLst>
                <a:ext uri="{FF2B5EF4-FFF2-40B4-BE49-F238E27FC236}">
                  <a16:creationId xmlns:a16="http://schemas.microsoft.com/office/drawing/2014/main" id="{A40ECE16-11FD-4D0A-B4AC-C6AE5BC9A5AC}"/>
                </a:ext>
              </a:extLst>
            </p:cNvPr>
            <p:cNvSpPr>
              <a:spLocks noChangeArrowheads="1"/>
            </p:cNvSpPr>
            <p:nvPr/>
          </p:nvSpPr>
          <p:spPr bwMode="auto">
            <a:xfrm>
              <a:off x="4247"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46">
              <a:extLst>
                <a:ext uri="{FF2B5EF4-FFF2-40B4-BE49-F238E27FC236}">
                  <a16:creationId xmlns:a16="http://schemas.microsoft.com/office/drawing/2014/main" id="{D7AE1654-3817-44EA-A903-26E7572F1B0B}"/>
                </a:ext>
              </a:extLst>
            </p:cNvPr>
            <p:cNvSpPr>
              <a:spLocks noChangeArrowheads="1"/>
            </p:cNvSpPr>
            <p:nvPr/>
          </p:nvSpPr>
          <p:spPr bwMode="auto">
            <a:xfrm>
              <a:off x="4247"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a:extLst>
                <a:ext uri="{FF2B5EF4-FFF2-40B4-BE49-F238E27FC236}">
                  <a16:creationId xmlns:a16="http://schemas.microsoft.com/office/drawing/2014/main" id="{A71B7916-5CCD-47A2-82C1-EA9B099249E3}"/>
                </a:ext>
              </a:extLst>
            </p:cNvPr>
            <p:cNvSpPr>
              <a:spLocks noChangeShapeType="1"/>
            </p:cNvSpPr>
            <p:nvPr/>
          </p:nvSpPr>
          <p:spPr bwMode="auto">
            <a:xfrm flipV="1">
              <a:off x="5480" y="2332"/>
              <a:ext cx="442" cy="94"/>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a:extLst>
                <a:ext uri="{FF2B5EF4-FFF2-40B4-BE49-F238E27FC236}">
                  <a16:creationId xmlns:a16="http://schemas.microsoft.com/office/drawing/2014/main" id="{A9C34ADF-1B8C-4C54-8125-45F499EA3326}"/>
                </a:ext>
              </a:extLst>
            </p:cNvPr>
            <p:cNvSpPr>
              <a:spLocks noChangeShapeType="1"/>
            </p:cNvSpPr>
            <p:nvPr/>
          </p:nvSpPr>
          <p:spPr bwMode="auto">
            <a:xfrm>
              <a:off x="6075" y="2426"/>
              <a:ext cx="59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49">
              <a:extLst>
                <a:ext uri="{FF2B5EF4-FFF2-40B4-BE49-F238E27FC236}">
                  <a16:creationId xmlns:a16="http://schemas.microsoft.com/office/drawing/2014/main" id="{B128D03D-9C88-4188-A737-9DC01872B5EE}"/>
                </a:ext>
              </a:extLst>
            </p:cNvPr>
            <p:cNvSpPr>
              <a:spLocks noChangeArrowheads="1"/>
            </p:cNvSpPr>
            <p:nvPr/>
          </p:nvSpPr>
          <p:spPr bwMode="auto">
            <a:xfrm>
              <a:off x="6046"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50">
              <a:extLst>
                <a:ext uri="{FF2B5EF4-FFF2-40B4-BE49-F238E27FC236}">
                  <a16:creationId xmlns:a16="http://schemas.microsoft.com/office/drawing/2014/main" id="{BAE7A111-7351-4799-BBF2-48BD8CFD61B1}"/>
                </a:ext>
              </a:extLst>
            </p:cNvPr>
            <p:cNvSpPr>
              <a:spLocks noChangeArrowheads="1"/>
            </p:cNvSpPr>
            <p:nvPr/>
          </p:nvSpPr>
          <p:spPr bwMode="auto">
            <a:xfrm>
              <a:off x="6046"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Oval 51">
              <a:extLst>
                <a:ext uri="{FF2B5EF4-FFF2-40B4-BE49-F238E27FC236}">
                  <a16:creationId xmlns:a16="http://schemas.microsoft.com/office/drawing/2014/main" id="{4CE7BD6A-E2D7-4703-BAAC-800CC8706583}"/>
                </a:ext>
              </a:extLst>
            </p:cNvPr>
            <p:cNvSpPr>
              <a:spLocks noChangeArrowheads="1"/>
            </p:cNvSpPr>
            <p:nvPr/>
          </p:nvSpPr>
          <p:spPr bwMode="auto">
            <a:xfrm>
              <a:off x="6670" y="2398"/>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2">
              <a:extLst>
                <a:ext uri="{FF2B5EF4-FFF2-40B4-BE49-F238E27FC236}">
                  <a16:creationId xmlns:a16="http://schemas.microsoft.com/office/drawing/2014/main" id="{257EBCEA-BDA0-4709-9E5E-52BC9209E232}"/>
                </a:ext>
              </a:extLst>
            </p:cNvPr>
            <p:cNvSpPr>
              <a:spLocks noChangeArrowheads="1"/>
            </p:cNvSpPr>
            <p:nvPr/>
          </p:nvSpPr>
          <p:spPr bwMode="auto">
            <a:xfrm>
              <a:off x="6670" y="2398"/>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3">
              <a:extLst>
                <a:ext uri="{FF2B5EF4-FFF2-40B4-BE49-F238E27FC236}">
                  <a16:creationId xmlns:a16="http://schemas.microsoft.com/office/drawing/2014/main" id="{2F1B4B03-89AF-4CBF-9581-E4C594C568D4}"/>
                </a:ext>
              </a:extLst>
            </p:cNvPr>
            <p:cNvSpPr>
              <a:spLocks noChangeArrowheads="1"/>
            </p:cNvSpPr>
            <p:nvPr/>
          </p:nvSpPr>
          <p:spPr bwMode="auto">
            <a:xfrm>
              <a:off x="5795" y="1207"/>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4">
              <a:extLst>
                <a:ext uri="{FF2B5EF4-FFF2-40B4-BE49-F238E27FC236}">
                  <a16:creationId xmlns:a16="http://schemas.microsoft.com/office/drawing/2014/main" id="{B389CB26-E06C-4BFA-915D-6C346BDC0AAE}"/>
                </a:ext>
              </a:extLst>
            </p:cNvPr>
            <p:cNvSpPr>
              <a:spLocks noChangeArrowheads="1"/>
            </p:cNvSpPr>
            <p:nvPr/>
          </p:nvSpPr>
          <p:spPr bwMode="auto">
            <a:xfrm>
              <a:off x="5525" y="1576"/>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632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5">
              <a:extLst>
                <a:ext uri="{FF2B5EF4-FFF2-40B4-BE49-F238E27FC236}">
                  <a16:creationId xmlns:a16="http://schemas.microsoft.com/office/drawing/2014/main" id="{54A1D48F-A273-4083-8416-B501AFE01C07}"/>
                </a:ext>
              </a:extLst>
            </p:cNvPr>
            <p:cNvSpPr>
              <a:spLocks noChangeArrowheads="1"/>
            </p:cNvSpPr>
            <p:nvPr/>
          </p:nvSpPr>
          <p:spPr bwMode="auto">
            <a:xfrm>
              <a:off x="5964" y="156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633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6">
              <a:extLst>
                <a:ext uri="{FF2B5EF4-FFF2-40B4-BE49-F238E27FC236}">
                  <a16:creationId xmlns:a16="http://schemas.microsoft.com/office/drawing/2014/main" id="{5622A92E-7387-413E-BEC2-64B1D9615D53}"/>
                </a:ext>
              </a:extLst>
            </p:cNvPr>
            <p:cNvSpPr>
              <a:spLocks noChangeArrowheads="1"/>
            </p:cNvSpPr>
            <p:nvPr/>
          </p:nvSpPr>
          <p:spPr bwMode="auto">
            <a:xfrm>
              <a:off x="6543" y="156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7">
              <a:extLst>
                <a:ext uri="{FF2B5EF4-FFF2-40B4-BE49-F238E27FC236}">
                  <a16:creationId xmlns:a16="http://schemas.microsoft.com/office/drawing/2014/main" id="{A595076F-498A-4F03-9D9B-B60CB7A5D041}"/>
                </a:ext>
              </a:extLst>
            </p:cNvPr>
            <p:cNvSpPr>
              <a:spLocks noChangeArrowheads="1"/>
            </p:cNvSpPr>
            <p:nvPr/>
          </p:nvSpPr>
          <p:spPr bwMode="auto">
            <a:xfrm>
              <a:off x="4735" y="1578"/>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645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58">
              <a:extLst>
                <a:ext uri="{FF2B5EF4-FFF2-40B4-BE49-F238E27FC236}">
                  <a16:creationId xmlns:a16="http://schemas.microsoft.com/office/drawing/2014/main" id="{824453B2-A5F2-4591-9AC7-0AA7BC5FDCA3}"/>
                </a:ext>
              </a:extLst>
            </p:cNvPr>
            <p:cNvSpPr>
              <a:spLocks noChangeArrowheads="1"/>
            </p:cNvSpPr>
            <p:nvPr/>
          </p:nvSpPr>
          <p:spPr bwMode="auto">
            <a:xfrm>
              <a:off x="4143" y="1568"/>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646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59">
              <a:extLst>
                <a:ext uri="{FF2B5EF4-FFF2-40B4-BE49-F238E27FC236}">
                  <a16:creationId xmlns:a16="http://schemas.microsoft.com/office/drawing/2014/main" id="{17BB7778-F69B-4C86-814D-FAC36E3960DC}"/>
                </a:ext>
              </a:extLst>
            </p:cNvPr>
            <p:cNvSpPr>
              <a:spLocks noChangeArrowheads="1"/>
            </p:cNvSpPr>
            <p:nvPr/>
          </p:nvSpPr>
          <p:spPr bwMode="auto">
            <a:xfrm>
              <a:off x="4143" y="2246"/>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60">
              <a:extLst>
                <a:ext uri="{FF2B5EF4-FFF2-40B4-BE49-F238E27FC236}">
                  <a16:creationId xmlns:a16="http://schemas.microsoft.com/office/drawing/2014/main" id="{0EBC7866-CBFE-4C2F-9BE6-AF158599880E}"/>
                </a:ext>
              </a:extLst>
            </p:cNvPr>
            <p:cNvSpPr>
              <a:spLocks noChangeArrowheads="1"/>
            </p:cNvSpPr>
            <p:nvPr/>
          </p:nvSpPr>
          <p:spPr bwMode="auto">
            <a:xfrm>
              <a:off x="4782" y="2244"/>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684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61">
              <a:extLst>
                <a:ext uri="{FF2B5EF4-FFF2-40B4-BE49-F238E27FC236}">
                  <a16:creationId xmlns:a16="http://schemas.microsoft.com/office/drawing/2014/main" id="{3E867D79-DCE0-44C4-B8C4-60C9FD6D0876}"/>
                </a:ext>
              </a:extLst>
            </p:cNvPr>
            <p:cNvSpPr>
              <a:spLocks noChangeArrowheads="1"/>
            </p:cNvSpPr>
            <p:nvPr/>
          </p:nvSpPr>
          <p:spPr bwMode="auto">
            <a:xfrm>
              <a:off x="5511" y="2254"/>
              <a:ext cx="22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671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2">
              <a:extLst>
                <a:ext uri="{FF2B5EF4-FFF2-40B4-BE49-F238E27FC236}">
                  <a16:creationId xmlns:a16="http://schemas.microsoft.com/office/drawing/2014/main" id="{1DF0E48F-8E05-4258-8320-91973FBDA9DD}"/>
                </a:ext>
              </a:extLst>
            </p:cNvPr>
            <p:cNvSpPr>
              <a:spLocks noChangeArrowheads="1"/>
            </p:cNvSpPr>
            <p:nvPr/>
          </p:nvSpPr>
          <p:spPr bwMode="auto">
            <a:xfrm>
              <a:off x="6009" y="2244"/>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692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63">
              <a:extLst>
                <a:ext uri="{FF2B5EF4-FFF2-40B4-BE49-F238E27FC236}">
                  <a16:creationId xmlns:a16="http://schemas.microsoft.com/office/drawing/2014/main" id="{5DCE38F7-560B-42F9-960E-17CA4294DDFF}"/>
                </a:ext>
              </a:extLst>
            </p:cNvPr>
            <p:cNvSpPr>
              <a:spLocks noChangeArrowheads="1"/>
            </p:cNvSpPr>
            <p:nvPr/>
          </p:nvSpPr>
          <p:spPr bwMode="auto">
            <a:xfrm>
              <a:off x="6610" y="2246"/>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4">
              <a:extLst>
                <a:ext uri="{FF2B5EF4-FFF2-40B4-BE49-F238E27FC236}">
                  <a16:creationId xmlns:a16="http://schemas.microsoft.com/office/drawing/2014/main" id="{9820EE84-B304-40DB-B388-624F4DD1BA85}"/>
                </a:ext>
              </a:extLst>
            </p:cNvPr>
            <p:cNvSpPr>
              <a:spLocks noChangeArrowheads="1"/>
            </p:cNvSpPr>
            <p:nvPr/>
          </p:nvSpPr>
          <p:spPr bwMode="auto">
            <a:xfrm>
              <a:off x="5525" y="304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Line 65">
              <a:extLst>
                <a:ext uri="{FF2B5EF4-FFF2-40B4-BE49-F238E27FC236}">
                  <a16:creationId xmlns:a16="http://schemas.microsoft.com/office/drawing/2014/main" id="{04177191-5FF0-40C6-A39F-18E0D71ED49A}"/>
                </a:ext>
              </a:extLst>
            </p:cNvPr>
            <p:cNvSpPr>
              <a:spLocks noChangeShapeType="1"/>
            </p:cNvSpPr>
            <p:nvPr/>
          </p:nvSpPr>
          <p:spPr bwMode="auto">
            <a:xfrm>
              <a:off x="4871" y="2426"/>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Oval 66">
              <a:extLst>
                <a:ext uri="{FF2B5EF4-FFF2-40B4-BE49-F238E27FC236}">
                  <a16:creationId xmlns:a16="http://schemas.microsoft.com/office/drawing/2014/main" id="{D733B542-CDA4-42FB-8769-23B4A3C454F4}"/>
                </a:ext>
              </a:extLst>
            </p:cNvPr>
            <p:cNvSpPr>
              <a:spLocks noChangeArrowheads="1"/>
            </p:cNvSpPr>
            <p:nvPr/>
          </p:nvSpPr>
          <p:spPr bwMode="auto">
            <a:xfrm>
              <a:off x="4843" y="3083"/>
              <a:ext cx="57" cy="5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67">
              <a:extLst>
                <a:ext uri="{FF2B5EF4-FFF2-40B4-BE49-F238E27FC236}">
                  <a16:creationId xmlns:a16="http://schemas.microsoft.com/office/drawing/2014/main" id="{320410FF-08B8-4D19-8C7B-03AA9CEE8FD2}"/>
                </a:ext>
              </a:extLst>
            </p:cNvPr>
            <p:cNvSpPr>
              <a:spLocks noChangeArrowheads="1"/>
            </p:cNvSpPr>
            <p:nvPr/>
          </p:nvSpPr>
          <p:spPr bwMode="auto">
            <a:xfrm>
              <a:off x="4843" y="3083"/>
              <a:ext cx="57" cy="58"/>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Rectangle 68">
              <a:extLst>
                <a:ext uri="{FF2B5EF4-FFF2-40B4-BE49-F238E27FC236}">
                  <a16:creationId xmlns:a16="http://schemas.microsoft.com/office/drawing/2014/main" id="{2D8FD71E-1251-46A0-9152-71A162F6C5B7}"/>
                </a:ext>
              </a:extLst>
            </p:cNvPr>
            <p:cNvSpPr>
              <a:spLocks noChangeArrowheads="1"/>
            </p:cNvSpPr>
            <p:nvPr/>
          </p:nvSpPr>
          <p:spPr bwMode="auto">
            <a:xfrm>
              <a:off x="4945" y="3048"/>
              <a:ext cx="22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Verdana" panose="020B0604030504040204" pitchFamily="34" charset="0"/>
                </a:rPr>
                <a:t>652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Oval 73">
              <a:extLst>
                <a:ext uri="{FF2B5EF4-FFF2-40B4-BE49-F238E27FC236}">
                  <a16:creationId xmlns:a16="http://schemas.microsoft.com/office/drawing/2014/main" id="{F5E611A6-0C18-4F9E-AFDD-9EC96CECF700}"/>
                </a:ext>
              </a:extLst>
            </p:cNvPr>
            <p:cNvSpPr>
              <a:spLocks noChangeArrowheads="1"/>
            </p:cNvSpPr>
            <p:nvPr/>
          </p:nvSpPr>
          <p:spPr bwMode="auto">
            <a:xfrm>
              <a:off x="5423" y="1712"/>
              <a:ext cx="57" cy="57"/>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4">
              <a:extLst>
                <a:ext uri="{FF2B5EF4-FFF2-40B4-BE49-F238E27FC236}">
                  <a16:creationId xmlns:a16="http://schemas.microsoft.com/office/drawing/2014/main" id="{96BDC535-60E8-41F5-BEE6-D390E5253EA9}"/>
                </a:ext>
              </a:extLst>
            </p:cNvPr>
            <p:cNvSpPr>
              <a:spLocks noChangeArrowheads="1"/>
            </p:cNvSpPr>
            <p:nvPr/>
          </p:nvSpPr>
          <p:spPr bwMode="auto">
            <a:xfrm>
              <a:off x="5423" y="1712"/>
              <a:ext cx="57" cy="57"/>
            </a:xfrm>
            <a:prstGeom prst="ellipse">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a:extLst>
                <a:ext uri="{FF2B5EF4-FFF2-40B4-BE49-F238E27FC236}">
                  <a16:creationId xmlns:a16="http://schemas.microsoft.com/office/drawing/2014/main" id="{4FD6A0ED-E0B1-4EBA-B6E5-8E1356C8E26E}"/>
                </a:ext>
              </a:extLst>
            </p:cNvPr>
            <p:cNvSpPr>
              <a:spLocks/>
            </p:cNvSpPr>
            <p:nvPr/>
          </p:nvSpPr>
          <p:spPr bwMode="auto">
            <a:xfrm>
              <a:off x="5196" y="2017"/>
              <a:ext cx="255" cy="199"/>
            </a:xfrm>
            <a:custGeom>
              <a:avLst/>
              <a:gdLst>
                <a:gd name="T0" fmla="*/ 255 w 255"/>
                <a:gd name="T1" fmla="*/ 0 h 199"/>
                <a:gd name="T2" fmla="*/ 0 w 255"/>
                <a:gd name="T3" fmla="*/ 127 h 199"/>
                <a:gd name="T4" fmla="*/ 0 w 255"/>
                <a:gd name="T5" fmla="*/ 199 h 199"/>
              </a:gdLst>
              <a:ahLst/>
              <a:cxnLst>
                <a:cxn ang="0">
                  <a:pos x="T0" y="T1"/>
                </a:cxn>
                <a:cxn ang="0">
                  <a:pos x="T2" y="T3"/>
                </a:cxn>
                <a:cxn ang="0">
                  <a:pos x="T4" y="T5"/>
                </a:cxn>
              </a:cxnLst>
              <a:rect l="0" t="0" r="r" b="b"/>
              <a:pathLst>
                <a:path w="255" h="199">
                  <a:moveTo>
                    <a:pt x="255" y="0"/>
                  </a:moveTo>
                  <a:lnTo>
                    <a:pt x="0" y="127"/>
                  </a:lnTo>
                  <a:lnTo>
                    <a:pt x="0" y="199"/>
                  </a:lnTo>
                </a:path>
              </a:pathLst>
            </a:custGeom>
            <a:noFill/>
            <a:ln w="9525" cap="rnd">
              <a:solidFill>
                <a:srgbClr val="3185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7">
              <a:extLst>
                <a:ext uri="{FF2B5EF4-FFF2-40B4-BE49-F238E27FC236}">
                  <a16:creationId xmlns:a16="http://schemas.microsoft.com/office/drawing/2014/main" id="{820B57D1-C899-425B-BDFD-60294137A11D}"/>
                </a:ext>
              </a:extLst>
            </p:cNvPr>
            <p:cNvSpPr>
              <a:spLocks noChangeArrowheads="1"/>
            </p:cNvSpPr>
            <p:nvPr/>
          </p:nvSpPr>
          <p:spPr bwMode="auto">
            <a:xfrm>
              <a:off x="5083" y="2214"/>
              <a:ext cx="216" cy="144"/>
            </a:xfrm>
            <a:prstGeom prst="rect">
              <a:avLst/>
            </a:prstGeom>
            <a:noFill/>
            <a:ln w="9525" cap="rnd">
              <a:solidFill>
                <a:srgbClr val="3185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78">
              <a:extLst>
                <a:ext uri="{FF2B5EF4-FFF2-40B4-BE49-F238E27FC236}">
                  <a16:creationId xmlns:a16="http://schemas.microsoft.com/office/drawing/2014/main" id="{77C4CDF8-4105-4B51-A363-9C962AC246CC}"/>
                </a:ext>
              </a:extLst>
            </p:cNvPr>
            <p:cNvSpPr>
              <a:spLocks noChangeArrowheads="1"/>
            </p:cNvSpPr>
            <p:nvPr/>
          </p:nvSpPr>
          <p:spPr bwMode="auto">
            <a:xfrm>
              <a:off x="5097" y="2231"/>
              <a:ext cx="25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BACC6"/>
                  </a:solidFill>
                  <a:effectLst/>
                  <a:latin typeface="Verdana" panose="020B0604030504040204" pitchFamily="34" charset="0"/>
                </a:rPr>
                <a:t>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81">
              <a:extLst>
                <a:ext uri="{FF2B5EF4-FFF2-40B4-BE49-F238E27FC236}">
                  <a16:creationId xmlns:a16="http://schemas.microsoft.com/office/drawing/2014/main" id="{13E667A6-6C6D-4C4E-9287-EF27D9AB657E}"/>
                </a:ext>
              </a:extLst>
            </p:cNvPr>
            <p:cNvSpPr>
              <a:spLocks noChangeArrowheads="1"/>
            </p:cNvSpPr>
            <p:nvPr/>
          </p:nvSpPr>
          <p:spPr bwMode="auto">
            <a:xfrm>
              <a:off x="5716" y="2666"/>
              <a:ext cx="7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Verdana" panose="020B0604030504040204" pitchFamily="34" charset="0"/>
                </a:rPr>
                <a:t>3</a:t>
              </a:r>
              <a:r>
                <a:rPr kumimoji="0" lang="en-US" altLang="en-US" sz="9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82">
              <a:extLst>
                <a:ext uri="{FF2B5EF4-FFF2-40B4-BE49-F238E27FC236}">
                  <a16:creationId xmlns:a16="http://schemas.microsoft.com/office/drawing/2014/main" id="{62DDAB9B-E487-4EA3-A1DD-03EC7138FA3C}"/>
                </a:ext>
              </a:extLst>
            </p:cNvPr>
            <p:cNvSpPr>
              <a:spLocks noChangeArrowheads="1"/>
            </p:cNvSpPr>
            <p:nvPr/>
          </p:nvSpPr>
          <p:spPr bwMode="auto">
            <a:xfrm>
              <a:off x="5788" y="2666"/>
              <a:ext cx="2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0" name="Rectangle 85">
              <a:extLst>
                <a:ext uri="{FF2B5EF4-FFF2-40B4-BE49-F238E27FC236}">
                  <a16:creationId xmlns:a16="http://schemas.microsoft.com/office/drawing/2014/main" id="{EF8C2C78-ED00-4B2E-9341-F9B67D7E343A}"/>
                </a:ext>
              </a:extLst>
            </p:cNvPr>
            <p:cNvSpPr>
              <a:spLocks noChangeArrowheads="1"/>
            </p:cNvSpPr>
            <p:nvPr/>
          </p:nvSpPr>
          <p:spPr bwMode="auto">
            <a:xfrm>
              <a:off x="4758" y="1946"/>
              <a:ext cx="1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1.2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86">
              <a:extLst>
                <a:ext uri="{FF2B5EF4-FFF2-40B4-BE49-F238E27FC236}">
                  <a16:creationId xmlns:a16="http://schemas.microsoft.com/office/drawing/2014/main" id="{C0B97AA1-6189-479C-A34A-8E3DFA2460EF}"/>
                </a:ext>
              </a:extLst>
            </p:cNvPr>
            <p:cNvSpPr>
              <a:spLocks noChangeArrowheads="1"/>
            </p:cNvSpPr>
            <p:nvPr/>
          </p:nvSpPr>
          <p:spPr bwMode="auto">
            <a:xfrm>
              <a:off x="4901" y="1946"/>
              <a:ext cx="1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7">
              <a:extLst>
                <a:ext uri="{FF2B5EF4-FFF2-40B4-BE49-F238E27FC236}">
                  <a16:creationId xmlns:a16="http://schemas.microsoft.com/office/drawing/2014/main" id="{422D0ED9-85CF-425D-91D4-9D1D774BE9CA}"/>
                </a:ext>
              </a:extLst>
            </p:cNvPr>
            <p:cNvSpPr>
              <a:spLocks noChangeArrowheads="1"/>
            </p:cNvSpPr>
            <p:nvPr/>
          </p:nvSpPr>
          <p:spPr bwMode="auto">
            <a:xfrm>
              <a:off x="5037" y="1946"/>
              <a:ext cx="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88">
              <a:extLst>
                <a:ext uri="{FF2B5EF4-FFF2-40B4-BE49-F238E27FC236}">
                  <a16:creationId xmlns:a16="http://schemas.microsoft.com/office/drawing/2014/main" id="{D4BB41AD-BBEC-46C8-9C57-E53912C7B398}"/>
                </a:ext>
              </a:extLst>
            </p:cNvPr>
            <p:cNvSpPr>
              <a:spLocks noChangeArrowheads="1"/>
            </p:cNvSpPr>
            <p:nvPr/>
          </p:nvSpPr>
          <p:spPr bwMode="auto">
            <a:xfrm>
              <a:off x="4712" y="2034"/>
              <a:ext cx="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9">
              <a:extLst>
                <a:ext uri="{FF2B5EF4-FFF2-40B4-BE49-F238E27FC236}">
                  <a16:creationId xmlns:a16="http://schemas.microsoft.com/office/drawing/2014/main" id="{69C0BB8C-8B10-4F6D-BCCB-DD8EDC3ACD41}"/>
                </a:ext>
              </a:extLst>
            </p:cNvPr>
            <p:cNvSpPr>
              <a:spLocks noChangeArrowheads="1"/>
            </p:cNvSpPr>
            <p:nvPr/>
          </p:nvSpPr>
          <p:spPr bwMode="auto">
            <a:xfrm>
              <a:off x="4738" y="2034"/>
              <a:ext cx="1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Verdana" panose="020B0604030504040204" pitchFamily="34" charset="0"/>
                </a:rPr>
                <a:t>32</a:t>
              </a:r>
              <a:r>
                <a:rPr kumimoji="0" lang="en-US" altLang="en-US" sz="9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90">
              <a:extLst>
                <a:ext uri="{FF2B5EF4-FFF2-40B4-BE49-F238E27FC236}">
                  <a16:creationId xmlns:a16="http://schemas.microsoft.com/office/drawing/2014/main" id="{BBBF4114-D70F-4052-8B0F-9E8018A5DBE6}"/>
                </a:ext>
              </a:extLst>
            </p:cNvPr>
            <p:cNvSpPr>
              <a:spLocks noChangeArrowheads="1"/>
            </p:cNvSpPr>
            <p:nvPr/>
          </p:nvSpPr>
          <p:spPr bwMode="auto">
            <a:xfrm>
              <a:off x="4855" y="2034"/>
              <a:ext cx="21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Verdana" panose="020B0604030504040204" pitchFamily="34" charset="0"/>
                </a:rPr>
                <a:t>MWh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6" name="Line 91">
              <a:extLst>
                <a:ext uri="{FF2B5EF4-FFF2-40B4-BE49-F238E27FC236}">
                  <a16:creationId xmlns:a16="http://schemas.microsoft.com/office/drawing/2014/main" id="{0C5A4675-69F7-4C2C-9860-CD30D5D2CEDA}"/>
                </a:ext>
              </a:extLst>
            </p:cNvPr>
            <p:cNvSpPr>
              <a:spLocks noChangeShapeType="1"/>
            </p:cNvSpPr>
            <p:nvPr/>
          </p:nvSpPr>
          <p:spPr bwMode="auto">
            <a:xfrm>
              <a:off x="5451" y="1769"/>
              <a:ext cx="0" cy="68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Oval 73">
            <a:extLst>
              <a:ext uri="{FF2B5EF4-FFF2-40B4-BE49-F238E27FC236}">
                <a16:creationId xmlns:a16="http://schemas.microsoft.com/office/drawing/2014/main" id="{7D980185-4BD2-48B9-B382-A193A5C90B6A}"/>
              </a:ext>
            </a:extLst>
          </p:cNvPr>
          <p:cNvSpPr>
            <a:spLocks noChangeArrowheads="1"/>
          </p:cNvSpPr>
          <p:nvPr/>
        </p:nvSpPr>
        <p:spPr bwMode="auto">
          <a:xfrm>
            <a:off x="8608219" y="3172618"/>
            <a:ext cx="90488" cy="9048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54">
            <a:extLst>
              <a:ext uri="{FF2B5EF4-FFF2-40B4-BE49-F238E27FC236}">
                <a16:creationId xmlns:a16="http://schemas.microsoft.com/office/drawing/2014/main" id="{BC1E759B-9097-4C69-A94C-16B47E0769D8}"/>
              </a:ext>
            </a:extLst>
          </p:cNvPr>
          <p:cNvSpPr>
            <a:spLocks noChangeArrowheads="1"/>
          </p:cNvSpPr>
          <p:nvPr/>
        </p:nvSpPr>
        <p:spPr bwMode="auto">
          <a:xfrm>
            <a:off x="8768894" y="3072607"/>
            <a:ext cx="2933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670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0" name="Straight Connector 99">
            <a:extLst>
              <a:ext uri="{FF2B5EF4-FFF2-40B4-BE49-F238E27FC236}">
                <a16:creationId xmlns:a16="http://schemas.microsoft.com/office/drawing/2014/main" id="{7C1CDA4B-E5F9-4B60-8542-818746538148}"/>
              </a:ext>
            </a:extLst>
          </p:cNvPr>
          <p:cNvCxnSpPr>
            <a:stCxn id="55" idx="2"/>
          </p:cNvCxnSpPr>
          <p:nvPr/>
        </p:nvCxnSpPr>
        <p:spPr>
          <a:xfrm flipH="1" flipV="1">
            <a:off x="9405939" y="3860800"/>
            <a:ext cx="19685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4D7A5953-DFEC-42D6-91D3-216DC589A81E}"/>
              </a:ext>
            </a:extLst>
          </p:cNvPr>
          <p:cNvSpPr/>
          <p:nvPr/>
        </p:nvSpPr>
        <p:spPr>
          <a:xfrm>
            <a:off x="10311368" y="4138613"/>
            <a:ext cx="296861" cy="301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A005036A-5E66-4CF8-ABB0-28A2370DB82F}"/>
              </a:ext>
            </a:extLst>
          </p:cNvPr>
          <p:cNvSpPr/>
          <p:nvPr/>
        </p:nvSpPr>
        <p:spPr>
          <a:xfrm>
            <a:off x="10364788" y="4241006"/>
            <a:ext cx="171450" cy="95250"/>
          </a:xfrm>
          <a:custGeom>
            <a:avLst/>
            <a:gdLst>
              <a:gd name="connsiteX0" fmla="*/ 0 w 171450"/>
              <a:gd name="connsiteY0" fmla="*/ 95250 h 95250"/>
              <a:gd name="connsiteX1" fmla="*/ 47625 w 171450"/>
              <a:gd name="connsiteY1" fmla="*/ 0 h 95250"/>
              <a:gd name="connsiteX2" fmla="*/ 109537 w 171450"/>
              <a:gd name="connsiteY2" fmla="*/ 95250 h 95250"/>
              <a:gd name="connsiteX3" fmla="*/ 171450 w 171450"/>
              <a:gd name="connsiteY3" fmla="*/ 0 h 95250"/>
            </a:gdLst>
            <a:ahLst/>
            <a:cxnLst>
              <a:cxn ang="0">
                <a:pos x="connsiteX0" y="connsiteY0"/>
              </a:cxn>
              <a:cxn ang="0">
                <a:pos x="connsiteX1" y="connsiteY1"/>
              </a:cxn>
              <a:cxn ang="0">
                <a:pos x="connsiteX2" y="connsiteY2"/>
              </a:cxn>
              <a:cxn ang="0">
                <a:pos x="connsiteX3" y="connsiteY3"/>
              </a:cxn>
            </a:cxnLst>
            <a:rect l="l" t="t" r="r" b="b"/>
            <a:pathLst>
              <a:path w="171450" h="95250">
                <a:moveTo>
                  <a:pt x="0" y="95250"/>
                </a:moveTo>
                <a:cubicBezTo>
                  <a:pt x="14684" y="47625"/>
                  <a:pt x="29369" y="0"/>
                  <a:pt x="47625" y="0"/>
                </a:cubicBezTo>
                <a:cubicBezTo>
                  <a:pt x="65881" y="0"/>
                  <a:pt x="88900" y="95250"/>
                  <a:pt x="109537" y="95250"/>
                </a:cubicBezTo>
                <a:cubicBezTo>
                  <a:pt x="130174" y="95250"/>
                  <a:pt x="163116" y="17859"/>
                  <a:pt x="1714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CFE39136-C224-4876-8CAB-FF8432339785}"/>
              </a:ext>
            </a:extLst>
          </p:cNvPr>
          <p:cNvCxnSpPr>
            <a:stCxn id="57" idx="3"/>
          </p:cNvCxnSpPr>
          <p:nvPr/>
        </p:nvCxnSpPr>
        <p:spPr>
          <a:xfrm flipH="1">
            <a:off x="10455276" y="3893586"/>
            <a:ext cx="151365" cy="110883"/>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B828C404-DB58-4B8C-B3B8-1C3DCAF40D93}"/>
              </a:ext>
            </a:extLst>
          </p:cNvPr>
          <p:cNvCxnSpPr>
            <a:cxnSpLocks/>
            <a:endCxn id="101" idx="0"/>
          </p:cNvCxnSpPr>
          <p:nvPr/>
        </p:nvCxnSpPr>
        <p:spPr>
          <a:xfrm>
            <a:off x="10459799" y="3994944"/>
            <a:ext cx="0" cy="143669"/>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3E58FC5B-ADC5-4268-9176-9300E996EA7A}"/>
              </a:ext>
            </a:extLst>
          </p:cNvPr>
          <p:cNvSpPr txBox="1"/>
          <p:nvPr/>
        </p:nvSpPr>
        <p:spPr>
          <a:xfrm>
            <a:off x="10629901" y="4193531"/>
            <a:ext cx="522288" cy="230832"/>
          </a:xfrm>
          <a:prstGeom prst="rect">
            <a:avLst/>
          </a:prstGeom>
          <a:noFill/>
        </p:spPr>
        <p:txBody>
          <a:bodyPr wrap="square" rtlCol="0">
            <a:spAutoFit/>
          </a:bodyPr>
          <a:lstStyle/>
          <a:p>
            <a:r>
              <a:rPr lang="en-US" sz="900" dirty="0"/>
              <a:t>2 MW</a:t>
            </a:r>
          </a:p>
        </p:txBody>
      </p:sp>
      <p:cxnSp>
        <p:nvCxnSpPr>
          <p:cNvPr id="112" name="Connector: Curved 111">
            <a:extLst>
              <a:ext uri="{FF2B5EF4-FFF2-40B4-BE49-F238E27FC236}">
                <a16:creationId xmlns:a16="http://schemas.microsoft.com/office/drawing/2014/main" id="{F74E3D63-7A00-4449-BDB5-66B7A0058065}"/>
              </a:ext>
            </a:extLst>
          </p:cNvPr>
          <p:cNvCxnSpPr/>
          <p:nvPr/>
        </p:nvCxnSpPr>
        <p:spPr>
          <a:xfrm rot="5400000">
            <a:off x="9056689" y="3362325"/>
            <a:ext cx="430212" cy="2682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44E6FB6-4982-4DDD-86AD-2C9CD197B4E3}"/>
              </a:ext>
            </a:extLst>
          </p:cNvPr>
          <p:cNvSpPr txBox="1"/>
          <p:nvPr/>
        </p:nvSpPr>
        <p:spPr>
          <a:xfrm>
            <a:off x="9204326" y="3036258"/>
            <a:ext cx="2070098" cy="261610"/>
          </a:xfrm>
          <a:prstGeom prst="rect">
            <a:avLst/>
          </a:prstGeom>
          <a:noFill/>
        </p:spPr>
        <p:txBody>
          <a:bodyPr wrap="square" rtlCol="0">
            <a:spAutoFit/>
          </a:bodyPr>
          <a:lstStyle/>
          <a:p>
            <a:r>
              <a:rPr lang="en-US" sz="1100" i="1" dirty="0"/>
              <a:t>switch fails open</a:t>
            </a:r>
          </a:p>
        </p:txBody>
      </p:sp>
    </p:spTree>
    <p:extLst>
      <p:ext uri="{BB962C8B-B14F-4D97-AF65-F5344CB8AC3E}">
        <p14:creationId xmlns:p14="http://schemas.microsoft.com/office/powerpoint/2010/main" val="37893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EE47-08ED-4B36-B8F8-E2EB72B7D05C}"/>
              </a:ext>
            </a:extLst>
          </p:cNvPr>
          <p:cNvSpPr>
            <a:spLocks noGrp="1"/>
          </p:cNvSpPr>
          <p:nvPr>
            <p:ph type="title"/>
          </p:nvPr>
        </p:nvSpPr>
        <p:spPr/>
        <p:txBody>
          <a:bodyPr/>
          <a:lstStyle/>
          <a:p>
            <a:r>
              <a:rPr lang="en-US" dirty="0"/>
              <a:t>Reliability Example - results</a:t>
            </a:r>
          </a:p>
        </p:txBody>
      </p:sp>
      <p:sp>
        <p:nvSpPr>
          <p:cNvPr id="7" name="Content Placeholder 6">
            <a:extLst>
              <a:ext uri="{FF2B5EF4-FFF2-40B4-BE49-F238E27FC236}">
                <a16:creationId xmlns:a16="http://schemas.microsoft.com/office/drawing/2014/main" id="{96E21CC2-2889-4171-A3E1-C017AD4DC69C}"/>
              </a:ext>
            </a:extLst>
          </p:cNvPr>
          <p:cNvSpPr>
            <a:spLocks noGrp="1"/>
          </p:cNvSpPr>
          <p:nvPr>
            <p:ph sz="quarter" idx="10"/>
          </p:nvPr>
        </p:nvSpPr>
        <p:spPr>
          <a:xfrm>
            <a:off x="720725" y="1361542"/>
            <a:ext cx="5939155" cy="4702708"/>
          </a:xfrm>
        </p:spPr>
        <p:txBody>
          <a:bodyPr/>
          <a:lstStyle/>
          <a:p>
            <a:pPr marL="342900" indent="-342900">
              <a:buFont typeface="Arial" panose="020B0604020202020204" pitchFamily="34" charset="0"/>
              <a:buChar char="•"/>
            </a:pPr>
            <a:r>
              <a:rPr lang="en-US" dirty="0"/>
              <a:t>ESS consumes excess generation from PV system until it is fully charged</a:t>
            </a:r>
          </a:p>
          <a:p>
            <a:pPr marL="342900" indent="-342900">
              <a:buFont typeface="Arial" panose="020B0604020202020204" pitchFamily="34" charset="0"/>
              <a:buChar char="•"/>
            </a:pPr>
            <a:r>
              <a:rPr lang="en-US" dirty="0"/>
              <a:t>Switch fails at hour 50, disconnecting the generator</a:t>
            </a:r>
          </a:p>
          <a:p>
            <a:pPr marL="342900" indent="-342900">
              <a:buFont typeface="Arial" panose="020B0604020202020204" pitchFamily="34" charset="0"/>
              <a:buChar char="•"/>
            </a:pPr>
            <a:r>
              <a:rPr lang="en-US" dirty="0"/>
              <a:t>ESS picks up the lost generation</a:t>
            </a:r>
          </a:p>
          <a:p>
            <a:pPr marL="342900" indent="-342900">
              <a:buFont typeface="Arial" panose="020B0604020202020204" pitchFamily="34" charset="0"/>
              <a:buChar char="•"/>
            </a:pPr>
            <a:r>
              <a:rPr lang="en-US" dirty="0"/>
              <a:t>Switch is repaired 48 hours later and the ESS again re-charges from excess PV generation</a:t>
            </a:r>
          </a:p>
          <a:p>
            <a:endParaRPr lang="en-US" dirty="0"/>
          </a:p>
        </p:txBody>
      </p:sp>
      <p:pic>
        <p:nvPicPr>
          <p:cNvPr id="1028" name="Picture 4">
            <a:extLst>
              <a:ext uri="{FF2B5EF4-FFF2-40B4-BE49-F238E27FC236}">
                <a16:creationId xmlns:a16="http://schemas.microsoft.com/office/drawing/2014/main" id="{9145397C-1C43-4E38-9F26-71859B89D65C}"/>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tretch>
            <a:fillRect/>
          </a:stretch>
        </p:blipFill>
        <p:spPr bwMode="auto">
          <a:xfrm>
            <a:off x="7459663" y="3429000"/>
            <a:ext cx="4011612" cy="3008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9498DF5-C076-4FC0-B3AC-3E802A57EA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59714" y="641798"/>
            <a:ext cx="4011562" cy="300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6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5DA9F6-1EA1-48B7-9508-C26E4F6BFF0B}"/>
              </a:ext>
            </a:extLst>
          </p:cNvPr>
          <p:cNvSpPr>
            <a:spLocks noGrp="1"/>
          </p:cNvSpPr>
          <p:nvPr>
            <p:ph type="body" sz="quarter" idx="12"/>
          </p:nvPr>
        </p:nvSpPr>
        <p:spPr/>
        <p:txBody>
          <a:bodyPr/>
          <a:lstStyle/>
          <a:p>
            <a:r>
              <a:rPr lang="en-US" dirty="0"/>
              <a:t>Metrics Example</a:t>
            </a:r>
          </a:p>
        </p:txBody>
      </p:sp>
    </p:spTree>
    <p:extLst>
      <p:ext uri="{BB962C8B-B14F-4D97-AF65-F5344CB8AC3E}">
        <p14:creationId xmlns:p14="http://schemas.microsoft.com/office/powerpoint/2010/main" val="173523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8" y="428098"/>
            <a:ext cx="11082731" cy="447391"/>
          </a:xfrm>
        </p:spPr>
        <p:txBody>
          <a:bodyPr>
            <a:noAutofit/>
          </a:bodyPr>
          <a:lstStyle/>
          <a:p>
            <a:r>
              <a:rPr lang="en-US" sz="2000" dirty="0"/>
              <a:t>Storage for Voltage Regulation in IEEE 34 Bus Test Distribution System</a:t>
            </a:r>
          </a:p>
        </p:txBody>
      </p:sp>
      <p:sp>
        <p:nvSpPr>
          <p:cNvPr id="4" name="Content Placeholder 3"/>
          <p:cNvSpPr>
            <a:spLocks noGrp="1"/>
          </p:cNvSpPr>
          <p:nvPr>
            <p:ph sz="quarter" idx="10"/>
          </p:nvPr>
        </p:nvSpPr>
        <p:spPr>
          <a:xfrm>
            <a:off x="720725" y="1361542"/>
            <a:ext cx="7734945" cy="4702708"/>
          </a:xfrm>
        </p:spPr>
        <p:txBody>
          <a:bodyPr>
            <a:normAutofit/>
          </a:bodyPr>
          <a:lstStyle/>
          <a:p>
            <a:pPr marL="342900" indent="-342900">
              <a:buFont typeface="Arial" panose="020B0604020202020204" pitchFamily="34" charset="0"/>
              <a:buChar char="•"/>
            </a:pPr>
            <a:r>
              <a:rPr lang="en-US" sz="1400" dirty="0"/>
              <a:t>Bus 814, 828, 860, 840 are “critical” - we tolerate voltage between 0.972 and 1.025 </a:t>
            </a:r>
            <a:r>
              <a:rPr lang="en-US" sz="1400" dirty="0" err="1"/>
              <a:t>p.u</a:t>
            </a:r>
            <a:r>
              <a:rPr lang="en-US" sz="1400" dirty="0"/>
              <a:t>.</a:t>
            </a:r>
          </a:p>
          <a:p>
            <a:pPr marL="501504" lvl="1" indent="-342900">
              <a:buFont typeface="Arial" panose="020B0604020202020204" pitchFamily="34" charset="0"/>
              <a:buChar char="•"/>
            </a:pPr>
            <a:r>
              <a:rPr lang="en-US" sz="1200" dirty="0"/>
              <a:t>(arbitrary, just to demonstrate the configurability and flexibility of the metrics)</a:t>
            </a:r>
          </a:p>
          <a:p>
            <a:pPr marL="342900" indent="-342900">
              <a:buFont typeface="Arial" panose="020B0604020202020204" pitchFamily="34" charset="0"/>
              <a:buChar char="•"/>
            </a:pPr>
            <a:r>
              <a:rPr lang="en-US" sz="1400" b="1" dirty="0">
                <a:solidFill>
                  <a:srgbClr val="00ACD9"/>
                </a:solidFill>
              </a:rPr>
              <a:t>Question: What would be the size of storage required and where should it be placed</a:t>
            </a:r>
            <a:r>
              <a:rPr lang="en-US" sz="1400" dirty="0">
                <a:solidFill>
                  <a:srgbClr val="00ACD9"/>
                </a:solidFill>
              </a:rPr>
              <a:t>?</a:t>
            </a:r>
          </a:p>
          <a:p>
            <a:pPr marL="342900" indent="-342900">
              <a:buFont typeface="Arial" panose="020B0604020202020204" pitchFamily="34" charset="0"/>
              <a:buChar char="•"/>
            </a:pPr>
            <a:r>
              <a:rPr lang="en-US" sz="1400" dirty="0">
                <a:solidFill>
                  <a:schemeClr val="tx1"/>
                </a:solidFill>
              </a:rPr>
              <a:t>Simulator utilized to analyze voltage regulation with PVs and explore few possible configurations of energy storage size/placements</a:t>
            </a:r>
          </a:p>
        </p:txBody>
      </p:sp>
      <p:pic>
        <p:nvPicPr>
          <p:cNvPr id="8" name="Picture 7"/>
          <p:cNvPicPr>
            <a:picLocks noChangeAspect="1"/>
          </p:cNvPicPr>
          <p:nvPr/>
        </p:nvPicPr>
        <p:blipFill>
          <a:blip r:embed="rId2"/>
          <a:stretch>
            <a:fillRect/>
          </a:stretch>
        </p:blipFill>
        <p:spPr>
          <a:xfrm>
            <a:off x="637777" y="3117766"/>
            <a:ext cx="7279678" cy="3515457"/>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9173"/>
          <a:stretch/>
        </p:blipFill>
        <p:spPr>
          <a:xfrm>
            <a:off x="8455670" y="1214050"/>
            <a:ext cx="2577230" cy="2198189"/>
          </a:xfrm>
          <a:prstGeom prst="rect">
            <a:avLst/>
          </a:prstGeom>
        </p:spPr>
      </p:pic>
      <p:sp>
        <p:nvSpPr>
          <p:cNvPr id="11" name="Rectangle 10"/>
          <p:cNvSpPr/>
          <p:nvPr/>
        </p:nvSpPr>
        <p:spPr>
          <a:xfrm>
            <a:off x="8356253" y="881832"/>
            <a:ext cx="2776065" cy="338554"/>
          </a:xfrm>
          <a:prstGeom prst="rect">
            <a:avLst/>
          </a:prstGeom>
        </p:spPr>
        <p:txBody>
          <a:bodyPr wrap="square">
            <a:spAutoFit/>
          </a:bodyPr>
          <a:lstStyle/>
          <a:p>
            <a:pPr algn="ctr"/>
            <a:r>
              <a:rPr lang="en-US" sz="1600" b="1" dirty="0">
                <a:solidFill>
                  <a:srgbClr val="00ACD9"/>
                </a:solidFill>
              </a:rPr>
              <a:t>Test </a:t>
            </a:r>
            <a:r>
              <a:rPr lang="en-US" sz="1400" b="1" dirty="0">
                <a:solidFill>
                  <a:srgbClr val="00ACD9"/>
                </a:solidFill>
              </a:rPr>
              <a:t>Irradiance</a:t>
            </a:r>
            <a:r>
              <a:rPr lang="en-US" sz="1600" b="1" dirty="0">
                <a:solidFill>
                  <a:srgbClr val="00ACD9"/>
                </a:solidFill>
              </a:rPr>
              <a:t> Profile </a:t>
            </a:r>
          </a:p>
        </p:txBody>
      </p:sp>
      <p:sp>
        <p:nvSpPr>
          <p:cNvPr id="12" name="Rectangle 11"/>
          <p:cNvSpPr/>
          <p:nvPr/>
        </p:nvSpPr>
        <p:spPr>
          <a:xfrm>
            <a:off x="8538618" y="3735795"/>
            <a:ext cx="2776065" cy="523220"/>
          </a:xfrm>
          <a:prstGeom prst="rect">
            <a:avLst/>
          </a:prstGeom>
        </p:spPr>
        <p:txBody>
          <a:bodyPr wrap="square">
            <a:spAutoFit/>
          </a:bodyPr>
          <a:lstStyle/>
          <a:p>
            <a:pPr algn="ctr"/>
            <a:r>
              <a:rPr lang="en-US" sz="1400" b="1" dirty="0">
                <a:solidFill>
                  <a:srgbClr val="00ACD9"/>
                </a:solidFill>
              </a:rPr>
              <a:t>Load Demand </a:t>
            </a:r>
            <a:br>
              <a:rPr lang="en-US" sz="1400" b="1" dirty="0">
                <a:solidFill>
                  <a:srgbClr val="00ACD9"/>
                </a:solidFill>
              </a:rPr>
            </a:br>
            <a:r>
              <a:rPr lang="en-US" sz="1400" b="1" dirty="0">
                <a:solidFill>
                  <a:srgbClr val="00ACD9"/>
                </a:solidFill>
              </a:rPr>
              <a:t>(Measured at Substation)</a:t>
            </a:r>
          </a:p>
        </p:txBody>
      </p:sp>
      <p:grpSp>
        <p:nvGrpSpPr>
          <p:cNvPr id="15" name="Group 14"/>
          <p:cNvGrpSpPr/>
          <p:nvPr/>
        </p:nvGrpSpPr>
        <p:grpSpPr>
          <a:xfrm>
            <a:off x="8397535" y="4228184"/>
            <a:ext cx="2852528" cy="2065675"/>
            <a:chOff x="8225643" y="4161294"/>
            <a:chExt cx="2975309" cy="2240998"/>
          </a:xfrm>
        </p:grpSpPr>
        <p:pic>
          <p:nvPicPr>
            <p:cNvPr id="9" name="Picture 8"/>
            <p:cNvPicPr>
              <a:picLocks noChangeAspect="1"/>
            </p:cNvPicPr>
            <p:nvPr/>
          </p:nvPicPr>
          <p:blipFill>
            <a:blip r:embed="rId4"/>
            <a:stretch>
              <a:fillRect/>
            </a:stretch>
          </p:blipFill>
          <p:spPr>
            <a:xfrm>
              <a:off x="8288144" y="4161294"/>
              <a:ext cx="2912808" cy="2240998"/>
            </a:xfrm>
            <a:prstGeom prst="rect">
              <a:avLst/>
            </a:prstGeom>
          </p:spPr>
        </p:pic>
        <p:sp>
          <p:nvSpPr>
            <p:cNvPr id="13" name="Rectangle 12"/>
            <p:cNvSpPr/>
            <p:nvPr/>
          </p:nvSpPr>
          <p:spPr>
            <a:xfrm rot="16200000">
              <a:off x="7313746" y="5145760"/>
              <a:ext cx="1993106" cy="169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Power (kw/</a:t>
              </a:r>
              <a:r>
                <a:rPr lang="en-US" sz="800" dirty="0" err="1">
                  <a:solidFill>
                    <a:schemeClr val="tx1"/>
                  </a:solidFill>
                </a:rPr>
                <a:t>kVAr</a:t>
              </a:r>
              <a:r>
                <a:rPr lang="en-US" sz="800" dirty="0">
                  <a:solidFill>
                    <a:schemeClr val="tx1"/>
                  </a:solidFill>
                </a:rPr>
                <a:t>)</a:t>
              </a:r>
            </a:p>
          </p:txBody>
        </p:sp>
      </p:grpSp>
    </p:spTree>
    <p:extLst>
      <p:ext uri="{BB962C8B-B14F-4D97-AF65-F5344CB8AC3E}">
        <p14:creationId xmlns:p14="http://schemas.microsoft.com/office/powerpoint/2010/main" val="310488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Analyzing the Impact of Volt-</a:t>
            </a:r>
            <a:r>
              <a:rPr lang="en-US" sz="2400" dirty="0" err="1"/>
              <a:t>Var</a:t>
            </a:r>
            <a:r>
              <a:rPr lang="en-US" sz="2400" dirty="0"/>
              <a:t> Function</a:t>
            </a:r>
          </a:p>
        </p:txBody>
      </p:sp>
      <p:sp>
        <p:nvSpPr>
          <p:cNvPr id="4" name="Content Placeholder 3"/>
          <p:cNvSpPr>
            <a:spLocks noGrp="1"/>
          </p:cNvSpPr>
          <p:nvPr>
            <p:ph sz="quarter" idx="10"/>
          </p:nvPr>
        </p:nvSpPr>
        <p:spPr>
          <a:xfrm>
            <a:off x="720725" y="1361542"/>
            <a:ext cx="5512435" cy="1962846"/>
          </a:xfrm>
        </p:spPr>
        <p:txBody>
          <a:bodyPr>
            <a:normAutofit fontScale="77500" lnSpcReduction="20000"/>
          </a:bodyPr>
          <a:lstStyle/>
          <a:p>
            <a:pPr marL="342900" indent="-342900">
              <a:buFont typeface="Arial" panose="020B0604020202020204" pitchFamily="34" charset="0"/>
              <a:buChar char="•"/>
            </a:pPr>
            <a:r>
              <a:rPr lang="en-US" sz="1800" dirty="0"/>
              <a:t>According to IEEE 1547-2018 standard for interconnection of DERs, PV inverters need to provide grid support functions such as volt-</a:t>
            </a:r>
            <a:r>
              <a:rPr lang="en-US" sz="1800" dirty="0" err="1"/>
              <a:t>var</a:t>
            </a:r>
            <a:endParaRPr lang="en-US" sz="1800" dirty="0"/>
          </a:p>
          <a:p>
            <a:pPr marL="342900" indent="-342900">
              <a:buFont typeface="Arial" panose="020B0604020202020204" pitchFamily="34" charset="0"/>
              <a:buChar char="•"/>
            </a:pPr>
            <a:r>
              <a:rPr lang="en-US" sz="1800" dirty="0"/>
              <a:t>Simulator has the ability to enable such inverter functions</a:t>
            </a:r>
          </a:p>
          <a:p>
            <a:pPr marL="342900" indent="-342900">
              <a:buFont typeface="Arial" panose="020B0604020202020204" pitchFamily="34" charset="0"/>
              <a:buChar char="•"/>
            </a:pPr>
            <a:r>
              <a:rPr lang="en-US" sz="1800" dirty="0"/>
              <a:t>PVs 850 and 860 are assumed to be capable of providing volt-</a:t>
            </a:r>
            <a:r>
              <a:rPr lang="en-US" sz="1800" dirty="0" err="1"/>
              <a:t>var</a:t>
            </a:r>
            <a:r>
              <a:rPr lang="en-US" sz="1800" dirty="0"/>
              <a:t> support</a:t>
            </a:r>
          </a:p>
          <a:p>
            <a:pPr marL="829809" lvl="1" indent="-342900">
              <a:buFont typeface="Arial" panose="020B0604020202020204" pitchFamily="34" charset="0"/>
              <a:buChar char="•"/>
            </a:pPr>
            <a:r>
              <a:rPr lang="en-US" sz="1600" dirty="0"/>
              <a:t>Other PVs are considered to be older units</a:t>
            </a:r>
          </a:p>
          <a:p>
            <a:pPr marL="829809" lvl="1" indent="-342900">
              <a:buFont typeface="Arial" panose="020B0604020202020204" pitchFamily="34" charset="0"/>
              <a:buChar char="•"/>
            </a:pPr>
            <a:r>
              <a:rPr lang="en-US" sz="1600" dirty="0"/>
              <a:t>Operating with MPPT injecting all the available active power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581" y="3533612"/>
            <a:ext cx="3077502" cy="2564585"/>
          </a:xfrm>
          <a:prstGeom prst="rect">
            <a:avLst/>
          </a:prstGeom>
        </p:spPr>
      </p:pic>
      <p:grpSp>
        <p:nvGrpSpPr>
          <p:cNvPr id="20" name="Group 19"/>
          <p:cNvGrpSpPr/>
          <p:nvPr/>
        </p:nvGrpSpPr>
        <p:grpSpPr>
          <a:xfrm>
            <a:off x="6554981" y="1044855"/>
            <a:ext cx="4241666" cy="2243823"/>
            <a:chOff x="401088" y="926911"/>
            <a:chExt cx="4241666" cy="2243823"/>
          </a:xfrm>
        </p:grpSpPr>
        <p:pic>
          <p:nvPicPr>
            <p:cNvPr id="21" name="Picture 20"/>
            <p:cNvPicPr>
              <a:picLocks noChangeAspect="1"/>
            </p:cNvPicPr>
            <p:nvPr/>
          </p:nvPicPr>
          <p:blipFill>
            <a:blip r:embed="rId3"/>
            <a:stretch>
              <a:fillRect/>
            </a:stretch>
          </p:blipFill>
          <p:spPr>
            <a:xfrm>
              <a:off x="401088" y="926911"/>
              <a:ext cx="4241666" cy="2243823"/>
            </a:xfrm>
            <a:prstGeom prst="rect">
              <a:avLst/>
            </a:prstGeom>
          </p:spPr>
        </p:pic>
        <p:sp>
          <p:nvSpPr>
            <p:cNvPr id="23" name="TextBox 22"/>
            <p:cNvSpPr txBox="1"/>
            <p:nvPr/>
          </p:nvSpPr>
          <p:spPr>
            <a:xfrm rot="16200000">
              <a:off x="625691" y="1577406"/>
              <a:ext cx="873957" cy="215444"/>
            </a:xfrm>
            <a:prstGeom prst="rect">
              <a:avLst/>
            </a:prstGeom>
            <a:noFill/>
          </p:spPr>
          <p:txBody>
            <a:bodyPr wrap="none" rtlCol="0">
              <a:spAutoFit/>
            </a:bodyPr>
            <a:lstStyle/>
            <a:p>
              <a:r>
                <a:rPr lang="en-US" sz="800" i="1" dirty="0"/>
                <a:t>Capacitive </a:t>
              </a:r>
              <a:r>
                <a:rPr lang="en-US" sz="800" i="1" dirty="0" err="1"/>
                <a:t>Vars</a:t>
              </a:r>
              <a:endParaRPr lang="en-US" sz="800" i="1" dirty="0"/>
            </a:p>
          </p:txBody>
        </p:sp>
        <p:cxnSp>
          <p:nvCxnSpPr>
            <p:cNvPr id="25" name="Straight Arrow Connector 24"/>
            <p:cNvCxnSpPr/>
            <p:nvPr/>
          </p:nvCxnSpPr>
          <p:spPr>
            <a:xfrm flipV="1">
              <a:off x="946378" y="1453018"/>
              <a:ext cx="1" cy="42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49943" y="2137660"/>
              <a:ext cx="0" cy="55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651128" y="2439665"/>
              <a:ext cx="819455" cy="215444"/>
            </a:xfrm>
            <a:prstGeom prst="rect">
              <a:avLst/>
            </a:prstGeom>
            <a:noFill/>
          </p:spPr>
          <p:txBody>
            <a:bodyPr wrap="none" rtlCol="0">
              <a:spAutoFit/>
            </a:bodyPr>
            <a:lstStyle/>
            <a:p>
              <a:r>
                <a:rPr lang="en-US" sz="800" i="1" dirty="0"/>
                <a:t>Inductive </a:t>
              </a:r>
              <a:r>
                <a:rPr lang="en-US" sz="800" i="1" dirty="0" err="1"/>
                <a:t>Vars</a:t>
              </a:r>
              <a:endParaRPr lang="en-US" sz="800" i="1" dirty="0"/>
            </a:p>
          </p:txBody>
        </p:sp>
      </p:gr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1183" y="3533612"/>
            <a:ext cx="3077502" cy="2564585"/>
          </a:xfrm>
          <a:prstGeom prst="rect">
            <a:avLst/>
          </a:prstGeom>
        </p:spPr>
      </p:pic>
      <p:sp>
        <p:nvSpPr>
          <p:cNvPr id="3" name="Rectangle 2"/>
          <p:cNvSpPr/>
          <p:nvPr/>
        </p:nvSpPr>
        <p:spPr>
          <a:xfrm>
            <a:off x="1605282" y="6158465"/>
            <a:ext cx="9899397" cy="369332"/>
          </a:xfrm>
          <a:prstGeom prst="rect">
            <a:avLst/>
          </a:prstGeom>
        </p:spPr>
        <p:txBody>
          <a:bodyPr wrap="square">
            <a:spAutoFit/>
          </a:bodyPr>
          <a:lstStyle/>
          <a:p>
            <a:r>
              <a:rPr lang="en-US" b="1" dirty="0">
                <a:solidFill>
                  <a:srgbClr val="00ACD9"/>
                </a:solidFill>
              </a:rPr>
              <a:t>Volt-var functions provide some level of voltage regulation – not enough on its own.</a:t>
            </a:r>
          </a:p>
        </p:txBody>
      </p:sp>
    </p:spTree>
    <p:extLst>
      <p:ext uri="{BB962C8B-B14F-4D97-AF65-F5344CB8AC3E}">
        <p14:creationId xmlns:p14="http://schemas.microsoft.com/office/powerpoint/2010/main" val="371269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Configuration 1 : Single Energy Storage Near Substation</a:t>
            </a:r>
          </a:p>
        </p:txBody>
      </p:sp>
      <p:pic>
        <p:nvPicPr>
          <p:cNvPr id="6" name="Content Placeholder 5"/>
          <p:cNvPicPr>
            <a:picLocks noGrp="1" noChangeAspect="1"/>
          </p:cNvPicPr>
          <p:nvPr>
            <p:ph sz="quarter" idx="10"/>
          </p:nvPr>
        </p:nvPicPr>
        <p:blipFill>
          <a:blip r:embed="rId2"/>
          <a:stretch>
            <a:fillRect/>
          </a:stretch>
        </p:blipFill>
        <p:spPr>
          <a:xfrm>
            <a:off x="1171374" y="1362075"/>
            <a:ext cx="9825440" cy="4702175"/>
          </a:xfrm>
          <a:prstGeom prst="rect">
            <a:avLst/>
          </a:prstGeom>
        </p:spPr>
      </p:pic>
      <p:sp>
        <p:nvSpPr>
          <p:cNvPr id="7" name="Content Placeholder 2"/>
          <p:cNvSpPr>
            <a:spLocks noGrp="1"/>
          </p:cNvSpPr>
          <p:nvPr>
            <p:ph sz="quarter" idx="4294967295"/>
          </p:nvPr>
        </p:nvSpPr>
        <p:spPr>
          <a:xfrm>
            <a:off x="1047745" y="5495925"/>
            <a:ext cx="5932167" cy="911834"/>
          </a:xfrm>
        </p:spPr>
        <p:txBody>
          <a:bodyPr>
            <a:normAutofit fontScale="62500" lnSpcReduction="20000"/>
          </a:bodyPr>
          <a:lstStyle/>
          <a:p>
            <a:pPr marL="342900" indent="-342900">
              <a:buFont typeface="Arial" panose="020B0604020202020204" pitchFamily="34" charset="0"/>
              <a:buChar char="•"/>
            </a:pPr>
            <a:r>
              <a:rPr lang="en-US" sz="1800" dirty="0"/>
              <a:t>Single energy storage placed at bus 814 for voltage regulation</a:t>
            </a:r>
          </a:p>
          <a:p>
            <a:pPr marL="342900" indent="-342900">
              <a:buFont typeface="Arial" panose="020B0604020202020204" pitchFamily="34" charset="0"/>
              <a:buChar char="•"/>
            </a:pPr>
            <a:r>
              <a:rPr lang="en-US" sz="1800" dirty="0"/>
              <a:t>Energy storage operates on a “droop-based” control strategy based on voltage measurement obtained at bus 814</a:t>
            </a:r>
          </a:p>
          <a:p>
            <a:pPr marL="829809" lvl="1" indent="-342900">
              <a:buFont typeface="Arial" panose="020B0604020202020204" pitchFamily="34" charset="0"/>
              <a:buChar char="•"/>
            </a:pPr>
            <a:r>
              <a:rPr lang="en-US" sz="1600" dirty="0"/>
              <a:t>Relatively high gains were used to achieve desired voltage regulation</a:t>
            </a:r>
          </a:p>
        </p:txBody>
      </p:sp>
      <p:sp>
        <p:nvSpPr>
          <p:cNvPr id="8" name="Rectangle 7"/>
          <p:cNvSpPr/>
          <p:nvPr/>
        </p:nvSpPr>
        <p:spPr>
          <a:xfrm>
            <a:off x="9192577" y="1141162"/>
            <a:ext cx="2333625" cy="369332"/>
          </a:xfrm>
          <a:prstGeom prst="rect">
            <a:avLst/>
          </a:prstGeom>
        </p:spPr>
        <p:txBody>
          <a:bodyPr wrap="square">
            <a:spAutoFit/>
          </a:bodyPr>
          <a:lstStyle/>
          <a:p>
            <a:pPr algn="ctr"/>
            <a:r>
              <a:rPr lang="en-US" b="1" dirty="0">
                <a:solidFill>
                  <a:srgbClr val="00ACD9"/>
                </a:solidFill>
              </a:rPr>
              <a:t>Droop Controller </a:t>
            </a:r>
          </a:p>
        </p:txBody>
      </p:sp>
      <p:grpSp>
        <p:nvGrpSpPr>
          <p:cNvPr id="9" name="Group 8">
            <a:extLst>
              <a:ext uri="{FF2B5EF4-FFF2-40B4-BE49-F238E27FC236}">
                <a16:creationId xmlns:a16="http://schemas.microsoft.com/office/drawing/2014/main" id="{771D3028-F90B-4243-823F-D72CDFE25189}"/>
              </a:ext>
            </a:extLst>
          </p:cNvPr>
          <p:cNvGrpSpPr/>
          <p:nvPr/>
        </p:nvGrpSpPr>
        <p:grpSpPr>
          <a:xfrm>
            <a:off x="9517379" y="1697127"/>
            <a:ext cx="1821175" cy="1480118"/>
            <a:chOff x="8420100" y="1935480"/>
            <a:chExt cx="2964180" cy="2430780"/>
          </a:xfrm>
        </p:grpSpPr>
        <p:pic>
          <p:nvPicPr>
            <p:cNvPr id="3" name="Picture 2"/>
            <p:cNvPicPr>
              <a:picLocks noChangeAspect="1"/>
            </p:cNvPicPr>
            <p:nvPr/>
          </p:nvPicPr>
          <p:blipFill>
            <a:blip r:embed="rId3"/>
            <a:stretch>
              <a:fillRect/>
            </a:stretch>
          </p:blipFill>
          <p:spPr>
            <a:xfrm>
              <a:off x="8570595" y="2132247"/>
              <a:ext cx="2493645" cy="2053192"/>
            </a:xfrm>
            <a:prstGeom prst="rect">
              <a:avLst/>
            </a:prstGeom>
          </p:spPr>
        </p:pic>
        <p:sp>
          <p:nvSpPr>
            <p:cNvPr id="4" name="Rounded Rectangle 3"/>
            <p:cNvSpPr/>
            <p:nvPr/>
          </p:nvSpPr>
          <p:spPr>
            <a:xfrm>
              <a:off x="8420100" y="1935480"/>
              <a:ext cx="2964180" cy="24307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a:cxnSpLocks/>
          </p:cNvCxnSpPr>
          <p:nvPr/>
        </p:nvCxnSpPr>
        <p:spPr>
          <a:xfrm flipV="1">
            <a:off x="5158740" y="1141162"/>
            <a:ext cx="0" cy="1480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5158740" y="1150582"/>
            <a:ext cx="399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9151620" y="1150582"/>
            <a:ext cx="451260" cy="62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1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1 – Voltages at “Critical” Buses</a:t>
            </a:r>
          </a:p>
        </p:txBody>
      </p:sp>
      <p:sp>
        <p:nvSpPr>
          <p:cNvPr id="3" name="Content Placeholder 2"/>
          <p:cNvSpPr>
            <a:spLocks noGrp="1"/>
          </p:cNvSpPr>
          <p:nvPr>
            <p:ph sz="quarter" idx="10"/>
          </p:nvPr>
        </p:nvSpPr>
        <p:spPr>
          <a:xfrm>
            <a:off x="720725" y="1361542"/>
            <a:ext cx="4378128" cy="4702708"/>
          </a:xfrm>
        </p:spPr>
        <p:txBody>
          <a:bodyPr>
            <a:normAutofit/>
          </a:bodyPr>
          <a:lstStyle/>
          <a:p>
            <a:pPr marL="342900" indent="-342900">
              <a:buFont typeface="Arial" panose="020B0604020202020204" pitchFamily="34" charset="0"/>
              <a:buChar char="•"/>
            </a:pPr>
            <a:r>
              <a:rPr lang="en-US" sz="1800" dirty="0"/>
              <a:t>A 450 kW, 1500 kWh energy storage unit able to prevent overvoltage at buses 814 and 828 </a:t>
            </a:r>
          </a:p>
          <a:p>
            <a:pPr marL="829809" lvl="1" indent="-342900">
              <a:buFont typeface="Arial" panose="020B0604020202020204" pitchFamily="34" charset="0"/>
              <a:buChar char="•"/>
            </a:pPr>
            <a:r>
              <a:rPr lang="en-US" sz="1600" dirty="0"/>
              <a:t>These buses are near the energy storage installation</a:t>
            </a:r>
          </a:p>
          <a:p>
            <a:pPr marL="342900" indent="-342900">
              <a:buFont typeface="Arial" panose="020B0604020202020204" pitchFamily="34" charset="0"/>
              <a:buChar char="•"/>
            </a:pPr>
            <a:r>
              <a:rPr lang="en-US" sz="1800" dirty="0"/>
              <a:t>Difficult to regulate voltage at the end of the feeder (buses 840 and 860) with a single energy storage at bus 814</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525" y="1279282"/>
            <a:ext cx="2847025" cy="2372521"/>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300" y="1268124"/>
            <a:ext cx="2860415" cy="2383679"/>
          </a:xfrm>
          <a:prstGeom prst="rect">
            <a:avLst/>
          </a:prstGeom>
        </p:spPr>
      </p:pic>
      <p:pic>
        <p:nvPicPr>
          <p:cNvPr id="6" name="Picture 5"/>
          <p:cNvPicPr>
            <a:picLocks noChangeAspect="1"/>
          </p:cNvPicPr>
          <p:nvPr/>
        </p:nvPicPr>
        <p:blipFill>
          <a:blip r:embed="rId4"/>
          <a:stretch>
            <a:fillRect/>
          </a:stretch>
        </p:blipFill>
        <p:spPr>
          <a:xfrm>
            <a:off x="7093148" y="3850287"/>
            <a:ext cx="2806304" cy="2180541"/>
          </a:xfrm>
          <a:prstGeom prst="rect">
            <a:avLst/>
          </a:prstGeom>
        </p:spPr>
      </p:pic>
      <p:sp>
        <p:nvSpPr>
          <p:cNvPr id="9" name="Rectangle 8"/>
          <p:cNvSpPr/>
          <p:nvPr/>
        </p:nvSpPr>
        <p:spPr>
          <a:xfrm>
            <a:off x="7473184" y="6193746"/>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450 kW, 500 kVA</a:t>
            </a:r>
          </a:p>
          <a:p>
            <a:pPr algn="ctr"/>
            <a:r>
              <a:rPr lang="en-US" sz="1400" dirty="0"/>
              <a:t>~1500 kWh</a:t>
            </a:r>
          </a:p>
        </p:txBody>
      </p:sp>
    </p:spTree>
    <p:extLst>
      <p:ext uri="{BB962C8B-B14F-4D97-AF65-F5344CB8AC3E}">
        <p14:creationId xmlns:p14="http://schemas.microsoft.com/office/powerpoint/2010/main" val="355975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2: Two Energy Storage Units</a:t>
            </a:r>
          </a:p>
        </p:txBody>
      </p:sp>
      <p:sp>
        <p:nvSpPr>
          <p:cNvPr id="4" name="Content Placeholder 3"/>
          <p:cNvSpPr>
            <a:spLocks noGrp="1"/>
          </p:cNvSpPr>
          <p:nvPr>
            <p:ph sz="quarter" idx="10"/>
          </p:nvPr>
        </p:nvSpPr>
        <p:spPr/>
        <p:txBody>
          <a:bodyPr/>
          <a:lstStyle/>
          <a:p>
            <a:pPr marL="342900" indent="-342900">
              <a:buFont typeface="Arial" panose="020B0604020202020204" pitchFamily="34" charset="0"/>
              <a:buChar char="•"/>
            </a:pPr>
            <a:r>
              <a:rPr lang="en-US" dirty="0"/>
              <a:t>Two storage units placed at buses 814 (near substation)and 840 (end of feeder)</a:t>
            </a:r>
          </a:p>
          <a:p>
            <a:pPr marL="342900" indent="-342900">
              <a:buFont typeface="Arial" panose="020B0604020202020204" pitchFamily="34" charset="0"/>
              <a:buChar char="•"/>
            </a:pPr>
            <a:r>
              <a:rPr lang="en-US" dirty="0"/>
              <a:t>Volt-</a:t>
            </a:r>
            <a:r>
              <a:rPr lang="en-US" dirty="0" err="1"/>
              <a:t>Var</a:t>
            </a:r>
            <a:r>
              <a:rPr lang="en-US" dirty="0"/>
              <a:t> function only active in PV @ 850 and 860</a:t>
            </a:r>
          </a:p>
        </p:txBody>
      </p:sp>
      <p:pic>
        <p:nvPicPr>
          <p:cNvPr id="10" name="Picture 9"/>
          <p:cNvPicPr>
            <a:picLocks noChangeAspect="1"/>
          </p:cNvPicPr>
          <p:nvPr/>
        </p:nvPicPr>
        <p:blipFill>
          <a:blip r:embed="rId2"/>
          <a:stretch>
            <a:fillRect/>
          </a:stretch>
        </p:blipFill>
        <p:spPr>
          <a:xfrm>
            <a:off x="1394262" y="2016339"/>
            <a:ext cx="9024183" cy="4195110"/>
          </a:xfrm>
          <a:prstGeom prst="rect">
            <a:avLst/>
          </a:prstGeom>
        </p:spPr>
      </p:pic>
    </p:spTree>
    <p:extLst>
      <p:ext uri="{BB962C8B-B14F-4D97-AF65-F5344CB8AC3E}">
        <p14:creationId xmlns:p14="http://schemas.microsoft.com/office/powerpoint/2010/main" val="36827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Configuration 2- Voltage at “Critical” Buses</a:t>
            </a:r>
          </a:p>
        </p:txBody>
      </p:sp>
      <p:sp>
        <p:nvSpPr>
          <p:cNvPr id="4" name="Content Placeholder 3"/>
          <p:cNvSpPr>
            <a:spLocks noGrp="1"/>
          </p:cNvSpPr>
          <p:nvPr>
            <p:ph sz="quarter" idx="10"/>
          </p:nvPr>
        </p:nvSpPr>
        <p:spPr>
          <a:xfrm>
            <a:off x="720725" y="1361542"/>
            <a:ext cx="3942715" cy="4702708"/>
          </a:xfrm>
        </p:spPr>
        <p:txBody>
          <a:bodyPr/>
          <a:lstStyle/>
          <a:p>
            <a:pPr marL="342900" indent="-342900">
              <a:buFont typeface="Arial" panose="020B0604020202020204" pitchFamily="34" charset="0"/>
              <a:buChar char="•"/>
            </a:pPr>
            <a:r>
              <a:rPr lang="en-US" dirty="0"/>
              <a:t>Voltage regulation nearly within desired limits of 0.975-1.025 </a:t>
            </a:r>
            <a:r>
              <a:rPr lang="en-US" dirty="0" err="1"/>
              <a:t>p.u</a:t>
            </a:r>
            <a:r>
              <a:rPr lang="en-US" dirty="0"/>
              <a:t> with two storage units</a:t>
            </a:r>
          </a:p>
          <a:p>
            <a:pPr marL="342900" indent="-342900">
              <a:buFont typeface="Arial" panose="020B0604020202020204" pitchFamily="34" charset="0"/>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981" y="1402444"/>
            <a:ext cx="2643309" cy="2202757"/>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269" y="1402444"/>
            <a:ext cx="2610471" cy="2175393"/>
          </a:xfrm>
          <a:prstGeom prst="rect">
            <a:avLst/>
          </a:prstGeom>
        </p:spPr>
      </p:pic>
      <p:pic>
        <p:nvPicPr>
          <p:cNvPr id="8" name="Picture 7"/>
          <p:cNvPicPr>
            <a:picLocks noChangeAspect="1"/>
          </p:cNvPicPr>
          <p:nvPr/>
        </p:nvPicPr>
        <p:blipFill>
          <a:blip r:embed="rId4"/>
          <a:stretch>
            <a:fillRect/>
          </a:stretch>
        </p:blipFill>
        <p:spPr>
          <a:xfrm>
            <a:off x="5341269" y="3706605"/>
            <a:ext cx="2610471" cy="1986612"/>
          </a:xfrm>
          <a:prstGeom prst="rect">
            <a:avLst/>
          </a:prstGeom>
        </p:spPr>
      </p:pic>
      <p:pic>
        <p:nvPicPr>
          <p:cNvPr id="9" name="Picture 8"/>
          <p:cNvPicPr>
            <a:picLocks noChangeAspect="1"/>
          </p:cNvPicPr>
          <p:nvPr/>
        </p:nvPicPr>
        <p:blipFill>
          <a:blip r:embed="rId5"/>
          <a:stretch>
            <a:fillRect/>
          </a:stretch>
        </p:blipFill>
        <p:spPr>
          <a:xfrm>
            <a:off x="8118981" y="3716775"/>
            <a:ext cx="2537859" cy="1989963"/>
          </a:xfrm>
          <a:prstGeom prst="rect">
            <a:avLst/>
          </a:prstGeom>
        </p:spPr>
      </p:pic>
      <p:sp>
        <p:nvSpPr>
          <p:cNvPr id="10" name="Rectangle 9"/>
          <p:cNvSpPr/>
          <p:nvPr/>
        </p:nvSpPr>
        <p:spPr>
          <a:xfrm>
            <a:off x="5627289" y="5878974"/>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175 kW, 200kVA</a:t>
            </a:r>
          </a:p>
          <a:p>
            <a:pPr algn="ctr"/>
            <a:r>
              <a:rPr lang="en-US" sz="1400" dirty="0"/>
              <a:t>~1800 kWh</a:t>
            </a:r>
          </a:p>
        </p:txBody>
      </p:sp>
      <p:sp>
        <p:nvSpPr>
          <p:cNvPr id="11" name="Rectangle 10"/>
          <p:cNvSpPr/>
          <p:nvPr/>
        </p:nvSpPr>
        <p:spPr>
          <a:xfrm>
            <a:off x="8417519" y="5878974"/>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~750 kWh</a:t>
            </a:r>
          </a:p>
        </p:txBody>
      </p:sp>
    </p:spTree>
    <p:extLst>
      <p:ext uri="{BB962C8B-B14F-4D97-AF65-F5344CB8AC3E}">
        <p14:creationId xmlns:p14="http://schemas.microsoft.com/office/powerpoint/2010/main" val="22699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F6A3-3BE4-784B-8476-F0C418A365B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43A8484-174F-C244-BE79-F72262E0672D}"/>
              </a:ext>
            </a:extLst>
          </p:cNvPr>
          <p:cNvSpPr>
            <a:spLocks noGrp="1"/>
          </p:cNvSpPr>
          <p:nvPr>
            <p:ph sz="quarter" idx="10"/>
          </p:nvPr>
        </p:nvSpPr>
        <p:spPr/>
        <p:txBody>
          <a:bodyPr/>
          <a:lstStyle/>
          <a:p>
            <a:r>
              <a:rPr lang="en-US" dirty="0"/>
              <a:t>An open-source python-based simulation capability</a:t>
            </a:r>
          </a:p>
          <a:p>
            <a:r>
              <a:rPr lang="en-US" dirty="0"/>
              <a:t>Enhances the suite of tools included with </a:t>
            </a:r>
            <a:r>
              <a:rPr lang="en-US" dirty="0" err="1"/>
              <a:t>QuESt</a:t>
            </a:r>
            <a:r>
              <a:rPr lang="en-US" dirty="0"/>
              <a:t> by adding a discrete event simulation for evaluating the impact of energy storage on distribution grids that incorporates </a:t>
            </a:r>
          </a:p>
          <a:p>
            <a:pPr lvl="1"/>
            <a:r>
              <a:rPr lang="en-US" dirty="0"/>
              <a:t>grid physics</a:t>
            </a:r>
          </a:p>
          <a:p>
            <a:pPr lvl="1"/>
            <a:r>
              <a:rPr lang="en-US" dirty="0"/>
              <a:t>reliability</a:t>
            </a:r>
          </a:p>
          <a:p>
            <a:pPr lvl="1"/>
            <a:r>
              <a:rPr lang="en-US" dirty="0"/>
              <a:t>disruptions caused by extreme events</a:t>
            </a:r>
          </a:p>
          <a:p>
            <a:r>
              <a:rPr lang="en-US" dirty="0"/>
              <a:t>Provides a flexible architecture to support different simulations of weather, reliability, load management, energy storage, and other components</a:t>
            </a:r>
          </a:p>
          <a:p>
            <a:r>
              <a:rPr lang="en-US" dirty="0"/>
              <a:t>Support optimization over multiple objectives</a:t>
            </a:r>
          </a:p>
          <a:p>
            <a:r>
              <a:rPr lang="en-US" dirty="0"/>
              <a:t>Optimize energy storage controls as well as size and placement</a:t>
            </a:r>
          </a:p>
        </p:txBody>
      </p:sp>
      <p:pic>
        <p:nvPicPr>
          <p:cNvPr id="4" name="Picture 3">
            <a:extLst>
              <a:ext uri="{FF2B5EF4-FFF2-40B4-BE49-F238E27FC236}">
                <a16:creationId xmlns:a16="http://schemas.microsoft.com/office/drawing/2014/main" id="{7CF8F988-4A90-47D9-974D-CD0C9A4DF53E}"/>
              </a:ext>
            </a:extLst>
          </p:cNvPr>
          <p:cNvPicPr>
            <a:picLocks noChangeAspect="1"/>
          </p:cNvPicPr>
          <p:nvPr/>
        </p:nvPicPr>
        <p:blipFill>
          <a:blip r:embed="rId2"/>
          <a:stretch>
            <a:fillRect/>
          </a:stretch>
        </p:blipFill>
        <p:spPr>
          <a:xfrm>
            <a:off x="8816129" y="5538003"/>
            <a:ext cx="2799468" cy="1052494"/>
          </a:xfrm>
          <a:prstGeom prst="rect">
            <a:avLst/>
          </a:prstGeom>
        </p:spPr>
      </p:pic>
    </p:spTree>
    <p:extLst>
      <p:ext uri="{BB962C8B-B14F-4D97-AF65-F5344CB8AC3E}">
        <p14:creationId xmlns:p14="http://schemas.microsoft.com/office/powerpoint/2010/main" val="388904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8" y="428098"/>
            <a:ext cx="10480751" cy="447391"/>
          </a:xfrm>
        </p:spPr>
        <p:txBody>
          <a:bodyPr>
            <a:noAutofit/>
          </a:bodyPr>
          <a:lstStyle/>
          <a:p>
            <a:r>
              <a:rPr lang="en-US" sz="2400" dirty="0"/>
              <a:t>Configuration 3: Energy Storage Placed at Each “Critical” Bus</a:t>
            </a:r>
          </a:p>
        </p:txBody>
      </p:sp>
      <p:sp>
        <p:nvSpPr>
          <p:cNvPr id="4" name="Content Placeholder 3"/>
          <p:cNvSpPr>
            <a:spLocks noGrp="1"/>
          </p:cNvSpPr>
          <p:nvPr>
            <p:ph sz="quarter" idx="10"/>
          </p:nvPr>
        </p:nvSpPr>
        <p:spPr/>
        <p:txBody>
          <a:bodyPr>
            <a:noAutofit/>
          </a:bodyPr>
          <a:lstStyle/>
          <a:p>
            <a:pPr marL="342900" indent="-342900">
              <a:buFont typeface="Arial" panose="020B0604020202020204" pitchFamily="34" charset="0"/>
              <a:buChar char="•"/>
            </a:pPr>
            <a:r>
              <a:rPr lang="en-US" sz="1600" dirty="0"/>
              <a:t>Placed 4- smaller sized distributed energy storage units at these critical buses</a:t>
            </a:r>
          </a:p>
          <a:p>
            <a:pPr marL="342900" indent="-342900">
              <a:buFont typeface="Arial" panose="020B0604020202020204" pitchFamily="34" charset="0"/>
              <a:buChar char="•"/>
            </a:pPr>
            <a:r>
              <a:rPr lang="en-US" sz="1600" dirty="0"/>
              <a:t>Droop control implemented in each energy storage based on local voltage measurements</a:t>
            </a:r>
          </a:p>
        </p:txBody>
      </p:sp>
      <p:pic>
        <p:nvPicPr>
          <p:cNvPr id="19" name="Picture 18"/>
          <p:cNvPicPr>
            <a:picLocks noChangeAspect="1"/>
          </p:cNvPicPr>
          <p:nvPr/>
        </p:nvPicPr>
        <p:blipFill>
          <a:blip r:embed="rId2"/>
          <a:stretch>
            <a:fillRect/>
          </a:stretch>
        </p:blipFill>
        <p:spPr>
          <a:xfrm>
            <a:off x="1029701" y="2213378"/>
            <a:ext cx="9329245" cy="4336925"/>
          </a:xfrm>
          <a:prstGeom prst="rect">
            <a:avLst/>
          </a:prstGeom>
        </p:spPr>
      </p:pic>
    </p:spTree>
    <p:extLst>
      <p:ext uri="{BB962C8B-B14F-4D97-AF65-F5344CB8AC3E}">
        <p14:creationId xmlns:p14="http://schemas.microsoft.com/office/powerpoint/2010/main" val="1775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3– Voltage on Critical Buses</a:t>
            </a:r>
          </a:p>
        </p:txBody>
      </p:sp>
      <p:sp>
        <p:nvSpPr>
          <p:cNvPr id="15" name="Content Placeholder 3"/>
          <p:cNvSpPr>
            <a:spLocks noGrp="1"/>
          </p:cNvSpPr>
          <p:nvPr>
            <p:ph sz="quarter" idx="10"/>
          </p:nvPr>
        </p:nvSpPr>
        <p:spPr>
          <a:xfrm>
            <a:off x="720725" y="1361542"/>
            <a:ext cx="4521971" cy="4702708"/>
          </a:xfrm>
        </p:spPr>
        <p:txBody>
          <a:bodyPr/>
          <a:lstStyle/>
          <a:p>
            <a:pPr marL="342900" indent="-342900">
              <a:buFont typeface="Arial" panose="020B0604020202020204" pitchFamily="34" charset="0"/>
              <a:buChar char="•"/>
            </a:pPr>
            <a:r>
              <a:rPr lang="en-US" dirty="0"/>
              <a:t>Slightly better voltage regulation compared to case with configuration 2</a:t>
            </a:r>
          </a:p>
        </p:txBody>
      </p:sp>
      <p:sp>
        <p:nvSpPr>
          <p:cNvPr id="5" name="Slide Number Placeholder 4"/>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21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667" y="1465330"/>
            <a:ext cx="2659252" cy="2216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462" y="1465330"/>
            <a:ext cx="2659252" cy="2216043"/>
          </a:xfrm>
          <a:prstGeom prst="rect">
            <a:avLst/>
          </a:prstGeom>
        </p:spPr>
      </p:pic>
      <p:pic>
        <p:nvPicPr>
          <p:cNvPr id="11" name="Picture 10"/>
          <p:cNvPicPr>
            <a:picLocks noChangeAspect="1"/>
          </p:cNvPicPr>
          <p:nvPr/>
        </p:nvPicPr>
        <p:blipFill>
          <a:blip r:embed="rId4"/>
          <a:stretch>
            <a:fillRect/>
          </a:stretch>
        </p:blipFill>
        <p:spPr>
          <a:xfrm>
            <a:off x="3490608" y="4179561"/>
            <a:ext cx="2301311" cy="1740685"/>
          </a:xfrm>
          <a:prstGeom prst="rect">
            <a:avLst/>
          </a:prstGeom>
        </p:spPr>
      </p:pic>
      <p:pic>
        <p:nvPicPr>
          <p:cNvPr id="12" name="Picture 11"/>
          <p:cNvPicPr>
            <a:picLocks noChangeAspect="1"/>
          </p:cNvPicPr>
          <p:nvPr/>
        </p:nvPicPr>
        <p:blipFill>
          <a:blip r:embed="rId5"/>
          <a:stretch>
            <a:fillRect/>
          </a:stretch>
        </p:blipFill>
        <p:spPr>
          <a:xfrm>
            <a:off x="6044715" y="4211995"/>
            <a:ext cx="2355471" cy="1780866"/>
          </a:xfrm>
          <a:prstGeom prst="rect">
            <a:avLst/>
          </a:prstGeom>
        </p:spPr>
      </p:pic>
      <p:pic>
        <p:nvPicPr>
          <p:cNvPr id="13" name="Picture 12"/>
          <p:cNvPicPr>
            <a:picLocks noChangeAspect="1"/>
          </p:cNvPicPr>
          <p:nvPr/>
        </p:nvPicPr>
        <p:blipFill>
          <a:blip r:embed="rId6"/>
          <a:stretch>
            <a:fillRect/>
          </a:stretch>
        </p:blipFill>
        <p:spPr>
          <a:xfrm>
            <a:off x="8528243" y="4156801"/>
            <a:ext cx="2355471" cy="1836060"/>
          </a:xfrm>
          <a:prstGeom prst="rect">
            <a:avLst/>
          </a:prstGeom>
        </p:spPr>
      </p:pic>
      <p:pic>
        <p:nvPicPr>
          <p:cNvPr id="14" name="Picture 13"/>
          <p:cNvPicPr>
            <a:picLocks noChangeAspect="1"/>
          </p:cNvPicPr>
          <p:nvPr/>
        </p:nvPicPr>
        <p:blipFill>
          <a:blip r:embed="rId7"/>
          <a:stretch>
            <a:fillRect/>
          </a:stretch>
        </p:blipFill>
        <p:spPr>
          <a:xfrm>
            <a:off x="982214" y="4141914"/>
            <a:ext cx="2255598" cy="1767900"/>
          </a:xfrm>
          <a:prstGeom prst="rect">
            <a:avLst/>
          </a:prstGeom>
        </p:spPr>
      </p:pic>
      <p:sp>
        <p:nvSpPr>
          <p:cNvPr id="16" name="Rectangle 15"/>
          <p:cNvSpPr/>
          <p:nvPr/>
        </p:nvSpPr>
        <p:spPr>
          <a:xfrm>
            <a:off x="1100193" y="6078893"/>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150 kW, 175kVA</a:t>
            </a:r>
          </a:p>
          <a:p>
            <a:pPr algn="ctr"/>
            <a:r>
              <a:rPr lang="en-US" sz="1400" dirty="0"/>
              <a:t>~650 kWh</a:t>
            </a:r>
          </a:p>
        </p:txBody>
      </p:sp>
      <p:sp>
        <p:nvSpPr>
          <p:cNvPr id="17" name="Rectangle 16"/>
          <p:cNvSpPr/>
          <p:nvPr/>
        </p:nvSpPr>
        <p:spPr>
          <a:xfrm>
            <a:off x="3759599" y="6078893"/>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150 kW, 175kVA</a:t>
            </a:r>
          </a:p>
          <a:p>
            <a:pPr algn="ctr"/>
            <a:r>
              <a:rPr lang="en-US" sz="1400" dirty="0"/>
              <a:t>~350 kWh</a:t>
            </a:r>
          </a:p>
        </p:txBody>
      </p:sp>
      <p:sp>
        <p:nvSpPr>
          <p:cNvPr id="18" name="Rectangle 17"/>
          <p:cNvSpPr/>
          <p:nvPr/>
        </p:nvSpPr>
        <p:spPr>
          <a:xfrm>
            <a:off x="6257313" y="6066327"/>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~1500 kWh</a:t>
            </a:r>
          </a:p>
        </p:txBody>
      </p:sp>
      <p:sp>
        <p:nvSpPr>
          <p:cNvPr id="19" name="Rectangle 18"/>
          <p:cNvSpPr/>
          <p:nvPr/>
        </p:nvSpPr>
        <p:spPr>
          <a:xfrm>
            <a:off x="8755027" y="6053821"/>
            <a:ext cx="2046231" cy="50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250 kW, 275kVA</a:t>
            </a:r>
          </a:p>
          <a:p>
            <a:pPr algn="ctr"/>
            <a:r>
              <a:rPr lang="en-US" sz="1400" dirty="0"/>
              <a:t>~1500 kWh</a:t>
            </a:r>
          </a:p>
        </p:txBody>
      </p:sp>
    </p:spTree>
    <p:extLst>
      <p:ext uri="{BB962C8B-B14F-4D97-AF65-F5344CB8AC3E}">
        <p14:creationId xmlns:p14="http://schemas.microsoft.com/office/powerpoint/2010/main" val="386961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Voltage Metrics Based Comparison of Three Configurations</a:t>
            </a:r>
          </a:p>
        </p:txBody>
      </p:sp>
      <p:pic>
        <p:nvPicPr>
          <p:cNvPr id="6" name="Content Placeholder 5"/>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899166" y="1306085"/>
            <a:ext cx="3361793" cy="2801494"/>
          </a:xfrm>
        </p:spPr>
      </p:pic>
      <p:sp>
        <p:nvSpPr>
          <p:cNvPr id="5" name="Slide Number Placeholder 4"/>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22</a:t>
            </a:fld>
            <a:endParaRPr lang="en-US" dirty="0"/>
          </a:p>
        </p:txBody>
      </p:sp>
      <p:sp>
        <p:nvSpPr>
          <p:cNvPr id="12" name="Content Placeholder 3"/>
          <p:cNvSpPr>
            <a:spLocks noGrp="1"/>
          </p:cNvSpPr>
          <p:nvPr>
            <p:ph sz="quarter" idx="4294967295"/>
          </p:nvPr>
        </p:nvSpPr>
        <p:spPr>
          <a:xfrm>
            <a:off x="926420" y="5073564"/>
            <a:ext cx="10887075" cy="982663"/>
          </a:xfrm>
        </p:spPr>
        <p:txBody>
          <a:bodyPr>
            <a:noAutofit/>
          </a:bodyPr>
          <a:lstStyle/>
          <a:p>
            <a:pPr marL="342900" indent="-342900">
              <a:buFont typeface="Arial" panose="020B0604020202020204" pitchFamily="34" charset="0"/>
              <a:buChar char="•"/>
            </a:pPr>
            <a:r>
              <a:rPr lang="en-US" sz="1200" dirty="0"/>
              <a:t>Ideally this metric should be at 1.0</a:t>
            </a:r>
          </a:p>
          <a:p>
            <a:pPr marL="829809" lvl="1" indent="-342900">
              <a:buFont typeface="Arial" panose="020B0604020202020204" pitchFamily="34" charset="0"/>
              <a:buChar char="•"/>
            </a:pPr>
            <a:r>
              <a:rPr lang="en-US" sz="1100" dirty="0"/>
              <a:t>Approaches 0 as the value deviates from the target</a:t>
            </a:r>
          </a:p>
          <a:p>
            <a:pPr marL="829809" lvl="1" indent="-342900">
              <a:buFont typeface="Arial" panose="020B0604020202020204" pitchFamily="34" charset="0"/>
              <a:buChar char="•"/>
            </a:pPr>
            <a:r>
              <a:rPr lang="en-US" sz="1100" dirty="0"/>
              <a:t>As the value drifts beyond the limits the metric takes negative values</a:t>
            </a:r>
          </a:p>
          <a:p>
            <a:pPr marL="342900" indent="-342900">
              <a:buFont typeface="Arial" panose="020B0604020202020204" pitchFamily="34" charset="0"/>
              <a:buChar char="•"/>
            </a:pPr>
            <a:r>
              <a:rPr lang="en-US" sz="1200" dirty="0"/>
              <a:t>Configuration 2 and 3 seem to provide nearly identical performance – the accumulated metric clearly shows better performance of configuration 3</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779" y="1293104"/>
            <a:ext cx="3338922" cy="27824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21" y="1341146"/>
            <a:ext cx="3361793" cy="2801494"/>
          </a:xfrm>
          <a:prstGeom prst="rect">
            <a:avLst/>
          </a:prstGeom>
        </p:spPr>
      </p:pic>
      <p:sp>
        <p:nvSpPr>
          <p:cNvPr id="9" name="Rectangle 8"/>
          <p:cNvSpPr/>
          <p:nvPr/>
        </p:nvSpPr>
        <p:spPr>
          <a:xfrm>
            <a:off x="1265300" y="4173119"/>
            <a:ext cx="2046231" cy="75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Configuration 1</a:t>
            </a:r>
          </a:p>
          <a:p>
            <a:pPr algn="ctr"/>
            <a:r>
              <a:rPr lang="en-US" sz="1100" i="1" dirty="0"/>
              <a:t>Total Accumulated Metric Value = -1,474,596</a:t>
            </a:r>
            <a:endParaRPr lang="en-US" sz="1400" b="1" dirty="0"/>
          </a:p>
        </p:txBody>
      </p:sp>
      <p:sp>
        <p:nvSpPr>
          <p:cNvPr id="10" name="Rectangle 9"/>
          <p:cNvSpPr/>
          <p:nvPr/>
        </p:nvSpPr>
        <p:spPr>
          <a:xfrm>
            <a:off x="4911124" y="4185522"/>
            <a:ext cx="2046231" cy="732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Configuration 2</a:t>
            </a:r>
          </a:p>
          <a:p>
            <a:pPr algn="ctr"/>
            <a:r>
              <a:rPr lang="en-US" sz="1100" i="1" dirty="0"/>
              <a:t>Total Accumulated Metric Value = -145,942</a:t>
            </a:r>
            <a:endParaRPr lang="en-US" sz="1400" dirty="0"/>
          </a:p>
        </p:txBody>
      </p:sp>
      <p:sp>
        <p:nvSpPr>
          <p:cNvPr id="11" name="Rectangle 10"/>
          <p:cNvSpPr/>
          <p:nvPr/>
        </p:nvSpPr>
        <p:spPr>
          <a:xfrm>
            <a:off x="8556948" y="4188224"/>
            <a:ext cx="2046231" cy="717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Configuration</a:t>
            </a:r>
            <a:r>
              <a:rPr lang="en-US" sz="1400" b="1" dirty="0"/>
              <a:t> </a:t>
            </a:r>
            <a:r>
              <a:rPr lang="en-US" sz="1200" b="1" dirty="0"/>
              <a:t>3</a:t>
            </a:r>
            <a:endParaRPr lang="en-US" sz="1400" b="1" dirty="0"/>
          </a:p>
          <a:p>
            <a:pPr algn="ctr"/>
            <a:r>
              <a:rPr lang="en-US" sz="1050" i="1" dirty="0"/>
              <a:t>Total Accumulated Metric</a:t>
            </a:r>
            <a:br>
              <a:rPr lang="en-US" sz="1050" i="1" dirty="0"/>
            </a:br>
            <a:r>
              <a:rPr lang="en-US" sz="1050" i="1" dirty="0"/>
              <a:t> Value = -14,316 </a:t>
            </a:r>
            <a:endParaRPr lang="en-US" sz="1050" b="1" dirty="0"/>
          </a:p>
        </p:txBody>
      </p:sp>
    </p:spTree>
    <p:extLst>
      <p:ext uri="{BB962C8B-B14F-4D97-AF65-F5344CB8AC3E}">
        <p14:creationId xmlns:p14="http://schemas.microsoft.com/office/powerpoint/2010/main" val="331333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75A2-A3B4-49A7-A460-D0E4324D4BCE}"/>
              </a:ext>
            </a:extLst>
          </p:cNvPr>
          <p:cNvSpPr>
            <a:spLocks noGrp="1"/>
          </p:cNvSpPr>
          <p:nvPr>
            <p:ph type="title"/>
          </p:nvPr>
        </p:nvSpPr>
        <p:spPr/>
        <p:txBody>
          <a:bodyPr/>
          <a:lstStyle/>
          <a:p>
            <a:r>
              <a:rPr lang="en-US" dirty="0"/>
              <a:t>We are looking for </a:t>
            </a:r>
            <a:r>
              <a:rPr lang="en-US"/>
              <a:t>case studies!</a:t>
            </a:r>
            <a:endParaRPr lang="en-US" dirty="0"/>
          </a:p>
        </p:txBody>
      </p:sp>
      <p:sp>
        <p:nvSpPr>
          <p:cNvPr id="3" name="Content Placeholder 2">
            <a:extLst>
              <a:ext uri="{FF2B5EF4-FFF2-40B4-BE49-F238E27FC236}">
                <a16:creationId xmlns:a16="http://schemas.microsoft.com/office/drawing/2014/main" id="{06B90E5A-8990-4784-99E0-295ACBA66B36}"/>
              </a:ext>
            </a:extLst>
          </p:cNvPr>
          <p:cNvSpPr>
            <a:spLocks noGrp="1"/>
          </p:cNvSpPr>
          <p:nvPr>
            <p:ph sz="quarter" idx="10"/>
          </p:nvPr>
        </p:nvSpPr>
        <p:spPr/>
        <p:txBody>
          <a:bodyPr/>
          <a:lstStyle/>
          <a:p>
            <a:r>
              <a:rPr lang="en-US" dirty="0"/>
              <a:t>Any projects that could benefit from this kind of capability/analysis – please reach out</a:t>
            </a:r>
          </a:p>
          <a:p>
            <a:r>
              <a:rPr lang="en-US" dirty="0"/>
              <a:t>We would like some specific and realistic use cases to develop against for the next year</a:t>
            </a:r>
          </a:p>
        </p:txBody>
      </p:sp>
    </p:spTree>
    <p:extLst>
      <p:ext uri="{BB962C8B-B14F-4D97-AF65-F5344CB8AC3E}">
        <p14:creationId xmlns:p14="http://schemas.microsoft.com/office/powerpoint/2010/main" val="355458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4823-ED95-4934-B54F-709911261E51}"/>
              </a:ext>
            </a:extLst>
          </p:cNvPr>
          <p:cNvSpPr>
            <a:spLocks noGrp="1"/>
          </p:cNvSpPr>
          <p:nvPr>
            <p:ph type="title"/>
          </p:nvPr>
        </p:nvSpPr>
        <p:spPr/>
        <p:txBody>
          <a:bodyPr/>
          <a:lstStyle/>
          <a:p>
            <a:r>
              <a:rPr lang="en-US" dirty="0"/>
              <a:t>HELICS-based co-simulation</a:t>
            </a:r>
          </a:p>
        </p:txBody>
      </p:sp>
      <p:sp>
        <p:nvSpPr>
          <p:cNvPr id="3" name="Content Placeholder 2">
            <a:extLst>
              <a:ext uri="{FF2B5EF4-FFF2-40B4-BE49-F238E27FC236}">
                <a16:creationId xmlns:a16="http://schemas.microsoft.com/office/drawing/2014/main" id="{A285A803-934F-4C81-80B5-05F022C66C02}"/>
              </a:ext>
            </a:extLst>
          </p:cNvPr>
          <p:cNvSpPr>
            <a:spLocks noGrp="1"/>
          </p:cNvSpPr>
          <p:nvPr>
            <p:ph sz="quarter" idx="10"/>
          </p:nvPr>
        </p:nvSpPr>
        <p:spPr>
          <a:xfrm>
            <a:off x="720726" y="1361542"/>
            <a:ext cx="4514328" cy="4702708"/>
          </a:xfrm>
        </p:spPr>
        <p:txBody>
          <a:bodyPr/>
          <a:lstStyle/>
          <a:p>
            <a:r>
              <a:rPr lang="en-US" dirty="0"/>
              <a:t>HELICS is used to couple several simulations</a:t>
            </a:r>
          </a:p>
          <a:p>
            <a:pPr lvl="1"/>
            <a:r>
              <a:rPr lang="en-US" dirty="0" err="1"/>
              <a:t>OpenDSS</a:t>
            </a:r>
            <a:r>
              <a:rPr lang="en-US" dirty="0"/>
              <a:t> grid simulation</a:t>
            </a:r>
          </a:p>
          <a:p>
            <a:pPr lvl="1"/>
            <a:r>
              <a:rPr lang="en-US" dirty="0"/>
              <a:t>Grid reliability simulation</a:t>
            </a:r>
          </a:p>
          <a:p>
            <a:pPr lvl="1"/>
            <a:r>
              <a:rPr lang="en-US" dirty="0"/>
              <a:t>Multiple Storage controller simulations</a:t>
            </a:r>
          </a:p>
          <a:p>
            <a:pPr lvl="1"/>
            <a:r>
              <a:rPr lang="en-US" dirty="0"/>
              <a:t>Energy Management System simulation</a:t>
            </a:r>
          </a:p>
          <a:p>
            <a:pPr lvl="1"/>
            <a:r>
              <a:rPr lang="en-US" dirty="0"/>
              <a:t>A threat simulation</a:t>
            </a:r>
          </a:p>
          <a:p>
            <a:pPr lvl="1"/>
            <a:r>
              <a:rPr lang="en-US" dirty="0"/>
              <a:t>Multiple load simulations</a:t>
            </a:r>
          </a:p>
        </p:txBody>
      </p:sp>
      <p:grpSp>
        <p:nvGrpSpPr>
          <p:cNvPr id="24" name="Group 23">
            <a:extLst>
              <a:ext uri="{FF2B5EF4-FFF2-40B4-BE49-F238E27FC236}">
                <a16:creationId xmlns:a16="http://schemas.microsoft.com/office/drawing/2014/main" id="{6B09C4A7-03EC-4EC0-ACD2-00EBC648AB18}"/>
              </a:ext>
            </a:extLst>
          </p:cNvPr>
          <p:cNvGrpSpPr/>
          <p:nvPr/>
        </p:nvGrpSpPr>
        <p:grpSpPr>
          <a:xfrm>
            <a:off x="6096000" y="1601536"/>
            <a:ext cx="5517113" cy="3654927"/>
            <a:chOff x="1371600" y="1333500"/>
            <a:chExt cx="9334500" cy="4991099"/>
          </a:xfrm>
          <a:solidFill>
            <a:schemeClr val="accent4"/>
          </a:solidFill>
        </p:grpSpPr>
        <p:sp>
          <p:nvSpPr>
            <p:cNvPr id="25" name="Rectangle: Rounded Corners 24">
              <a:extLst>
                <a:ext uri="{FF2B5EF4-FFF2-40B4-BE49-F238E27FC236}">
                  <a16:creationId xmlns:a16="http://schemas.microsoft.com/office/drawing/2014/main" id="{897AA717-DC3A-4045-B62D-26CA91FA9881}"/>
                </a:ext>
              </a:extLst>
            </p:cNvPr>
            <p:cNvSpPr/>
            <p:nvPr/>
          </p:nvSpPr>
          <p:spPr>
            <a:xfrm>
              <a:off x="8229600" y="33528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6" name="Rectangle: Rounded Corners 25">
              <a:extLst>
                <a:ext uri="{FF2B5EF4-FFF2-40B4-BE49-F238E27FC236}">
                  <a16:creationId xmlns:a16="http://schemas.microsoft.com/office/drawing/2014/main" id="{FF2869E2-6158-4483-9AFB-FEBC71B38794}"/>
                </a:ext>
              </a:extLst>
            </p:cNvPr>
            <p:cNvSpPr/>
            <p:nvPr/>
          </p:nvSpPr>
          <p:spPr>
            <a:xfrm>
              <a:off x="8077200" y="32004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7" name="Rectangle: Rounded Corners 26">
              <a:extLst>
                <a:ext uri="{FF2B5EF4-FFF2-40B4-BE49-F238E27FC236}">
                  <a16:creationId xmlns:a16="http://schemas.microsoft.com/office/drawing/2014/main" id="{E2F5BFD7-B5CF-4F12-8C9A-5FF3648F6ACD}"/>
                </a:ext>
              </a:extLst>
            </p:cNvPr>
            <p:cNvSpPr/>
            <p:nvPr/>
          </p:nvSpPr>
          <p:spPr>
            <a:xfrm>
              <a:off x="4648199"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Grid Simulation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1" u="none" strike="noStrike" kern="0" cap="none" spc="0" normalizeH="0" baseline="0" noProof="0" dirty="0">
                  <a:ln>
                    <a:noFill/>
                  </a:ln>
                  <a:solidFill>
                    <a:srgbClr val="FFFFFF"/>
                  </a:solidFill>
                  <a:effectLst/>
                  <a:uLnTx/>
                  <a:uFillTx/>
                  <a:latin typeface="Open Sans Light"/>
                  <a:ea typeface="+mn-ea"/>
                  <a:cs typeface="+mn-cs"/>
                </a:rPr>
                <a:t>(</a:t>
              </a:r>
              <a:r>
                <a:rPr kumimoji="0" lang="en-US" b="1" i="1" u="none" strike="noStrike" kern="0" cap="none" spc="0" normalizeH="0" baseline="0" noProof="0" dirty="0" err="1">
                  <a:ln>
                    <a:noFill/>
                  </a:ln>
                  <a:solidFill>
                    <a:srgbClr val="FFFFFF"/>
                  </a:solidFill>
                  <a:effectLst/>
                  <a:uLnTx/>
                  <a:uFillTx/>
                  <a:latin typeface="Open Sans Light"/>
                  <a:ea typeface="+mn-ea"/>
                  <a:cs typeface="+mn-cs"/>
                </a:rPr>
                <a:t>OpenDSS</a:t>
              </a:r>
              <a:r>
                <a:rPr kumimoji="0" lang="en-US" b="1" i="1" u="none" strike="noStrike" kern="0" cap="none" spc="0" normalizeH="0" baseline="0" noProof="0" dirty="0">
                  <a:ln>
                    <a:noFill/>
                  </a:ln>
                  <a:solidFill>
                    <a:srgbClr val="FFFFFF"/>
                  </a:solidFill>
                  <a:effectLst/>
                  <a:uLnTx/>
                  <a:uFillTx/>
                  <a:latin typeface="Open Sans Light"/>
                  <a:ea typeface="+mn-ea"/>
                  <a:cs typeface="+mn-cs"/>
                </a:rPr>
                <a:t>)</a:t>
              </a:r>
            </a:p>
          </p:txBody>
        </p:sp>
        <p:sp>
          <p:nvSpPr>
            <p:cNvPr id="28" name="Rectangle: Rounded Corners 27">
              <a:extLst>
                <a:ext uri="{FF2B5EF4-FFF2-40B4-BE49-F238E27FC236}">
                  <a16:creationId xmlns:a16="http://schemas.microsoft.com/office/drawing/2014/main" id="{D0BAC2D4-B9CD-4EEA-82E4-D039A72C5A13}"/>
                </a:ext>
              </a:extLst>
            </p:cNvPr>
            <p:cNvSpPr/>
            <p:nvPr/>
          </p:nvSpPr>
          <p:spPr>
            <a:xfrm>
              <a:off x="7924800"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Storage Controller</a:t>
              </a:r>
            </a:p>
          </p:txBody>
        </p:sp>
        <p:sp>
          <p:nvSpPr>
            <p:cNvPr id="29" name="Rectangle: Rounded Corners 28">
              <a:extLst>
                <a:ext uri="{FF2B5EF4-FFF2-40B4-BE49-F238E27FC236}">
                  <a16:creationId xmlns:a16="http://schemas.microsoft.com/office/drawing/2014/main" id="{CFEEA22A-CEC0-491F-83F2-9930035FB326}"/>
                </a:ext>
              </a:extLst>
            </p:cNvPr>
            <p:cNvSpPr/>
            <p:nvPr/>
          </p:nvSpPr>
          <p:spPr>
            <a:xfrm>
              <a:off x="1371600" y="3048000"/>
              <a:ext cx="2476500" cy="1295400"/>
            </a:xfrm>
            <a:prstGeom prst="roundRect">
              <a:avLst/>
            </a:prstGeom>
            <a:solidFill>
              <a:schemeClr val="accent5"/>
            </a:solidFill>
            <a:ln w="12700" cap="flat" cmpd="sng" algn="ctr">
              <a:solidFill>
                <a:srgbClr val="A92C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Reliability Simulation</a:t>
              </a:r>
            </a:p>
          </p:txBody>
        </p:sp>
        <p:sp>
          <p:nvSpPr>
            <p:cNvPr id="30" name="Rectangle: Rounded Corners 29">
              <a:extLst>
                <a:ext uri="{FF2B5EF4-FFF2-40B4-BE49-F238E27FC236}">
                  <a16:creationId xmlns:a16="http://schemas.microsoft.com/office/drawing/2014/main" id="{4ED0EDEE-5729-4A99-8BAB-6FFA72B019E2}"/>
                </a:ext>
              </a:extLst>
            </p:cNvPr>
            <p:cNvSpPr/>
            <p:nvPr/>
          </p:nvSpPr>
          <p:spPr>
            <a:xfrm>
              <a:off x="1371600" y="1333500"/>
              <a:ext cx="9029700" cy="774779"/>
            </a:xfrm>
            <a:prstGeom prst="roundRect">
              <a:avLst/>
            </a:prstGeom>
            <a:solidFill>
              <a:schemeClr val="accent2"/>
            </a:solidFill>
            <a:ln w="12700" cap="flat" cmpd="sng" algn="ctr">
              <a:solidFill>
                <a:srgbClr val="6CB31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Open Sans Light"/>
                  <a:ea typeface="+mn-ea"/>
                  <a:cs typeface="+mn-cs"/>
                </a:rPr>
                <a:t>Energy Management System</a:t>
              </a:r>
            </a:p>
          </p:txBody>
        </p:sp>
        <p:cxnSp>
          <p:nvCxnSpPr>
            <p:cNvPr id="31" name="Connector: Curved 30">
              <a:extLst>
                <a:ext uri="{FF2B5EF4-FFF2-40B4-BE49-F238E27FC236}">
                  <a16:creationId xmlns:a16="http://schemas.microsoft.com/office/drawing/2014/main" id="{B4527129-898C-4203-A21B-417F365C9F75}"/>
                </a:ext>
              </a:extLst>
            </p:cNvPr>
            <p:cNvCxnSpPr>
              <a:cxnSpLocks/>
              <a:stCxn id="29" idx="0"/>
            </p:cNvCxnSpPr>
            <p:nvPr/>
          </p:nvCxnSpPr>
          <p:spPr>
            <a:xfrm rot="5400000" flipH="1" flipV="1">
              <a:off x="2139991" y="2578139"/>
              <a:ext cx="939721" cy="2"/>
            </a:xfrm>
            <a:prstGeom prst="curvedConnector3">
              <a:avLst/>
            </a:prstGeom>
            <a:grpFill/>
            <a:ln w="28575" cap="flat" cmpd="sng" algn="ctr">
              <a:solidFill>
                <a:srgbClr val="00ADD0"/>
              </a:solidFill>
              <a:prstDash val="solid"/>
              <a:miter lim="800000"/>
              <a:tailEnd type="triangle"/>
            </a:ln>
            <a:effectLst/>
          </p:spPr>
        </p:cxnSp>
        <p:cxnSp>
          <p:nvCxnSpPr>
            <p:cNvPr id="32" name="Straight Arrow Connector 31">
              <a:extLst>
                <a:ext uri="{FF2B5EF4-FFF2-40B4-BE49-F238E27FC236}">
                  <a16:creationId xmlns:a16="http://schemas.microsoft.com/office/drawing/2014/main" id="{691280E8-7FB4-40F4-89A8-93A351F1E7CD}"/>
                </a:ext>
              </a:extLst>
            </p:cNvPr>
            <p:cNvCxnSpPr>
              <a:cxnSpLocks/>
              <a:stCxn id="29" idx="3"/>
              <a:endCxn id="27" idx="1"/>
            </p:cNvCxnSpPr>
            <p:nvPr/>
          </p:nvCxnSpPr>
          <p:spPr>
            <a:xfrm>
              <a:off x="3848100" y="3695700"/>
              <a:ext cx="800099" cy="0"/>
            </a:xfrm>
            <a:prstGeom prst="straightConnector1">
              <a:avLst/>
            </a:prstGeom>
            <a:grpFill/>
            <a:ln w="28575" cap="flat" cmpd="sng" algn="ctr">
              <a:solidFill>
                <a:srgbClr val="00ADD0"/>
              </a:solidFill>
              <a:prstDash val="solid"/>
              <a:miter lim="800000"/>
              <a:headEnd type="triangle"/>
              <a:tailEnd type="triangle"/>
            </a:ln>
            <a:effectLst/>
          </p:spPr>
        </p:cxnSp>
        <p:cxnSp>
          <p:nvCxnSpPr>
            <p:cNvPr id="33" name="Straight Arrow Connector 32">
              <a:extLst>
                <a:ext uri="{FF2B5EF4-FFF2-40B4-BE49-F238E27FC236}">
                  <a16:creationId xmlns:a16="http://schemas.microsoft.com/office/drawing/2014/main" id="{34176F06-6112-4323-A779-639F62B4B705}"/>
                </a:ext>
              </a:extLst>
            </p:cNvPr>
            <p:cNvCxnSpPr>
              <a:stCxn id="27" idx="3"/>
              <a:endCxn id="28" idx="1"/>
            </p:cNvCxnSpPr>
            <p:nvPr/>
          </p:nvCxnSpPr>
          <p:spPr>
            <a:xfrm>
              <a:off x="7124699" y="3695700"/>
              <a:ext cx="800101" cy="0"/>
            </a:xfrm>
            <a:prstGeom prst="straightConnector1">
              <a:avLst/>
            </a:prstGeom>
            <a:grpFill/>
            <a:ln w="28575" cap="flat" cmpd="sng" algn="ctr">
              <a:solidFill>
                <a:srgbClr val="00ADD0"/>
              </a:solidFill>
              <a:prstDash val="solid"/>
              <a:miter lim="800000"/>
              <a:headEnd type="triangle"/>
              <a:tailEnd type="triangle"/>
            </a:ln>
            <a:effectLst/>
          </p:spPr>
        </p:cxnSp>
        <p:cxnSp>
          <p:nvCxnSpPr>
            <p:cNvPr id="34" name="Straight Arrow Connector 33">
              <a:extLst>
                <a:ext uri="{FF2B5EF4-FFF2-40B4-BE49-F238E27FC236}">
                  <a16:creationId xmlns:a16="http://schemas.microsoft.com/office/drawing/2014/main" id="{1C932C93-DDC8-4AD7-93A9-6DA685C8BED7}"/>
                </a:ext>
              </a:extLst>
            </p:cNvPr>
            <p:cNvCxnSpPr>
              <a:stCxn id="30" idx="2"/>
              <a:endCxn id="27" idx="0"/>
            </p:cNvCxnSpPr>
            <p:nvPr/>
          </p:nvCxnSpPr>
          <p:spPr>
            <a:xfrm flipH="1">
              <a:off x="5886449" y="2108279"/>
              <a:ext cx="1" cy="939721"/>
            </a:xfrm>
            <a:prstGeom prst="straightConnector1">
              <a:avLst/>
            </a:prstGeom>
            <a:grpFill/>
            <a:ln w="28575" cap="flat" cmpd="sng" algn="ctr">
              <a:solidFill>
                <a:srgbClr val="00ADD0"/>
              </a:solidFill>
              <a:prstDash val="solid"/>
              <a:miter lim="800000"/>
              <a:headEnd type="triangle"/>
              <a:tailEnd type="triangle"/>
            </a:ln>
            <a:effectLst/>
          </p:spPr>
        </p:cxnSp>
        <p:cxnSp>
          <p:nvCxnSpPr>
            <p:cNvPr id="35" name="Connector: Curved 34">
              <a:extLst>
                <a:ext uri="{FF2B5EF4-FFF2-40B4-BE49-F238E27FC236}">
                  <a16:creationId xmlns:a16="http://schemas.microsoft.com/office/drawing/2014/main" id="{78D8C9CB-2071-455C-B025-DB53343660FD}"/>
                </a:ext>
              </a:extLst>
            </p:cNvPr>
            <p:cNvCxnSpPr>
              <a:cxnSpLocks/>
              <a:endCxn id="28" idx="0"/>
            </p:cNvCxnSpPr>
            <p:nvPr/>
          </p:nvCxnSpPr>
          <p:spPr>
            <a:xfrm rot="5400000">
              <a:off x="8693192" y="2578140"/>
              <a:ext cx="939719" cy="1"/>
            </a:xfrm>
            <a:prstGeom prst="curvedConnector3">
              <a:avLst/>
            </a:prstGeom>
            <a:grpFill/>
            <a:ln w="28575" cap="flat" cmpd="sng" algn="ctr">
              <a:solidFill>
                <a:srgbClr val="00ADD0"/>
              </a:solidFill>
              <a:prstDash val="solid"/>
              <a:miter lim="800000"/>
              <a:headEnd type="triangle"/>
              <a:tailEnd type="triangle"/>
            </a:ln>
            <a:effectLst/>
          </p:spPr>
        </p:cxnSp>
        <p:sp>
          <p:nvSpPr>
            <p:cNvPr id="36" name="Rectangle: Rounded Corners 35">
              <a:extLst>
                <a:ext uri="{FF2B5EF4-FFF2-40B4-BE49-F238E27FC236}">
                  <a16:creationId xmlns:a16="http://schemas.microsoft.com/office/drawing/2014/main" id="{9F2649DF-5A95-48B0-A58D-35A037BF8324}"/>
                </a:ext>
              </a:extLst>
            </p:cNvPr>
            <p:cNvSpPr/>
            <p:nvPr/>
          </p:nvSpPr>
          <p:spPr>
            <a:xfrm>
              <a:off x="4648199" y="5029198"/>
              <a:ext cx="2476500" cy="1295400"/>
            </a:xfrm>
            <a:prstGeom prst="roundRect">
              <a:avLst/>
            </a:prstGeom>
            <a:solidFill>
              <a:schemeClr val="accent5"/>
            </a:solidFill>
            <a:ln w="12700" cap="flat" cmpd="sng" algn="ctr">
              <a:solidFill>
                <a:srgbClr val="A92C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bg1"/>
                  </a:solidFill>
                  <a:effectLst/>
                  <a:uLnTx/>
                  <a:uFillTx/>
                  <a:latin typeface="Open Sans Light"/>
                  <a:ea typeface="+mn-ea"/>
                  <a:cs typeface="+mn-cs"/>
                </a:rPr>
                <a:t>Load Simulation</a:t>
              </a:r>
            </a:p>
          </p:txBody>
        </p:sp>
        <p:cxnSp>
          <p:nvCxnSpPr>
            <p:cNvPr id="37" name="Straight Arrow Connector 36">
              <a:extLst>
                <a:ext uri="{FF2B5EF4-FFF2-40B4-BE49-F238E27FC236}">
                  <a16:creationId xmlns:a16="http://schemas.microsoft.com/office/drawing/2014/main" id="{03852F86-F92B-4586-89AF-78B531E7123C}"/>
                </a:ext>
              </a:extLst>
            </p:cNvPr>
            <p:cNvCxnSpPr>
              <a:stCxn id="36" idx="0"/>
              <a:endCxn id="27" idx="2"/>
            </p:cNvCxnSpPr>
            <p:nvPr/>
          </p:nvCxnSpPr>
          <p:spPr>
            <a:xfrm flipV="1">
              <a:off x="5886449" y="4343400"/>
              <a:ext cx="0" cy="685798"/>
            </a:xfrm>
            <a:prstGeom prst="straightConnector1">
              <a:avLst/>
            </a:prstGeom>
            <a:grpFill/>
            <a:ln w="28575" cap="flat" cmpd="sng" algn="ctr">
              <a:solidFill>
                <a:srgbClr val="00ADD0"/>
              </a:solidFill>
              <a:prstDash val="solid"/>
              <a:miter lim="800000"/>
              <a:headEnd type="triangle"/>
              <a:tailEnd type="triangle"/>
            </a:ln>
            <a:effectLst/>
          </p:spPr>
        </p:cxnSp>
        <p:cxnSp>
          <p:nvCxnSpPr>
            <p:cNvPr id="38" name="Connector: Elbow 37">
              <a:extLst>
                <a:ext uri="{FF2B5EF4-FFF2-40B4-BE49-F238E27FC236}">
                  <a16:creationId xmlns:a16="http://schemas.microsoft.com/office/drawing/2014/main" id="{B54147D2-A0EC-4DD4-A419-A8CD6B31E703}"/>
                </a:ext>
              </a:extLst>
            </p:cNvPr>
            <p:cNvCxnSpPr>
              <a:cxnSpLocks/>
              <a:stCxn id="36" idx="2"/>
              <a:endCxn id="30" idx="1"/>
            </p:cNvCxnSpPr>
            <p:nvPr/>
          </p:nvCxnSpPr>
          <p:spPr>
            <a:xfrm rot="5400000" flipH="1">
              <a:off x="1327171" y="1765320"/>
              <a:ext cx="4603708" cy="4514849"/>
            </a:xfrm>
            <a:prstGeom prst="bentConnector4">
              <a:avLst>
                <a:gd name="adj1" fmla="val -4966"/>
                <a:gd name="adj2" fmla="val 113221"/>
              </a:avLst>
            </a:prstGeom>
            <a:grpFill/>
            <a:ln w="28575" cap="flat" cmpd="sng" algn="ctr">
              <a:solidFill>
                <a:srgbClr val="00ADD0"/>
              </a:solidFill>
              <a:prstDash val="solid"/>
              <a:miter lim="800000"/>
              <a:headEnd type="triangle"/>
              <a:tailEnd type="triangle"/>
            </a:ln>
            <a:effectLst/>
          </p:spPr>
        </p:cxnSp>
        <p:sp>
          <p:nvSpPr>
            <p:cNvPr id="39" name="Rectangle: Rounded Corners 38">
              <a:extLst>
                <a:ext uri="{FF2B5EF4-FFF2-40B4-BE49-F238E27FC236}">
                  <a16:creationId xmlns:a16="http://schemas.microsoft.com/office/drawing/2014/main" id="{8E404649-C049-4088-80F8-AF59DD99F097}"/>
                </a:ext>
              </a:extLst>
            </p:cNvPr>
            <p:cNvSpPr/>
            <p:nvPr/>
          </p:nvSpPr>
          <p:spPr>
            <a:xfrm>
              <a:off x="1371600" y="5029198"/>
              <a:ext cx="2476500" cy="1295400"/>
            </a:xfrm>
            <a:prstGeom prst="roundRect">
              <a:avLst/>
            </a:prstGeom>
            <a:solidFill>
              <a:schemeClr val="accent5"/>
            </a:solidFill>
            <a:ln w="12700" cap="flat" cmpd="sng" algn="ctr">
              <a:solidFill>
                <a:srgbClr val="A92C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bg1"/>
                  </a:solidFill>
                  <a:effectLst/>
                  <a:uLnTx/>
                  <a:uFillTx/>
                  <a:latin typeface="Open Sans Light"/>
                  <a:ea typeface="+mn-ea"/>
                  <a:cs typeface="+mn-cs"/>
                </a:rPr>
                <a:t>Threat model</a:t>
              </a:r>
            </a:p>
          </p:txBody>
        </p:sp>
        <p:cxnSp>
          <p:nvCxnSpPr>
            <p:cNvPr id="40" name="Straight Arrow Connector 39">
              <a:extLst>
                <a:ext uri="{FF2B5EF4-FFF2-40B4-BE49-F238E27FC236}">
                  <a16:creationId xmlns:a16="http://schemas.microsoft.com/office/drawing/2014/main" id="{0350FA47-CCCE-4263-8001-3D0AE8756AAB}"/>
                </a:ext>
              </a:extLst>
            </p:cNvPr>
            <p:cNvCxnSpPr>
              <a:stCxn id="39" idx="3"/>
              <a:endCxn id="36" idx="1"/>
            </p:cNvCxnSpPr>
            <p:nvPr/>
          </p:nvCxnSpPr>
          <p:spPr>
            <a:xfrm>
              <a:off x="3848100" y="5676898"/>
              <a:ext cx="800099" cy="0"/>
            </a:xfrm>
            <a:prstGeom prst="straightConnector1">
              <a:avLst/>
            </a:prstGeom>
            <a:grpFill/>
            <a:ln w="28575" cap="flat" cmpd="sng" algn="ctr">
              <a:solidFill>
                <a:srgbClr val="00ADD0"/>
              </a:solidFill>
              <a:prstDash val="solid"/>
              <a:miter lim="800000"/>
              <a:tailEnd type="triangle"/>
            </a:ln>
            <a:effectLst/>
          </p:spPr>
        </p:cxnSp>
        <p:cxnSp>
          <p:nvCxnSpPr>
            <p:cNvPr id="41" name="Straight Arrow Connector 40">
              <a:extLst>
                <a:ext uri="{FF2B5EF4-FFF2-40B4-BE49-F238E27FC236}">
                  <a16:creationId xmlns:a16="http://schemas.microsoft.com/office/drawing/2014/main" id="{53AF67AD-798C-42BA-AACF-5FE4C95DB722}"/>
                </a:ext>
              </a:extLst>
            </p:cNvPr>
            <p:cNvCxnSpPr>
              <a:cxnSpLocks/>
              <a:stCxn id="39" idx="0"/>
              <a:endCxn id="29" idx="2"/>
            </p:cNvCxnSpPr>
            <p:nvPr/>
          </p:nvCxnSpPr>
          <p:spPr>
            <a:xfrm flipV="1">
              <a:off x="2609850" y="4343400"/>
              <a:ext cx="0" cy="685798"/>
            </a:xfrm>
            <a:prstGeom prst="straightConnector1">
              <a:avLst/>
            </a:prstGeom>
            <a:grpFill/>
            <a:ln w="28575" cap="flat" cmpd="sng" algn="ctr">
              <a:solidFill>
                <a:srgbClr val="00ADD0"/>
              </a:solidFill>
              <a:prstDash val="solid"/>
              <a:miter lim="800000"/>
              <a:tailEnd type="triangle"/>
            </a:ln>
            <a:effectLst/>
          </p:spPr>
        </p:cxnSp>
        <p:cxnSp>
          <p:nvCxnSpPr>
            <p:cNvPr id="42" name="Connector: Elbow 41">
              <a:extLst>
                <a:ext uri="{FF2B5EF4-FFF2-40B4-BE49-F238E27FC236}">
                  <a16:creationId xmlns:a16="http://schemas.microsoft.com/office/drawing/2014/main" id="{F1C9B0DD-B4D7-4079-9021-043CA97E9ABF}"/>
                </a:ext>
              </a:extLst>
            </p:cNvPr>
            <p:cNvCxnSpPr>
              <a:stCxn id="39" idx="1"/>
              <a:endCxn id="30" idx="1"/>
            </p:cNvCxnSpPr>
            <p:nvPr/>
          </p:nvCxnSpPr>
          <p:spPr>
            <a:xfrm rot="10800000">
              <a:off x="1371600" y="1720890"/>
              <a:ext cx="12700" cy="3956008"/>
            </a:xfrm>
            <a:prstGeom prst="bentConnector3">
              <a:avLst>
                <a:gd name="adj1" fmla="val 2600000"/>
              </a:avLst>
            </a:prstGeom>
            <a:grpFill/>
            <a:ln w="28575" cap="flat" cmpd="sng" algn="ctr">
              <a:solidFill>
                <a:srgbClr val="00ADD0"/>
              </a:solidFill>
              <a:prstDash val="solid"/>
              <a:miter lim="800000"/>
              <a:tailEnd type="triangle"/>
            </a:ln>
            <a:effectLst/>
          </p:spPr>
        </p:cxnSp>
      </p:grpSp>
      <p:pic>
        <p:nvPicPr>
          <p:cNvPr id="43" name="Content Placeholder 6">
            <a:extLst>
              <a:ext uri="{FF2B5EF4-FFF2-40B4-BE49-F238E27FC236}">
                <a16:creationId xmlns:a16="http://schemas.microsoft.com/office/drawing/2014/main" id="{F5D2539B-7B63-4027-B9A3-2F9EAFDC11CF}"/>
              </a:ext>
            </a:extLst>
          </p:cNvPr>
          <p:cNvPicPr>
            <a:picLocks noChangeAspect="1"/>
          </p:cNvPicPr>
          <p:nvPr/>
        </p:nvPicPr>
        <p:blipFill>
          <a:blip r:embed="rId2"/>
          <a:stretch>
            <a:fillRect/>
          </a:stretch>
        </p:blipFill>
        <p:spPr>
          <a:xfrm>
            <a:off x="10517178" y="5333967"/>
            <a:ext cx="1095935" cy="1095935"/>
          </a:xfrm>
          <a:prstGeom prst="rect">
            <a:avLst/>
          </a:prstGeom>
        </p:spPr>
      </p:pic>
    </p:spTree>
    <p:extLst>
      <p:ext uri="{BB962C8B-B14F-4D97-AF65-F5344CB8AC3E}">
        <p14:creationId xmlns:p14="http://schemas.microsoft.com/office/powerpoint/2010/main" val="186684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5250-92DA-4F0A-B48C-7B94A187CDB3}"/>
              </a:ext>
            </a:extLst>
          </p:cNvPr>
          <p:cNvSpPr>
            <a:spLocks noGrp="1"/>
          </p:cNvSpPr>
          <p:nvPr>
            <p:ph type="title"/>
          </p:nvPr>
        </p:nvSpPr>
        <p:spPr/>
        <p:txBody>
          <a:bodyPr/>
          <a:lstStyle/>
          <a:p>
            <a:r>
              <a:rPr lang="en-US" dirty="0"/>
              <a:t>Grid Simulation</a:t>
            </a:r>
          </a:p>
        </p:txBody>
      </p:sp>
      <p:sp>
        <p:nvSpPr>
          <p:cNvPr id="4" name="Content Placeholder 3">
            <a:extLst>
              <a:ext uri="{FF2B5EF4-FFF2-40B4-BE49-F238E27FC236}">
                <a16:creationId xmlns:a16="http://schemas.microsoft.com/office/drawing/2014/main" id="{E0E62A99-1F46-4AA8-9E64-E341AECAF7C3}"/>
              </a:ext>
            </a:extLst>
          </p:cNvPr>
          <p:cNvSpPr>
            <a:spLocks noGrp="1"/>
          </p:cNvSpPr>
          <p:nvPr>
            <p:ph sz="quarter" idx="10"/>
          </p:nvPr>
        </p:nvSpPr>
        <p:spPr>
          <a:xfrm>
            <a:off x="720725" y="1361542"/>
            <a:ext cx="5192395" cy="4702708"/>
          </a:xfrm>
        </p:spPr>
        <p:txBody>
          <a:bodyPr>
            <a:normAutofit/>
          </a:bodyPr>
          <a:lstStyle/>
          <a:p>
            <a:pPr marL="342900" indent="-342900">
              <a:buFont typeface="Arial" panose="020B0604020202020204" pitchFamily="34" charset="0"/>
              <a:buChar char="•"/>
            </a:pPr>
            <a:r>
              <a:rPr lang="en-US" dirty="0"/>
              <a:t>Input</a:t>
            </a:r>
          </a:p>
          <a:p>
            <a:pPr marL="829809" lvl="1" indent="-342900">
              <a:buFont typeface="Arial" panose="020B0604020202020204" pitchFamily="34" charset="0"/>
              <a:buChar char="•"/>
            </a:pPr>
            <a:r>
              <a:rPr lang="en-US" dirty="0"/>
              <a:t>Storage power set-points</a:t>
            </a:r>
          </a:p>
          <a:p>
            <a:pPr marL="829809" lvl="1" indent="-342900">
              <a:buFont typeface="Arial" panose="020B0604020202020204" pitchFamily="34" charset="0"/>
              <a:buChar char="•"/>
            </a:pPr>
            <a:r>
              <a:rPr lang="en-US" dirty="0"/>
              <a:t>Reliability events</a:t>
            </a:r>
          </a:p>
          <a:p>
            <a:pPr marL="829809" lvl="1" indent="-342900">
              <a:buFont typeface="Arial" panose="020B0604020202020204" pitchFamily="34" charset="0"/>
              <a:buChar char="•"/>
            </a:pPr>
            <a:r>
              <a:rPr lang="en-US" dirty="0"/>
              <a:t>EMS Actions</a:t>
            </a:r>
          </a:p>
          <a:p>
            <a:pPr marL="342900" indent="-342900">
              <a:buFont typeface="Arial" panose="020B0604020202020204" pitchFamily="34" charset="0"/>
              <a:buChar char="•"/>
            </a:pPr>
            <a:r>
              <a:rPr lang="en-US" dirty="0"/>
              <a:t>Output</a:t>
            </a:r>
          </a:p>
          <a:p>
            <a:pPr marL="829809" lvl="1" indent="-342900">
              <a:buFont typeface="Arial" panose="020B0604020202020204" pitchFamily="34" charset="0"/>
              <a:buChar char="•"/>
            </a:pPr>
            <a:r>
              <a:rPr lang="en-US" dirty="0"/>
              <a:t>Voltage at storage devices</a:t>
            </a:r>
          </a:p>
          <a:p>
            <a:pPr marL="829809" lvl="1" indent="-342900">
              <a:buFont typeface="Arial" panose="020B0604020202020204" pitchFamily="34" charset="0"/>
              <a:buChar char="•"/>
            </a:pPr>
            <a:r>
              <a:rPr lang="en-US" dirty="0"/>
              <a:t>Storage device status (SOC, current power output/demand, etc.)</a:t>
            </a:r>
          </a:p>
          <a:p>
            <a:pPr marL="829809" lvl="1" indent="-342900">
              <a:buFont typeface="Arial" panose="020B0604020202020204" pitchFamily="34" charset="0"/>
              <a:buChar char="•"/>
            </a:pPr>
            <a:r>
              <a:rPr lang="en-US" dirty="0"/>
              <a:t>Generator status (Current output, operating time, etc.)</a:t>
            </a:r>
          </a:p>
          <a:p>
            <a:pPr marL="829809" lvl="1" indent="-342900">
              <a:buFont typeface="Arial" panose="020B0604020202020204" pitchFamily="34" charset="0"/>
              <a:buChar char="•"/>
            </a:pPr>
            <a:r>
              <a:rPr lang="en-US" dirty="0"/>
              <a:t>PV system status (Current generation)</a:t>
            </a:r>
          </a:p>
          <a:p>
            <a:pPr marL="829809" lvl="1" indent="-342900">
              <a:buFont typeface="Arial" panose="020B0604020202020204" pitchFamily="34" charset="0"/>
              <a:buChar char="•"/>
            </a:pPr>
            <a:r>
              <a:rPr lang="en-US" dirty="0"/>
              <a:t>Total energy demand</a:t>
            </a:r>
          </a:p>
          <a:p>
            <a:pPr marL="342900" indent="-342900">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2A8A7A82-2F9E-41FA-BCD4-6DA17FE04FEB}"/>
              </a:ext>
            </a:extLst>
          </p:cNvPr>
          <p:cNvSpPr/>
          <p:nvPr/>
        </p:nvSpPr>
        <p:spPr>
          <a:xfrm>
            <a:off x="8257758" y="4632959"/>
            <a:ext cx="1318259" cy="48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OpenDSS</a:t>
            </a:r>
            <a:endParaRPr lang="en-US" dirty="0"/>
          </a:p>
        </p:txBody>
      </p:sp>
      <p:sp>
        <p:nvSpPr>
          <p:cNvPr id="8" name="Rectangle 7">
            <a:extLst>
              <a:ext uri="{FF2B5EF4-FFF2-40B4-BE49-F238E27FC236}">
                <a16:creationId xmlns:a16="http://schemas.microsoft.com/office/drawing/2014/main" id="{A80A7D7B-2759-4640-AA81-9971286F0D46}"/>
              </a:ext>
            </a:extLst>
          </p:cNvPr>
          <p:cNvSpPr/>
          <p:nvPr/>
        </p:nvSpPr>
        <p:spPr>
          <a:xfrm>
            <a:off x="8257759" y="2726293"/>
            <a:ext cx="131826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cxnSp>
        <p:nvCxnSpPr>
          <p:cNvPr id="24" name="Connector: Curved 23">
            <a:extLst>
              <a:ext uri="{FF2B5EF4-FFF2-40B4-BE49-F238E27FC236}">
                <a16:creationId xmlns:a16="http://schemas.microsoft.com/office/drawing/2014/main" id="{4A91E8BA-2EF4-470A-A198-8576AE57B5DF}"/>
              </a:ext>
            </a:extLst>
          </p:cNvPr>
          <p:cNvCxnSpPr>
            <a:cxnSpLocks/>
            <a:stCxn id="8" idx="1"/>
            <a:endCxn id="6" idx="1"/>
          </p:cNvCxnSpPr>
          <p:nvPr/>
        </p:nvCxnSpPr>
        <p:spPr>
          <a:xfrm rot="10800000" flipV="1">
            <a:off x="8257759" y="2966323"/>
            <a:ext cx="1" cy="1906666"/>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05EE03-A790-4C25-A2B6-BFC0B174E802}"/>
              </a:ext>
            </a:extLst>
          </p:cNvPr>
          <p:cNvSpPr txBox="1"/>
          <p:nvPr/>
        </p:nvSpPr>
        <p:spPr>
          <a:xfrm>
            <a:off x="6115461" y="3411824"/>
            <a:ext cx="1939955" cy="1231106"/>
          </a:xfrm>
          <a:prstGeom prst="rect">
            <a:avLst/>
          </a:prstGeom>
          <a:noFill/>
        </p:spPr>
        <p:txBody>
          <a:bodyPr wrap="none" rtlCol="0">
            <a:spAutoFit/>
          </a:bodyPr>
          <a:lstStyle/>
          <a:p>
            <a:r>
              <a:rPr lang="en-US" dirty="0"/>
              <a:t>update model</a:t>
            </a:r>
          </a:p>
          <a:p>
            <a:r>
              <a:rPr lang="en-US" sz="1400" dirty="0"/>
              <a:t>- storage power</a:t>
            </a:r>
          </a:p>
          <a:p>
            <a:r>
              <a:rPr lang="en-US" sz="1400" dirty="0"/>
              <a:t>- reliability events</a:t>
            </a:r>
          </a:p>
          <a:p>
            <a:r>
              <a:rPr lang="en-US" sz="1400" dirty="0"/>
              <a:t>- generator setpoints</a:t>
            </a:r>
          </a:p>
          <a:p>
            <a:r>
              <a:rPr lang="en-US" sz="1400" dirty="0"/>
              <a:t>- …</a:t>
            </a:r>
          </a:p>
        </p:txBody>
      </p:sp>
      <p:cxnSp>
        <p:nvCxnSpPr>
          <p:cNvPr id="27" name="Connector: Curved 26">
            <a:extLst>
              <a:ext uri="{FF2B5EF4-FFF2-40B4-BE49-F238E27FC236}">
                <a16:creationId xmlns:a16="http://schemas.microsoft.com/office/drawing/2014/main" id="{8437AA19-5294-41BE-92B2-3B7787C97AA0}"/>
              </a:ext>
            </a:extLst>
          </p:cNvPr>
          <p:cNvCxnSpPr>
            <a:cxnSpLocks/>
            <a:stCxn id="6" idx="3"/>
            <a:endCxn id="8" idx="3"/>
          </p:cNvCxnSpPr>
          <p:nvPr/>
        </p:nvCxnSpPr>
        <p:spPr>
          <a:xfrm flipV="1">
            <a:off x="9576017" y="2966323"/>
            <a:ext cx="2" cy="1906666"/>
          </a:xfrm>
          <a:prstGeom prst="curved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B3AA60E-72F9-4459-85C4-E0A341F164A8}"/>
              </a:ext>
            </a:extLst>
          </p:cNvPr>
          <p:cNvSpPr txBox="1"/>
          <p:nvPr/>
        </p:nvSpPr>
        <p:spPr>
          <a:xfrm>
            <a:off x="9819648" y="3116580"/>
            <a:ext cx="1721562" cy="1446550"/>
          </a:xfrm>
          <a:prstGeom prst="rect">
            <a:avLst/>
          </a:prstGeom>
          <a:noFill/>
        </p:spPr>
        <p:txBody>
          <a:bodyPr wrap="none" rtlCol="0">
            <a:spAutoFit/>
          </a:bodyPr>
          <a:lstStyle/>
          <a:p>
            <a:r>
              <a:rPr lang="en-US" dirty="0"/>
              <a:t>new output</a:t>
            </a:r>
          </a:p>
          <a:p>
            <a:r>
              <a:rPr lang="en-US" sz="1400" dirty="0"/>
              <a:t>- voltages</a:t>
            </a:r>
          </a:p>
          <a:p>
            <a:r>
              <a:rPr lang="en-US" sz="1400" dirty="0"/>
              <a:t>- storage soc</a:t>
            </a:r>
          </a:p>
          <a:p>
            <a:r>
              <a:rPr lang="en-US" sz="1400" dirty="0"/>
              <a:t>- total load</a:t>
            </a:r>
          </a:p>
          <a:p>
            <a:r>
              <a:rPr lang="en-US" sz="1400" dirty="0"/>
              <a:t>- total generation</a:t>
            </a:r>
          </a:p>
          <a:p>
            <a:r>
              <a:rPr lang="en-US" sz="1400" dirty="0"/>
              <a:t>- next update time</a:t>
            </a:r>
          </a:p>
        </p:txBody>
      </p:sp>
      <p:sp>
        <p:nvSpPr>
          <p:cNvPr id="45" name="Arrow: Up-Down 44">
            <a:extLst>
              <a:ext uri="{FF2B5EF4-FFF2-40B4-BE49-F238E27FC236}">
                <a16:creationId xmlns:a16="http://schemas.microsoft.com/office/drawing/2014/main" id="{5882A5A8-1931-46A3-89E1-1ECE821F06F1}"/>
              </a:ext>
            </a:extLst>
          </p:cNvPr>
          <p:cNvSpPr/>
          <p:nvPr/>
        </p:nvSpPr>
        <p:spPr>
          <a:xfrm>
            <a:off x="8257758" y="1421545"/>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46" name="Rectangle 45">
            <a:extLst>
              <a:ext uri="{FF2B5EF4-FFF2-40B4-BE49-F238E27FC236}">
                <a16:creationId xmlns:a16="http://schemas.microsoft.com/office/drawing/2014/main" id="{79EAF8C6-9102-4C62-83D1-01A8DF6255BA}"/>
              </a:ext>
            </a:extLst>
          </p:cNvPr>
          <p:cNvSpPr/>
          <p:nvPr/>
        </p:nvSpPr>
        <p:spPr>
          <a:xfrm>
            <a:off x="8447781" y="855877"/>
            <a:ext cx="1318248"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reliability</a:t>
            </a:r>
          </a:p>
        </p:txBody>
      </p:sp>
      <p:sp>
        <p:nvSpPr>
          <p:cNvPr id="47" name="Rectangle 46">
            <a:extLst>
              <a:ext uri="{FF2B5EF4-FFF2-40B4-BE49-F238E27FC236}">
                <a16:creationId xmlns:a16="http://schemas.microsoft.com/office/drawing/2014/main" id="{EEE0A4DE-3DC9-4A9E-8178-9457E09073AE}"/>
              </a:ext>
            </a:extLst>
          </p:cNvPr>
          <p:cNvSpPr/>
          <p:nvPr/>
        </p:nvSpPr>
        <p:spPr>
          <a:xfrm>
            <a:off x="6203756" y="855876"/>
            <a:ext cx="208277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storage controller</a:t>
            </a:r>
          </a:p>
        </p:txBody>
      </p:sp>
      <p:cxnSp>
        <p:nvCxnSpPr>
          <p:cNvPr id="51" name="Straight Arrow Connector 50">
            <a:extLst>
              <a:ext uri="{FF2B5EF4-FFF2-40B4-BE49-F238E27FC236}">
                <a16:creationId xmlns:a16="http://schemas.microsoft.com/office/drawing/2014/main" id="{3AA6512A-6902-40AC-8FA9-9389BA6AF2A1}"/>
              </a:ext>
            </a:extLst>
          </p:cNvPr>
          <p:cNvCxnSpPr>
            <a:stCxn id="6" idx="2"/>
          </p:cNvCxnSpPr>
          <p:nvPr/>
        </p:nvCxnSpPr>
        <p:spPr>
          <a:xfrm>
            <a:off x="8916888" y="5113019"/>
            <a:ext cx="13752" cy="3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76C607F-5C18-409B-848C-D5417386685F}"/>
              </a:ext>
            </a:extLst>
          </p:cNvPr>
          <p:cNvSpPr txBox="1"/>
          <p:nvPr/>
        </p:nvSpPr>
        <p:spPr>
          <a:xfrm>
            <a:off x="7664610" y="5454850"/>
            <a:ext cx="2532059" cy="923330"/>
          </a:xfrm>
          <a:prstGeom prst="rect">
            <a:avLst/>
          </a:prstGeom>
          <a:noFill/>
        </p:spPr>
        <p:txBody>
          <a:bodyPr wrap="square" rtlCol="0">
            <a:spAutoFit/>
          </a:bodyPr>
          <a:lstStyle/>
          <a:p>
            <a:pPr algn="ctr"/>
            <a:r>
              <a:rPr lang="en-US" dirty="0"/>
              <a:t>Outputs detailed information about grid operation</a:t>
            </a:r>
          </a:p>
        </p:txBody>
      </p:sp>
      <p:sp>
        <p:nvSpPr>
          <p:cNvPr id="17" name="Rectangle 16">
            <a:extLst>
              <a:ext uri="{FF2B5EF4-FFF2-40B4-BE49-F238E27FC236}">
                <a16:creationId xmlns:a16="http://schemas.microsoft.com/office/drawing/2014/main" id="{01A5223B-8041-4696-8969-F16094C33838}"/>
              </a:ext>
            </a:extLst>
          </p:cNvPr>
          <p:cNvSpPr/>
          <p:nvPr/>
        </p:nvSpPr>
        <p:spPr>
          <a:xfrm>
            <a:off x="9927282" y="855877"/>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spTree>
    <p:extLst>
      <p:ext uri="{BB962C8B-B14F-4D97-AF65-F5344CB8AC3E}">
        <p14:creationId xmlns:p14="http://schemas.microsoft.com/office/powerpoint/2010/main" val="46316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94EB-F3B9-4BC1-B1BB-F49FB1DB64E4}"/>
              </a:ext>
            </a:extLst>
          </p:cNvPr>
          <p:cNvSpPr>
            <a:spLocks noGrp="1"/>
          </p:cNvSpPr>
          <p:nvPr>
            <p:ph type="title"/>
          </p:nvPr>
        </p:nvSpPr>
        <p:spPr/>
        <p:txBody>
          <a:bodyPr/>
          <a:lstStyle/>
          <a:p>
            <a:r>
              <a:rPr lang="en-US" dirty="0"/>
              <a:t>Reliability Model</a:t>
            </a:r>
          </a:p>
        </p:txBody>
      </p:sp>
      <p:sp>
        <p:nvSpPr>
          <p:cNvPr id="4" name="Content Placeholder 3">
            <a:extLst>
              <a:ext uri="{FF2B5EF4-FFF2-40B4-BE49-F238E27FC236}">
                <a16:creationId xmlns:a16="http://schemas.microsoft.com/office/drawing/2014/main" id="{50FA0BEB-17F9-42DD-898C-5C83077C01F0}"/>
              </a:ext>
            </a:extLst>
          </p:cNvPr>
          <p:cNvSpPr>
            <a:spLocks noGrp="1"/>
          </p:cNvSpPr>
          <p:nvPr>
            <p:ph sz="quarter" idx="10"/>
          </p:nvPr>
        </p:nvSpPr>
        <p:spPr>
          <a:xfrm>
            <a:off x="720725" y="1361542"/>
            <a:ext cx="4624451" cy="4702708"/>
          </a:xfrm>
        </p:spPr>
        <p:txBody>
          <a:bodyPr>
            <a:normAutofit/>
          </a:bodyPr>
          <a:lstStyle/>
          <a:p>
            <a:pPr marL="182563" lvl="1" indent="-182563"/>
            <a:r>
              <a:rPr lang="en-US" dirty="0"/>
              <a:t>Input</a:t>
            </a:r>
          </a:p>
          <a:p>
            <a:pPr lvl="1"/>
            <a:r>
              <a:rPr lang="en-US" dirty="0"/>
              <a:t>Status updates for grid components</a:t>
            </a:r>
          </a:p>
          <a:p>
            <a:r>
              <a:rPr lang="en-US" dirty="0"/>
              <a:t>Output</a:t>
            </a:r>
          </a:p>
          <a:p>
            <a:pPr lvl="1"/>
            <a:r>
              <a:rPr lang="en-US" dirty="0"/>
              <a:t>Failure events</a:t>
            </a:r>
          </a:p>
          <a:p>
            <a:pPr lvl="1"/>
            <a:r>
              <a:rPr lang="en-US" dirty="0"/>
              <a:t>Repair events</a:t>
            </a:r>
          </a:p>
          <a:p>
            <a:pPr lvl="1"/>
            <a:endParaRPr lang="en-US" dirty="0"/>
          </a:p>
          <a:p>
            <a:r>
              <a:rPr lang="en-US" dirty="0"/>
              <a:t>Simple probabilistic failure model</a:t>
            </a:r>
          </a:p>
          <a:p>
            <a:pPr lvl="1"/>
            <a:r>
              <a:rPr lang="en-US" dirty="0"/>
              <a:t>Can be easily replaced with different models</a:t>
            </a:r>
          </a:p>
          <a:p>
            <a:r>
              <a:rPr lang="en-US" dirty="0"/>
              <a:t>Will respond to input from the threat federate to activate fragility models for grid components.</a:t>
            </a:r>
          </a:p>
          <a:p>
            <a:pPr marL="0" indent="0">
              <a:buNone/>
            </a:pPr>
            <a:endParaRPr lang="en-US" dirty="0"/>
          </a:p>
        </p:txBody>
      </p:sp>
      <p:sp>
        <p:nvSpPr>
          <p:cNvPr id="6" name="Rectangle: Rounded Corners 5">
            <a:extLst>
              <a:ext uri="{FF2B5EF4-FFF2-40B4-BE49-F238E27FC236}">
                <a16:creationId xmlns:a16="http://schemas.microsoft.com/office/drawing/2014/main" id="{C3F62275-8FBC-476C-A3AA-5F524D4084B3}"/>
              </a:ext>
            </a:extLst>
          </p:cNvPr>
          <p:cNvSpPr/>
          <p:nvPr/>
        </p:nvSpPr>
        <p:spPr>
          <a:xfrm>
            <a:off x="7629573" y="4853939"/>
            <a:ext cx="2125980" cy="685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reliability model</a:t>
            </a:r>
          </a:p>
        </p:txBody>
      </p:sp>
      <p:sp>
        <p:nvSpPr>
          <p:cNvPr id="7" name="Rectangle 6">
            <a:extLst>
              <a:ext uri="{FF2B5EF4-FFF2-40B4-BE49-F238E27FC236}">
                <a16:creationId xmlns:a16="http://schemas.microsoft.com/office/drawing/2014/main" id="{720C4C9F-21C5-4B53-A81B-D91B943D0FBA}"/>
              </a:ext>
            </a:extLst>
          </p:cNvPr>
          <p:cNvSpPr/>
          <p:nvPr/>
        </p:nvSpPr>
        <p:spPr>
          <a:xfrm>
            <a:off x="7610270" y="2731188"/>
            <a:ext cx="212598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sp>
        <p:nvSpPr>
          <p:cNvPr id="8" name="Arrow: Up-Down 7">
            <a:extLst>
              <a:ext uri="{FF2B5EF4-FFF2-40B4-BE49-F238E27FC236}">
                <a16:creationId xmlns:a16="http://schemas.microsoft.com/office/drawing/2014/main" id="{91A8F3C7-BB9D-4B82-ACD1-EA69EF038D0F}"/>
              </a:ext>
            </a:extLst>
          </p:cNvPr>
          <p:cNvSpPr/>
          <p:nvPr/>
        </p:nvSpPr>
        <p:spPr>
          <a:xfrm>
            <a:off x="8013162" y="1426440"/>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10" name="Rectangle 9">
            <a:extLst>
              <a:ext uri="{FF2B5EF4-FFF2-40B4-BE49-F238E27FC236}">
                <a16:creationId xmlns:a16="http://schemas.microsoft.com/office/drawing/2014/main" id="{CB9EC030-C775-454B-AC6E-14C27ADEC396}"/>
              </a:ext>
            </a:extLst>
          </p:cNvPr>
          <p:cNvSpPr/>
          <p:nvPr/>
        </p:nvSpPr>
        <p:spPr>
          <a:xfrm>
            <a:off x="6598920" y="829032"/>
            <a:ext cx="126013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grid</a:t>
            </a:r>
          </a:p>
        </p:txBody>
      </p:sp>
      <p:sp>
        <p:nvSpPr>
          <p:cNvPr id="11" name="Rectangle 10">
            <a:extLst>
              <a:ext uri="{FF2B5EF4-FFF2-40B4-BE49-F238E27FC236}">
                <a16:creationId xmlns:a16="http://schemas.microsoft.com/office/drawing/2014/main" id="{7059BAC7-12E6-4D41-872F-F9AE1490DA0E}"/>
              </a:ext>
            </a:extLst>
          </p:cNvPr>
          <p:cNvSpPr/>
          <p:nvPr/>
        </p:nvSpPr>
        <p:spPr>
          <a:xfrm>
            <a:off x="8020303" y="829031"/>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cxnSp>
        <p:nvCxnSpPr>
          <p:cNvPr id="13" name="Connector: Curved 12">
            <a:extLst>
              <a:ext uri="{FF2B5EF4-FFF2-40B4-BE49-F238E27FC236}">
                <a16:creationId xmlns:a16="http://schemas.microsoft.com/office/drawing/2014/main" id="{A62687EC-9671-45C2-A390-EDECD5498F2C}"/>
              </a:ext>
            </a:extLst>
          </p:cNvPr>
          <p:cNvCxnSpPr>
            <a:cxnSpLocks/>
            <a:stCxn id="7" idx="1"/>
            <a:endCxn id="6" idx="1"/>
          </p:cNvCxnSpPr>
          <p:nvPr/>
        </p:nvCxnSpPr>
        <p:spPr>
          <a:xfrm rot="10800000" flipH="1" flipV="1">
            <a:off x="7610269" y="2971217"/>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DBAEB711-9745-4006-8C54-A0287835D75C}"/>
              </a:ext>
            </a:extLst>
          </p:cNvPr>
          <p:cNvCxnSpPr>
            <a:cxnSpLocks/>
            <a:stCxn id="6" idx="3"/>
            <a:endCxn id="7" idx="3"/>
          </p:cNvCxnSpPr>
          <p:nvPr/>
        </p:nvCxnSpPr>
        <p:spPr>
          <a:xfrm flipH="1" flipV="1">
            <a:off x="9736250" y="2971218"/>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671679-34BC-46DB-984C-034926E7FAD8}"/>
              </a:ext>
            </a:extLst>
          </p:cNvPr>
          <p:cNvSpPr txBox="1"/>
          <p:nvPr/>
        </p:nvSpPr>
        <p:spPr>
          <a:xfrm>
            <a:off x="5647137" y="3389730"/>
            <a:ext cx="1789824" cy="1200329"/>
          </a:xfrm>
          <a:prstGeom prst="rect">
            <a:avLst/>
          </a:prstGeom>
          <a:noFill/>
        </p:spPr>
        <p:txBody>
          <a:bodyPr wrap="square" rtlCol="0">
            <a:spAutoFit/>
          </a:bodyPr>
          <a:lstStyle/>
          <a:p>
            <a:r>
              <a:rPr lang="en-US" sz="1200" dirty="0"/>
              <a:t>Component</a:t>
            </a:r>
          </a:p>
          <a:p>
            <a:r>
              <a:rPr lang="en-US" sz="1200" dirty="0"/>
              <a:t>Status from grid (e.g. generator run time)</a:t>
            </a:r>
          </a:p>
          <a:p>
            <a:endParaRPr lang="en-US" sz="1200" dirty="0"/>
          </a:p>
          <a:p>
            <a:r>
              <a:rPr lang="en-US" sz="1200" dirty="0"/>
              <a:t>Current threat information</a:t>
            </a:r>
          </a:p>
        </p:txBody>
      </p:sp>
      <p:sp>
        <p:nvSpPr>
          <p:cNvPr id="18" name="TextBox 17">
            <a:extLst>
              <a:ext uri="{FF2B5EF4-FFF2-40B4-BE49-F238E27FC236}">
                <a16:creationId xmlns:a16="http://schemas.microsoft.com/office/drawing/2014/main" id="{FE744BBE-2F83-475D-8254-4F1D0B6D92B3}"/>
              </a:ext>
            </a:extLst>
          </p:cNvPr>
          <p:cNvSpPr txBox="1"/>
          <p:nvPr/>
        </p:nvSpPr>
        <p:spPr>
          <a:xfrm>
            <a:off x="9966959" y="3389730"/>
            <a:ext cx="2636521" cy="877163"/>
          </a:xfrm>
          <a:prstGeom prst="rect">
            <a:avLst/>
          </a:prstGeom>
          <a:noFill/>
        </p:spPr>
        <p:txBody>
          <a:bodyPr wrap="square" rtlCol="0">
            <a:spAutoFit/>
          </a:bodyPr>
          <a:lstStyle/>
          <a:p>
            <a:r>
              <a:rPr lang="en-US" dirty="0"/>
              <a:t>Reliability events</a:t>
            </a:r>
          </a:p>
          <a:p>
            <a:r>
              <a:rPr lang="en-US" sz="1100" dirty="0"/>
              <a:t>- failure/repair events @ </a:t>
            </a:r>
          </a:p>
          <a:p>
            <a:r>
              <a:rPr lang="en-US" sz="1100" dirty="0"/>
              <a:t>  present time</a:t>
            </a:r>
          </a:p>
          <a:p>
            <a:r>
              <a:rPr lang="en-US" sz="1100" dirty="0"/>
              <a:t>- time of the next event/update</a:t>
            </a:r>
          </a:p>
        </p:txBody>
      </p:sp>
      <p:sp>
        <p:nvSpPr>
          <p:cNvPr id="25" name="Rectangle 24">
            <a:extLst>
              <a:ext uri="{FF2B5EF4-FFF2-40B4-BE49-F238E27FC236}">
                <a16:creationId xmlns:a16="http://schemas.microsoft.com/office/drawing/2014/main" id="{82E1566B-F7D4-4A02-A36C-479B82798FA5}"/>
              </a:ext>
            </a:extLst>
          </p:cNvPr>
          <p:cNvSpPr/>
          <p:nvPr/>
        </p:nvSpPr>
        <p:spPr>
          <a:xfrm>
            <a:off x="9499802" y="819863"/>
            <a:ext cx="1318248" cy="476249"/>
          </a:xfrm>
          <a:prstGeom prst="rect">
            <a:avLst/>
          </a:prstGeom>
          <a:solidFill>
            <a:schemeClr val="accent2"/>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2"/>
                </a:solidFill>
              </a:rPr>
              <a:t>Threat</a:t>
            </a:r>
          </a:p>
        </p:txBody>
      </p:sp>
    </p:spTree>
    <p:extLst>
      <p:ext uri="{BB962C8B-B14F-4D97-AF65-F5344CB8AC3E}">
        <p14:creationId xmlns:p14="http://schemas.microsoft.com/office/powerpoint/2010/main" val="377744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596A-0CD0-4653-B05D-4288F40CDECB}"/>
              </a:ext>
            </a:extLst>
          </p:cNvPr>
          <p:cNvSpPr>
            <a:spLocks noGrp="1"/>
          </p:cNvSpPr>
          <p:nvPr>
            <p:ph type="title"/>
          </p:nvPr>
        </p:nvSpPr>
        <p:spPr/>
        <p:txBody>
          <a:bodyPr/>
          <a:lstStyle/>
          <a:p>
            <a:r>
              <a:rPr lang="en-US" dirty="0"/>
              <a:t>Storage Controller</a:t>
            </a:r>
          </a:p>
        </p:txBody>
      </p:sp>
      <p:sp>
        <p:nvSpPr>
          <p:cNvPr id="4" name="Content Placeholder 3">
            <a:extLst>
              <a:ext uri="{FF2B5EF4-FFF2-40B4-BE49-F238E27FC236}">
                <a16:creationId xmlns:a16="http://schemas.microsoft.com/office/drawing/2014/main" id="{8DAC7583-5C0F-4E29-A6B2-120764940ED6}"/>
              </a:ext>
            </a:extLst>
          </p:cNvPr>
          <p:cNvSpPr>
            <a:spLocks noGrp="1"/>
          </p:cNvSpPr>
          <p:nvPr>
            <p:ph sz="quarter" idx="10"/>
          </p:nvPr>
        </p:nvSpPr>
        <p:spPr>
          <a:xfrm>
            <a:off x="720725" y="1361542"/>
            <a:ext cx="4984042" cy="4702708"/>
          </a:xfrm>
        </p:spPr>
        <p:txBody>
          <a:bodyPr>
            <a:normAutofit/>
          </a:bodyPr>
          <a:lstStyle/>
          <a:p>
            <a:r>
              <a:rPr lang="en-US" dirty="0"/>
              <a:t>Inputs</a:t>
            </a:r>
          </a:p>
          <a:p>
            <a:pPr marL="829809" lvl="1" indent="-342900"/>
            <a:r>
              <a:rPr lang="en-US" dirty="0"/>
              <a:t>Voltage</a:t>
            </a:r>
          </a:p>
          <a:p>
            <a:pPr marL="829809" lvl="1" indent="-342900"/>
            <a:r>
              <a:rPr lang="en-US" dirty="0"/>
              <a:t>State of Charge</a:t>
            </a:r>
          </a:p>
          <a:p>
            <a:pPr marL="829809" lvl="1" indent="-342900"/>
            <a:r>
              <a:rPr lang="en-US" dirty="0"/>
              <a:t>Control messages from EMS</a:t>
            </a:r>
          </a:p>
          <a:p>
            <a:r>
              <a:rPr lang="en-US" dirty="0"/>
              <a:t>Outputs</a:t>
            </a:r>
          </a:p>
          <a:p>
            <a:pPr marL="829809" lvl="1" indent="-342900"/>
            <a:r>
              <a:rPr lang="en-US" dirty="0"/>
              <a:t>Power set-point (Real/Reactive)</a:t>
            </a:r>
          </a:p>
          <a:p>
            <a:pPr marL="829809" lvl="1" indent="-342900"/>
            <a:r>
              <a:rPr lang="en-US" dirty="0"/>
              <a:t>Status messages to EMS</a:t>
            </a:r>
          </a:p>
          <a:p>
            <a:r>
              <a:rPr lang="en-US" dirty="0"/>
              <a:t>Each storage device has its own external controller. This supports:</a:t>
            </a:r>
          </a:p>
          <a:p>
            <a:pPr lvl="1"/>
            <a:r>
              <a:rPr lang="en-US" dirty="0"/>
              <a:t>Independently controlled storage devices</a:t>
            </a:r>
          </a:p>
          <a:p>
            <a:pPr lvl="1"/>
            <a:r>
              <a:rPr lang="en-US" dirty="0"/>
              <a:t>Globally controlled devices (i.e. controlled by an EMS)</a:t>
            </a:r>
          </a:p>
        </p:txBody>
      </p:sp>
      <p:sp>
        <p:nvSpPr>
          <p:cNvPr id="6" name="Rectangle: Rounded Corners 5">
            <a:extLst>
              <a:ext uri="{FF2B5EF4-FFF2-40B4-BE49-F238E27FC236}">
                <a16:creationId xmlns:a16="http://schemas.microsoft.com/office/drawing/2014/main" id="{F811A42E-844E-458E-82EE-B629589B0A33}"/>
              </a:ext>
            </a:extLst>
          </p:cNvPr>
          <p:cNvSpPr/>
          <p:nvPr/>
        </p:nvSpPr>
        <p:spPr>
          <a:xfrm>
            <a:off x="7629573" y="4853939"/>
            <a:ext cx="2125980" cy="685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model</a:t>
            </a:r>
          </a:p>
        </p:txBody>
      </p:sp>
      <p:sp>
        <p:nvSpPr>
          <p:cNvPr id="7" name="Rectangle 6">
            <a:extLst>
              <a:ext uri="{FF2B5EF4-FFF2-40B4-BE49-F238E27FC236}">
                <a16:creationId xmlns:a16="http://schemas.microsoft.com/office/drawing/2014/main" id="{A8C316DC-EF57-4DDD-9A5F-8A2E6A431F94}"/>
              </a:ext>
            </a:extLst>
          </p:cNvPr>
          <p:cNvSpPr/>
          <p:nvPr/>
        </p:nvSpPr>
        <p:spPr>
          <a:xfrm>
            <a:off x="7610270" y="2731188"/>
            <a:ext cx="212598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sp>
        <p:nvSpPr>
          <p:cNvPr id="8" name="Arrow: Up-Down 7">
            <a:extLst>
              <a:ext uri="{FF2B5EF4-FFF2-40B4-BE49-F238E27FC236}">
                <a16:creationId xmlns:a16="http://schemas.microsoft.com/office/drawing/2014/main" id="{A0467CA6-8348-4CCE-B944-11AE85E73036}"/>
              </a:ext>
            </a:extLst>
          </p:cNvPr>
          <p:cNvSpPr/>
          <p:nvPr/>
        </p:nvSpPr>
        <p:spPr>
          <a:xfrm>
            <a:off x="8013162" y="1426440"/>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9" name="Rectangle 8">
            <a:extLst>
              <a:ext uri="{FF2B5EF4-FFF2-40B4-BE49-F238E27FC236}">
                <a16:creationId xmlns:a16="http://schemas.microsoft.com/office/drawing/2014/main" id="{D75BCBCE-B0A9-4924-A5D4-A4103324C13B}"/>
              </a:ext>
            </a:extLst>
          </p:cNvPr>
          <p:cNvSpPr/>
          <p:nvPr/>
        </p:nvSpPr>
        <p:spPr>
          <a:xfrm>
            <a:off x="7330440" y="829033"/>
            <a:ext cx="126013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grid</a:t>
            </a:r>
          </a:p>
        </p:txBody>
      </p:sp>
      <p:cxnSp>
        <p:nvCxnSpPr>
          <p:cNvPr id="11" name="Connector: Curved 10">
            <a:extLst>
              <a:ext uri="{FF2B5EF4-FFF2-40B4-BE49-F238E27FC236}">
                <a16:creationId xmlns:a16="http://schemas.microsoft.com/office/drawing/2014/main" id="{E672F089-B0C0-4A2B-B16A-24FC3B2B3A2B}"/>
              </a:ext>
            </a:extLst>
          </p:cNvPr>
          <p:cNvCxnSpPr>
            <a:cxnSpLocks/>
            <a:stCxn id="7" idx="1"/>
            <a:endCxn id="6" idx="1"/>
          </p:cNvCxnSpPr>
          <p:nvPr/>
        </p:nvCxnSpPr>
        <p:spPr>
          <a:xfrm rot="10800000" flipH="1" flipV="1">
            <a:off x="7610269" y="2971217"/>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F17075B-0EFE-4867-8449-E58BB9F8CB15}"/>
              </a:ext>
            </a:extLst>
          </p:cNvPr>
          <p:cNvCxnSpPr>
            <a:cxnSpLocks/>
            <a:stCxn id="6" idx="3"/>
            <a:endCxn id="7" idx="3"/>
          </p:cNvCxnSpPr>
          <p:nvPr/>
        </p:nvCxnSpPr>
        <p:spPr>
          <a:xfrm flipH="1" flipV="1">
            <a:off x="9736250" y="2971218"/>
            <a:ext cx="19303" cy="2225681"/>
          </a:xfrm>
          <a:prstGeom prst="curvedConnector3">
            <a:avLst>
              <a:gd name="adj1" fmla="val -118427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F5AB8E9-2371-42F2-8C3C-161126237F32}"/>
              </a:ext>
            </a:extLst>
          </p:cNvPr>
          <p:cNvSpPr txBox="1"/>
          <p:nvPr/>
        </p:nvSpPr>
        <p:spPr>
          <a:xfrm>
            <a:off x="5859199" y="3836856"/>
            <a:ext cx="2153963" cy="738664"/>
          </a:xfrm>
          <a:prstGeom prst="rect">
            <a:avLst/>
          </a:prstGeom>
          <a:noFill/>
        </p:spPr>
        <p:txBody>
          <a:bodyPr wrap="square" rtlCol="0">
            <a:spAutoFit/>
          </a:bodyPr>
          <a:lstStyle/>
          <a:p>
            <a:r>
              <a:rPr lang="en-US" sz="1400" dirty="0"/>
              <a:t>- voltage</a:t>
            </a:r>
          </a:p>
          <a:p>
            <a:r>
              <a:rPr lang="en-US" sz="1400" dirty="0"/>
              <a:t>- state of charge</a:t>
            </a:r>
          </a:p>
          <a:p>
            <a:r>
              <a:rPr lang="en-US" sz="1400" dirty="0"/>
              <a:t>- </a:t>
            </a:r>
            <a:r>
              <a:rPr lang="en-US" sz="1400" i="1" dirty="0"/>
              <a:t>EMS commands</a:t>
            </a:r>
            <a:endParaRPr lang="en-US" sz="1400" dirty="0"/>
          </a:p>
        </p:txBody>
      </p:sp>
      <p:sp>
        <p:nvSpPr>
          <p:cNvPr id="14" name="TextBox 13">
            <a:extLst>
              <a:ext uri="{FF2B5EF4-FFF2-40B4-BE49-F238E27FC236}">
                <a16:creationId xmlns:a16="http://schemas.microsoft.com/office/drawing/2014/main" id="{1BD53556-F571-4230-A905-8F426DD06D82}"/>
              </a:ext>
            </a:extLst>
          </p:cNvPr>
          <p:cNvSpPr txBox="1"/>
          <p:nvPr/>
        </p:nvSpPr>
        <p:spPr>
          <a:xfrm>
            <a:off x="9989820" y="3930169"/>
            <a:ext cx="2125980" cy="523220"/>
          </a:xfrm>
          <a:prstGeom prst="rect">
            <a:avLst/>
          </a:prstGeom>
          <a:noFill/>
        </p:spPr>
        <p:txBody>
          <a:bodyPr wrap="square" rtlCol="0">
            <a:spAutoFit/>
          </a:bodyPr>
          <a:lstStyle/>
          <a:p>
            <a:r>
              <a:rPr lang="en-US" sz="1400" dirty="0"/>
              <a:t>- power set-point</a:t>
            </a:r>
          </a:p>
          <a:p>
            <a:r>
              <a:rPr lang="en-US" sz="1400" dirty="0"/>
              <a:t>- status</a:t>
            </a:r>
          </a:p>
        </p:txBody>
      </p:sp>
      <p:sp>
        <p:nvSpPr>
          <p:cNvPr id="15" name="Rectangle 14">
            <a:extLst>
              <a:ext uri="{FF2B5EF4-FFF2-40B4-BE49-F238E27FC236}">
                <a16:creationId xmlns:a16="http://schemas.microsoft.com/office/drawing/2014/main" id="{CC143C31-6764-4E95-9E84-A964897A28DB}"/>
              </a:ext>
            </a:extLst>
          </p:cNvPr>
          <p:cNvSpPr/>
          <p:nvPr/>
        </p:nvSpPr>
        <p:spPr>
          <a:xfrm>
            <a:off x="8751823" y="829031"/>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EMS</a:t>
            </a:r>
          </a:p>
        </p:txBody>
      </p:sp>
    </p:spTree>
    <p:extLst>
      <p:ext uri="{BB962C8B-B14F-4D97-AF65-F5344CB8AC3E}">
        <p14:creationId xmlns:p14="http://schemas.microsoft.com/office/powerpoint/2010/main" val="167100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BAAB-891D-4CBB-834A-45360176F937}"/>
              </a:ext>
            </a:extLst>
          </p:cNvPr>
          <p:cNvSpPr>
            <a:spLocks noGrp="1"/>
          </p:cNvSpPr>
          <p:nvPr>
            <p:ph type="title"/>
          </p:nvPr>
        </p:nvSpPr>
        <p:spPr/>
        <p:txBody>
          <a:bodyPr/>
          <a:lstStyle/>
          <a:p>
            <a:r>
              <a:rPr lang="en-US" dirty="0"/>
              <a:t>EMS Design (in development)</a:t>
            </a:r>
          </a:p>
        </p:txBody>
      </p:sp>
      <p:sp>
        <p:nvSpPr>
          <p:cNvPr id="4" name="Content Placeholder 3">
            <a:extLst>
              <a:ext uri="{FF2B5EF4-FFF2-40B4-BE49-F238E27FC236}">
                <a16:creationId xmlns:a16="http://schemas.microsoft.com/office/drawing/2014/main" id="{ECF6B6E8-FEB9-4F86-82BE-1671FECE70AF}"/>
              </a:ext>
            </a:extLst>
          </p:cNvPr>
          <p:cNvSpPr>
            <a:spLocks noGrp="1"/>
          </p:cNvSpPr>
          <p:nvPr>
            <p:ph sz="quarter" idx="10"/>
          </p:nvPr>
        </p:nvSpPr>
        <p:spPr>
          <a:xfrm>
            <a:off x="720725" y="1361542"/>
            <a:ext cx="4982011" cy="4702708"/>
          </a:xfrm>
        </p:spPr>
        <p:txBody>
          <a:bodyPr>
            <a:normAutofit lnSpcReduction="10000"/>
          </a:bodyPr>
          <a:lstStyle/>
          <a:p>
            <a:r>
              <a:rPr lang="en-US" dirty="0"/>
              <a:t>Inputs</a:t>
            </a:r>
          </a:p>
          <a:p>
            <a:pPr marL="829809" lvl="1" indent="-342900"/>
            <a:r>
              <a:rPr lang="en-US" dirty="0"/>
              <a:t>Current generator output</a:t>
            </a:r>
          </a:p>
          <a:p>
            <a:pPr marL="829809" lvl="1" indent="-342900"/>
            <a:r>
              <a:rPr lang="en-US" dirty="0"/>
              <a:t>Current demand</a:t>
            </a:r>
          </a:p>
          <a:p>
            <a:pPr marL="829809" lvl="1" indent="-342900"/>
            <a:r>
              <a:rPr lang="en-US" dirty="0"/>
              <a:t>Reliability events</a:t>
            </a:r>
          </a:p>
          <a:p>
            <a:r>
              <a:rPr lang="en-US" dirty="0"/>
              <a:t>Outputs</a:t>
            </a:r>
          </a:p>
          <a:p>
            <a:pPr marL="829809" lvl="1" indent="-342900"/>
            <a:r>
              <a:rPr lang="en-US" dirty="0"/>
              <a:t>Control actions to storage controllers</a:t>
            </a:r>
          </a:p>
          <a:p>
            <a:pPr marL="829809" lvl="1" indent="-342900"/>
            <a:r>
              <a:rPr lang="en-US" dirty="0"/>
              <a:t>Control actions to grid model (generator setpoint changes, switch actions, etc.)</a:t>
            </a:r>
          </a:p>
          <a:p>
            <a:r>
              <a:rPr lang="en-US" sz="1800" dirty="0"/>
              <a:t>Have implemented a simple heuristic-based EMS. We are in the process of integrating an EMS that combines OPF and heuristics for better control.</a:t>
            </a:r>
          </a:p>
          <a:p>
            <a:pPr lvl="1"/>
            <a:r>
              <a:rPr lang="en-US" sz="1600" dirty="0"/>
              <a:t>The modular architecture means using a different EMS can be a relatively simple task.</a:t>
            </a:r>
          </a:p>
          <a:p>
            <a:endParaRPr lang="en-US" dirty="0"/>
          </a:p>
          <a:p>
            <a:pPr marL="829809" lvl="1" indent="-342900">
              <a:buFont typeface="Arial" panose="020B0604020202020204" pitchFamily="34" charset="0"/>
              <a:buChar char="•"/>
            </a:pPr>
            <a:endParaRPr lang="en-US" dirty="0"/>
          </a:p>
          <a:p>
            <a:pPr marL="342900" indent="-342900">
              <a:buFontTx/>
              <a:buChar char="-"/>
            </a:pPr>
            <a:endParaRPr lang="en-US" dirty="0"/>
          </a:p>
        </p:txBody>
      </p:sp>
      <p:sp>
        <p:nvSpPr>
          <p:cNvPr id="5" name="Slide Number Placeholder 4">
            <a:extLst>
              <a:ext uri="{FF2B5EF4-FFF2-40B4-BE49-F238E27FC236}">
                <a16:creationId xmlns:a16="http://schemas.microsoft.com/office/drawing/2014/main" id="{29CA9073-1CA7-4EA9-8633-A2C7169BFC21}"/>
              </a:ext>
            </a:extLst>
          </p:cNvPr>
          <p:cNvSpPr>
            <a:spLocks noGrp="1"/>
          </p:cNvSpPr>
          <p:nvPr>
            <p:ph type="sldNum" sz="quarter" idx="4294967295"/>
          </p:nvPr>
        </p:nvSpPr>
        <p:spPr>
          <a:xfrm>
            <a:off x="0" y="357188"/>
            <a:ext cx="558800" cy="569912"/>
          </a:xfrm>
          <a:prstGeom prst="rect">
            <a:avLst/>
          </a:prstGeom>
        </p:spPr>
        <p:txBody>
          <a:bodyPr/>
          <a:lstStyle/>
          <a:p>
            <a:pPr algn="ctr"/>
            <a:fld id="{F6B149FD-26F7-3645-B4E7-BA8B8CC5EEA8}" type="slidenum">
              <a:rPr lang="en-US" smtClean="0"/>
              <a:pPr algn="ctr"/>
              <a:t>7</a:t>
            </a:fld>
            <a:endParaRPr lang="en-US" dirty="0"/>
          </a:p>
        </p:txBody>
      </p:sp>
      <p:sp>
        <p:nvSpPr>
          <p:cNvPr id="6" name="Rectangle: Rounded Corners 5">
            <a:extLst>
              <a:ext uri="{FF2B5EF4-FFF2-40B4-BE49-F238E27FC236}">
                <a16:creationId xmlns:a16="http://schemas.microsoft.com/office/drawing/2014/main" id="{76FD84F8-11B0-4C1B-A2C1-C67640AB51E8}"/>
              </a:ext>
            </a:extLst>
          </p:cNvPr>
          <p:cNvSpPr/>
          <p:nvPr/>
        </p:nvSpPr>
        <p:spPr>
          <a:xfrm>
            <a:off x="8257758" y="4632959"/>
            <a:ext cx="1318259" cy="48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EMS</a:t>
            </a:r>
          </a:p>
        </p:txBody>
      </p:sp>
      <p:sp>
        <p:nvSpPr>
          <p:cNvPr id="7" name="Rectangle 6">
            <a:extLst>
              <a:ext uri="{FF2B5EF4-FFF2-40B4-BE49-F238E27FC236}">
                <a16:creationId xmlns:a16="http://schemas.microsoft.com/office/drawing/2014/main" id="{F1F9CA7C-DAC5-4EAC-94EB-2CC0BE852240}"/>
              </a:ext>
            </a:extLst>
          </p:cNvPr>
          <p:cNvSpPr/>
          <p:nvPr/>
        </p:nvSpPr>
        <p:spPr>
          <a:xfrm>
            <a:off x="8257759" y="2726293"/>
            <a:ext cx="1318260" cy="4800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a:t>
            </a:r>
          </a:p>
        </p:txBody>
      </p:sp>
      <p:cxnSp>
        <p:nvCxnSpPr>
          <p:cNvPr id="8" name="Connector: Curved 7">
            <a:extLst>
              <a:ext uri="{FF2B5EF4-FFF2-40B4-BE49-F238E27FC236}">
                <a16:creationId xmlns:a16="http://schemas.microsoft.com/office/drawing/2014/main" id="{82B0C849-46F2-4801-B2FD-0975E1F3BD66}"/>
              </a:ext>
            </a:extLst>
          </p:cNvPr>
          <p:cNvCxnSpPr>
            <a:cxnSpLocks/>
            <a:stCxn id="7" idx="1"/>
            <a:endCxn id="6" idx="1"/>
          </p:cNvCxnSpPr>
          <p:nvPr/>
        </p:nvCxnSpPr>
        <p:spPr>
          <a:xfrm rot="10800000" flipV="1">
            <a:off x="8257759" y="2966323"/>
            <a:ext cx="1" cy="1906666"/>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20D3EE-E4FA-4F6A-9122-3E69DCBF9F7E}"/>
              </a:ext>
            </a:extLst>
          </p:cNvPr>
          <p:cNvSpPr txBox="1"/>
          <p:nvPr/>
        </p:nvSpPr>
        <p:spPr>
          <a:xfrm>
            <a:off x="6203756" y="3400603"/>
            <a:ext cx="1906291" cy="800219"/>
          </a:xfrm>
          <a:prstGeom prst="rect">
            <a:avLst/>
          </a:prstGeom>
          <a:noFill/>
        </p:spPr>
        <p:txBody>
          <a:bodyPr wrap="none" rtlCol="0">
            <a:spAutoFit/>
          </a:bodyPr>
          <a:lstStyle/>
          <a:p>
            <a:r>
              <a:rPr lang="en-US" dirty="0"/>
              <a:t>update model</a:t>
            </a:r>
          </a:p>
          <a:p>
            <a:r>
              <a:rPr lang="en-US" sz="1400" dirty="0"/>
              <a:t>- grid element status</a:t>
            </a:r>
          </a:p>
          <a:p>
            <a:r>
              <a:rPr lang="en-US" sz="1400" dirty="0"/>
              <a:t>- reliability events</a:t>
            </a:r>
          </a:p>
        </p:txBody>
      </p:sp>
      <p:cxnSp>
        <p:nvCxnSpPr>
          <p:cNvPr id="10" name="Connector: Curved 9">
            <a:extLst>
              <a:ext uri="{FF2B5EF4-FFF2-40B4-BE49-F238E27FC236}">
                <a16:creationId xmlns:a16="http://schemas.microsoft.com/office/drawing/2014/main" id="{E52BA16E-897B-421F-8893-C89793F58119}"/>
              </a:ext>
            </a:extLst>
          </p:cNvPr>
          <p:cNvCxnSpPr>
            <a:cxnSpLocks/>
            <a:stCxn id="6" idx="3"/>
            <a:endCxn id="7" idx="3"/>
          </p:cNvCxnSpPr>
          <p:nvPr/>
        </p:nvCxnSpPr>
        <p:spPr>
          <a:xfrm flipV="1">
            <a:off x="9576017" y="2966323"/>
            <a:ext cx="2" cy="1906666"/>
          </a:xfrm>
          <a:prstGeom prst="curved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CABD27-4471-4B3B-843B-4307E9158FDD}"/>
              </a:ext>
            </a:extLst>
          </p:cNvPr>
          <p:cNvSpPr txBox="1"/>
          <p:nvPr/>
        </p:nvSpPr>
        <p:spPr>
          <a:xfrm>
            <a:off x="9856368" y="3311577"/>
            <a:ext cx="1973617" cy="1015663"/>
          </a:xfrm>
          <a:prstGeom prst="rect">
            <a:avLst/>
          </a:prstGeom>
          <a:noFill/>
        </p:spPr>
        <p:txBody>
          <a:bodyPr wrap="none" rtlCol="0">
            <a:spAutoFit/>
          </a:bodyPr>
          <a:lstStyle/>
          <a:p>
            <a:r>
              <a:rPr lang="en-US" dirty="0"/>
              <a:t>output</a:t>
            </a:r>
          </a:p>
          <a:p>
            <a:r>
              <a:rPr lang="en-US" sz="1400" dirty="0"/>
              <a:t>- ESS setpoints</a:t>
            </a:r>
          </a:p>
          <a:p>
            <a:r>
              <a:rPr lang="en-US" sz="1400" dirty="0"/>
              <a:t>- Generator setpoints</a:t>
            </a:r>
          </a:p>
          <a:p>
            <a:r>
              <a:rPr lang="en-US" sz="1400" dirty="0"/>
              <a:t>- Switch changes</a:t>
            </a:r>
          </a:p>
        </p:txBody>
      </p:sp>
      <p:sp>
        <p:nvSpPr>
          <p:cNvPr id="12" name="Arrow: Up-Down 11">
            <a:extLst>
              <a:ext uri="{FF2B5EF4-FFF2-40B4-BE49-F238E27FC236}">
                <a16:creationId xmlns:a16="http://schemas.microsoft.com/office/drawing/2014/main" id="{FB0390DE-9874-4591-8048-5FEFD0BBAB10}"/>
              </a:ext>
            </a:extLst>
          </p:cNvPr>
          <p:cNvSpPr/>
          <p:nvPr/>
        </p:nvSpPr>
        <p:spPr>
          <a:xfrm>
            <a:off x="8257758" y="1421545"/>
            <a:ext cx="1318248" cy="1240393"/>
          </a:xfrm>
          <a:prstGeom prst="upDownArrow">
            <a:avLst>
              <a:gd name="adj1" fmla="val 70717"/>
              <a:gd name="adj2" fmla="val 30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HELICS</a:t>
            </a:r>
          </a:p>
        </p:txBody>
      </p:sp>
      <p:sp>
        <p:nvSpPr>
          <p:cNvPr id="13" name="Rectangle 12">
            <a:extLst>
              <a:ext uri="{FF2B5EF4-FFF2-40B4-BE49-F238E27FC236}">
                <a16:creationId xmlns:a16="http://schemas.microsoft.com/office/drawing/2014/main" id="{AF9F0DEE-1105-4811-B918-CA98AB96CBCD}"/>
              </a:ext>
            </a:extLst>
          </p:cNvPr>
          <p:cNvSpPr/>
          <p:nvPr/>
        </p:nvSpPr>
        <p:spPr>
          <a:xfrm>
            <a:off x="8447781" y="855877"/>
            <a:ext cx="1318248"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reliability</a:t>
            </a:r>
          </a:p>
        </p:txBody>
      </p:sp>
      <p:sp>
        <p:nvSpPr>
          <p:cNvPr id="14" name="Rectangle 13">
            <a:extLst>
              <a:ext uri="{FF2B5EF4-FFF2-40B4-BE49-F238E27FC236}">
                <a16:creationId xmlns:a16="http://schemas.microsoft.com/office/drawing/2014/main" id="{FD498C68-F904-461E-ACDD-D7B753135567}"/>
              </a:ext>
            </a:extLst>
          </p:cNvPr>
          <p:cNvSpPr/>
          <p:nvPr/>
        </p:nvSpPr>
        <p:spPr>
          <a:xfrm>
            <a:off x="6203756" y="855876"/>
            <a:ext cx="2082772" cy="4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storage controller</a:t>
            </a:r>
          </a:p>
        </p:txBody>
      </p:sp>
      <p:cxnSp>
        <p:nvCxnSpPr>
          <p:cNvPr id="15" name="Straight Arrow Connector 14">
            <a:extLst>
              <a:ext uri="{FF2B5EF4-FFF2-40B4-BE49-F238E27FC236}">
                <a16:creationId xmlns:a16="http://schemas.microsoft.com/office/drawing/2014/main" id="{C0D814C8-9B64-4277-9323-8BF287D2BA63}"/>
              </a:ext>
            </a:extLst>
          </p:cNvPr>
          <p:cNvCxnSpPr>
            <a:stCxn id="6" idx="2"/>
          </p:cNvCxnSpPr>
          <p:nvPr/>
        </p:nvCxnSpPr>
        <p:spPr>
          <a:xfrm>
            <a:off x="8916888" y="5113019"/>
            <a:ext cx="13752" cy="3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A30631-627E-4292-9B8F-47DF60D6EA7B}"/>
              </a:ext>
            </a:extLst>
          </p:cNvPr>
          <p:cNvSpPr txBox="1"/>
          <p:nvPr/>
        </p:nvSpPr>
        <p:spPr>
          <a:xfrm>
            <a:off x="7991159" y="5469320"/>
            <a:ext cx="1865209" cy="1200329"/>
          </a:xfrm>
          <a:prstGeom prst="rect">
            <a:avLst/>
          </a:prstGeom>
          <a:noFill/>
        </p:spPr>
        <p:txBody>
          <a:bodyPr wrap="square" rtlCol="0">
            <a:spAutoFit/>
          </a:bodyPr>
          <a:lstStyle/>
          <a:p>
            <a:pPr algn="ctr"/>
            <a:r>
              <a:rPr lang="en-US" dirty="0"/>
              <a:t>Record grid state and power quality statistics</a:t>
            </a:r>
          </a:p>
        </p:txBody>
      </p:sp>
      <p:sp>
        <p:nvSpPr>
          <p:cNvPr id="17" name="Rectangle 16">
            <a:extLst>
              <a:ext uri="{FF2B5EF4-FFF2-40B4-BE49-F238E27FC236}">
                <a16:creationId xmlns:a16="http://schemas.microsoft.com/office/drawing/2014/main" id="{C50A79C2-CC9F-417D-9786-1ADE4B454994}"/>
              </a:ext>
            </a:extLst>
          </p:cNvPr>
          <p:cNvSpPr/>
          <p:nvPr/>
        </p:nvSpPr>
        <p:spPr>
          <a:xfrm>
            <a:off x="9927282" y="855877"/>
            <a:ext cx="1318248" cy="476249"/>
          </a:xfrm>
          <a:prstGeom prst="rect">
            <a:avLst/>
          </a:prstGeom>
          <a:solidFill>
            <a:srgbClr val="6CB312"/>
          </a:solidFill>
          <a:ln>
            <a:solidFill>
              <a:srgbClr val="4D830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grid</a:t>
            </a:r>
          </a:p>
        </p:txBody>
      </p:sp>
    </p:spTree>
    <p:extLst>
      <p:ext uri="{BB962C8B-B14F-4D97-AF65-F5344CB8AC3E}">
        <p14:creationId xmlns:p14="http://schemas.microsoft.com/office/powerpoint/2010/main" val="153207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532B-4A97-4652-8BC0-19605B932C22}"/>
              </a:ext>
            </a:extLst>
          </p:cNvPr>
          <p:cNvSpPr>
            <a:spLocks noGrp="1"/>
          </p:cNvSpPr>
          <p:nvPr>
            <p:ph type="title"/>
          </p:nvPr>
        </p:nvSpPr>
        <p:spPr/>
        <p:txBody>
          <a:bodyPr/>
          <a:lstStyle/>
          <a:p>
            <a:r>
              <a:rPr lang="en-US" dirty="0"/>
              <a:t>Quantifying Performance</a:t>
            </a:r>
          </a:p>
        </p:txBody>
      </p:sp>
      <p:sp>
        <p:nvSpPr>
          <p:cNvPr id="3" name="Content Placeholder 2">
            <a:extLst>
              <a:ext uri="{FF2B5EF4-FFF2-40B4-BE49-F238E27FC236}">
                <a16:creationId xmlns:a16="http://schemas.microsoft.com/office/drawing/2014/main" id="{C173AFB0-D088-4150-ACD3-DC396501BC0A}"/>
              </a:ext>
            </a:extLst>
          </p:cNvPr>
          <p:cNvSpPr>
            <a:spLocks noGrp="1"/>
          </p:cNvSpPr>
          <p:nvPr>
            <p:ph sz="quarter" idx="10"/>
          </p:nvPr>
        </p:nvSpPr>
        <p:spPr>
          <a:xfrm>
            <a:off x="720725" y="1361542"/>
            <a:ext cx="5504815" cy="4702708"/>
          </a:xfrm>
        </p:spPr>
        <p:txBody>
          <a:bodyPr>
            <a:normAutofit fontScale="92500" lnSpcReduction="20000"/>
          </a:bodyPr>
          <a:lstStyle/>
          <a:p>
            <a:r>
              <a:rPr lang="en-US" dirty="0"/>
              <a:t>The grid simulation is configured to report measurements at specific locations to a “metrics federate”</a:t>
            </a:r>
          </a:p>
          <a:p>
            <a:r>
              <a:rPr lang="en-US" dirty="0"/>
              <a:t>Each measured value is assigned target values (limit and objective) and an improvement type (minimize, maximize, seek-value).</a:t>
            </a:r>
          </a:p>
          <a:p>
            <a:r>
              <a:rPr lang="en-US" dirty="0"/>
              <a:t>The metrics federate normalizes the values it receives using a non-linear normalization curve with specific properties to support optimization over many (hundreds or thousands) of values.</a:t>
            </a:r>
          </a:p>
          <a:p>
            <a:r>
              <a:rPr lang="en-US" dirty="0"/>
              <a:t>Normalized metrics allow different quantities of interest to be compared directly. For example, we can examine trade offs between voltage across the grid, line loading, energy service, or any other quantity of interest.</a:t>
            </a:r>
          </a:p>
          <a:p>
            <a:endParaRPr lang="en-US" dirty="0"/>
          </a:p>
        </p:txBody>
      </p:sp>
      <p:pic>
        <p:nvPicPr>
          <p:cNvPr id="6" name="Picture 5" descr="Maximization Normalization Curve">
            <a:extLst>
              <a:ext uri="{FF2B5EF4-FFF2-40B4-BE49-F238E27FC236}">
                <a16:creationId xmlns:a16="http://schemas.microsoft.com/office/drawing/2014/main" id="{1573D04D-96B9-4126-AB7E-A174BC89DC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7460" y="1361542"/>
            <a:ext cx="5635664" cy="3295650"/>
          </a:xfrm>
          <a:prstGeom prst="rect">
            <a:avLst/>
          </a:prstGeom>
          <a:noFill/>
          <a:ln>
            <a:noFill/>
          </a:ln>
        </p:spPr>
      </p:pic>
      <p:sp>
        <p:nvSpPr>
          <p:cNvPr id="7" name="TextBox 6">
            <a:extLst>
              <a:ext uri="{FF2B5EF4-FFF2-40B4-BE49-F238E27FC236}">
                <a16:creationId xmlns:a16="http://schemas.microsoft.com/office/drawing/2014/main" id="{99F02E31-3069-456C-82BF-93DB30D768CF}"/>
              </a:ext>
            </a:extLst>
          </p:cNvPr>
          <p:cNvSpPr txBox="1"/>
          <p:nvPr/>
        </p:nvSpPr>
        <p:spPr>
          <a:xfrm>
            <a:off x="7235116" y="4975860"/>
            <a:ext cx="3860352" cy="923330"/>
          </a:xfrm>
          <a:prstGeom prst="rect">
            <a:avLst/>
          </a:prstGeom>
          <a:noFill/>
        </p:spPr>
        <p:txBody>
          <a:bodyPr wrap="none" rtlCol="0">
            <a:spAutoFit/>
          </a:bodyPr>
          <a:lstStyle/>
          <a:p>
            <a:pPr marL="285750" indent="-285750">
              <a:buFont typeface="Arial" panose="020B0604020202020204" pitchFamily="34" charset="0"/>
              <a:buChar char="•"/>
            </a:pPr>
            <a:r>
              <a:rPr lang="en-US" dirty="0"/>
              <a:t>Piecewise quadratic</a:t>
            </a:r>
          </a:p>
          <a:p>
            <a:pPr marL="285750" indent="-285750">
              <a:buFont typeface="Arial" panose="020B0604020202020204" pitchFamily="34" charset="0"/>
              <a:buChar char="•"/>
            </a:pPr>
            <a:r>
              <a:rPr lang="en-US" dirty="0"/>
              <a:t>Monotonically decreasing slope</a:t>
            </a:r>
          </a:p>
          <a:p>
            <a:pPr marL="285750" indent="-285750">
              <a:buFont typeface="Arial" panose="020B0604020202020204" pitchFamily="34" charset="0"/>
              <a:buChar char="•"/>
            </a:pPr>
            <a:r>
              <a:rPr lang="en-US" dirty="0"/>
              <a:t>Continuous</a:t>
            </a:r>
          </a:p>
        </p:txBody>
      </p:sp>
    </p:spTree>
    <p:extLst>
      <p:ext uri="{BB962C8B-B14F-4D97-AF65-F5344CB8AC3E}">
        <p14:creationId xmlns:p14="http://schemas.microsoft.com/office/powerpoint/2010/main" val="16588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F3E7-7C9B-48FF-BEC3-A04510C48EB1}"/>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617102CB-ADD4-4BFC-9AF7-5E008B1414F0}"/>
              </a:ext>
            </a:extLst>
          </p:cNvPr>
          <p:cNvSpPr>
            <a:spLocks noGrp="1"/>
          </p:cNvSpPr>
          <p:nvPr>
            <p:ph sz="quarter" idx="10"/>
          </p:nvPr>
        </p:nvSpPr>
        <p:spPr>
          <a:xfrm>
            <a:off x="720725" y="1361542"/>
            <a:ext cx="4773295" cy="4702708"/>
          </a:xfrm>
        </p:spPr>
        <p:txBody>
          <a:bodyPr/>
          <a:lstStyle/>
          <a:p>
            <a:r>
              <a:rPr lang="en-US" dirty="0"/>
              <a:t>The simulator is configuration-driven</a:t>
            </a:r>
          </a:p>
          <a:p>
            <a:pPr lvl="1"/>
            <a:r>
              <a:rPr lang="en-US" dirty="0"/>
              <a:t>One config file specifies</a:t>
            </a:r>
          </a:p>
          <a:p>
            <a:pPr lvl="2"/>
            <a:r>
              <a:rPr lang="en-US" dirty="0"/>
              <a:t>the </a:t>
            </a:r>
            <a:r>
              <a:rPr lang="en-US" dirty="0" err="1"/>
              <a:t>OpenDSS</a:t>
            </a:r>
            <a:r>
              <a:rPr lang="en-US" dirty="0"/>
              <a:t> model</a:t>
            </a:r>
          </a:p>
          <a:p>
            <a:pPr lvl="2"/>
            <a:r>
              <a:rPr lang="en-US" dirty="0"/>
              <a:t>connected storage &amp; PV</a:t>
            </a:r>
          </a:p>
          <a:p>
            <a:pPr lvl="2"/>
            <a:r>
              <a:rPr lang="en-US" dirty="0"/>
              <a:t>Reliability model parameters</a:t>
            </a:r>
          </a:p>
          <a:p>
            <a:pPr lvl="2"/>
            <a:r>
              <a:rPr lang="en-US" dirty="0"/>
              <a:t>etc.</a:t>
            </a:r>
          </a:p>
          <a:p>
            <a:r>
              <a:rPr lang="en-US" dirty="0"/>
              <a:t>Config files are JSON to enable human readability while keeping it easy to generate configurations from another program</a:t>
            </a:r>
          </a:p>
        </p:txBody>
      </p:sp>
      <p:sp>
        <p:nvSpPr>
          <p:cNvPr id="5" name="TextBox 4">
            <a:extLst>
              <a:ext uri="{FF2B5EF4-FFF2-40B4-BE49-F238E27FC236}">
                <a16:creationId xmlns:a16="http://schemas.microsoft.com/office/drawing/2014/main" id="{276839E3-1392-4F10-AE42-C2856725A269}"/>
              </a:ext>
            </a:extLst>
          </p:cNvPr>
          <p:cNvSpPr txBox="1"/>
          <p:nvPr/>
        </p:nvSpPr>
        <p:spPr>
          <a:xfrm>
            <a:off x="6637020" y="1361542"/>
            <a:ext cx="4773295"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A graphical UI is in development</a:t>
            </a:r>
          </a:p>
          <a:p>
            <a:endParaRPr lang="en-US" dirty="0"/>
          </a:p>
          <a:p>
            <a:pPr marL="285750" indent="-285750">
              <a:buFont typeface="Wingdings" panose="05000000000000000000" pitchFamily="2" charset="2"/>
              <a:buChar char="§"/>
            </a:pPr>
            <a:r>
              <a:rPr lang="en-US" dirty="0"/>
              <a:t>Will enable an easy entry point for users via the </a:t>
            </a:r>
            <a:r>
              <a:rPr lang="en-US" dirty="0" err="1"/>
              <a:t>QuESt</a:t>
            </a:r>
            <a:r>
              <a:rPr lang="en-US" dirty="0"/>
              <a:t> tool</a:t>
            </a:r>
          </a:p>
        </p:txBody>
      </p:sp>
      <p:pic>
        <p:nvPicPr>
          <p:cNvPr id="7" name="Picture 6">
            <a:extLst>
              <a:ext uri="{FF2B5EF4-FFF2-40B4-BE49-F238E27FC236}">
                <a16:creationId xmlns:a16="http://schemas.microsoft.com/office/drawing/2014/main" id="{986E2688-E9BE-4E0C-A3F1-FCE06DDB3382}"/>
              </a:ext>
            </a:extLst>
          </p:cNvPr>
          <p:cNvPicPr>
            <a:picLocks noChangeAspect="1"/>
          </p:cNvPicPr>
          <p:nvPr/>
        </p:nvPicPr>
        <p:blipFill>
          <a:blip r:embed="rId2"/>
          <a:stretch>
            <a:fillRect/>
          </a:stretch>
        </p:blipFill>
        <p:spPr>
          <a:xfrm>
            <a:off x="6848633" y="2997996"/>
            <a:ext cx="4622642" cy="3642780"/>
          </a:xfrm>
          <a:prstGeom prst="rect">
            <a:avLst/>
          </a:prstGeom>
        </p:spPr>
      </p:pic>
      <p:pic>
        <p:nvPicPr>
          <p:cNvPr id="9" name="Picture 8">
            <a:extLst>
              <a:ext uri="{FF2B5EF4-FFF2-40B4-BE49-F238E27FC236}">
                <a16:creationId xmlns:a16="http://schemas.microsoft.com/office/drawing/2014/main" id="{4C8FA12D-78F5-4587-865F-F7F21B8EF7F3}"/>
              </a:ext>
            </a:extLst>
          </p:cNvPr>
          <p:cNvPicPr>
            <a:picLocks noChangeAspect="1"/>
          </p:cNvPicPr>
          <p:nvPr/>
        </p:nvPicPr>
        <p:blipFill>
          <a:blip r:embed="rId3"/>
          <a:stretch>
            <a:fillRect/>
          </a:stretch>
        </p:blipFill>
        <p:spPr>
          <a:xfrm>
            <a:off x="2163839" y="4549350"/>
            <a:ext cx="3665461" cy="2091426"/>
          </a:xfrm>
          <a:prstGeom prst="rect">
            <a:avLst/>
          </a:prstGeom>
          <a:effectLst>
            <a:softEdge rad="63500"/>
          </a:effectLst>
        </p:spPr>
      </p:pic>
    </p:spTree>
    <p:extLst>
      <p:ext uri="{BB962C8B-B14F-4D97-AF65-F5344CB8AC3E}">
        <p14:creationId xmlns:p14="http://schemas.microsoft.com/office/powerpoint/2010/main" val="34556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1">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SNL White Space">
      <a:majorFont>
        <a:latin typeface="Open Sans"/>
        <a:ea typeface=""/>
        <a:cs typeface=""/>
      </a:majorFont>
      <a:minorFont>
        <a:latin typeface="Open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SandiaBrand</Template>
  <TotalTime>2216</TotalTime>
  <Words>1523</Words>
  <Application>Microsoft Office PowerPoint</Application>
  <PresentationFormat>Widescreen</PresentationFormat>
  <Paragraphs>269</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Open Sans</vt:lpstr>
      <vt:lpstr>Calibri</vt:lpstr>
      <vt:lpstr>Gill Sans MT</vt:lpstr>
      <vt:lpstr>Open Sans Light</vt:lpstr>
      <vt:lpstr>Wingdings</vt:lpstr>
      <vt:lpstr>Verdana</vt:lpstr>
      <vt:lpstr>Arial</vt:lpstr>
      <vt:lpstr>Sandia Theme 1</vt:lpstr>
      <vt:lpstr>Storage Sizing and Placement in QuESt</vt:lpstr>
      <vt:lpstr>Objective</vt:lpstr>
      <vt:lpstr>HELICS-based co-simulation</vt:lpstr>
      <vt:lpstr>Grid Simulation</vt:lpstr>
      <vt:lpstr>Reliability Model</vt:lpstr>
      <vt:lpstr>Storage Controller</vt:lpstr>
      <vt:lpstr>EMS Design (in development)</vt:lpstr>
      <vt:lpstr>Quantifying Performance</vt:lpstr>
      <vt:lpstr>Usage</vt:lpstr>
      <vt:lpstr>PowerPoint Presentation</vt:lpstr>
      <vt:lpstr>Reliability Example</vt:lpstr>
      <vt:lpstr>Reliability Example - results</vt:lpstr>
      <vt:lpstr>PowerPoint Presentation</vt:lpstr>
      <vt:lpstr>Storage for Voltage Regulation in IEEE 34 Bus Test Distribution System</vt:lpstr>
      <vt:lpstr>Analyzing the Impact of Volt-Var Function</vt:lpstr>
      <vt:lpstr>Configuration 1 : Single Energy Storage Near Substation</vt:lpstr>
      <vt:lpstr>Configuration 1 – Voltages at “Critical” Buses</vt:lpstr>
      <vt:lpstr>Configuration 2: Two Energy Storage Units</vt:lpstr>
      <vt:lpstr>Configuration 2- Voltage at “Critical” Buses</vt:lpstr>
      <vt:lpstr>Configuration 3: Energy Storage Placed at Each “Critical” Bus</vt:lpstr>
      <vt:lpstr>Configuration 3– Voltage on Critical Buses</vt:lpstr>
      <vt:lpstr>Voltage Metrics Based Comparison of Three Configurations</vt:lpstr>
      <vt:lpstr>We are looking for 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Salem, Marianne Nancy</dc:creator>
  <cp:lastModifiedBy>Eddy, John P</cp:lastModifiedBy>
  <cp:revision>103</cp:revision>
  <dcterms:created xsi:type="dcterms:W3CDTF">2019-12-18T20:58:44Z</dcterms:created>
  <dcterms:modified xsi:type="dcterms:W3CDTF">2023-03-07T19:39:27Z</dcterms:modified>
</cp:coreProperties>
</file>