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9" r:id="rId5"/>
    <p:sldId id="266" r:id="rId6"/>
    <p:sldId id="267" r:id="rId7"/>
    <p:sldId id="265" r:id="rId8"/>
    <p:sldId id="264" r:id="rId9"/>
    <p:sldId id="263" r:id="rId10"/>
    <p:sldId id="268" r:id="rId11"/>
    <p:sldId id="269" r:id="rId12"/>
    <p:sldId id="270" r:id="rId13"/>
    <p:sldId id="271" r:id="rId14"/>
    <p:sldId id="272" r:id="rId15"/>
    <p:sldId id="274" r:id="rId16"/>
    <p:sldId id="275" r:id="rId17"/>
    <p:sldId id="277" r:id="rId18"/>
    <p:sldId id="279" r:id="rId19"/>
    <p:sldId id="281" r:id="rId20"/>
    <p:sldId id="283" r:id="rId21"/>
    <p:sldId id="285" r:id="rId22"/>
    <p:sldId id="287" r:id="rId23"/>
    <p:sldId id="289" r:id="rId24"/>
    <p:sldId id="291" r:id="rId25"/>
    <p:sldId id="293" r:id="rId26"/>
    <p:sldId id="273" r:id="rId27"/>
    <p:sldId id="276" r:id="rId28"/>
    <p:sldId id="278" r:id="rId29"/>
    <p:sldId id="280" r:id="rId30"/>
    <p:sldId id="282" r:id="rId31"/>
    <p:sldId id="284" r:id="rId32"/>
    <p:sldId id="286" r:id="rId33"/>
    <p:sldId id="288" r:id="rId34"/>
    <p:sldId id="290" r:id="rId35"/>
    <p:sldId id="292" r:id="rId36"/>
    <p:sldId id="294" r:id="rId37"/>
    <p:sldId id="298" r:id="rId38"/>
    <p:sldId id="299" r:id="rId39"/>
    <p:sldId id="300" r:id="rId40"/>
    <p:sldId id="302" r:id="rId41"/>
    <p:sldId id="301" r:id="rId42"/>
    <p:sldId id="295" r:id="rId43"/>
    <p:sldId id="296" r:id="rId44"/>
    <p:sldId id="297"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0A4337-9462-49ED-BB22-E77BC3E23111}">
          <p14:sldIdLst>
            <p14:sldId id="259"/>
            <p14:sldId id="266"/>
            <p14:sldId id="267"/>
            <p14:sldId id="265"/>
            <p14:sldId id="264"/>
          </p14:sldIdLst>
        </p14:section>
        <p14:section name="Univariate Analysis" id="{60011C56-0978-4DC5-B14F-9A8B781481A7}">
          <p14:sldIdLst>
            <p14:sldId id="263"/>
            <p14:sldId id="268"/>
            <p14:sldId id="269"/>
            <p14:sldId id="270"/>
            <p14:sldId id="271"/>
          </p14:sldIdLst>
        </p14:section>
        <p14:section name="Bivariate Analysis" id="{B9CFB748-F087-4635-B6BE-AF2EB47FA45F}">
          <p14:sldIdLst>
            <p14:sldId id="272"/>
            <p14:sldId id="274"/>
            <p14:sldId id="275"/>
            <p14:sldId id="277"/>
            <p14:sldId id="279"/>
            <p14:sldId id="281"/>
            <p14:sldId id="283"/>
            <p14:sldId id="285"/>
            <p14:sldId id="287"/>
            <p14:sldId id="289"/>
            <p14:sldId id="291"/>
            <p14:sldId id="293"/>
          </p14:sldIdLst>
        </p14:section>
        <p14:section name="Multivariate Analysis" id="{47C238DC-DCD6-4AD7-B957-50E08A7BC06D}">
          <p14:sldIdLst>
            <p14:sldId id="273"/>
            <p14:sldId id="276"/>
            <p14:sldId id="278"/>
            <p14:sldId id="280"/>
            <p14:sldId id="282"/>
            <p14:sldId id="284"/>
            <p14:sldId id="286"/>
            <p14:sldId id="288"/>
            <p14:sldId id="290"/>
            <p14:sldId id="292"/>
            <p14:sldId id="294"/>
            <p14:sldId id="298"/>
            <p14:sldId id="299"/>
            <p14:sldId id="300"/>
            <p14:sldId id="302"/>
            <p14:sldId id="301"/>
            <p14:sldId id="295"/>
            <p14:sldId id="296"/>
            <p14:sldId id="297"/>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2"/>
  </p:normalViewPr>
  <p:slideViewPr>
    <p:cSldViewPr snapToGrid="0" snapToObject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12/25/2024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12/25/2024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12/25/2024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12/25/2024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7/08/gain-profits-and-increase-sales-by-monitoring-your-company-risk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10" y="2484470"/>
            <a:ext cx="5691690" cy="2130561"/>
          </a:xfrm>
        </p:spPr>
        <p:txBody>
          <a:bodyPr anchor="b">
            <a:normAutofit/>
          </a:bodyPr>
          <a:lstStyle/>
          <a:p>
            <a:pPr algn="l"/>
            <a:r>
              <a:rPr lang="en-US" dirty="0">
                <a:latin typeface="Segoe UI" panose="020B0502040204020203" pitchFamily="34" charset="0"/>
                <a:cs typeface="Segoe UI" panose="020B0502040204020203" pitchFamily="34" charset="0"/>
              </a:rPr>
              <a:t>Lending club case study</a:t>
            </a:r>
          </a:p>
        </p:txBody>
      </p:sp>
      <p:sp>
        <p:nvSpPr>
          <p:cNvPr id="5" name="Subtitle 4">
            <a:extLst>
              <a:ext uri="{FF2B5EF4-FFF2-40B4-BE49-F238E27FC236}">
                <a16:creationId xmlns:a16="http://schemas.microsoft.com/office/drawing/2014/main" id="{7165814A-5271-4039-9F12-014787DA9EF7}"/>
              </a:ext>
            </a:extLst>
          </p:cNvPr>
          <p:cNvSpPr>
            <a:spLocks noGrp="1"/>
          </p:cNvSpPr>
          <p:nvPr>
            <p:ph type="subTitle" idx="4294967295"/>
          </p:nvPr>
        </p:nvSpPr>
        <p:spPr>
          <a:xfrm>
            <a:off x="426082" y="4755528"/>
            <a:ext cx="4938397" cy="1208087"/>
          </a:xfrm>
          <a:prstGeom prst="rect">
            <a:avLst/>
          </a:prstGeom>
        </p:spPr>
        <p:txBody>
          <a:bodyPr>
            <a:normAutofit/>
          </a:bodyPr>
          <a:lstStyle/>
          <a:p>
            <a:pPr marL="0" indent="0" algn="l">
              <a:lnSpc>
                <a:spcPct val="100000"/>
              </a:lnSpc>
              <a:buNone/>
            </a:pPr>
            <a:r>
              <a:rPr lang="en-US" sz="2000" dirty="0">
                <a:solidFill>
                  <a:schemeClr val="accent2"/>
                </a:solidFill>
                <a:latin typeface="Segoe UI" panose="020B0502040204020203" pitchFamily="34" charset="0"/>
                <a:cs typeface="Segoe UI" panose="020B0502040204020203" pitchFamily="34" charset="0"/>
              </a:rPr>
              <a:t>Presenter: Aditya Karnik</a:t>
            </a:r>
          </a:p>
        </p:txBody>
      </p:sp>
      <p:grpSp>
        <p:nvGrpSpPr>
          <p:cNvPr id="2" name="Group 1" descr="circles connected by lines">
            <a:extLst>
              <a:ext uri="{FF2B5EF4-FFF2-40B4-BE49-F238E27FC236}">
                <a16:creationId xmlns:a16="http://schemas.microsoft.com/office/drawing/2014/main" id="{698A0E4F-CFB4-48D6-8D5D-D7F7DD3198A1}"/>
              </a:ext>
            </a:extLst>
          </p:cNvPr>
          <p:cNvGrpSpPr/>
          <p:nvPr/>
        </p:nvGrpSpPr>
        <p:grpSpPr>
          <a:xfrm>
            <a:off x="6867728" y="1031132"/>
            <a:ext cx="4046706" cy="4853637"/>
            <a:chOff x="6867728" y="1031132"/>
            <a:chExt cx="4046706" cy="4853637"/>
          </a:xfrm>
        </p:grpSpPr>
        <p:cxnSp>
          <p:nvCxnSpPr>
            <p:cNvPr id="8" name="Straight Connector 7" descr="straight line">
              <a:extLst>
                <a:ext uri="{FF2B5EF4-FFF2-40B4-BE49-F238E27FC236}">
                  <a16:creationId xmlns:a16="http://schemas.microsoft.com/office/drawing/2014/main" id="{C765D672-336B-734D-801A-36CBB0354E18}"/>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descr="straight line">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val 5" descr="oval shape">
              <a:extLst>
                <a:ext uri="{FF2B5EF4-FFF2-40B4-BE49-F238E27FC236}">
                  <a16:creationId xmlns:a16="http://schemas.microsoft.com/office/drawing/2014/main" id="{9A66A37A-7FB5-194C-B2F8-BB77745D65B0}"/>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descr="oval shape">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oval shape">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val 10" descr="oval shape">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80744-6676-0AE6-FAC1-1A81F68A00ED}"/>
              </a:ext>
            </a:extLst>
          </p:cNvPr>
          <p:cNvSpPr>
            <a:spLocks noGrp="1"/>
          </p:cNvSpPr>
          <p:nvPr>
            <p:ph type="title"/>
          </p:nvPr>
        </p:nvSpPr>
        <p:spPr>
          <a:xfrm>
            <a:off x="444500" y="414843"/>
            <a:ext cx="9146972" cy="640080"/>
          </a:xfrm>
        </p:spPr>
        <p:txBody>
          <a:bodyPr/>
          <a:lstStyle/>
          <a:p>
            <a:r>
              <a:rPr lang="en-IN" sz="2800" b="1" dirty="0"/>
              <a:t>Recoveries</a:t>
            </a:r>
            <a:endParaRPr lang="en-US"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F62878EF-0E2E-5B6A-6079-9A5DC8879BC2}"/>
              </a:ext>
            </a:extLst>
          </p:cNvPr>
          <p:cNvPicPr>
            <a:picLocks noChangeAspect="1"/>
          </p:cNvPicPr>
          <p:nvPr/>
        </p:nvPicPr>
        <p:blipFill>
          <a:blip r:embed="rId2"/>
          <a:stretch>
            <a:fillRect/>
          </a:stretch>
        </p:blipFill>
        <p:spPr>
          <a:xfrm>
            <a:off x="444500" y="2060921"/>
            <a:ext cx="3186206" cy="2968279"/>
          </a:xfrm>
          <a:prstGeom prst="rect">
            <a:avLst/>
          </a:prstGeom>
        </p:spPr>
      </p:pic>
      <p:pic>
        <p:nvPicPr>
          <p:cNvPr id="8" name="Picture 7">
            <a:extLst>
              <a:ext uri="{FF2B5EF4-FFF2-40B4-BE49-F238E27FC236}">
                <a16:creationId xmlns:a16="http://schemas.microsoft.com/office/drawing/2014/main" id="{818C38AE-86C4-1909-BE5F-F9B054DB1126}"/>
              </a:ext>
            </a:extLst>
          </p:cNvPr>
          <p:cNvPicPr>
            <a:picLocks noChangeAspect="1"/>
          </p:cNvPicPr>
          <p:nvPr/>
        </p:nvPicPr>
        <p:blipFill>
          <a:blip r:embed="rId3"/>
          <a:stretch>
            <a:fillRect/>
          </a:stretch>
        </p:blipFill>
        <p:spPr>
          <a:xfrm>
            <a:off x="4114628" y="1539076"/>
            <a:ext cx="3962743" cy="3779848"/>
          </a:xfrm>
          <a:prstGeom prst="rect">
            <a:avLst/>
          </a:prstGeom>
        </p:spPr>
      </p:pic>
      <p:pic>
        <p:nvPicPr>
          <p:cNvPr id="10" name="Picture 9">
            <a:extLst>
              <a:ext uri="{FF2B5EF4-FFF2-40B4-BE49-F238E27FC236}">
                <a16:creationId xmlns:a16="http://schemas.microsoft.com/office/drawing/2014/main" id="{1EEA6B52-4A78-3E88-7C4A-2BA03F5F5EC0}"/>
              </a:ext>
            </a:extLst>
          </p:cNvPr>
          <p:cNvPicPr>
            <a:picLocks noChangeAspect="1"/>
          </p:cNvPicPr>
          <p:nvPr/>
        </p:nvPicPr>
        <p:blipFill>
          <a:blip r:embed="rId4"/>
          <a:stretch>
            <a:fillRect/>
          </a:stretch>
        </p:blipFill>
        <p:spPr>
          <a:xfrm>
            <a:off x="8165788" y="2060921"/>
            <a:ext cx="3748305" cy="2708303"/>
          </a:xfrm>
          <a:prstGeom prst="rect">
            <a:avLst/>
          </a:prstGeom>
        </p:spPr>
      </p:pic>
      <p:sp>
        <p:nvSpPr>
          <p:cNvPr id="11" name="TextBox 10">
            <a:extLst>
              <a:ext uri="{FF2B5EF4-FFF2-40B4-BE49-F238E27FC236}">
                <a16:creationId xmlns:a16="http://schemas.microsoft.com/office/drawing/2014/main" id="{B1E9465E-ADB2-A8B3-C374-BBFB367D38A4}"/>
              </a:ext>
            </a:extLst>
          </p:cNvPr>
          <p:cNvSpPr txBox="1"/>
          <p:nvPr/>
        </p:nvSpPr>
        <p:spPr>
          <a:xfrm>
            <a:off x="591671" y="5775222"/>
            <a:ext cx="9654988" cy="338554"/>
          </a:xfrm>
          <a:prstGeom prst="rect">
            <a:avLst/>
          </a:prstGeom>
          <a:noFill/>
        </p:spPr>
        <p:txBody>
          <a:bodyPr wrap="square" rtlCol="0">
            <a:spAutoFit/>
          </a:bodyPr>
          <a:lstStyle/>
          <a:p>
            <a:r>
              <a:rPr lang="en-IN" sz="1600" b="1" dirty="0"/>
              <a:t>Note: </a:t>
            </a:r>
            <a:r>
              <a:rPr lang="en-IN" sz="1600" dirty="0"/>
              <a:t>No significant recoveries of the amounts</a:t>
            </a:r>
          </a:p>
        </p:txBody>
      </p:sp>
    </p:spTree>
    <p:extLst>
      <p:ext uri="{BB962C8B-B14F-4D97-AF65-F5344CB8AC3E}">
        <p14:creationId xmlns:p14="http://schemas.microsoft.com/office/powerpoint/2010/main" val="40451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11D69A-60EF-2765-E121-D43088D757C2}"/>
              </a:ext>
            </a:extLst>
          </p:cNvPr>
          <p:cNvSpPr>
            <a:spLocks noGrp="1"/>
          </p:cNvSpPr>
          <p:nvPr>
            <p:ph type="title"/>
          </p:nvPr>
        </p:nvSpPr>
        <p:spPr/>
        <p:txBody>
          <a:bodyPr/>
          <a:lstStyle/>
          <a:p>
            <a:r>
              <a:rPr lang="en-IN" dirty="0"/>
              <a:t>Loan status and Loan amounts</a:t>
            </a:r>
          </a:p>
        </p:txBody>
      </p:sp>
      <p:pic>
        <p:nvPicPr>
          <p:cNvPr id="5" name="Picture 4">
            <a:extLst>
              <a:ext uri="{FF2B5EF4-FFF2-40B4-BE49-F238E27FC236}">
                <a16:creationId xmlns:a16="http://schemas.microsoft.com/office/drawing/2014/main" id="{D65325EF-6D91-A589-FEB0-AA80A04F485B}"/>
              </a:ext>
            </a:extLst>
          </p:cNvPr>
          <p:cNvPicPr>
            <a:picLocks noChangeAspect="1"/>
          </p:cNvPicPr>
          <p:nvPr/>
        </p:nvPicPr>
        <p:blipFill>
          <a:blip r:embed="rId2"/>
          <a:stretch>
            <a:fillRect/>
          </a:stretch>
        </p:blipFill>
        <p:spPr>
          <a:xfrm>
            <a:off x="444500" y="2498841"/>
            <a:ext cx="3908612" cy="1900957"/>
          </a:xfrm>
          <a:prstGeom prst="rect">
            <a:avLst/>
          </a:prstGeom>
        </p:spPr>
      </p:pic>
      <p:pic>
        <p:nvPicPr>
          <p:cNvPr id="7" name="Picture 6">
            <a:extLst>
              <a:ext uri="{FF2B5EF4-FFF2-40B4-BE49-F238E27FC236}">
                <a16:creationId xmlns:a16="http://schemas.microsoft.com/office/drawing/2014/main" id="{254C4A49-F822-8AE9-B3A7-76759A67DBEA}"/>
              </a:ext>
            </a:extLst>
          </p:cNvPr>
          <p:cNvPicPr>
            <a:picLocks noChangeAspect="1"/>
          </p:cNvPicPr>
          <p:nvPr/>
        </p:nvPicPr>
        <p:blipFill>
          <a:blip r:embed="rId3"/>
          <a:stretch>
            <a:fillRect/>
          </a:stretch>
        </p:blipFill>
        <p:spPr>
          <a:xfrm>
            <a:off x="3257069" y="1805814"/>
            <a:ext cx="3834013" cy="3070986"/>
          </a:xfrm>
          <a:prstGeom prst="rect">
            <a:avLst/>
          </a:prstGeom>
        </p:spPr>
      </p:pic>
      <p:sp>
        <p:nvSpPr>
          <p:cNvPr id="8" name="TextBox 7">
            <a:extLst>
              <a:ext uri="{FF2B5EF4-FFF2-40B4-BE49-F238E27FC236}">
                <a16:creationId xmlns:a16="http://schemas.microsoft.com/office/drawing/2014/main" id="{319D891A-D761-BAEC-192D-99A6B8702557}"/>
              </a:ext>
            </a:extLst>
          </p:cNvPr>
          <p:cNvSpPr txBox="1"/>
          <p:nvPr/>
        </p:nvSpPr>
        <p:spPr>
          <a:xfrm>
            <a:off x="591671" y="5775222"/>
            <a:ext cx="9654988" cy="830997"/>
          </a:xfrm>
          <a:prstGeom prst="rect">
            <a:avLst/>
          </a:prstGeom>
          <a:noFill/>
        </p:spPr>
        <p:txBody>
          <a:bodyPr wrap="square" rtlCol="0">
            <a:spAutoFit/>
          </a:bodyPr>
          <a:lstStyle/>
          <a:p>
            <a:r>
              <a:rPr lang="en-IN" sz="1600" b="1" dirty="0"/>
              <a:t>Note: </a:t>
            </a:r>
            <a:r>
              <a:rPr lang="en-IN" sz="1600" dirty="0"/>
              <a:t>Maximum defaulted loans ranged between 6K to 17K loan amounts. Whereas the fully paid loans are also ranging between the same. Count of applicants repaying the loan is more than the defaulted ones. </a:t>
            </a:r>
          </a:p>
        </p:txBody>
      </p:sp>
      <p:pic>
        <p:nvPicPr>
          <p:cNvPr id="10" name="Picture 9">
            <a:extLst>
              <a:ext uri="{FF2B5EF4-FFF2-40B4-BE49-F238E27FC236}">
                <a16:creationId xmlns:a16="http://schemas.microsoft.com/office/drawing/2014/main" id="{D295393F-8333-9278-CA92-BA2736F88CA5}"/>
              </a:ext>
            </a:extLst>
          </p:cNvPr>
          <p:cNvPicPr>
            <a:picLocks noChangeAspect="1"/>
          </p:cNvPicPr>
          <p:nvPr/>
        </p:nvPicPr>
        <p:blipFill>
          <a:blip r:embed="rId4"/>
          <a:stretch>
            <a:fillRect/>
          </a:stretch>
        </p:blipFill>
        <p:spPr>
          <a:xfrm>
            <a:off x="7301095" y="1969111"/>
            <a:ext cx="3856072" cy="3149736"/>
          </a:xfrm>
          <a:prstGeom prst="rect">
            <a:avLst/>
          </a:prstGeom>
        </p:spPr>
      </p:pic>
    </p:spTree>
    <p:extLst>
      <p:ext uri="{BB962C8B-B14F-4D97-AF65-F5344CB8AC3E}">
        <p14:creationId xmlns:p14="http://schemas.microsoft.com/office/powerpoint/2010/main" val="220662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418909-2DCB-303B-1572-08369AA75CB1}"/>
              </a:ext>
            </a:extLst>
          </p:cNvPr>
          <p:cNvSpPr>
            <a:spLocks noGrp="1"/>
          </p:cNvSpPr>
          <p:nvPr>
            <p:ph type="title"/>
          </p:nvPr>
        </p:nvSpPr>
        <p:spPr/>
        <p:txBody>
          <a:bodyPr/>
          <a:lstStyle/>
          <a:p>
            <a:r>
              <a:rPr lang="en-IN" dirty="0"/>
              <a:t>Year Vs Loan amount, Recoveries and Annual income</a:t>
            </a:r>
          </a:p>
        </p:txBody>
      </p:sp>
      <p:pic>
        <p:nvPicPr>
          <p:cNvPr id="7" name="Picture 6">
            <a:extLst>
              <a:ext uri="{FF2B5EF4-FFF2-40B4-BE49-F238E27FC236}">
                <a16:creationId xmlns:a16="http://schemas.microsoft.com/office/drawing/2014/main" id="{C044EC0A-97FD-AEE7-B088-C2AF6A8D0D02}"/>
              </a:ext>
            </a:extLst>
          </p:cNvPr>
          <p:cNvPicPr>
            <a:picLocks noChangeAspect="1"/>
          </p:cNvPicPr>
          <p:nvPr/>
        </p:nvPicPr>
        <p:blipFill>
          <a:blip r:embed="rId2"/>
          <a:stretch>
            <a:fillRect/>
          </a:stretch>
        </p:blipFill>
        <p:spPr>
          <a:xfrm>
            <a:off x="238665" y="1513630"/>
            <a:ext cx="4001641" cy="4572635"/>
          </a:xfrm>
          <a:prstGeom prst="rect">
            <a:avLst/>
          </a:prstGeom>
        </p:spPr>
      </p:pic>
      <p:pic>
        <p:nvPicPr>
          <p:cNvPr id="9" name="Picture 8">
            <a:extLst>
              <a:ext uri="{FF2B5EF4-FFF2-40B4-BE49-F238E27FC236}">
                <a16:creationId xmlns:a16="http://schemas.microsoft.com/office/drawing/2014/main" id="{F79AE7BD-D53A-A58E-4253-4FC10A36345E}"/>
              </a:ext>
            </a:extLst>
          </p:cNvPr>
          <p:cNvPicPr>
            <a:picLocks noChangeAspect="1"/>
          </p:cNvPicPr>
          <p:nvPr/>
        </p:nvPicPr>
        <p:blipFill>
          <a:blip r:embed="rId3"/>
          <a:stretch>
            <a:fillRect/>
          </a:stretch>
        </p:blipFill>
        <p:spPr>
          <a:xfrm>
            <a:off x="4150659" y="1513630"/>
            <a:ext cx="4327564" cy="4572635"/>
          </a:xfrm>
          <a:prstGeom prst="rect">
            <a:avLst/>
          </a:prstGeom>
        </p:spPr>
      </p:pic>
      <p:pic>
        <p:nvPicPr>
          <p:cNvPr id="11" name="Picture 10">
            <a:extLst>
              <a:ext uri="{FF2B5EF4-FFF2-40B4-BE49-F238E27FC236}">
                <a16:creationId xmlns:a16="http://schemas.microsoft.com/office/drawing/2014/main" id="{FE931569-332B-F21A-29B2-BF725AA4A7E9}"/>
              </a:ext>
            </a:extLst>
          </p:cNvPr>
          <p:cNvPicPr>
            <a:picLocks noChangeAspect="1"/>
          </p:cNvPicPr>
          <p:nvPr/>
        </p:nvPicPr>
        <p:blipFill>
          <a:blip r:embed="rId4"/>
          <a:stretch>
            <a:fillRect/>
          </a:stretch>
        </p:blipFill>
        <p:spPr>
          <a:xfrm>
            <a:off x="8408894" y="1513630"/>
            <a:ext cx="3783106" cy="4465827"/>
          </a:xfrm>
          <a:prstGeom prst="rect">
            <a:avLst/>
          </a:prstGeom>
        </p:spPr>
      </p:pic>
      <p:sp>
        <p:nvSpPr>
          <p:cNvPr id="12" name="TextBox 11">
            <a:extLst>
              <a:ext uri="{FF2B5EF4-FFF2-40B4-BE49-F238E27FC236}">
                <a16:creationId xmlns:a16="http://schemas.microsoft.com/office/drawing/2014/main" id="{9705BFA7-FED0-D6B0-B66E-6123D16AEAE8}"/>
              </a:ext>
            </a:extLst>
          </p:cNvPr>
          <p:cNvSpPr txBox="1"/>
          <p:nvPr/>
        </p:nvSpPr>
        <p:spPr>
          <a:xfrm>
            <a:off x="528918" y="6150685"/>
            <a:ext cx="9654988" cy="584775"/>
          </a:xfrm>
          <a:prstGeom prst="rect">
            <a:avLst/>
          </a:prstGeom>
          <a:noFill/>
        </p:spPr>
        <p:txBody>
          <a:bodyPr wrap="square" rtlCol="0">
            <a:spAutoFit/>
          </a:bodyPr>
          <a:lstStyle/>
          <a:p>
            <a:r>
              <a:rPr lang="en-IN" sz="1600" b="1" dirty="0"/>
              <a:t>Note: </a:t>
            </a:r>
            <a:r>
              <a:rPr lang="en-IN" sz="1600" dirty="0"/>
              <a:t>As the purchasing power(income) is increasing with year. In 2011 it increased significantly. There is trend of taking more loans. There are some recoveries also seen but the amounts are insignificant. </a:t>
            </a:r>
          </a:p>
        </p:txBody>
      </p:sp>
    </p:spTree>
    <p:extLst>
      <p:ext uri="{BB962C8B-B14F-4D97-AF65-F5344CB8AC3E}">
        <p14:creationId xmlns:p14="http://schemas.microsoft.com/office/powerpoint/2010/main" val="280223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DA20AE-D84A-8CAE-8343-0969F196C001}"/>
              </a:ext>
            </a:extLst>
          </p:cNvPr>
          <p:cNvSpPr>
            <a:spLocks noGrp="1"/>
          </p:cNvSpPr>
          <p:nvPr>
            <p:ph type="title"/>
          </p:nvPr>
        </p:nvSpPr>
        <p:spPr/>
        <p:txBody>
          <a:bodyPr/>
          <a:lstStyle/>
          <a:p>
            <a:r>
              <a:rPr lang="en-IN" dirty="0"/>
              <a:t>Grade Vs loan amounts</a:t>
            </a:r>
          </a:p>
        </p:txBody>
      </p:sp>
      <p:pic>
        <p:nvPicPr>
          <p:cNvPr id="5" name="Picture 4">
            <a:extLst>
              <a:ext uri="{FF2B5EF4-FFF2-40B4-BE49-F238E27FC236}">
                <a16:creationId xmlns:a16="http://schemas.microsoft.com/office/drawing/2014/main" id="{7227C026-2F0C-88E6-824A-166D25E40688}"/>
              </a:ext>
            </a:extLst>
          </p:cNvPr>
          <p:cNvPicPr>
            <a:picLocks noChangeAspect="1"/>
          </p:cNvPicPr>
          <p:nvPr/>
        </p:nvPicPr>
        <p:blipFill>
          <a:blip r:embed="rId2"/>
          <a:stretch>
            <a:fillRect/>
          </a:stretch>
        </p:blipFill>
        <p:spPr>
          <a:xfrm>
            <a:off x="121888" y="1532786"/>
            <a:ext cx="5906012" cy="4115157"/>
          </a:xfrm>
          <a:prstGeom prst="rect">
            <a:avLst/>
          </a:prstGeom>
        </p:spPr>
      </p:pic>
      <p:pic>
        <p:nvPicPr>
          <p:cNvPr id="7" name="Picture 6">
            <a:extLst>
              <a:ext uri="{FF2B5EF4-FFF2-40B4-BE49-F238E27FC236}">
                <a16:creationId xmlns:a16="http://schemas.microsoft.com/office/drawing/2014/main" id="{FFFB8FEA-62FE-9AF9-F506-342B8F990AEA}"/>
              </a:ext>
            </a:extLst>
          </p:cNvPr>
          <p:cNvPicPr>
            <a:picLocks noChangeAspect="1"/>
          </p:cNvPicPr>
          <p:nvPr/>
        </p:nvPicPr>
        <p:blipFill>
          <a:blip r:embed="rId3"/>
          <a:stretch>
            <a:fillRect/>
          </a:stretch>
        </p:blipFill>
        <p:spPr>
          <a:xfrm>
            <a:off x="6027900" y="1626465"/>
            <a:ext cx="5883150" cy="4160881"/>
          </a:xfrm>
          <a:prstGeom prst="rect">
            <a:avLst/>
          </a:prstGeom>
        </p:spPr>
      </p:pic>
      <p:sp>
        <p:nvSpPr>
          <p:cNvPr id="8" name="TextBox 7">
            <a:extLst>
              <a:ext uri="{FF2B5EF4-FFF2-40B4-BE49-F238E27FC236}">
                <a16:creationId xmlns:a16="http://schemas.microsoft.com/office/drawing/2014/main" id="{C624DE60-084B-E8D7-DFB1-F9720431AF3F}"/>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Grade B loans are applied more and then Grade C and Grade A.</a:t>
            </a:r>
          </a:p>
          <a:p>
            <a:r>
              <a:rPr lang="en-IN" sz="1600" dirty="0"/>
              <a:t>Subgrades A4, A5, B3-B5, C1-C3 and D2 are more popular.  </a:t>
            </a:r>
          </a:p>
        </p:txBody>
      </p:sp>
    </p:spTree>
    <p:extLst>
      <p:ext uri="{BB962C8B-B14F-4D97-AF65-F5344CB8AC3E}">
        <p14:creationId xmlns:p14="http://schemas.microsoft.com/office/powerpoint/2010/main" val="291185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F8E086-DC79-7041-2001-82A60F923390}"/>
              </a:ext>
            </a:extLst>
          </p:cNvPr>
          <p:cNvSpPr>
            <a:spLocks noGrp="1"/>
          </p:cNvSpPr>
          <p:nvPr>
            <p:ph type="title"/>
          </p:nvPr>
        </p:nvSpPr>
        <p:spPr/>
        <p:txBody>
          <a:bodyPr/>
          <a:lstStyle/>
          <a:p>
            <a:r>
              <a:rPr lang="en-IN" dirty="0"/>
              <a:t>Interest Rates and Loan status</a:t>
            </a:r>
          </a:p>
        </p:txBody>
      </p:sp>
      <p:pic>
        <p:nvPicPr>
          <p:cNvPr id="5" name="Picture 4">
            <a:extLst>
              <a:ext uri="{FF2B5EF4-FFF2-40B4-BE49-F238E27FC236}">
                <a16:creationId xmlns:a16="http://schemas.microsoft.com/office/drawing/2014/main" id="{7462A739-7167-79F2-66B2-B2BE06037AE0}"/>
              </a:ext>
            </a:extLst>
          </p:cNvPr>
          <p:cNvPicPr>
            <a:picLocks noChangeAspect="1"/>
          </p:cNvPicPr>
          <p:nvPr/>
        </p:nvPicPr>
        <p:blipFill>
          <a:blip r:embed="rId2"/>
          <a:stretch>
            <a:fillRect/>
          </a:stretch>
        </p:blipFill>
        <p:spPr>
          <a:xfrm>
            <a:off x="1870032" y="1578289"/>
            <a:ext cx="5296359" cy="3970364"/>
          </a:xfrm>
          <a:prstGeom prst="rect">
            <a:avLst/>
          </a:prstGeom>
        </p:spPr>
      </p:pic>
      <p:sp>
        <p:nvSpPr>
          <p:cNvPr id="6" name="TextBox 5">
            <a:extLst>
              <a:ext uri="{FF2B5EF4-FFF2-40B4-BE49-F238E27FC236}">
                <a16:creationId xmlns:a16="http://schemas.microsoft.com/office/drawing/2014/main" id="{72615C78-AEC4-4E92-A539-DC9F83A80066}"/>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The loans between 12% interest rates to 16% interest rates are more Prone to be defaulted compared to lower interest rates.</a:t>
            </a:r>
          </a:p>
        </p:txBody>
      </p:sp>
    </p:spTree>
    <p:extLst>
      <p:ext uri="{BB962C8B-B14F-4D97-AF65-F5344CB8AC3E}">
        <p14:creationId xmlns:p14="http://schemas.microsoft.com/office/powerpoint/2010/main" val="82004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95CE9-031F-BAD9-F8C8-DD6EBC558F1F}"/>
              </a:ext>
            </a:extLst>
          </p:cNvPr>
          <p:cNvSpPr>
            <a:spLocks noGrp="1"/>
          </p:cNvSpPr>
          <p:nvPr>
            <p:ph type="title"/>
          </p:nvPr>
        </p:nvSpPr>
        <p:spPr/>
        <p:txBody>
          <a:bodyPr/>
          <a:lstStyle/>
          <a:p>
            <a:r>
              <a:rPr lang="en-IN" dirty="0"/>
              <a:t>Employee Length Vs loan amount</a:t>
            </a:r>
          </a:p>
        </p:txBody>
      </p:sp>
      <p:pic>
        <p:nvPicPr>
          <p:cNvPr id="5" name="Picture 4">
            <a:extLst>
              <a:ext uri="{FF2B5EF4-FFF2-40B4-BE49-F238E27FC236}">
                <a16:creationId xmlns:a16="http://schemas.microsoft.com/office/drawing/2014/main" id="{89EAC637-6E2E-C326-CA55-CDB8AEDF079B}"/>
              </a:ext>
            </a:extLst>
          </p:cNvPr>
          <p:cNvPicPr>
            <a:picLocks noChangeAspect="1"/>
          </p:cNvPicPr>
          <p:nvPr/>
        </p:nvPicPr>
        <p:blipFill>
          <a:blip r:embed="rId2"/>
          <a:stretch>
            <a:fillRect/>
          </a:stretch>
        </p:blipFill>
        <p:spPr>
          <a:xfrm>
            <a:off x="3097270" y="1325697"/>
            <a:ext cx="5997460" cy="4206605"/>
          </a:xfrm>
          <a:prstGeom prst="rect">
            <a:avLst/>
          </a:prstGeom>
        </p:spPr>
      </p:pic>
      <p:sp>
        <p:nvSpPr>
          <p:cNvPr id="6" name="TextBox 5">
            <a:extLst>
              <a:ext uri="{FF2B5EF4-FFF2-40B4-BE49-F238E27FC236}">
                <a16:creationId xmlns:a16="http://schemas.microsoft.com/office/drawing/2014/main" id="{AC145E74-4A99-069B-62E2-96EF25201C46}"/>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Employees having experience more than 10 years and less than 1 year take more loans compared to others.</a:t>
            </a:r>
          </a:p>
        </p:txBody>
      </p:sp>
    </p:spTree>
    <p:extLst>
      <p:ext uri="{BB962C8B-B14F-4D97-AF65-F5344CB8AC3E}">
        <p14:creationId xmlns:p14="http://schemas.microsoft.com/office/powerpoint/2010/main" val="210309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45D130-5F60-9E8B-63C7-AA26D80F345A}"/>
              </a:ext>
            </a:extLst>
          </p:cNvPr>
          <p:cNvSpPr>
            <a:spLocks noGrp="1"/>
          </p:cNvSpPr>
          <p:nvPr>
            <p:ph type="title"/>
          </p:nvPr>
        </p:nvSpPr>
        <p:spPr/>
        <p:txBody>
          <a:bodyPr/>
          <a:lstStyle/>
          <a:p>
            <a:r>
              <a:rPr lang="en-IN" dirty="0"/>
              <a:t>Home ownership Vs Loan Amount</a:t>
            </a:r>
          </a:p>
        </p:txBody>
      </p:sp>
      <p:pic>
        <p:nvPicPr>
          <p:cNvPr id="5" name="Picture 4">
            <a:extLst>
              <a:ext uri="{FF2B5EF4-FFF2-40B4-BE49-F238E27FC236}">
                <a16:creationId xmlns:a16="http://schemas.microsoft.com/office/drawing/2014/main" id="{02089CE9-0E6A-AC65-5B87-1DD50EC1AEE7}"/>
              </a:ext>
            </a:extLst>
          </p:cNvPr>
          <p:cNvPicPr>
            <a:picLocks noChangeAspect="1"/>
          </p:cNvPicPr>
          <p:nvPr/>
        </p:nvPicPr>
        <p:blipFill>
          <a:blip r:embed="rId2"/>
          <a:stretch>
            <a:fillRect/>
          </a:stretch>
        </p:blipFill>
        <p:spPr>
          <a:xfrm>
            <a:off x="2909482" y="1493089"/>
            <a:ext cx="4844989" cy="4173007"/>
          </a:xfrm>
          <a:prstGeom prst="rect">
            <a:avLst/>
          </a:prstGeom>
        </p:spPr>
      </p:pic>
      <p:sp>
        <p:nvSpPr>
          <p:cNvPr id="6" name="TextBox 5">
            <a:extLst>
              <a:ext uri="{FF2B5EF4-FFF2-40B4-BE49-F238E27FC236}">
                <a16:creationId xmlns:a16="http://schemas.microsoft.com/office/drawing/2014/main" id="{FADD456B-23E5-6342-BBE8-30F676FCD0D0}"/>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People with Mortgaged home and Rented home are more likely to take loans.</a:t>
            </a:r>
          </a:p>
        </p:txBody>
      </p:sp>
    </p:spTree>
    <p:extLst>
      <p:ext uri="{BB962C8B-B14F-4D97-AF65-F5344CB8AC3E}">
        <p14:creationId xmlns:p14="http://schemas.microsoft.com/office/powerpoint/2010/main" val="324867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647C8D-3B5A-DB97-BD8E-8C27BECD4583}"/>
              </a:ext>
            </a:extLst>
          </p:cNvPr>
          <p:cNvSpPr>
            <a:spLocks noGrp="1"/>
          </p:cNvSpPr>
          <p:nvPr>
            <p:ph type="title"/>
          </p:nvPr>
        </p:nvSpPr>
        <p:spPr/>
        <p:txBody>
          <a:bodyPr/>
          <a:lstStyle/>
          <a:p>
            <a:r>
              <a:rPr lang="en-IN" dirty="0"/>
              <a:t>Annual income Vs Loan amount</a:t>
            </a:r>
          </a:p>
        </p:txBody>
      </p:sp>
      <p:pic>
        <p:nvPicPr>
          <p:cNvPr id="5" name="Picture 4">
            <a:extLst>
              <a:ext uri="{FF2B5EF4-FFF2-40B4-BE49-F238E27FC236}">
                <a16:creationId xmlns:a16="http://schemas.microsoft.com/office/drawing/2014/main" id="{DD55C224-C0ED-CF5D-0360-C32D199236D8}"/>
              </a:ext>
            </a:extLst>
          </p:cNvPr>
          <p:cNvPicPr>
            <a:picLocks noChangeAspect="1"/>
          </p:cNvPicPr>
          <p:nvPr/>
        </p:nvPicPr>
        <p:blipFill>
          <a:blip r:embed="rId2"/>
          <a:stretch>
            <a:fillRect/>
          </a:stretch>
        </p:blipFill>
        <p:spPr>
          <a:xfrm>
            <a:off x="2995331" y="1370952"/>
            <a:ext cx="5197290" cy="4618120"/>
          </a:xfrm>
          <a:prstGeom prst="rect">
            <a:avLst/>
          </a:prstGeom>
        </p:spPr>
      </p:pic>
      <p:sp>
        <p:nvSpPr>
          <p:cNvPr id="6" name="TextBox 5">
            <a:extLst>
              <a:ext uri="{FF2B5EF4-FFF2-40B4-BE49-F238E27FC236}">
                <a16:creationId xmlns:a16="http://schemas.microsoft.com/office/drawing/2014/main" id="{CF8ECAAC-F525-0294-BBC8-BEDEB8D2C77F}"/>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with Annual income more than 40K contribute to major loan portfolio</a:t>
            </a:r>
          </a:p>
        </p:txBody>
      </p:sp>
    </p:spTree>
    <p:extLst>
      <p:ext uri="{BB962C8B-B14F-4D97-AF65-F5344CB8AC3E}">
        <p14:creationId xmlns:p14="http://schemas.microsoft.com/office/powerpoint/2010/main" val="315939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E8E49-D010-5E52-BA04-BB2CF85ED273}"/>
              </a:ext>
            </a:extLst>
          </p:cNvPr>
          <p:cNvSpPr>
            <a:spLocks noGrp="1"/>
          </p:cNvSpPr>
          <p:nvPr>
            <p:ph type="title"/>
          </p:nvPr>
        </p:nvSpPr>
        <p:spPr/>
        <p:txBody>
          <a:bodyPr/>
          <a:lstStyle/>
          <a:p>
            <a:r>
              <a:rPr lang="en-IN" dirty="0"/>
              <a:t>Verification Status Vs Loan Amount</a:t>
            </a:r>
          </a:p>
        </p:txBody>
      </p:sp>
      <p:pic>
        <p:nvPicPr>
          <p:cNvPr id="5" name="Picture 4">
            <a:extLst>
              <a:ext uri="{FF2B5EF4-FFF2-40B4-BE49-F238E27FC236}">
                <a16:creationId xmlns:a16="http://schemas.microsoft.com/office/drawing/2014/main" id="{EF139838-EB20-B87B-72C0-1C3CDFC3E960}"/>
              </a:ext>
            </a:extLst>
          </p:cNvPr>
          <p:cNvPicPr>
            <a:picLocks noChangeAspect="1"/>
          </p:cNvPicPr>
          <p:nvPr/>
        </p:nvPicPr>
        <p:blipFill>
          <a:blip r:embed="rId2"/>
          <a:stretch>
            <a:fillRect/>
          </a:stretch>
        </p:blipFill>
        <p:spPr>
          <a:xfrm>
            <a:off x="3182455" y="1387182"/>
            <a:ext cx="5540220" cy="4083635"/>
          </a:xfrm>
          <a:prstGeom prst="rect">
            <a:avLst/>
          </a:prstGeom>
        </p:spPr>
      </p:pic>
      <p:sp>
        <p:nvSpPr>
          <p:cNvPr id="6" name="TextBox 5">
            <a:extLst>
              <a:ext uri="{FF2B5EF4-FFF2-40B4-BE49-F238E27FC236}">
                <a16:creationId xmlns:a16="http://schemas.microsoft.com/office/drawing/2014/main" id="{21D3A32E-0EE8-BA6E-474E-DC3FFB803A55}"/>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whose verification is done have taken more loans.</a:t>
            </a:r>
          </a:p>
        </p:txBody>
      </p:sp>
    </p:spTree>
    <p:extLst>
      <p:ext uri="{BB962C8B-B14F-4D97-AF65-F5344CB8AC3E}">
        <p14:creationId xmlns:p14="http://schemas.microsoft.com/office/powerpoint/2010/main" val="413743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1273AA-370B-C58D-C07B-8B661A014759}"/>
              </a:ext>
            </a:extLst>
          </p:cNvPr>
          <p:cNvSpPr>
            <a:spLocks noGrp="1"/>
          </p:cNvSpPr>
          <p:nvPr>
            <p:ph type="title"/>
          </p:nvPr>
        </p:nvSpPr>
        <p:spPr/>
        <p:txBody>
          <a:bodyPr/>
          <a:lstStyle/>
          <a:p>
            <a:r>
              <a:rPr lang="en-IN" dirty="0"/>
              <a:t>Purpose Vs Loan amounts</a:t>
            </a:r>
          </a:p>
        </p:txBody>
      </p:sp>
      <p:pic>
        <p:nvPicPr>
          <p:cNvPr id="5" name="Picture 4">
            <a:extLst>
              <a:ext uri="{FF2B5EF4-FFF2-40B4-BE49-F238E27FC236}">
                <a16:creationId xmlns:a16="http://schemas.microsoft.com/office/drawing/2014/main" id="{F122987F-6034-0E11-7504-0EC98E61EB0E}"/>
              </a:ext>
            </a:extLst>
          </p:cNvPr>
          <p:cNvPicPr>
            <a:picLocks noChangeAspect="1"/>
          </p:cNvPicPr>
          <p:nvPr/>
        </p:nvPicPr>
        <p:blipFill>
          <a:blip r:embed="rId2"/>
          <a:stretch>
            <a:fillRect/>
          </a:stretch>
        </p:blipFill>
        <p:spPr>
          <a:xfrm>
            <a:off x="2801447" y="1595717"/>
            <a:ext cx="5692633" cy="3894267"/>
          </a:xfrm>
          <a:prstGeom prst="rect">
            <a:avLst/>
          </a:prstGeom>
        </p:spPr>
      </p:pic>
      <p:sp>
        <p:nvSpPr>
          <p:cNvPr id="6" name="TextBox 5">
            <a:extLst>
              <a:ext uri="{FF2B5EF4-FFF2-40B4-BE49-F238E27FC236}">
                <a16:creationId xmlns:a16="http://schemas.microsoft.com/office/drawing/2014/main" id="{12E81AFF-3E2D-7878-DD00-A436125D7D89}"/>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take more loan for Debt consolidation</a:t>
            </a:r>
          </a:p>
        </p:txBody>
      </p:sp>
    </p:spTree>
    <p:extLst>
      <p:ext uri="{BB962C8B-B14F-4D97-AF65-F5344CB8AC3E}">
        <p14:creationId xmlns:p14="http://schemas.microsoft.com/office/powerpoint/2010/main" val="319627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Agenda </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446007"/>
            <a:ext cx="4975869" cy="3977640"/>
          </a:xfrm>
        </p:spPr>
        <p:txBody>
          <a:bodyPr>
            <a:noAutofit/>
          </a:bodyPr>
          <a:lstStyle/>
          <a:p>
            <a:r>
              <a:rPr lang="en-US" sz="1600" dirty="0">
                <a:latin typeface="Segoe UI" panose="020B0502040204020203" pitchFamily="34" charset="0"/>
                <a:cs typeface="Segoe UI" panose="020B0502040204020203" pitchFamily="34" charset="0"/>
              </a:rPr>
              <a:t>Introduction </a:t>
            </a:r>
          </a:p>
          <a:p>
            <a:r>
              <a:rPr lang="en-US" sz="1600" dirty="0">
                <a:latin typeface="Segoe UI" panose="020B0502040204020203" pitchFamily="34" charset="0"/>
                <a:cs typeface="Segoe UI" panose="020B0502040204020203" pitchFamily="34" charset="0"/>
              </a:rPr>
              <a:t>Loan data exploration </a:t>
            </a:r>
          </a:p>
          <a:p>
            <a:pPr lvl="1"/>
            <a:r>
              <a:rPr lang="en-US" sz="1600" dirty="0">
                <a:latin typeface="Segoe UI" panose="020B0502040204020203" pitchFamily="34" charset="0"/>
                <a:cs typeface="Segoe UI" panose="020B0502040204020203" pitchFamily="34" charset="0"/>
              </a:rPr>
              <a:t>Data overview</a:t>
            </a:r>
          </a:p>
          <a:p>
            <a:pPr lvl="1"/>
            <a:r>
              <a:rPr lang="en-US" sz="1600" dirty="0">
                <a:latin typeface="Segoe UI" panose="020B0502040204020203" pitchFamily="34" charset="0"/>
                <a:cs typeface="Segoe UI" panose="020B0502040204020203" pitchFamily="34" charset="0"/>
              </a:rPr>
              <a:t>Data preparation and cleanup</a:t>
            </a:r>
          </a:p>
          <a:p>
            <a:r>
              <a:rPr lang="en-US" sz="1600" dirty="0">
                <a:latin typeface="Segoe UI" panose="020B0502040204020203" pitchFamily="34" charset="0"/>
                <a:cs typeface="Segoe UI" panose="020B0502040204020203" pitchFamily="34" charset="0"/>
              </a:rPr>
              <a:t>Exploratory Data analysis:</a:t>
            </a:r>
          </a:p>
          <a:p>
            <a:pPr lvl="1"/>
            <a:r>
              <a:rPr lang="en-US" sz="1600" dirty="0">
                <a:latin typeface="Segoe UI" panose="020B0502040204020203" pitchFamily="34" charset="0"/>
                <a:cs typeface="Segoe UI" panose="020B0502040204020203" pitchFamily="34" charset="0"/>
              </a:rPr>
              <a:t>Univariate analysis</a:t>
            </a:r>
          </a:p>
          <a:p>
            <a:pPr lvl="1"/>
            <a:r>
              <a:rPr lang="en-US" sz="1600" dirty="0">
                <a:latin typeface="Segoe UI" panose="020B0502040204020203" pitchFamily="34" charset="0"/>
                <a:cs typeface="Segoe UI" panose="020B0502040204020203" pitchFamily="34" charset="0"/>
              </a:rPr>
              <a:t>Bivariate analysis</a:t>
            </a:r>
          </a:p>
          <a:p>
            <a:pPr lvl="1"/>
            <a:r>
              <a:rPr lang="en-US" sz="1600" dirty="0">
                <a:latin typeface="Segoe UI" panose="020B0502040204020203" pitchFamily="34" charset="0"/>
                <a:cs typeface="Segoe UI" panose="020B0502040204020203" pitchFamily="34" charset="0"/>
              </a:rPr>
              <a:t>Multivariate analysis</a:t>
            </a:r>
          </a:p>
          <a:p>
            <a:r>
              <a:rPr lang="en-US" sz="1600" dirty="0">
                <a:latin typeface="Segoe UI" panose="020B0502040204020203" pitchFamily="34" charset="0"/>
                <a:cs typeface="Segoe UI" panose="020B0502040204020203" pitchFamily="34" charset="0"/>
              </a:rPr>
              <a:t>Results and discussions</a:t>
            </a:r>
          </a:p>
          <a:p>
            <a:r>
              <a:rPr lang="en-US" sz="1600" dirty="0">
                <a:latin typeface="Segoe UI" panose="020B0502040204020203" pitchFamily="34" charset="0"/>
                <a:cs typeface="Segoe UI" panose="020B0502040204020203" pitchFamily="34" charset="0"/>
              </a:rPr>
              <a:t>Summary and Conclusion</a:t>
            </a:r>
          </a:p>
          <a:p>
            <a:pPr marL="457195" lvl="1" indent="0">
              <a:buNone/>
            </a:pPr>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943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9F064-9B84-1517-43AF-2C60FF7111AD}"/>
              </a:ext>
            </a:extLst>
          </p:cNvPr>
          <p:cNvSpPr>
            <a:spLocks noGrp="1"/>
          </p:cNvSpPr>
          <p:nvPr>
            <p:ph type="title"/>
          </p:nvPr>
        </p:nvSpPr>
        <p:spPr/>
        <p:txBody>
          <a:bodyPr/>
          <a:lstStyle/>
          <a:p>
            <a:r>
              <a:rPr lang="en-IN" dirty="0"/>
              <a:t>Address State Vs Loan amount</a:t>
            </a:r>
          </a:p>
        </p:txBody>
      </p:sp>
      <p:pic>
        <p:nvPicPr>
          <p:cNvPr id="5" name="Picture 4">
            <a:extLst>
              <a:ext uri="{FF2B5EF4-FFF2-40B4-BE49-F238E27FC236}">
                <a16:creationId xmlns:a16="http://schemas.microsoft.com/office/drawing/2014/main" id="{41CC71BE-DCE2-5D83-973B-0EB42F7E15CD}"/>
              </a:ext>
            </a:extLst>
          </p:cNvPr>
          <p:cNvPicPr>
            <a:picLocks noChangeAspect="1"/>
          </p:cNvPicPr>
          <p:nvPr/>
        </p:nvPicPr>
        <p:blipFill>
          <a:blip r:embed="rId2"/>
          <a:stretch>
            <a:fillRect/>
          </a:stretch>
        </p:blipFill>
        <p:spPr>
          <a:xfrm>
            <a:off x="1604682" y="1352369"/>
            <a:ext cx="9672918" cy="4322289"/>
          </a:xfrm>
          <a:prstGeom prst="rect">
            <a:avLst/>
          </a:prstGeom>
        </p:spPr>
      </p:pic>
      <p:sp>
        <p:nvSpPr>
          <p:cNvPr id="6" name="TextBox 5">
            <a:extLst>
              <a:ext uri="{FF2B5EF4-FFF2-40B4-BE49-F238E27FC236}">
                <a16:creationId xmlns:a16="http://schemas.microsoft.com/office/drawing/2014/main" id="{64702D33-E453-8778-48C4-4293C1060ECD}"/>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from State CA, FL, NY, TX take more loan than other states</a:t>
            </a:r>
          </a:p>
        </p:txBody>
      </p:sp>
    </p:spTree>
    <p:extLst>
      <p:ext uri="{BB962C8B-B14F-4D97-AF65-F5344CB8AC3E}">
        <p14:creationId xmlns:p14="http://schemas.microsoft.com/office/powerpoint/2010/main" val="232825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4CFD89-7C38-E08B-D9B6-6D397A7FC241}"/>
              </a:ext>
            </a:extLst>
          </p:cNvPr>
          <p:cNvSpPr>
            <a:spLocks noGrp="1"/>
          </p:cNvSpPr>
          <p:nvPr>
            <p:ph type="title"/>
          </p:nvPr>
        </p:nvSpPr>
        <p:spPr/>
        <p:txBody>
          <a:bodyPr/>
          <a:lstStyle/>
          <a:p>
            <a:r>
              <a:rPr lang="en-IN" dirty="0"/>
              <a:t>Debt to Income Vs Loan amounts</a:t>
            </a:r>
          </a:p>
        </p:txBody>
      </p:sp>
      <p:pic>
        <p:nvPicPr>
          <p:cNvPr id="5" name="Picture 4">
            <a:extLst>
              <a:ext uri="{FF2B5EF4-FFF2-40B4-BE49-F238E27FC236}">
                <a16:creationId xmlns:a16="http://schemas.microsoft.com/office/drawing/2014/main" id="{F720BC73-6C76-5E20-3B94-1C758E5EC235}"/>
              </a:ext>
            </a:extLst>
          </p:cNvPr>
          <p:cNvPicPr>
            <a:picLocks noChangeAspect="1"/>
          </p:cNvPicPr>
          <p:nvPr/>
        </p:nvPicPr>
        <p:blipFill>
          <a:blip r:embed="rId2"/>
          <a:stretch>
            <a:fillRect/>
          </a:stretch>
        </p:blipFill>
        <p:spPr>
          <a:xfrm>
            <a:off x="2762014" y="1501626"/>
            <a:ext cx="5448772" cy="4320914"/>
          </a:xfrm>
          <a:prstGeom prst="rect">
            <a:avLst/>
          </a:prstGeom>
        </p:spPr>
      </p:pic>
      <p:sp>
        <p:nvSpPr>
          <p:cNvPr id="6" name="TextBox 5">
            <a:extLst>
              <a:ext uri="{FF2B5EF4-FFF2-40B4-BE49-F238E27FC236}">
                <a16:creationId xmlns:a16="http://schemas.microsoft.com/office/drawing/2014/main" id="{FBC997E6-DA60-EB0A-6BD2-B2F688E27A2D}"/>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with DTI 10 to 20 take more loans </a:t>
            </a:r>
          </a:p>
        </p:txBody>
      </p:sp>
    </p:spTree>
    <p:extLst>
      <p:ext uri="{BB962C8B-B14F-4D97-AF65-F5344CB8AC3E}">
        <p14:creationId xmlns:p14="http://schemas.microsoft.com/office/powerpoint/2010/main" val="396440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FDF56-2265-4F23-FABC-A6B9AA4ED62E}"/>
              </a:ext>
            </a:extLst>
          </p:cNvPr>
          <p:cNvSpPr>
            <a:spLocks noGrp="1"/>
          </p:cNvSpPr>
          <p:nvPr>
            <p:ph type="title"/>
          </p:nvPr>
        </p:nvSpPr>
        <p:spPr/>
        <p:txBody>
          <a:bodyPr/>
          <a:lstStyle/>
          <a:p>
            <a:r>
              <a:rPr lang="en-IN" dirty="0"/>
              <a:t>Derogatory public record Vs Loan amount</a:t>
            </a:r>
          </a:p>
        </p:txBody>
      </p:sp>
      <p:pic>
        <p:nvPicPr>
          <p:cNvPr id="5" name="Picture 4">
            <a:extLst>
              <a:ext uri="{FF2B5EF4-FFF2-40B4-BE49-F238E27FC236}">
                <a16:creationId xmlns:a16="http://schemas.microsoft.com/office/drawing/2014/main" id="{DE7B9E7A-612F-B9C1-F782-1EF735917DC6}"/>
              </a:ext>
            </a:extLst>
          </p:cNvPr>
          <p:cNvPicPr>
            <a:picLocks noChangeAspect="1"/>
          </p:cNvPicPr>
          <p:nvPr/>
        </p:nvPicPr>
        <p:blipFill>
          <a:blip r:embed="rId2"/>
          <a:stretch>
            <a:fillRect/>
          </a:stretch>
        </p:blipFill>
        <p:spPr>
          <a:xfrm>
            <a:off x="2451838" y="1452483"/>
            <a:ext cx="5387807" cy="4077053"/>
          </a:xfrm>
          <a:prstGeom prst="rect">
            <a:avLst/>
          </a:prstGeom>
        </p:spPr>
      </p:pic>
      <p:sp>
        <p:nvSpPr>
          <p:cNvPr id="6" name="TextBox 5">
            <a:extLst>
              <a:ext uri="{FF2B5EF4-FFF2-40B4-BE49-F238E27FC236}">
                <a16:creationId xmlns:a16="http://schemas.microsoft.com/office/drawing/2014/main" id="{B5604E85-142C-D957-41C3-73B551DC3F7E}"/>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Applicants with 0 derogatory records take loans, with 3 or 4 derogatory record do not take loans.</a:t>
            </a:r>
          </a:p>
        </p:txBody>
      </p:sp>
    </p:spTree>
    <p:extLst>
      <p:ext uri="{BB962C8B-B14F-4D97-AF65-F5344CB8AC3E}">
        <p14:creationId xmlns:p14="http://schemas.microsoft.com/office/powerpoint/2010/main" val="204703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5F6586-6080-01D9-759A-59668B91579D}"/>
              </a:ext>
            </a:extLst>
          </p:cNvPr>
          <p:cNvSpPr>
            <a:spLocks noGrp="1"/>
          </p:cNvSpPr>
          <p:nvPr>
            <p:ph type="title"/>
          </p:nvPr>
        </p:nvSpPr>
        <p:spPr/>
        <p:txBody>
          <a:bodyPr/>
          <a:lstStyle/>
          <a:p>
            <a:r>
              <a:rPr lang="en-IN" dirty="0"/>
              <a:t>Year, Loan Status Vs Loan amounts</a:t>
            </a:r>
          </a:p>
        </p:txBody>
      </p:sp>
      <p:sp>
        <p:nvSpPr>
          <p:cNvPr id="4" name="TextBox 3">
            <a:extLst>
              <a:ext uri="{FF2B5EF4-FFF2-40B4-BE49-F238E27FC236}">
                <a16:creationId xmlns:a16="http://schemas.microsoft.com/office/drawing/2014/main" id="{48806BD5-90FC-B95A-0901-178FEAE6CC67}"/>
              </a:ext>
            </a:extLst>
          </p:cNvPr>
          <p:cNvSpPr txBox="1"/>
          <p:nvPr/>
        </p:nvSpPr>
        <p:spPr>
          <a:xfrm>
            <a:off x="591671" y="5775222"/>
            <a:ext cx="9654988" cy="1077218"/>
          </a:xfrm>
          <a:prstGeom prst="rect">
            <a:avLst/>
          </a:prstGeom>
          <a:noFill/>
        </p:spPr>
        <p:txBody>
          <a:bodyPr wrap="square" rtlCol="0">
            <a:spAutoFit/>
          </a:bodyPr>
          <a:lstStyle/>
          <a:p>
            <a:r>
              <a:rPr lang="en-IN" sz="1600" b="1" dirty="0"/>
              <a:t>Note: </a:t>
            </a:r>
            <a:r>
              <a:rPr lang="en-IN" sz="1600" dirty="0"/>
              <a:t>Defaulted amounts are increasing every year along with the fully paid loans. </a:t>
            </a:r>
          </a:p>
          <a:p>
            <a:r>
              <a:rPr lang="en-IN" sz="1600" dirty="0"/>
              <a:t>Percentage trend decreased till 2009 then it stagnated in 2010 and again increased in 2011. This signifies that </a:t>
            </a:r>
            <a:r>
              <a:rPr lang="en-US" sz="1600" dirty="0"/>
              <a:t>As individuals take on more debt, it becomes harder to manage their finances even after increased income. This can lead to missed payments and ultimately, defaults.</a:t>
            </a:r>
            <a:endParaRPr lang="en-IN" sz="1600" dirty="0"/>
          </a:p>
        </p:txBody>
      </p:sp>
      <p:pic>
        <p:nvPicPr>
          <p:cNvPr id="6" name="Picture 5">
            <a:extLst>
              <a:ext uri="{FF2B5EF4-FFF2-40B4-BE49-F238E27FC236}">
                <a16:creationId xmlns:a16="http://schemas.microsoft.com/office/drawing/2014/main" id="{5FC51869-9B92-BEE1-F6EA-AC1626D1795A}"/>
              </a:ext>
            </a:extLst>
          </p:cNvPr>
          <p:cNvPicPr>
            <a:picLocks noChangeAspect="1"/>
          </p:cNvPicPr>
          <p:nvPr/>
        </p:nvPicPr>
        <p:blipFill>
          <a:blip r:embed="rId2"/>
          <a:stretch>
            <a:fillRect/>
          </a:stretch>
        </p:blipFill>
        <p:spPr>
          <a:xfrm>
            <a:off x="591670" y="1586752"/>
            <a:ext cx="5002305" cy="4048233"/>
          </a:xfrm>
          <a:prstGeom prst="rect">
            <a:avLst/>
          </a:prstGeom>
        </p:spPr>
      </p:pic>
      <p:pic>
        <p:nvPicPr>
          <p:cNvPr id="8" name="Picture 7">
            <a:extLst>
              <a:ext uri="{FF2B5EF4-FFF2-40B4-BE49-F238E27FC236}">
                <a16:creationId xmlns:a16="http://schemas.microsoft.com/office/drawing/2014/main" id="{498E0769-5BE6-21E2-1441-036605F41CD7}"/>
              </a:ext>
            </a:extLst>
          </p:cNvPr>
          <p:cNvPicPr>
            <a:picLocks noChangeAspect="1"/>
          </p:cNvPicPr>
          <p:nvPr/>
        </p:nvPicPr>
        <p:blipFill>
          <a:blip r:embed="rId3"/>
          <a:stretch>
            <a:fillRect/>
          </a:stretch>
        </p:blipFill>
        <p:spPr>
          <a:xfrm>
            <a:off x="5691450" y="1449204"/>
            <a:ext cx="5578323" cy="3947502"/>
          </a:xfrm>
          <a:prstGeom prst="rect">
            <a:avLst/>
          </a:prstGeom>
        </p:spPr>
      </p:pic>
    </p:spTree>
    <p:extLst>
      <p:ext uri="{BB962C8B-B14F-4D97-AF65-F5344CB8AC3E}">
        <p14:creationId xmlns:p14="http://schemas.microsoft.com/office/powerpoint/2010/main" val="328807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3CF83F-B377-80AC-4D80-034CA2DA0769}"/>
              </a:ext>
            </a:extLst>
          </p:cNvPr>
          <p:cNvSpPr>
            <a:spLocks noGrp="1"/>
          </p:cNvSpPr>
          <p:nvPr>
            <p:ph type="title"/>
          </p:nvPr>
        </p:nvSpPr>
        <p:spPr/>
        <p:txBody>
          <a:bodyPr/>
          <a:lstStyle/>
          <a:p>
            <a:r>
              <a:rPr lang="en-IN" dirty="0"/>
              <a:t>Grade, Loan Status Vs Loan amount</a:t>
            </a:r>
          </a:p>
        </p:txBody>
      </p:sp>
      <p:pic>
        <p:nvPicPr>
          <p:cNvPr id="5" name="Picture 4">
            <a:extLst>
              <a:ext uri="{FF2B5EF4-FFF2-40B4-BE49-F238E27FC236}">
                <a16:creationId xmlns:a16="http://schemas.microsoft.com/office/drawing/2014/main" id="{5F4EC003-F325-F789-D52D-2335E7DE8585}"/>
              </a:ext>
            </a:extLst>
          </p:cNvPr>
          <p:cNvPicPr>
            <a:picLocks noChangeAspect="1"/>
          </p:cNvPicPr>
          <p:nvPr/>
        </p:nvPicPr>
        <p:blipFill>
          <a:blip r:embed="rId2"/>
          <a:stretch>
            <a:fillRect/>
          </a:stretch>
        </p:blipFill>
        <p:spPr>
          <a:xfrm>
            <a:off x="327958" y="2492188"/>
            <a:ext cx="3580653" cy="2821171"/>
          </a:xfrm>
          <a:prstGeom prst="rect">
            <a:avLst/>
          </a:prstGeom>
        </p:spPr>
      </p:pic>
      <p:pic>
        <p:nvPicPr>
          <p:cNvPr id="7" name="Picture 6">
            <a:extLst>
              <a:ext uri="{FF2B5EF4-FFF2-40B4-BE49-F238E27FC236}">
                <a16:creationId xmlns:a16="http://schemas.microsoft.com/office/drawing/2014/main" id="{3EC14401-7D2B-85BC-04F8-42C6A3E8936F}"/>
              </a:ext>
            </a:extLst>
          </p:cNvPr>
          <p:cNvPicPr>
            <a:picLocks noChangeAspect="1"/>
          </p:cNvPicPr>
          <p:nvPr/>
        </p:nvPicPr>
        <p:blipFill>
          <a:blip r:embed="rId3"/>
          <a:stretch>
            <a:fillRect/>
          </a:stretch>
        </p:blipFill>
        <p:spPr>
          <a:xfrm>
            <a:off x="3537676" y="2396052"/>
            <a:ext cx="4028536" cy="3013442"/>
          </a:xfrm>
          <a:prstGeom prst="rect">
            <a:avLst/>
          </a:prstGeom>
        </p:spPr>
      </p:pic>
      <p:sp>
        <p:nvSpPr>
          <p:cNvPr id="8" name="TextBox 7">
            <a:extLst>
              <a:ext uri="{FF2B5EF4-FFF2-40B4-BE49-F238E27FC236}">
                <a16:creationId xmlns:a16="http://schemas.microsoft.com/office/drawing/2014/main" id="{19DAFD79-B666-092D-299E-F7777D39CF1D}"/>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Grade B, C and D have more charged off amounts but Grades E,F and G are more likely to default having default possibility more than 25%. Especially F5, G2,G3 and  G5 are more likely to default.</a:t>
            </a:r>
          </a:p>
        </p:txBody>
      </p:sp>
      <p:pic>
        <p:nvPicPr>
          <p:cNvPr id="10" name="Picture 9">
            <a:extLst>
              <a:ext uri="{FF2B5EF4-FFF2-40B4-BE49-F238E27FC236}">
                <a16:creationId xmlns:a16="http://schemas.microsoft.com/office/drawing/2014/main" id="{05004751-6D7C-72EF-507E-6415F5846DDD}"/>
              </a:ext>
            </a:extLst>
          </p:cNvPr>
          <p:cNvPicPr>
            <a:picLocks noChangeAspect="1"/>
          </p:cNvPicPr>
          <p:nvPr/>
        </p:nvPicPr>
        <p:blipFill>
          <a:blip r:embed="rId4"/>
          <a:stretch>
            <a:fillRect/>
          </a:stretch>
        </p:blipFill>
        <p:spPr>
          <a:xfrm>
            <a:off x="7413812" y="1999129"/>
            <a:ext cx="4536141" cy="3403622"/>
          </a:xfrm>
          <a:prstGeom prst="rect">
            <a:avLst/>
          </a:prstGeom>
        </p:spPr>
      </p:pic>
    </p:spTree>
    <p:extLst>
      <p:ext uri="{BB962C8B-B14F-4D97-AF65-F5344CB8AC3E}">
        <p14:creationId xmlns:p14="http://schemas.microsoft.com/office/powerpoint/2010/main" val="3545208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FF640-2DB6-0990-B2D0-30E1121586EB}"/>
              </a:ext>
            </a:extLst>
          </p:cNvPr>
          <p:cNvSpPr>
            <a:spLocks noGrp="1"/>
          </p:cNvSpPr>
          <p:nvPr>
            <p:ph type="title"/>
          </p:nvPr>
        </p:nvSpPr>
        <p:spPr/>
        <p:txBody>
          <a:bodyPr/>
          <a:lstStyle/>
          <a:p>
            <a:r>
              <a:rPr lang="en-IN" dirty="0"/>
              <a:t>Interest Rates, Loan Status Vs Loan amounts</a:t>
            </a:r>
          </a:p>
        </p:txBody>
      </p:sp>
      <p:pic>
        <p:nvPicPr>
          <p:cNvPr id="5" name="Picture 4">
            <a:extLst>
              <a:ext uri="{FF2B5EF4-FFF2-40B4-BE49-F238E27FC236}">
                <a16:creationId xmlns:a16="http://schemas.microsoft.com/office/drawing/2014/main" id="{08748CAE-F55F-C856-5CCE-4CFCB8EAA1E3}"/>
              </a:ext>
            </a:extLst>
          </p:cNvPr>
          <p:cNvPicPr>
            <a:picLocks noChangeAspect="1"/>
          </p:cNvPicPr>
          <p:nvPr/>
        </p:nvPicPr>
        <p:blipFill>
          <a:blip r:embed="rId2"/>
          <a:stretch>
            <a:fillRect/>
          </a:stretch>
        </p:blipFill>
        <p:spPr>
          <a:xfrm>
            <a:off x="444500" y="1415332"/>
            <a:ext cx="5837426" cy="4511431"/>
          </a:xfrm>
          <a:prstGeom prst="rect">
            <a:avLst/>
          </a:prstGeom>
        </p:spPr>
      </p:pic>
      <p:pic>
        <p:nvPicPr>
          <p:cNvPr id="7" name="Picture 6">
            <a:extLst>
              <a:ext uri="{FF2B5EF4-FFF2-40B4-BE49-F238E27FC236}">
                <a16:creationId xmlns:a16="http://schemas.microsoft.com/office/drawing/2014/main" id="{7EB9F36F-7535-289C-56E3-C7DD4A0B3914}"/>
              </a:ext>
            </a:extLst>
          </p:cNvPr>
          <p:cNvPicPr>
            <a:picLocks noChangeAspect="1"/>
          </p:cNvPicPr>
          <p:nvPr/>
        </p:nvPicPr>
        <p:blipFill>
          <a:blip r:embed="rId3"/>
          <a:stretch>
            <a:fillRect/>
          </a:stretch>
        </p:blipFill>
        <p:spPr>
          <a:xfrm>
            <a:off x="5767783" y="1537940"/>
            <a:ext cx="6424217" cy="4122777"/>
          </a:xfrm>
          <a:prstGeom prst="rect">
            <a:avLst/>
          </a:prstGeom>
        </p:spPr>
      </p:pic>
      <p:sp>
        <p:nvSpPr>
          <p:cNvPr id="8" name="TextBox 7">
            <a:extLst>
              <a:ext uri="{FF2B5EF4-FFF2-40B4-BE49-F238E27FC236}">
                <a16:creationId xmlns:a16="http://schemas.microsoft.com/office/drawing/2014/main" id="{CAF379B2-B335-20B2-168C-32E490D54BD1}"/>
              </a:ext>
            </a:extLst>
          </p:cNvPr>
          <p:cNvSpPr txBox="1"/>
          <p:nvPr/>
        </p:nvSpPr>
        <p:spPr>
          <a:xfrm>
            <a:off x="528918" y="5911331"/>
            <a:ext cx="9654988" cy="338554"/>
          </a:xfrm>
          <a:prstGeom prst="rect">
            <a:avLst/>
          </a:prstGeom>
          <a:noFill/>
        </p:spPr>
        <p:txBody>
          <a:bodyPr wrap="square" rtlCol="0">
            <a:spAutoFit/>
          </a:bodyPr>
          <a:lstStyle/>
          <a:p>
            <a:r>
              <a:rPr lang="en-IN" sz="1600" b="1" dirty="0"/>
              <a:t>Note: </a:t>
            </a:r>
            <a:r>
              <a:rPr lang="en-IN" sz="1600" dirty="0"/>
              <a:t>Higher the interest rates more is the possibility of the default. </a:t>
            </a:r>
          </a:p>
        </p:txBody>
      </p:sp>
    </p:spTree>
    <p:extLst>
      <p:ext uri="{BB962C8B-B14F-4D97-AF65-F5344CB8AC3E}">
        <p14:creationId xmlns:p14="http://schemas.microsoft.com/office/powerpoint/2010/main" val="3226103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72E2A-D4FE-76F3-ED0D-66C3166941CE}"/>
              </a:ext>
            </a:extLst>
          </p:cNvPr>
          <p:cNvSpPr>
            <a:spLocks noGrp="1"/>
          </p:cNvSpPr>
          <p:nvPr>
            <p:ph type="title"/>
          </p:nvPr>
        </p:nvSpPr>
        <p:spPr/>
        <p:txBody>
          <a:bodyPr/>
          <a:lstStyle/>
          <a:p>
            <a:r>
              <a:rPr lang="en-IN" dirty="0"/>
              <a:t>Employment Length, Loan status and Loan amounts</a:t>
            </a:r>
          </a:p>
        </p:txBody>
      </p:sp>
      <p:pic>
        <p:nvPicPr>
          <p:cNvPr id="5" name="Picture 4">
            <a:extLst>
              <a:ext uri="{FF2B5EF4-FFF2-40B4-BE49-F238E27FC236}">
                <a16:creationId xmlns:a16="http://schemas.microsoft.com/office/drawing/2014/main" id="{EC7E8650-349E-1782-4585-F24F9F7F684E}"/>
              </a:ext>
            </a:extLst>
          </p:cNvPr>
          <p:cNvPicPr>
            <a:picLocks noChangeAspect="1"/>
          </p:cNvPicPr>
          <p:nvPr/>
        </p:nvPicPr>
        <p:blipFill>
          <a:blip r:embed="rId2"/>
          <a:stretch>
            <a:fillRect/>
          </a:stretch>
        </p:blipFill>
        <p:spPr>
          <a:xfrm>
            <a:off x="549571" y="2152748"/>
            <a:ext cx="4351397" cy="2911092"/>
          </a:xfrm>
          <a:prstGeom prst="rect">
            <a:avLst/>
          </a:prstGeom>
        </p:spPr>
      </p:pic>
      <p:pic>
        <p:nvPicPr>
          <p:cNvPr id="7" name="Picture 6">
            <a:extLst>
              <a:ext uri="{FF2B5EF4-FFF2-40B4-BE49-F238E27FC236}">
                <a16:creationId xmlns:a16="http://schemas.microsoft.com/office/drawing/2014/main" id="{45058F92-A17E-7E0B-1F56-D0F77E9F824D}"/>
              </a:ext>
            </a:extLst>
          </p:cNvPr>
          <p:cNvPicPr>
            <a:picLocks noChangeAspect="1"/>
          </p:cNvPicPr>
          <p:nvPr/>
        </p:nvPicPr>
        <p:blipFill>
          <a:blip r:embed="rId3"/>
          <a:stretch>
            <a:fillRect/>
          </a:stretch>
        </p:blipFill>
        <p:spPr>
          <a:xfrm>
            <a:off x="5465766" y="1735843"/>
            <a:ext cx="5509737" cy="3977985"/>
          </a:xfrm>
          <a:prstGeom prst="rect">
            <a:avLst/>
          </a:prstGeom>
        </p:spPr>
      </p:pic>
      <p:sp>
        <p:nvSpPr>
          <p:cNvPr id="8" name="TextBox 7">
            <a:extLst>
              <a:ext uri="{FF2B5EF4-FFF2-40B4-BE49-F238E27FC236}">
                <a16:creationId xmlns:a16="http://schemas.microsoft.com/office/drawing/2014/main" id="{917E21BF-F5B4-226D-253C-F2A34B083F79}"/>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Overall for all the experiences on an average loan defaults are between 12.5 to 15 percent but for employees having experience more than 10 years are having higher percentage of defaulting. </a:t>
            </a:r>
          </a:p>
        </p:txBody>
      </p:sp>
    </p:spTree>
    <p:extLst>
      <p:ext uri="{BB962C8B-B14F-4D97-AF65-F5344CB8AC3E}">
        <p14:creationId xmlns:p14="http://schemas.microsoft.com/office/powerpoint/2010/main" val="1207354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7FBB84-16E2-E917-AB20-5CBAEBCD37A1}"/>
              </a:ext>
            </a:extLst>
          </p:cNvPr>
          <p:cNvSpPr>
            <a:spLocks noGrp="1"/>
          </p:cNvSpPr>
          <p:nvPr>
            <p:ph type="title"/>
          </p:nvPr>
        </p:nvSpPr>
        <p:spPr/>
        <p:txBody>
          <a:bodyPr/>
          <a:lstStyle/>
          <a:p>
            <a:r>
              <a:rPr lang="en-IN" dirty="0"/>
              <a:t>Home ownership, Loan Status Vs Loan amount</a:t>
            </a:r>
          </a:p>
        </p:txBody>
      </p:sp>
      <p:pic>
        <p:nvPicPr>
          <p:cNvPr id="5" name="Picture 4">
            <a:extLst>
              <a:ext uri="{FF2B5EF4-FFF2-40B4-BE49-F238E27FC236}">
                <a16:creationId xmlns:a16="http://schemas.microsoft.com/office/drawing/2014/main" id="{E3C95B3A-698B-E143-0E9B-77A70BBF40C6}"/>
              </a:ext>
            </a:extLst>
          </p:cNvPr>
          <p:cNvPicPr>
            <a:picLocks noChangeAspect="1"/>
          </p:cNvPicPr>
          <p:nvPr/>
        </p:nvPicPr>
        <p:blipFill>
          <a:blip r:embed="rId2"/>
          <a:stretch>
            <a:fillRect/>
          </a:stretch>
        </p:blipFill>
        <p:spPr>
          <a:xfrm>
            <a:off x="981653" y="1702920"/>
            <a:ext cx="4778154" cy="3452159"/>
          </a:xfrm>
          <a:prstGeom prst="rect">
            <a:avLst/>
          </a:prstGeom>
        </p:spPr>
      </p:pic>
      <p:pic>
        <p:nvPicPr>
          <p:cNvPr id="7" name="Picture 6">
            <a:extLst>
              <a:ext uri="{FF2B5EF4-FFF2-40B4-BE49-F238E27FC236}">
                <a16:creationId xmlns:a16="http://schemas.microsoft.com/office/drawing/2014/main" id="{DDDE8321-1445-6C0E-0459-2D68B4193340}"/>
              </a:ext>
            </a:extLst>
          </p:cNvPr>
          <p:cNvPicPr>
            <a:picLocks noChangeAspect="1"/>
          </p:cNvPicPr>
          <p:nvPr/>
        </p:nvPicPr>
        <p:blipFill>
          <a:blip r:embed="rId3"/>
          <a:stretch>
            <a:fillRect/>
          </a:stretch>
        </p:blipFill>
        <p:spPr>
          <a:xfrm>
            <a:off x="5759807" y="1761191"/>
            <a:ext cx="5646909" cy="3452159"/>
          </a:xfrm>
          <a:prstGeom prst="rect">
            <a:avLst/>
          </a:prstGeom>
        </p:spPr>
      </p:pic>
      <p:sp>
        <p:nvSpPr>
          <p:cNvPr id="8" name="TextBox 7">
            <a:extLst>
              <a:ext uri="{FF2B5EF4-FFF2-40B4-BE49-F238E27FC236}">
                <a16:creationId xmlns:a16="http://schemas.microsoft.com/office/drawing/2014/main" id="{14414502-750C-2E53-5778-9B82EC2C4EB0}"/>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People with Mortgaged home and Rented home are more likely to take loans and considering the percentages they contribute to significant defaults </a:t>
            </a:r>
          </a:p>
        </p:txBody>
      </p:sp>
    </p:spTree>
    <p:extLst>
      <p:ext uri="{BB962C8B-B14F-4D97-AF65-F5344CB8AC3E}">
        <p14:creationId xmlns:p14="http://schemas.microsoft.com/office/powerpoint/2010/main" val="230435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97D304-0344-1E8B-6C96-A41421D88106}"/>
              </a:ext>
            </a:extLst>
          </p:cNvPr>
          <p:cNvSpPr>
            <a:spLocks noGrp="1"/>
          </p:cNvSpPr>
          <p:nvPr>
            <p:ph type="title"/>
          </p:nvPr>
        </p:nvSpPr>
        <p:spPr/>
        <p:txBody>
          <a:bodyPr/>
          <a:lstStyle/>
          <a:p>
            <a:r>
              <a:rPr lang="en-IN" dirty="0"/>
              <a:t>Annual income, Loan Status Vs Loan Amount</a:t>
            </a:r>
          </a:p>
        </p:txBody>
      </p:sp>
      <p:pic>
        <p:nvPicPr>
          <p:cNvPr id="5" name="Picture 4">
            <a:extLst>
              <a:ext uri="{FF2B5EF4-FFF2-40B4-BE49-F238E27FC236}">
                <a16:creationId xmlns:a16="http://schemas.microsoft.com/office/drawing/2014/main" id="{0D788E7D-0AAC-30E8-C3E2-86E796BA806E}"/>
              </a:ext>
            </a:extLst>
          </p:cNvPr>
          <p:cNvPicPr>
            <a:picLocks noChangeAspect="1"/>
          </p:cNvPicPr>
          <p:nvPr/>
        </p:nvPicPr>
        <p:blipFill>
          <a:blip r:embed="rId2"/>
          <a:stretch>
            <a:fillRect/>
          </a:stretch>
        </p:blipFill>
        <p:spPr>
          <a:xfrm>
            <a:off x="444500" y="1786747"/>
            <a:ext cx="4549534" cy="3284505"/>
          </a:xfrm>
          <a:prstGeom prst="rect">
            <a:avLst/>
          </a:prstGeom>
        </p:spPr>
      </p:pic>
      <p:pic>
        <p:nvPicPr>
          <p:cNvPr id="7" name="Picture 6">
            <a:extLst>
              <a:ext uri="{FF2B5EF4-FFF2-40B4-BE49-F238E27FC236}">
                <a16:creationId xmlns:a16="http://schemas.microsoft.com/office/drawing/2014/main" id="{AA0F91B0-EE8E-8455-B1AD-43FC4D55EF6B}"/>
              </a:ext>
            </a:extLst>
          </p:cNvPr>
          <p:cNvPicPr>
            <a:picLocks noChangeAspect="1"/>
          </p:cNvPicPr>
          <p:nvPr/>
        </p:nvPicPr>
        <p:blipFill>
          <a:blip r:embed="rId3"/>
          <a:stretch>
            <a:fillRect/>
          </a:stretch>
        </p:blipFill>
        <p:spPr>
          <a:xfrm>
            <a:off x="5215197" y="1574478"/>
            <a:ext cx="5616427" cy="3977985"/>
          </a:xfrm>
          <a:prstGeom prst="rect">
            <a:avLst/>
          </a:prstGeom>
        </p:spPr>
      </p:pic>
      <p:sp>
        <p:nvSpPr>
          <p:cNvPr id="8" name="TextBox 7">
            <a:extLst>
              <a:ext uri="{FF2B5EF4-FFF2-40B4-BE49-F238E27FC236}">
                <a16:creationId xmlns:a16="http://schemas.microsoft.com/office/drawing/2014/main" id="{CDC00188-0934-40B3-7686-DF6ED5C9A6E9}"/>
              </a:ext>
            </a:extLst>
          </p:cNvPr>
          <p:cNvSpPr txBox="1"/>
          <p:nvPr/>
        </p:nvSpPr>
        <p:spPr>
          <a:xfrm>
            <a:off x="528918" y="5911331"/>
            <a:ext cx="9654988" cy="584775"/>
          </a:xfrm>
          <a:prstGeom prst="rect">
            <a:avLst/>
          </a:prstGeom>
          <a:noFill/>
        </p:spPr>
        <p:txBody>
          <a:bodyPr wrap="square" rtlCol="0">
            <a:spAutoFit/>
          </a:bodyPr>
          <a:lstStyle/>
          <a:p>
            <a:r>
              <a:rPr lang="en-IN" sz="1600" b="1" dirty="0"/>
              <a:t>Note: </a:t>
            </a:r>
            <a:r>
              <a:rPr lang="en-IN" sz="1600" dirty="0"/>
              <a:t>Applicants with lower income are more likely to default. 24K to 40K income have more percentage of default</a:t>
            </a:r>
          </a:p>
        </p:txBody>
      </p:sp>
    </p:spTree>
    <p:extLst>
      <p:ext uri="{BB962C8B-B14F-4D97-AF65-F5344CB8AC3E}">
        <p14:creationId xmlns:p14="http://schemas.microsoft.com/office/powerpoint/2010/main" val="201930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854114-65C5-57EC-A92A-B6A75815447E}"/>
              </a:ext>
            </a:extLst>
          </p:cNvPr>
          <p:cNvSpPr>
            <a:spLocks noGrp="1"/>
          </p:cNvSpPr>
          <p:nvPr>
            <p:ph type="title"/>
          </p:nvPr>
        </p:nvSpPr>
        <p:spPr/>
        <p:txBody>
          <a:bodyPr>
            <a:normAutofit fontScale="90000"/>
          </a:bodyPr>
          <a:lstStyle/>
          <a:p>
            <a:r>
              <a:rPr lang="en-IN" dirty="0"/>
              <a:t>Verification status, Loan Status Vs Loan Amount, Recoveries</a:t>
            </a:r>
          </a:p>
        </p:txBody>
      </p:sp>
      <p:pic>
        <p:nvPicPr>
          <p:cNvPr id="5" name="Picture 4">
            <a:extLst>
              <a:ext uri="{FF2B5EF4-FFF2-40B4-BE49-F238E27FC236}">
                <a16:creationId xmlns:a16="http://schemas.microsoft.com/office/drawing/2014/main" id="{4D214DE9-C123-8D7E-B649-0F7421AE3FCA}"/>
              </a:ext>
            </a:extLst>
          </p:cNvPr>
          <p:cNvPicPr>
            <a:picLocks noChangeAspect="1"/>
          </p:cNvPicPr>
          <p:nvPr/>
        </p:nvPicPr>
        <p:blipFill>
          <a:blip r:embed="rId2"/>
          <a:stretch>
            <a:fillRect/>
          </a:stretch>
        </p:blipFill>
        <p:spPr>
          <a:xfrm>
            <a:off x="6669741" y="1458721"/>
            <a:ext cx="5245048" cy="4584144"/>
          </a:xfrm>
          <a:prstGeom prst="rect">
            <a:avLst/>
          </a:prstGeom>
        </p:spPr>
      </p:pic>
      <p:pic>
        <p:nvPicPr>
          <p:cNvPr id="7" name="Picture 6">
            <a:extLst>
              <a:ext uri="{FF2B5EF4-FFF2-40B4-BE49-F238E27FC236}">
                <a16:creationId xmlns:a16="http://schemas.microsoft.com/office/drawing/2014/main" id="{80699D04-99BB-8C99-210A-4C3B3A1C7D4D}"/>
              </a:ext>
            </a:extLst>
          </p:cNvPr>
          <p:cNvPicPr>
            <a:picLocks noChangeAspect="1"/>
          </p:cNvPicPr>
          <p:nvPr/>
        </p:nvPicPr>
        <p:blipFill>
          <a:blip r:embed="rId3"/>
          <a:stretch>
            <a:fillRect/>
          </a:stretch>
        </p:blipFill>
        <p:spPr>
          <a:xfrm>
            <a:off x="657539" y="1569324"/>
            <a:ext cx="5677392" cy="3970364"/>
          </a:xfrm>
          <a:prstGeom prst="rect">
            <a:avLst/>
          </a:prstGeom>
        </p:spPr>
      </p:pic>
      <p:sp>
        <p:nvSpPr>
          <p:cNvPr id="8" name="TextBox 7">
            <a:extLst>
              <a:ext uri="{FF2B5EF4-FFF2-40B4-BE49-F238E27FC236}">
                <a16:creationId xmlns:a16="http://schemas.microsoft.com/office/drawing/2014/main" id="{210968D3-C0ED-86FC-868F-0674D6B8F136}"/>
              </a:ext>
            </a:extLst>
          </p:cNvPr>
          <p:cNvSpPr txBox="1"/>
          <p:nvPr/>
        </p:nvSpPr>
        <p:spPr>
          <a:xfrm>
            <a:off x="528918" y="6088837"/>
            <a:ext cx="9654988" cy="584775"/>
          </a:xfrm>
          <a:prstGeom prst="rect">
            <a:avLst/>
          </a:prstGeom>
          <a:noFill/>
        </p:spPr>
        <p:txBody>
          <a:bodyPr wrap="square" rtlCol="0">
            <a:spAutoFit/>
          </a:bodyPr>
          <a:lstStyle/>
          <a:p>
            <a:r>
              <a:rPr lang="en-IN" sz="1600" b="1" dirty="0"/>
              <a:t>Note: </a:t>
            </a:r>
            <a:r>
              <a:rPr lang="en-IN" sz="1600" dirty="0"/>
              <a:t>Verified applicants are more likely to default, Even though recovery is found it is very insignificant considering the processed loan amount </a:t>
            </a:r>
          </a:p>
        </p:txBody>
      </p:sp>
    </p:spTree>
    <p:extLst>
      <p:ext uri="{BB962C8B-B14F-4D97-AF65-F5344CB8AC3E}">
        <p14:creationId xmlns:p14="http://schemas.microsoft.com/office/powerpoint/2010/main" val="429401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4A30A8-A0AD-BB88-2BF9-C0498F674F4A}"/>
              </a:ext>
            </a:extLst>
          </p:cNvPr>
          <p:cNvSpPr>
            <a:spLocks noGrp="1"/>
          </p:cNvSpPr>
          <p:nvPr>
            <p:ph sz="quarter" idx="10"/>
          </p:nvPr>
        </p:nvSpPr>
        <p:spPr>
          <a:xfrm>
            <a:off x="444500" y="2070100"/>
            <a:ext cx="5992160" cy="3977640"/>
          </a:xfrm>
        </p:spPr>
        <p:txBody>
          <a:bodyPr>
            <a:normAutofit/>
          </a:bodyPr>
          <a:lstStyle/>
          <a:p>
            <a:pPr marL="0" indent="0">
              <a:buNone/>
            </a:pPr>
            <a:r>
              <a:rPr lang="en-IN" sz="1600" b="1" dirty="0"/>
              <a:t>Lending Club </a:t>
            </a:r>
            <a:r>
              <a:rPr lang="en-IN" sz="1600" dirty="0"/>
              <a:t>is one of the largest online marketplace where people can apply for the loan at lower interest rate. Company wants to implement low risk approach while approving loans but at the same time does not want to lose the business. </a:t>
            </a:r>
          </a:p>
          <a:p>
            <a:pPr marL="0" indent="0">
              <a:buNone/>
            </a:pPr>
            <a:r>
              <a:rPr lang="en-IN" sz="1600" dirty="0"/>
              <a:t>This case study aims at providing insights by analysing historical data for approved loans which contains information about the charged off (defaulted) loans.</a:t>
            </a:r>
          </a:p>
        </p:txBody>
      </p:sp>
      <p:sp>
        <p:nvSpPr>
          <p:cNvPr id="3" name="Title 2">
            <a:extLst>
              <a:ext uri="{FF2B5EF4-FFF2-40B4-BE49-F238E27FC236}">
                <a16:creationId xmlns:a16="http://schemas.microsoft.com/office/drawing/2014/main" id="{4293FCE5-3C5C-4D7E-D301-5EFECCA89AA0}"/>
              </a:ext>
            </a:extLst>
          </p:cNvPr>
          <p:cNvSpPr>
            <a:spLocks noGrp="1"/>
          </p:cNvSpPr>
          <p:nvPr>
            <p:ph type="title"/>
          </p:nvPr>
        </p:nvSpPr>
        <p:spPr/>
        <p:txBody>
          <a:bodyPr/>
          <a:lstStyle/>
          <a:p>
            <a:r>
              <a:rPr lang="en-IN" dirty="0"/>
              <a:t>Introduction and problem statement</a:t>
            </a:r>
          </a:p>
        </p:txBody>
      </p:sp>
      <p:pic>
        <p:nvPicPr>
          <p:cNvPr id="5" name="Picture 4">
            <a:extLst>
              <a:ext uri="{FF2B5EF4-FFF2-40B4-BE49-F238E27FC236}">
                <a16:creationId xmlns:a16="http://schemas.microsoft.com/office/drawing/2014/main" id="{CDDA5460-C58E-E1B1-BAA1-42529DD926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36660" y="1600354"/>
            <a:ext cx="4729942" cy="4118956"/>
          </a:xfrm>
          <a:prstGeom prst="rect">
            <a:avLst/>
          </a:prstGeom>
        </p:spPr>
      </p:pic>
    </p:spTree>
    <p:extLst>
      <p:ext uri="{BB962C8B-B14F-4D97-AF65-F5344CB8AC3E}">
        <p14:creationId xmlns:p14="http://schemas.microsoft.com/office/powerpoint/2010/main" val="3542467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DDEF46-D4B3-2DBB-7043-9AE83E22EF0D}"/>
              </a:ext>
            </a:extLst>
          </p:cNvPr>
          <p:cNvSpPr>
            <a:spLocks noGrp="1"/>
          </p:cNvSpPr>
          <p:nvPr>
            <p:ph type="title"/>
          </p:nvPr>
        </p:nvSpPr>
        <p:spPr/>
        <p:txBody>
          <a:bodyPr/>
          <a:lstStyle/>
          <a:p>
            <a:r>
              <a:rPr lang="en-IN" dirty="0"/>
              <a:t>Purpose, Loan Status Vs Loan Amount</a:t>
            </a:r>
          </a:p>
        </p:txBody>
      </p:sp>
      <p:pic>
        <p:nvPicPr>
          <p:cNvPr id="5" name="Picture 4">
            <a:extLst>
              <a:ext uri="{FF2B5EF4-FFF2-40B4-BE49-F238E27FC236}">
                <a16:creationId xmlns:a16="http://schemas.microsoft.com/office/drawing/2014/main" id="{693ADCDD-35EB-4E72-F312-CAFC01501C7C}"/>
              </a:ext>
            </a:extLst>
          </p:cNvPr>
          <p:cNvPicPr>
            <a:picLocks noChangeAspect="1"/>
          </p:cNvPicPr>
          <p:nvPr/>
        </p:nvPicPr>
        <p:blipFill>
          <a:blip r:embed="rId2"/>
          <a:stretch>
            <a:fillRect/>
          </a:stretch>
        </p:blipFill>
        <p:spPr>
          <a:xfrm>
            <a:off x="444500" y="1603617"/>
            <a:ext cx="4816257" cy="3901778"/>
          </a:xfrm>
          <a:prstGeom prst="rect">
            <a:avLst/>
          </a:prstGeom>
        </p:spPr>
      </p:pic>
      <p:pic>
        <p:nvPicPr>
          <p:cNvPr id="7" name="Picture 6">
            <a:extLst>
              <a:ext uri="{FF2B5EF4-FFF2-40B4-BE49-F238E27FC236}">
                <a16:creationId xmlns:a16="http://schemas.microsoft.com/office/drawing/2014/main" id="{AC24EE37-1AE6-A98D-DA3B-D1A1D3EFCB02}"/>
              </a:ext>
            </a:extLst>
          </p:cNvPr>
          <p:cNvPicPr>
            <a:picLocks noChangeAspect="1"/>
          </p:cNvPicPr>
          <p:nvPr/>
        </p:nvPicPr>
        <p:blipFill>
          <a:blip r:embed="rId3"/>
          <a:stretch>
            <a:fillRect/>
          </a:stretch>
        </p:blipFill>
        <p:spPr>
          <a:xfrm>
            <a:off x="4781924" y="1760546"/>
            <a:ext cx="6965576" cy="2834886"/>
          </a:xfrm>
          <a:prstGeom prst="rect">
            <a:avLst/>
          </a:prstGeom>
        </p:spPr>
      </p:pic>
      <p:sp>
        <p:nvSpPr>
          <p:cNvPr id="8" name="TextBox 7">
            <a:extLst>
              <a:ext uri="{FF2B5EF4-FFF2-40B4-BE49-F238E27FC236}">
                <a16:creationId xmlns:a16="http://schemas.microsoft.com/office/drawing/2014/main" id="{D363529F-C17F-9E8D-9A3D-6FED1B9760CD}"/>
              </a:ext>
            </a:extLst>
          </p:cNvPr>
          <p:cNvSpPr txBox="1"/>
          <p:nvPr/>
        </p:nvSpPr>
        <p:spPr>
          <a:xfrm>
            <a:off x="528918" y="5853382"/>
            <a:ext cx="9654988" cy="830997"/>
          </a:xfrm>
          <a:prstGeom prst="rect">
            <a:avLst/>
          </a:prstGeom>
          <a:noFill/>
        </p:spPr>
        <p:txBody>
          <a:bodyPr wrap="square" rtlCol="0">
            <a:spAutoFit/>
          </a:bodyPr>
          <a:lstStyle/>
          <a:p>
            <a:r>
              <a:rPr lang="en-IN" sz="1600" b="1" dirty="0"/>
              <a:t>Note: </a:t>
            </a:r>
            <a:r>
              <a:rPr lang="en-IN" sz="1600" dirty="0"/>
              <a:t>Applicants taking loan for debt consolidation are highest contributor of the defaulters. Other than them, loans taken for small Businesses, Renewable energy, Other, medical and Educational purpose have higher default percentages.</a:t>
            </a:r>
          </a:p>
        </p:txBody>
      </p:sp>
    </p:spTree>
    <p:extLst>
      <p:ext uri="{BB962C8B-B14F-4D97-AF65-F5344CB8AC3E}">
        <p14:creationId xmlns:p14="http://schemas.microsoft.com/office/powerpoint/2010/main" val="3986785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ED68B-C7EB-AEBA-512B-136A882600AA}"/>
              </a:ext>
            </a:extLst>
          </p:cNvPr>
          <p:cNvSpPr>
            <a:spLocks noGrp="1"/>
          </p:cNvSpPr>
          <p:nvPr>
            <p:ph type="title"/>
          </p:nvPr>
        </p:nvSpPr>
        <p:spPr/>
        <p:txBody>
          <a:bodyPr/>
          <a:lstStyle/>
          <a:p>
            <a:r>
              <a:rPr lang="en-IN" dirty="0"/>
              <a:t>Address state, Loan Status Vs </a:t>
            </a:r>
          </a:p>
        </p:txBody>
      </p:sp>
      <p:pic>
        <p:nvPicPr>
          <p:cNvPr id="5" name="Picture 4">
            <a:extLst>
              <a:ext uri="{FF2B5EF4-FFF2-40B4-BE49-F238E27FC236}">
                <a16:creationId xmlns:a16="http://schemas.microsoft.com/office/drawing/2014/main" id="{E3F0365F-AF18-4AB9-9E7E-7CC81A56FBFC}"/>
              </a:ext>
            </a:extLst>
          </p:cNvPr>
          <p:cNvPicPr>
            <a:picLocks noChangeAspect="1"/>
          </p:cNvPicPr>
          <p:nvPr/>
        </p:nvPicPr>
        <p:blipFill>
          <a:blip r:embed="rId2"/>
          <a:stretch>
            <a:fillRect/>
          </a:stretch>
        </p:blipFill>
        <p:spPr>
          <a:xfrm>
            <a:off x="444500" y="1372374"/>
            <a:ext cx="10615580" cy="2446591"/>
          </a:xfrm>
          <a:prstGeom prst="rect">
            <a:avLst/>
          </a:prstGeom>
        </p:spPr>
      </p:pic>
      <p:pic>
        <p:nvPicPr>
          <p:cNvPr id="7" name="Picture 6">
            <a:extLst>
              <a:ext uri="{FF2B5EF4-FFF2-40B4-BE49-F238E27FC236}">
                <a16:creationId xmlns:a16="http://schemas.microsoft.com/office/drawing/2014/main" id="{E5DE085B-F5E1-71B4-BFF2-071EA05D464F}"/>
              </a:ext>
            </a:extLst>
          </p:cNvPr>
          <p:cNvPicPr>
            <a:picLocks noChangeAspect="1"/>
          </p:cNvPicPr>
          <p:nvPr/>
        </p:nvPicPr>
        <p:blipFill>
          <a:blip r:embed="rId3"/>
          <a:stretch>
            <a:fillRect/>
          </a:stretch>
        </p:blipFill>
        <p:spPr>
          <a:xfrm>
            <a:off x="561847" y="3818965"/>
            <a:ext cx="10691787" cy="2080440"/>
          </a:xfrm>
          <a:prstGeom prst="rect">
            <a:avLst/>
          </a:prstGeom>
        </p:spPr>
      </p:pic>
      <p:sp>
        <p:nvSpPr>
          <p:cNvPr id="8" name="TextBox 7">
            <a:extLst>
              <a:ext uri="{FF2B5EF4-FFF2-40B4-BE49-F238E27FC236}">
                <a16:creationId xmlns:a16="http://schemas.microsoft.com/office/drawing/2014/main" id="{D9EAFECD-DFD0-2480-A27D-C19B41DE0FB8}"/>
              </a:ext>
            </a:extLst>
          </p:cNvPr>
          <p:cNvSpPr txBox="1"/>
          <p:nvPr/>
        </p:nvSpPr>
        <p:spPr>
          <a:xfrm>
            <a:off x="528918" y="5853382"/>
            <a:ext cx="9654988" cy="584775"/>
          </a:xfrm>
          <a:prstGeom prst="rect">
            <a:avLst/>
          </a:prstGeom>
          <a:noFill/>
        </p:spPr>
        <p:txBody>
          <a:bodyPr wrap="square" rtlCol="0">
            <a:spAutoFit/>
          </a:bodyPr>
          <a:lstStyle/>
          <a:p>
            <a:r>
              <a:rPr lang="en-IN" sz="1600" b="1" dirty="0"/>
              <a:t>Note: </a:t>
            </a:r>
            <a:r>
              <a:rPr lang="en-IN" sz="1600" dirty="0"/>
              <a:t>FL is one of the major contributor to the loan amounts, Applicants from FL are having more defaulting tendencies.</a:t>
            </a:r>
          </a:p>
        </p:txBody>
      </p:sp>
    </p:spTree>
    <p:extLst>
      <p:ext uri="{BB962C8B-B14F-4D97-AF65-F5344CB8AC3E}">
        <p14:creationId xmlns:p14="http://schemas.microsoft.com/office/powerpoint/2010/main" val="3337848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DBC7BB-31CB-E839-557F-C716346153B7}"/>
              </a:ext>
            </a:extLst>
          </p:cNvPr>
          <p:cNvSpPr>
            <a:spLocks noGrp="1"/>
          </p:cNvSpPr>
          <p:nvPr>
            <p:ph type="title"/>
          </p:nvPr>
        </p:nvSpPr>
        <p:spPr/>
        <p:txBody>
          <a:bodyPr/>
          <a:lstStyle/>
          <a:p>
            <a:r>
              <a:rPr lang="en-IN" dirty="0"/>
              <a:t>DTI, Loan status Vs Loan amounts</a:t>
            </a:r>
          </a:p>
        </p:txBody>
      </p:sp>
      <p:pic>
        <p:nvPicPr>
          <p:cNvPr id="5" name="Picture 4">
            <a:extLst>
              <a:ext uri="{FF2B5EF4-FFF2-40B4-BE49-F238E27FC236}">
                <a16:creationId xmlns:a16="http://schemas.microsoft.com/office/drawing/2014/main" id="{51569BFD-AFD7-4A72-6373-7D69AC362FF5}"/>
              </a:ext>
            </a:extLst>
          </p:cNvPr>
          <p:cNvPicPr>
            <a:picLocks noChangeAspect="1"/>
          </p:cNvPicPr>
          <p:nvPr/>
        </p:nvPicPr>
        <p:blipFill>
          <a:blip r:embed="rId2"/>
          <a:stretch>
            <a:fillRect/>
          </a:stretch>
        </p:blipFill>
        <p:spPr>
          <a:xfrm>
            <a:off x="444500" y="1500152"/>
            <a:ext cx="10569856" cy="2118544"/>
          </a:xfrm>
          <a:prstGeom prst="rect">
            <a:avLst/>
          </a:prstGeom>
        </p:spPr>
      </p:pic>
      <p:pic>
        <p:nvPicPr>
          <p:cNvPr id="7" name="Picture 6">
            <a:extLst>
              <a:ext uri="{FF2B5EF4-FFF2-40B4-BE49-F238E27FC236}">
                <a16:creationId xmlns:a16="http://schemas.microsoft.com/office/drawing/2014/main" id="{98A164D5-68B7-B48C-CE22-BF471577687B}"/>
              </a:ext>
            </a:extLst>
          </p:cNvPr>
          <p:cNvPicPr>
            <a:picLocks noChangeAspect="1"/>
          </p:cNvPicPr>
          <p:nvPr/>
        </p:nvPicPr>
        <p:blipFill>
          <a:blip r:embed="rId3"/>
          <a:stretch>
            <a:fillRect/>
          </a:stretch>
        </p:blipFill>
        <p:spPr>
          <a:xfrm>
            <a:off x="444500" y="3429000"/>
            <a:ext cx="11084112" cy="2604247"/>
          </a:xfrm>
          <a:prstGeom prst="rect">
            <a:avLst/>
          </a:prstGeom>
        </p:spPr>
      </p:pic>
      <p:sp>
        <p:nvSpPr>
          <p:cNvPr id="8" name="TextBox 7">
            <a:extLst>
              <a:ext uri="{FF2B5EF4-FFF2-40B4-BE49-F238E27FC236}">
                <a16:creationId xmlns:a16="http://schemas.microsoft.com/office/drawing/2014/main" id="{B11D8B0C-DE34-C37A-B2B3-81C899B3637D}"/>
              </a:ext>
            </a:extLst>
          </p:cNvPr>
          <p:cNvSpPr txBox="1"/>
          <p:nvPr/>
        </p:nvSpPr>
        <p:spPr>
          <a:xfrm>
            <a:off x="444500" y="6145769"/>
            <a:ext cx="9654988" cy="338554"/>
          </a:xfrm>
          <a:prstGeom prst="rect">
            <a:avLst/>
          </a:prstGeom>
          <a:noFill/>
        </p:spPr>
        <p:txBody>
          <a:bodyPr wrap="square" rtlCol="0">
            <a:spAutoFit/>
          </a:bodyPr>
          <a:lstStyle/>
          <a:p>
            <a:r>
              <a:rPr lang="en-IN" sz="1600" b="1" dirty="0"/>
              <a:t>Note: </a:t>
            </a:r>
            <a:r>
              <a:rPr lang="en-IN" sz="1600" dirty="0"/>
              <a:t>As the DTI increases, tendency to default increases.</a:t>
            </a:r>
          </a:p>
        </p:txBody>
      </p:sp>
    </p:spTree>
    <p:extLst>
      <p:ext uri="{BB962C8B-B14F-4D97-AF65-F5344CB8AC3E}">
        <p14:creationId xmlns:p14="http://schemas.microsoft.com/office/powerpoint/2010/main" val="244848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D97C89-6646-78A4-9092-28D1D4D972F8}"/>
              </a:ext>
            </a:extLst>
          </p:cNvPr>
          <p:cNvSpPr>
            <a:spLocks noGrp="1"/>
          </p:cNvSpPr>
          <p:nvPr>
            <p:ph type="title"/>
          </p:nvPr>
        </p:nvSpPr>
        <p:spPr/>
        <p:txBody>
          <a:bodyPr>
            <a:normAutofit fontScale="90000"/>
          </a:bodyPr>
          <a:lstStyle/>
          <a:p>
            <a:r>
              <a:rPr lang="en-IN" dirty="0"/>
              <a:t>Derogatory public record, Loan Status Vs Loan Amounts </a:t>
            </a:r>
          </a:p>
        </p:txBody>
      </p:sp>
      <p:pic>
        <p:nvPicPr>
          <p:cNvPr id="5" name="Picture 4">
            <a:extLst>
              <a:ext uri="{FF2B5EF4-FFF2-40B4-BE49-F238E27FC236}">
                <a16:creationId xmlns:a16="http://schemas.microsoft.com/office/drawing/2014/main" id="{46701571-670A-133B-8946-8B591337FC72}"/>
              </a:ext>
            </a:extLst>
          </p:cNvPr>
          <p:cNvPicPr>
            <a:picLocks noChangeAspect="1"/>
          </p:cNvPicPr>
          <p:nvPr/>
        </p:nvPicPr>
        <p:blipFill>
          <a:blip r:embed="rId2"/>
          <a:stretch>
            <a:fillRect/>
          </a:stretch>
        </p:blipFill>
        <p:spPr>
          <a:xfrm>
            <a:off x="663826" y="1267526"/>
            <a:ext cx="10577477" cy="1920406"/>
          </a:xfrm>
          <a:prstGeom prst="rect">
            <a:avLst/>
          </a:prstGeom>
        </p:spPr>
      </p:pic>
      <p:pic>
        <p:nvPicPr>
          <p:cNvPr id="7" name="Picture 6">
            <a:extLst>
              <a:ext uri="{FF2B5EF4-FFF2-40B4-BE49-F238E27FC236}">
                <a16:creationId xmlns:a16="http://schemas.microsoft.com/office/drawing/2014/main" id="{1BCF98EC-DDDA-2058-F0B3-D92662BE0D28}"/>
              </a:ext>
            </a:extLst>
          </p:cNvPr>
          <p:cNvPicPr>
            <a:picLocks noChangeAspect="1"/>
          </p:cNvPicPr>
          <p:nvPr/>
        </p:nvPicPr>
        <p:blipFill>
          <a:blip r:embed="rId3"/>
          <a:stretch>
            <a:fillRect/>
          </a:stretch>
        </p:blipFill>
        <p:spPr>
          <a:xfrm>
            <a:off x="663826" y="3220288"/>
            <a:ext cx="10531753" cy="2842506"/>
          </a:xfrm>
          <a:prstGeom prst="rect">
            <a:avLst/>
          </a:prstGeom>
        </p:spPr>
      </p:pic>
      <p:sp>
        <p:nvSpPr>
          <p:cNvPr id="8" name="TextBox 7">
            <a:extLst>
              <a:ext uri="{FF2B5EF4-FFF2-40B4-BE49-F238E27FC236}">
                <a16:creationId xmlns:a16="http://schemas.microsoft.com/office/drawing/2014/main" id="{5EE1FD7F-A6B3-3FE7-C470-0364092A8AFA}"/>
              </a:ext>
            </a:extLst>
          </p:cNvPr>
          <p:cNvSpPr txBox="1"/>
          <p:nvPr/>
        </p:nvSpPr>
        <p:spPr>
          <a:xfrm>
            <a:off x="444500" y="6145769"/>
            <a:ext cx="9654988" cy="338554"/>
          </a:xfrm>
          <a:prstGeom prst="rect">
            <a:avLst/>
          </a:prstGeom>
          <a:noFill/>
        </p:spPr>
        <p:txBody>
          <a:bodyPr wrap="square" rtlCol="0">
            <a:spAutoFit/>
          </a:bodyPr>
          <a:lstStyle/>
          <a:p>
            <a:r>
              <a:rPr lang="en-IN" sz="1600" b="1" dirty="0"/>
              <a:t>Note: </a:t>
            </a:r>
            <a:r>
              <a:rPr lang="en-IN" sz="1600" dirty="0"/>
              <a:t>Applicants with 1 or two derogatory records have more tendency to default. </a:t>
            </a:r>
          </a:p>
        </p:txBody>
      </p:sp>
    </p:spTree>
    <p:extLst>
      <p:ext uri="{BB962C8B-B14F-4D97-AF65-F5344CB8AC3E}">
        <p14:creationId xmlns:p14="http://schemas.microsoft.com/office/powerpoint/2010/main" val="2433531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54787-257F-6207-2598-4F9E603B1E94}"/>
              </a:ext>
            </a:extLst>
          </p:cNvPr>
          <p:cNvSpPr>
            <a:spLocks noGrp="1"/>
          </p:cNvSpPr>
          <p:nvPr>
            <p:ph type="title"/>
          </p:nvPr>
        </p:nvSpPr>
        <p:spPr/>
        <p:txBody>
          <a:bodyPr>
            <a:normAutofit fontScale="90000"/>
          </a:bodyPr>
          <a:lstStyle/>
          <a:p>
            <a:r>
              <a:rPr lang="en-IN" dirty="0"/>
              <a:t>Interest rate category, Loan status, grade Vs Loan Amount(Sum and Average), Count</a:t>
            </a:r>
          </a:p>
        </p:txBody>
      </p:sp>
      <p:pic>
        <p:nvPicPr>
          <p:cNvPr id="9" name="Picture 8">
            <a:extLst>
              <a:ext uri="{FF2B5EF4-FFF2-40B4-BE49-F238E27FC236}">
                <a16:creationId xmlns:a16="http://schemas.microsoft.com/office/drawing/2014/main" id="{5525AB9C-DF78-3EBB-429C-980924237E35}"/>
              </a:ext>
            </a:extLst>
          </p:cNvPr>
          <p:cNvPicPr>
            <a:picLocks noChangeAspect="1"/>
          </p:cNvPicPr>
          <p:nvPr/>
        </p:nvPicPr>
        <p:blipFill>
          <a:blip r:embed="rId2"/>
          <a:stretch>
            <a:fillRect/>
          </a:stretch>
        </p:blipFill>
        <p:spPr>
          <a:xfrm>
            <a:off x="1550276" y="2095579"/>
            <a:ext cx="9091448" cy="3330229"/>
          </a:xfrm>
          <a:prstGeom prst="rect">
            <a:avLst/>
          </a:prstGeom>
        </p:spPr>
      </p:pic>
    </p:spTree>
    <p:extLst>
      <p:ext uri="{BB962C8B-B14F-4D97-AF65-F5344CB8AC3E}">
        <p14:creationId xmlns:p14="http://schemas.microsoft.com/office/powerpoint/2010/main" val="1017168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C8723A-98D3-3AAA-D4CF-7084DFCE7732}"/>
              </a:ext>
            </a:extLst>
          </p:cNvPr>
          <p:cNvSpPr>
            <a:spLocks noGrp="1"/>
          </p:cNvSpPr>
          <p:nvPr>
            <p:ph type="title"/>
          </p:nvPr>
        </p:nvSpPr>
        <p:spPr/>
        <p:txBody>
          <a:bodyPr>
            <a:normAutofit fontScale="90000"/>
          </a:bodyPr>
          <a:lstStyle/>
          <a:p>
            <a:r>
              <a:rPr lang="en-IN" dirty="0"/>
              <a:t>Annual income category, Loan status, grade Vs Loan Amount(Sum and Average), Count</a:t>
            </a:r>
          </a:p>
        </p:txBody>
      </p:sp>
      <p:pic>
        <p:nvPicPr>
          <p:cNvPr id="7" name="Picture 6">
            <a:extLst>
              <a:ext uri="{FF2B5EF4-FFF2-40B4-BE49-F238E27FC236}">
                <a16:creationId xmlns:a16="http://schemas.microsoft.com/office/drawing/2014/main" id="{D17438F3-F255-3E09-C72F-7F1899200FC7}"/>
              </a:ext>
            </a:extLst>
          </p:cNvPr>
          <p:cNvPicPr>
            <a:picLocks noChangeAspect="1"/>
          </p:cNvPicPr>
          <p:nvPr/>
        </p:nvPicPr>
        <p:blipFill>
          <a:blip r:embed="rId2"/>
          <a:stretch>
            <a:fillRect/>
          </a:stretch>
        </p:blipFill>
        <p:spPr>
          <a:xfrm>
            <a:off x="925382" y="1756265"/>
            <a:ext cx="10341236" cy="3345470"/>
          </a:xfrm>
          <a:prstGeom prst="rect">
            <a:avLst/>
          </a:prstGeom>
        </p:spPr>
      </p:pic>
    </p:spTree>
    <p:extLst>
      <p:ext uri="{BB962C8B-B14F-4D97-AF65-F5344CB8AC3E}">
        <p14:creationId xmlns:p14="http://schemas.microsoft.com/office/powerpoint/2010/main" val="2608519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B3B77-C356-4C8A-9679-23E5D62152EB}"/>
              </a:ext>
            </a:extLst>
          </p:cNvPr>
          <p:cNvSpPr>
            <a:spLocks noGrp="1"/>
          </p:cNvSpPr>
          <p:nvPr>
            <p:ph type="title"/>
          </p:nvPr>
        </p:nvSpPr>
        <p:spPr/>
        <p:txBody>
          <a:bodyPr>
            <a:normAutofit fontScale="90000"/>
          </a:bodyPr>
          <a:lstStyle/>
          <a:p>
            <a:r>
              <a:rPr lang="en-IN" dirty="0"/>
              <a:t>Loan amount category, Loan status, grade Vs Loan Amount(Sum and Average), Count</a:t>
            </a:r>
          </a:p>
        </p:txBody>
      </p:sp>
      <p:pic>
        <p:nvPicPr>
          <p:cNvPr id="7" name="Picture 6">
            <a:extLst>
              <a:ext uri="{FF2B5EF4-FFF2-40B4-BE49-F238E27FC236}">
                <a16:creationId xmlns:a16="http://schemas.microsoft.com/office/drawing/2014/main" id="{2DA0AC46-888A-B485-5B77-A0D6193CA0FA}"/>
              </a:ext>
            </a:extLst>
          </p:cNvPr>
          <p:cNvPicPr>
            <a:picLocks noChangeAspect="1"/>
          </p:cNvPicPr>
          <p:nvPr/>
        </p:nvPicPr>
        <p:blipFill>
          <a:blip r:embed="rId2"/>
          <a:stretch>
            <a:fillRect/>
          </a:stretch>
        </p:blipFill>
        <p:spPr>
          <a:xfrm>
            <a:off x="926048" y="1725782"/>
            <a:ext cx="10501270" cy="3406435"/>
          </a:xfrm>
          <a:prstGeom prst="rect">
            <a:avLst/>
          </a:prstGeom>
        </p:spPr>
      </p:pic>
    </p:spTree>
    <p:extLst>
      <p:ext uri="{BB962C8B-B14F-4D97-AF65-F5344CB8AC3E}">
        <p14:creationId xmlns:p14="http://schemas.microsoft.com/office/powerpoint/2010/main" val="413783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BD4F5-0BE3-D05A-E8C1-74CED252D72D}"/>
              </a:ext>
            </a:extLst>
          </p:cNvPr>
          <p:cNvSpPr>
            <a:spLocks noGrp="1"/>
          </p:cNvSpPr>
          <p:nvPr>
            <p:ph type="title"/>
          </p:nvPr>
        </p:nvSpPr>
        <p:spPr/>
        <p:txBody>
          <a:bodyPr>
            <a:normAutofit fontScale="90000"/>
          </a:bodyPr>
          <a:lstStyle/>
          <a:p>
            <a:r>
              <a:rPr lang="en-IN" dirty="0"/>
              <a:t>Loan amount category, DTI category, Loan status Vs Loan Amount(Sum and Average), Count</a:t>
            </a:r>
          </a:p>
        </p:txBody>
      </p:sp>
      <p:pic>
        <p:nvPicPr>
          <p:cNvPr id="7" name="Picture 6">
            <a:extLst>
              <a:ext uri="{FF2B5EF4-FFF2-40B4-BE49-F238E27FC236}">
                <a16:creationId xmlns:a16="http://schemas.microsoft.com/office/drawing/2014/main" id="{A99352DB-E91B-90D1-3ABD-A33CDD4E4A9C}"/>
              </a:ext>
            </a:extLst>
          </p:cNvPr>
          <p:cNvPicPr>
            <a:picLocks noChangeAspect="1"/>
          </p:cNvPicPr>
          <p:nvPr/>
        </p:nvPicPr>
        <p:blipFill>
          <a:blip r:embed="rId2"/>
          <a:stretch>
            <a:fillRect/>
          </a:stretch>
        </p:blipFill>
        <p:spPr>
          <a:xfrm>
            <a:off x="906330" y="1977264"/>
            <a:ext cx="10379339" cy="2903472"/>
          </a:xfrm>
          <a:prstGeom prst="rect">
            <a:avLst/>
          </a:prstGeom>
        </p:spPr>
      </p:pic>
    </p:spTree>
    <p:extLst>
      <p:ext uri="{BB962C8B-B14F-4D97-AF65-F5344CB8AC3E}">
        <p14:creationId xmlns:p14="http://schemas.microsoft.com/office/powerpoint/2010/main" val="157661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50EE1E-86B3-0F76-36B2-A3C74306F882}"/>
              </a:ext>
            </a:extLst>
          </p:cNvPr>
          <p:cNvSpPr>
            <a:spLocks noGrp="1"/>
          </p:cNvSpPr>
          <p:nvPr>
            <p:ph type="title"/>
          </p:nvPr>
        </p:nvSpPr>
        <p:spPr/>
        <p:txBody>
          <a:bodyPr>
            <a:normAutofit fontScale="90000"/>
          </a:bodyPr>
          <a:lstStyle/>
          <a:p>
            <a:r>
              <a:rPr lang="en-IN" dirty="0"/>
              <a:t>Public Record, Loan status, grade Vs Loan Amount(Sum and Average), Count</a:t>
            </a:r>
          </a:p>
        </p:txBody>
      </p:sp>
      <p:pic>
        <p:nvPicPr>
          <p:cNvPr id="5" name="Picture 4">
            <a:extLst>
              <a:ext uri="{FF2B5EF4-FFF2-40B4-BE49-F238E27FC236}">
                <a16:creationId xmlns:a16="http://schemas.microsoft.com/office/drawing/2014/main" id="{5B3C2272-A01B-E7BF-9763-CC1399663988}"/>
              </a:ext>
            </a:extLst>
          </p:cNvPr>
          <p:cNvPicPr>
            <a:picLocks noChangeAspect="1"/>
          </p:cNvPicPr>
          <p:nvPr/>
        </p:nvPicPr>
        <p:blipFill>
          <a:blip r:embed="rId2"/>
          <a:stretch>
            <a:fillRect/>
          </a:stretch>
        </p:blipFill>
        <p:spPr>
          <a:xfrm>
            <a:off x="444500" y="2134180"/>
            <a:ext cx="6171453" cy="2141406"/>
          </a:xfrm>
          <a:prstGeom prst="rect">
            <a:avLst/>
          </a:prstGeom>
        </p:spPr>
      </p:pic>
      <p:pic>
        <p:nvPicPr>
          <p:cNvPr id="7" name="Picture 6">
            <a:extLst>
              <a:ext uri="{FF2B5EF4-FFF2-40B4-BE49-F238E27FC236}">
                <a16:creationId xmlns:a16="http://schemas.microsoft.com/office/drawing/2014/main" id="{7C60592A-B99F-12B6-F7AC-8B7FAE5002F5}"/>
              </a:ext>
            </a:extLst>
          </p:cNvPr>
          <p:cNvPicPr>
            <a:picLocks noChangeAspect="1"/>
          </p:cNvPicPr>
          <p:nvPr/>
        </p:nvPicPr>
        <p:blipFill>
          <a:blip r:embed="rId3"/>
          <a:stretch>
            <a:fillRect/>
          </a:stretch>
        </p:blipFill>
        <p:spPr>
          <a:xfrm>
            <a:off x="368294" y="4275586"/>
            <a:ext cx="6247660" cy="2248095"/>
          </a:xfrm>
          <a:prstGeom prst="rect">
            <a:avLst/>
          </a:prstGeom>
        </p:spPr>
      </p:pic>
      <p:pic>
        <p:nvPicPr>
          <p:cNvPr id="9" name="Picture 8">
            <a:extLst>
              <a:ext uri="{FF2B5EF4-FFF2-40B4-BE49-F238E27FC236}">
                <a16:creationId xmlns:a16="http://schemas.microsoft.com/office/drawing/2014/main" id="{DF180D33-8712-6B0B-FEC1-AEBF01EED930}"/>
              </a:ext>
            </a:extLst>
          </p:cNvPr>
          <p:cNvPicPr>
            <a:picLocks noChangeAspect="1"/>
          </p:cNvPicPr>
          <p:nvPr/>
        </p:nvPicPr>
        <p:blipFill>
          <a:blip r:embed="rId4"/>
          <a:stretch>
            <a:fillRect/>
          </a:stretch>
        </p:blipFill>
        <p:spPr>
          <a:xfrm>
            <a:off x="6330370" y="2886537"/>
            <a:ext cx="5417130" cy="2286198"/>
          </a:xfrm>
          <a:prstGeom prst="rect">
            <a:avLst/>
          </a:prstGeom>
        </p:spPr>
      </p:pic>
    </p:spTree>
    <p:extLst>
      <p:ext uri="{BB962C8B-B14F-4D97-AF65-F5344CB8AC3E}">
        <p14:creationId xmlns:p14="http://schemas.microsoft.com/office/powerpoint/2010/main" val="3268297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02C5C6-BFAD-D46B-9AE9-7E462A4FF935}"/>
              </a:ext>
            </a:extLst>
          </p:cNvPr>
          <p:cNvSpPr>
            <a:spLocks noGrp="1"/>
          </p:cNvSpPr>
          <p:nvPr>
            <p:ph sz="quarter" idx="10"/>
          </p:nvPr>
        </p:nvSpPr>
        <p:spPr>
          <a:xfrm>
            <a:off x="444500" y="1460501"/>
            <a:ext cx="5327904" cy="1854944"/>
          </a:xfrm>
        </p:spPr>
        <p:txBody>
          <a:bodyPr>
            <a:normAutofit/>
          </a:bodyPr>
          <a:lstStyle/>
          <a:p>
            <a:r>
              <a:rPr lang="en-US" sz="1100" b="1" dirty="0"/>
              <a:t>Interest rate, Grade, Loan Status Vs Loan amount, counts </a:t>
            </a:r>
          </a:p>
          <a:p>
            <a:pPr marL="342900" indent="-342900">
              <a:buAutoNum type="arabicParenR"/>
            </a:pPr>
            <a:r>
              <a:rPr lang="en-US" sz="1100" dirty="0"/>
              <a:t>Grade A is taking loan with interest rates 0 to 10 only</a:t>
            </a:r>
          </a:p>
          <a:p>
            <a:pPr marL="342900" indent="-342900">
              <a:buAutoNum type="arabicParenR"/>
            </a:pPr>
            <a:r>
              <a:rPr lang="en-US" sz="1100" dirty="0"/>
              <a:t>Maximum defaults are in B, C and D</a:t>
            </a:r>
          </a:p>
          <a:p>
            <a:pPr marL="342900" indent="-342900">
              <a:buAutoNum type="arabicParenR"/>
            </a:pPr>
            <a:r>
              <a:rPr lang="en-US" sz="1100" dirty="0"/>
              <a:t>In B the one taking interest rate 10-12.5 have more defaulters</a:t>
            </a:r>
          </a:p>
          <a:p>
            <a:pPr marL="342900" indent="-342900">
              <a:buAutoNum type="arabicParenR"/>
            </a:pPr>
            <a:r>
              <a:rPr lang="en-US" sz="1100" dirty="0"/>
              <a:t>In C the one taking interest rate 12.5-16 have more defaulters</a:t>
            </a:r>
          </a:p>
          <a:p>
            <a:pPr marL="342900" indent="-342900">
              <a:buAutoNum type="arabicParenR"/>
            </a:pPr>
            <a:r>
              <a:rPr lang="en-US" sz="1100" dirty="0"/>
              <a:t>For 16+ interest rates grade D and E have more defaulters</a:t>
            </a:r>
            <a:endParaRPr lang="en-IN" sz="1100" dirty="0"/>
          </a:p>
        </p:txBody>
      </p:sp>
      <p:sp>
        <p:nvSpPr>
          <p:cNvPr id="3" name="Title 2">
            <a:extLst>
              <a:ext uri="{FF2B5EF4-FFF2-40B4-BE49-F238E27FC236}">
                <a16:creationId xmlns:a16="http://schemas.microsoft.com/office/drawing/2014/main" id="{0DAA33DA-A3E1-A520-85EB-BA210D0F76B8}"/>
              </a:ext>
            </a:extLst>
          </p:cNvPr>
          <p:cNvSpPr>
            <a:spLocks noGrp="1"/>
          </p:cNvSpPr>
          <p:nvPr>
            <p:ph type="title"/>
          </p:nvPr>
        </p:nvSpPr>
        <p:spPr/>
        <p:txBody>
          <a:bodyPr>
            <a:normAutofit/>
          </a:bodyPr>
          <a:lstStyle/>
          <a:p>
            <a:r>
              <a:rPr lang="en-IN" sz="2500" dirty="0"/>
              <a:t>Observations Based on Multivariate analysis</a:t>
            </a:r>
          </a:p>
        </p:txBody>
      </p:sp>
      <p:sp>
        <p:nvSpPr>
          <p:cNvPr id="4" name="Content Placeholder 1">
            <a:extLst>
              <a:ext uri="{FF2B5EF4-FFF2-40B4-BE49-F238E27FC236}">
                <a16:creationId xmlns:a16="http://schemas.microsoft.com/office/drawing/2014/main" id="{22055918-01C5-0EEF-A0FF-E41A2054D7CF}"/>
              </a:ext>
            </a:extLst>
          </p:cNvPr>
          <p:cNvSpPr txBox="1">
            <a:spLocks/>
          </p:cNvSpPr>
          <p:nvPr/>
        </p:nvSpPr>
        <p:spPr>
          <a:xfrm>
            <a:off x="444500" y="3299920"/>
            <a:ext cx="5327904" cy="907379"/>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Annual income, Grade, Loan Status Vs Loan amount, counts </a:t>
            </a:r>
          </a:p>
          <a:p>
            <a:pPr marL="342900" indent="-342900">
              <a:buAutoNum type="arabicParenR"/>
            </a:pPr>
            <a:r>
              <a:rPr lang="en-US" sz="1100" dirty="0"/>
              <a:t>Grade B,C and D have more defaulters for annual income 20K-60K</a:t>
            </a:r>
          </a:p>
          <a:p>
            <a:pPr marL="342900" indent="-342900">
              <a:buAutoNum type="arabicParenR"/>
            </a:pPr>
            <a:r>
              <a:rPr lang="en-US" sz="1100" dirty="0"/>
              <a:t>Grade E have more defaulters with annual income 40K to 60K</a:t>
            </a:r>
          </a:p>
        </p:txBody>
      </p:sp>
      <p:sp>
        <p:nvSpPr>
          <p:cNvPr id="5" name="Content Placeholder 1">
            <a:extLst>
              <a:ext uri="{FF2B5EF4-FFF2-40B4-BE49-F238E27FC236}">
                <a16:creationId xmlns:a16="http://schemas.microsoft.com/office/drawing/2014/main" id="{24770ADE-442C-30FF-6328-F93ED30CD09A}"/>
              </a:ext>
            </a:extLst>
          </p:cNvPr>
          <p:cNvSpPr txBox="1">
            <a:spLocks/>
          </p:cNvSpPr>
          <p:nvPr/>
        </p:nvSpPr>
        <p:spPr>
          <a:xfrm>
            <a:off x="444500" y="4191774"/>
            <a:ext cx="5327904" cy="938899"/>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Loan amounts categories, Grade, Loan Status Vs Loan amount, counts </a:t>
            </a:r>
          </a:p>
          <a:p>
            <a:pPr marL="342900" indent="-342900">
              <a:buAutoNum type="arabicParenR"/>
            </a:pPr>
            <a:r>
              <a:rPr lang="en-US" sz="1100" dirty="0"/>
              <a:t>Grade B,C and D have more defaulters with loan amount 0-21K</a:t>
            </a:r>
          </a:p>
          <a:p>
            <a:pPr marL="342900" indent="-342900">
              <a:buAutoNum type="arabicParenR"/>
            </a:pPr>
            <a:r>
              <a:rPr lang="en-US" sz="1100" dirty="0"/>
              <a:t>Grade E have more defaulters with 7K-21K</a:t>
            </a:r>
          </a:p>
        </p:txBody>
      </p:sp>
      <p:sp>
        <p:nvSpPr>
          <p:cNvPr id="6" name="Content Placeholder 1">
            <a:extLst>
              <a:ext uri="{FF2B5EF4-FFF2-40B4-BE49-F238E27FC236}">
                <a16:creationId xmlns:a16="http://schemas.microsoft.com/office/drawing/2014/main" id="{31E04E43-31EA-5348-CB4F-39A5AE9A065F}"/>
              </a:ext>
            </a:extLst>
          </p:cNvPr>
          <p:cNvSpPr txBox="1">
            <a:spLocks/>
          </p:cNvSpPr>
          <p:nvPr/>
        </p:nvSpPr>
        <p:spPr>
          <a:xfrm>
            <a:off x="5772404" y="1460501"/>
            <a:ext cx="5327904" cy="722149"/>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Purpose, Grade, Loan Status Vs Loan amount, counts </a:t>
            </a:r>
          </a:p>
          <a:p>
            <a:pPr marL="342900" indent="-342900">
              <a:buAutoNum type="arabicParenR"/>
            </a:pPr>
            <a:r>
              <a:rPr lang="en-US" sz="1100" dirty="0"/>
              <a:t>Grade B,C,D and E have maximum defaulter with the purpose of </a:t>
            </a:r>
            <a:r>
              <a:rPr lang="en-US" sz="1100" dirty="0" err="1"/>
              <a:t>debt_consolidation</a:t>
            </a:r>
            <a:endParaRPr lang="en-US" sz="1100" dirty="0"/>
          </a:p>
        </p:txBody>
      </p:sp>
      <p:sp>
        <p:nvSpPr>
          <p:cNvPr id="7" name="Content Placeholder 1">
            <a:extLst>
              <a:ext uri="{FF2B5EF4-FFF2-40B4-BE49-F238E27FC236}">
                <a16:creationId xmlns:a16="http://schemas.microsoft.com/office/drawing/2014/main" id="{016D89FC-0461-D1D8-31AC-69D7428B2669}"/>
              </a:ext>
            </a:extLst>
          </p:cNvPr>
          <p:cNvSpPr txBox="1">
            <a:spLocks/>
          </p:cNvSpPr>
          <p:nvPr/>
        </p:nvSpPr>
        <p:spPr>
          <a:xfrm>
            <a:off x="5772404" y="2262410"/>
            <a:ext cx="5327904" cy="938900"/>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State, Grade, Loan Status Vs Loan amount, counts </a:t>
            </a:r>
          </a:p>
          <a:p>
            <a:pPr marL="342900" indent="-342900">
              <a:buAutoNum type="arabicParenR"/>
            </a:pPr>
            <a:r>
              <a:rPr lang="en-US" sz="1100" dirty="0"/>
              <a:t>Grade A have max defaulters in states: CA, NJ</a:t>
            </a:r>
          </a:p>
          <a:p>
            <a:pPr marL="342900" indent="-342900">
              <a:buAutoNum type="arabicParenR"/>
            </a:pPr>
            <a:r>
              <a:rPr lang="en-US" sz="1100" dirty="0"/>
              <a:t>NY, FL, NJ and CA have maximum defaulters for A to E categories</a:t>
            </a:r>
          </a:p>
        </p:txBody>
      </p:sp>
      <p:sp>
        <p:nvSpPr>
          <p:cNvPr id="8" name="Content Placeholder 1">
            <a:extLst>
              <a:ext uri="{FF2B5EF4-FFF2-40B4-BE49-F238E27FC236}">
                <a16:creationId xmlns:a16="http://schemas.microsoft.com/office/drawing/2014/main" id="{6420FEE9-E481-3FA6-676D-975966F74DC7}"/>
              </a:ext>
            </a:extLst>
          </p:cNvPr>
          <p:cNvSpPr txBox="1">
            <a:spLocks/>
          </p:cNvSpPr>
          <p:nvPr/>
        </p:nvSpPr>
        <p:spPr>
          <a:xfrm>
            <a:off x="5772404" y="3281070"/>
            <a:ext cx="5327904" cy="973453"/>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DTI, Grade, Loan Status Vs Loan amount, counts </a:t>
            </a:r>
          </a:p>
          <a:p>
            <a:pPr marL="342900" indent="-342900">
              <a:buAutoNum type="arabicParenR"/>
            </a:pPr>
            <a:r>
              <a:rPr lang="en-US" sz="1100" dirty="0"/>
              <a:t>For grade B,C,D,E maximum defaulters are in 10-20 </a:t>
            </a:r>
            <a:r>
              <a:rPr lang="en-US" sz="1100" dirty="0" err="1"/>
              <a:t>dti</a:t>
            </a:r>
            <a:endParaRPr lang="en-US" sz="1100" dirty="0"/>
          </a:p>
          <a:p>
            <a:pPr marL="342900" indent="-342900">
              <a:buAutoNum type="arabicParenR"/>
            </a:pPr>
            <a:r>
              <a:rPr lang="en-US" sz="1100" dirty="0"/>
              <a:t>For grade A maximum defaulters are in 5-15 </a:t>
            </a:r>
            <a:r>
              <a:rPr lang="en-US" sz="1100" dirty="0" err="1"/>
              <a:t>dti</a:t>
            </a:r>
            <a:endParaRPr lang="en-US" sz="1100" dirty="0"/>
          </a:p>
        </p:txBody>
      </p:sp>
      <p:sp>
        <p:nvSpPr>
          <p:cNvPr id="9" name="Content Placeholder 1">
            <a:extLst>
              <a:ext uri="{FF2B5EF4-FFF2-40B4-BE49-F238E27FC236}">
                <a16:creationId xmlns:a16="http://schemas.microsoft.com/office/drawing/2014/main" id="{47F48682-DB2A-BC6A-4360-FF6720128234}"/>
              </a:ext>
            </a:extLst>
          </p:cNvPr>
          <p:cNvSpPr txBox="1">
            <a:spLocks/>
          </p:cNvSpPr>
          <p:nvPr/>
        </p:nvSpPr>
        <p:spPr>
          <a:xfrm>
            <a:off x="5772404" y="4334282"/>
            <a:ext cx="5327904" cy="1905153"/>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Sub-Grades, Loan Status Vs Loan amount, counts </a:t>
            </a:r>
          </a:p>
          <a:p>
            <a:pPr marL="342900" indent="-342900">
              <a:buAutoNum type="arabicParenR"/>
            </a:pPr>
            <a:r>
              <a:rPr lang="en-US" sz="1100" dirty="0"/>
              <a:t>A4 and A5 have more defaulters</a:t>
            </a:r>
          </a:p>
          <a:p>
            <a:pPr marL="342900" indent="-342900">
              <a:buAutoNum type="arabicParenR"/>
            </a:pPr>
            <a:r>
              <a:rPr lang="en-US" sz="1100" dirty="0"/>
              <a:t>B3,B4 and B5 have more defaulters</a:t>
            </a:r>
          </a:p>
          <a:p>
            <a:pPr marL="342900" indent="-342900">
              <a:buAutoNum type="arabicParenR"/>
            </a:pPr>
            <a:r>
              <a:rPr lang="en-US" sz="1100" dirty="0"/>
              <a:t>C1, C2, C3 have more defaulters</a:t>
            </a:r>
          </a:p>
          <a:p>
            <a:pPr marL="342900" indent="-342900">
              <a:buAutoNum type="arabicParenR"/>
            </a:pPr>
            <a:r>
              <a:rPr lang="en-US" sz="1100" dirty="0"/>
              <a:t>F1, E1,E2 have more defaulters</a:t>
            </a:r>
          </a:p>
          <a:p>
            <a:pPr marL="0" indent="0">
              <a:buNone/>
            </a:pPr>
            <a:r>
              <a:rPr lang="en-US" sz="1100" dirty="0"/>
              <a:t>5)      D2 has more tendency to default</a:t>
            </a:r>
          </a:p>
        </p:txBody>
      </p:sp>
      <p:sp>
        <p:nvSpPr>
          <p:cNvPr id="10" name="Content Placeholder 1">
            <a:extLst>
              <a:ext uri="{FF2B5EF4-FFF2-40B4-BE49-F238E27FC236}">
                <a16:creationId xmlns:a16="http://schemas.microsoft.com/office/drawing/2014/main" id="{CB22B681-2229-62AF-1A64-892F38C8E28E}"/>
              </a:ext>
            </a:extLst>
          </p:cNvPr>
          <p:cNvSpPr txBox="1">
            <a:spLocks/>
          </p:cNvSpPr>
          <p:nvPr/>
        </p:nvSpPr>
        <p:spPr>
          <a:xfrm>
            <a:off x="444500" y="5115148"/>
            <a:ext cx="5327904" cy="77106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Public record, Grade, Loan Status Vs Loan amount, counts </a:t>
            </a:r>
          </a:p>
          <a:p>
            <a:pPr marL="228600" indent="-228600">
              <a:buAutoNum type="arabicParenR"/>
            </a:pPr>
            <a:r>
              <a:rPr lang="en-US" sz="1100" dirty="0"/>
              <a:t>Grade F and G have in general high average in the defaulter, but having 0 or 1 public record among them is having high average amount defaulters.</a:t>
            </a:r>
          </a:p>
          <a:p>
            <a:pPr marL="0" indent="0">
              <a:buNone/>
            </a:pPr>
            <a:endParaRPr lang="en-US" sz="1100" dirty="0"/>
          </a:p>
        </p:txBody>
      </p:sp>
      <p:sp>
        <p:nvSpPr>
          <p:cNvPr id="11" name="Content Placeholder 1">
            <a:extLst>
              <a:ext uri="{FF2B5EF4-FFF2-40B4-BE49-F238E27FC236}">
                <a16:creationId xmlns:a16="http://schemas.microsoft.com/office/drawing/2014/main" id="{1A55074A-6401-07D8-29EC-6748413405EA}"/>
              </a:ext>
            </a:extLst>
          </p:cNvPr>
          <p:cNvSpPr txBox="1">
            <a:spLocks/>
          </p:cNvSpPr>
          <p:nvPr/>
        </p:nvSpPr>
        <p:spPr>
          <a:xfrm>
            <a:off x="444500" y="5870688"/>
            <a:ext cx="5327904" cy="671602"/>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Home ownership, Grade, Loan Status Vs Loan amount, counts </a:t>
            </a:r>
          </a:p>
          <a:p>
            <a:pPr marL="228600" indent="-228600">
              <a:buAutoNum type="arabicParenR"/>
            </a:pPr>
            <a:r>
              <a:rPr lang="en-US" sz="1100" dirty="0"/>
              <a:t>Mortgaged home ownership is more prone to be defaulted</a:t>
            </a:r>
          </a:p>
        </p:txBody>
      </p:sp>
    </p:spTree>
    <p:extLst>
      <p:ext uri="{BB962C8B-B14F-4D97-AF65-F5344CB8AC3E}">
        <p14:creationId xmlns:p14="http://schemas.microsoft.com/office/powerpoint/2010/main" val="67911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1148246" y="412137"/>
            <a:ext cx="9146972" cy="640080"/>
          </a:xfrm>
        </p:spPr>
        <p:txBody>
          <a:bodyPr>
            <a:normAutofit/>
          </a:bodyPr>
          <a:lstStyle/>
          <a:p>
            <a:r>
              <a:rPr lang="en-US" b="1" dirty="0">
                <a:latin typeface="Segoe UI Semibold" panose="020B0502040204020203" pitchFamily="34" charset="0"/>
                <a:cs typeface="Segoe UI Semibold" panose="020B0502040204020203" pitchFamily="34" charset="0"/>
              </a:rPr>
              <a:t>Loan Data Descriptions</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444500" y="1509612"/>
            <a:ext cx="7121712" cy="3652194"/>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sz="1600" dirty="0">
                <a:solidFill>
                  <a:schemeClr val="tx1"/>
                </a:solidFill>
              </a:rPr>
              <a:t>This is a csv file having </a:t>
            </a:r>
            <a:r>
              <a:rPr lang="en-US" sz="1600" b="1" dirty="0">
                <a:solidFill>
                  <a:schemeClr val="tx1"/>
                </a:solidFill>
              </a:rPr>
              <a:t>39717 rows and 111 columns</a:t>
            </a:r>
          </a:p>
          <a:p>
            <a:pPr>
              <a:spcAft>
                <a:spcPts val="1200"/>
              </a:spcAft>
            </a:pPr>
            <a:r>
              <a:rPr lang="en-US" sz="1600" dirty="0">
                <a:solidFill>
                  <a:schemeClr val="tx1"/>
                </a:solidFill>
              </a:rPr>
              <a:t>This dataset contains Different categorical columns which are order categorical and unordered categorical variables and numerical variables.</a:t>
            </a:r>
          </a:p>
          <a:p>
            <a:pPr>
              <a:spcAft>
                <a:spcPts val="1200"/>
              </a:spcAft>
            </a:pPr>
            <a:r>
              <a:rPr lang="en-US" sz="1600" dirty="0">
                <a:solidFill>
                  <a:schemeClr val="tx1"/>
                </a:solidFill>
              </a:rPr>
              <a:t>Columns with all NA values: 54</a:t>
            </a:r>
          </a:p>
          <a:p>
            <a:pPr>
              <a:spcAft>
                <a:spcPts val="1200"/>
              </a:spcAft>
            </a:pPr>
            <a:r>
              <a:rPr lang="en-US" sz="1600" dirty="0">
                <a:solidFill>
                  <a:schemeClr val="tx1"/>
                </a:solidFill>
              </a:rPr>
              <a:t>Columns with NA values more than 30% but not all null: </a:t>
            </a:r>
            <a:br>
              <a:rPr lang="en-US" sz="1600" dirty="0">
                <a:solidFill>
                  <a:schemeClr val="tx1"/>
                </a:solidFill>
              </a:rPr>
            </a:br>
            <a:r>
              <a:rPr lang="en-US" sz="1600" dirty="0">
                <a:solidFill>
                  <a:schemeClr val="tx1"/>
                </a:solidFill>
              </a:rPr>
              <a:t>['desc', '</a:t>
            </a:r>
            <a:r>
              <a:rPr lang="en-US" sz="1600" dirty="0" err="1">
                <a:solidFill>
                  <a:schemeClr val="tx1"/>
                </a:solidFill>
              </a:rPr>
              <a:t>mths_since_last_delinq</a:t>
            </a:r>
            <a:r>
              <a:rPr lang="en-US" sz="1600" dirty="0">
                <a:solidFill>
                  <a:schemeClr val="tx1"/>
                </a:solidFill>
              </a:rPr>
              <a:t>', '</a:t>
            </a:r>
            <a:r>
              <a:rPr lang="en-US" sz="1600" dirty="0" err="1">
                <a:solidFill>
                  <a:schemeClr val="tx1"/>
                </a:solidFill>
              </a:rPr>
              <a:t>mths_since_last_record</a:t>
            </a:r>
            <a:r>
              <a:rPr lang="en-US" sz="1600" dirty="0">
                <a:solidFill>
                  <a:schemeClr val="tx1"/>
                </a:solidFill>
              </a:rPr>
              <a:t>', '</a:t>
            </a:r>
            <a:r>
              <a:rPr lang="en-US" sz="1600" dirty="0" err="1">
                <a:solidFill>
                  <a:schemeClr val="tx1"/>
                </a:solidFill>
              </a:rPr>
              <a:t>next_pymnt_d</a:t>
            </a:r>
            <a:r>
              <a:rPr lang="en-US" sz="1600" dirty="0">
                <a:solidFill>
                  <a:schemeClr val="tx1"/>
                </a:solidFill>
              </a:rPr>
              <a:t>’]</a:t>
            </a:r>
          </a:p>
          <a:p>
            <a:pPr>
              <a:spcBef>
                <a:spcPts val="0"/>
              </a:spcBef>
            </a:pPr>
            <a:r>
              <a:rPr lang="en-US" sz="1600" dirty="0">
                <a:solidFill>
                  <a:schemeClr val="tx1"/>
                </a:solidFill>
              </a:rPr>
              <a:t>Other columns with Null values: </a:t>
            </a:r>
          </a:p>
          <a:p>
            <a:pPr marL="0" indent="0">
              <a:spcBef>
                <a:spcPts val="0"/>
              </a:spcBef>
              <a:buNone/>
            </a:pPr>
            <a:r>
              <a:rPr lang="en-US" sz="1600" dirty="0">
                <a:solidFill>
                  <a:schemeClr val="tx1"/>
                </a:solidFill>
              </a:rPr>
              <a:t>	</a:t>
            </a:r>
            <a:r>
              <a:rPr lang="en-US" sz="1600" dirty="0" err="1">
                <a:solidFill>
                  <a:schemeClr val="tx1"/>
                </a:solidFill>
              </a:rPr>
              <a:t>emp_title</a:t>
            </a:r>
            <a:r>
              <a:rPr lang="en-US" sz="1600" dirty="0">
                <a:solidFill>
                  <a:schemeClr val="tx1"/>
                </a:solidFill>
              </a:rPr>
              <a:t>                     		2459</a:t>
            </a:r>
          </a:p>
          <a:p>
            <a:pPr marL="914391" lvl="2" indent="0">
              <a:spcBef>
                <a:spcPts val="0"/>
              </a:spcBef>
              <a:buNone/>
            </a:pPr>
            <a:r>
              <a:rPr lang="en-US" sz="1600" dirty="0" err="1">
                <a:solidFill>
                  <a:schemeClr val="tx1"/>
                </a:solidFill>
              </a:rPr>
              <a:t>emp_length</a:t>
            </a:r>
            <a:r>
              <a:rPr lang="en-US" sz="1600" dirty="0">
                <a:solidFill>
                  <a:schemeClr val="tx1"/>
                </a:solidFill>
              </a:rPr>
              <a:t>                 		1075</a:t>
            </a:r>
          </a:p>
          <a:p>
            <a:pPr marL="914391" lvl="2" indent="0">
              <a:spcBef>
                <a:spcPts val="0"/>
              </a:spcBef>
              <a:buNone/>
            </a:pPr>
            <a:r>
              <a:rPr lang="en-US" sz="1600" dirty="0">
                <a:solidFill>
                  <a:schemeClr val="tx1"/>
                </a:solidFill>
              </a:rPr>
              <a:t>title                              		11</a:t>
            </a:r>
          </a:p>
          <a:p>
            <a:pPr marL="914391" lvl="2" indent="0">
              <a:spcBef>
                <a:spcPts val="0"/>
              </a:spcBef>
              <a:buNone/>
            </a:pPr>
            <a:r>
              <a:rPr lang="en-US" sz="1600" dirty="0" err="1">
                <a:solidFill>
                  <a:schemeClr val="tx1"/>
                </a:solidFill>
              </a:rPr>
              <a:t>revol_util</a:t>
            </a:r>
            <a:r>
              <a:rPr lang="en-US" sz="1600" dirty="0">
                <a:solidFill>
                  <a:schemeClr val="tx1"/>
                </a:solidFill>
              </a:rPr>
              <a:t>                      		50</a:t>
            </a:r>
          </a:p>
          <a:p>
            <a:pPr marL="914391" lvl="2" indent="0">
              <a:spcBef>
                <a:spcPts val="0"/>
              </a:spcBef>
              <a:buNone/>
            </a:pPr>
            <a:r>
              <a:rPr lang="en-US" sz="1600" dirty="0" err="1">
                <a:solidFill>
                  <a:schemeClr val="tx1"/>
                </a:solidFill>
              </a:rPr>
              <a:t>last_pymnt_d</a:t>
            </a:r>
            <a:r>
              <a:rPr lang="en-US" sz="1600" dirty="0">
                <a:solidFill>
                  <a:schemeClr val="tx1"/>
                </a:solidFill>
              </a:rPr>
              <a:t>               		71</a:t>
            </a:r>
          </a:p>
          <a:p>
            <a:pPr marL="914391" lvl="2" indent="0">
              <a:spcBef>
                <a:spcPts val="0"/>
              </a:spcBef>
              <a:buNone/>
            </a:pPr>
            <a:r>
              <a:rPr lang="en-US" sz="1600" dirty="0" err="1">
                <a:solidFill>
                  <a:schemeClr val="tx1"/>
                </a:solidFill>
              </a:rPr>
              <a:t>last_credit_pull_d</a:t>
            </a:r>
            <a:r>
              <a:rPr lang="en-US" sz="1600" dirty="0">
                <a:solidFill>
                  <a:schemeClr val="tx1"/>
                </a:solidFill>
              </a:rPr>
              <a:t>         		2</a:t>
            </a:r>
          </a:p>
          <a:p>
            <a:pPr marL="914391" lvl="2" indent="0">
              <a:spcBef>
                <a:spcPts val="0"/>
              </a:spcBef>
              <a:buNone/>
            </a:pPr>
            <a:r>
              <a:rPr lang="en-US" sz="1600" dirty="0">
                <a:solidFill>
                  <a:schemeClr val="tx1"/>
                </a:solidFill>
              </a:rPr>
              <a:t>collections_12_mths_ex_med      	56</a:t>
            </a:r>
          </a:p>
          <a:p>
            <a:pPr marL="914391" lvl="2" indent="0">
              <a:spcBef>
                <a:spcPts val="0"/>
              </a:spcBef>
              <a:buNone/>
            </a:pPr>
            <a:r>
              <a:rPr lang="en-US" sz="1600" dirty="0">
                <a:solidFill>
                  <a:schemeClr val="tx1"/>
                </a:solidFill>
              </a:rPr>
              <a:t>chargeoff_within_12_mths          	56</a:t>
            </a:r>
          </a:p>
          <a:p>
            <a:pPr marL="914391" lvl="2" indent="0">
              <a:spcBef>
                <a:spcPts val="0"/>
              </a:spcBef>
              <a:buNone/>
            </a:pPr>
            <a:r>
              <a:rPr lang="en-US" sz="1600" dirty="0" err="1">
                <a:solidFill>
                  <a:schemeClr val="tx1"/>
                </a:solidFill>
              </a:rPr>
              <a:t>pub_rec_bankruptcies</a:t>
            </a:r>
            <a:r>
              <a:rPr lang="en-US" sz="1600" dirty="0">
                <a:solidFill>
                  <a:schemeClr val="tx1"/>
                </a:solidFill>
              </a:rPr>
              <a:t>                 	697</a:t>
            </a:r>
          </a:p>
          <a:p>
            <a:pPr marL="914391" lvl="2" indent="0">
              <a:spcBef>
                <a:spcPts val="0"/>
              </a:spcBef>
              <a:buNone/>
            </a:pPr>
            <a:r>
              <a:rPr lang="en-US" sz="1600" dirty="0" err="1">
                <a:solidFill>
                  <a:schemeClr val="tx1"/>
                </a:solidFill>
              </a:rPr>
              <a:t>tax_liens</a:t>
            </a:r>
            <a:r>
              <a:rPr lang="en-US" sz="1600" dirty="0">
                <a:solidFill>
                  <a:schemeClr val="tx1"/>
                </a:solidFill>
              </a:rPr>
              <a:t>                                      	39</a:t>
            </a:r>
          </a:p>
        </p:txBody>
      </p:sp>
      <p:sp>
        <p:nvSpPr>
          <p:cNvPr id="11" name="TextBox 10">
            <a:extLst>
              <a:ext uri="{FF2B5EF4-FFF2-40B4-BE49-F238E27FC236}">
                <a16:creationId xmlns:a16="http://schemas.microsoft.com/office/drawing/2014/main" id="{13DA5486-E30B-2BA9-F108-348230526986}"/>
              </a:ext>
            </a:extLst>
          </p:cNvPr>
          <p:cNvSpPr txBox="1"/>
          <p:nvPr/>
        </p:nvSpPr>
        <p:spPr>
          <a:xfrm>
            <a:off x="8139954" y="1613647"/>
            <a:ext cx="3774140" cy="3046988"/>
          </a:xfrm>
          <a:prstGeom prst="rect">
            <a:avLst/>
          </a:prstGeom>
          <a:noFill/>
        </p:spPr>
        <p:txBody>
          <a:bodyPr wrap="square" rtlCol="0">
            <a:spAutoFit/>
          </a:bodyPr>
          <a:lstStyle/>
          <a:p>
            <a:r>
              <a:rPr lang="en-IN" sz="1600" b="1" dirty="0"/>
              <a:t>Important Categorical variables:</a:t>
            </a:r>
          </a:p>
          <a:p>
            <a:pPr marL="342900" indent="-342900">
              <a:buAutoNum type="arabicParenR"/>
            </a:pPr>
            <a:r>
              <a:rPr lang="en-IN" sz="1600" dirty="0"/>
              <a:t>Grades and subgrades</a:t>
            </a:r>
          </a:p>
          <a:p>
            <a:pPr marL="342900" indent="-342900">
              <a:buAutoNum type="arabicParenR"/>
            </a:pPr>
            <a:r>
              <a:rPr lang="en-IN" sz="1600" dirty="0"/>
              <a:t>Issue date</a:t>
            </a:r>
          </a:p>
          <a:p>
            <a:pPr marL="342900" indent="-342900">
              <a:buAutoNum type="arabicParenR"/>
            </a:pPr>
            <a:r>
              <a:rPr lang="en-IN" sz="1600" dirty="0"/>
              <a:t>Employment duration</a:t>
            </a:r>
          </a:p>
          <a:p>
            <a:pPr marL="342900" indent="-342900">
              <a:buAutoNum type="arabicParenR"/>
            </a:pPr>
            <a:r>
              <a:rPr lang="en-IN" sz="1600" dirty="0"/>
              <a:t>Home ownership status</a:t>
            </a:r>
          </a:p>
          <a:p>
            <a:pPr marL="342900" indent="-342900">
              <a:buAutoNum type="arabicParenR"/>
            </a:pPr>
            <a:r>
              <a:rPr lang="en-IN" sz="1600" dirty="0"/>
              <a:t>Loan verification status</a:t>
            </a:r>
          </a:p>
          <a:p>
            <a:pPr marL="342900" indent="-342900">
              <a:buAutoNum type="arabicParenR"/>
            </a:pPr>
            <a:r>
              <a:rPr lang="en-IN" sz="1600" dirty="0"/>
              <a:t>Loan Purpose</a:t>
            </a:r>
          </a:p>
          <a:p>
            <a:pPr marL="342900" indent="-342900">
              <a:buAutoNum type="arabicParenR"/>
            </a:pPr>
            <a:r>
              <a:rPr lang="en-IN" sz="1600" dirty="0"/>
              <a:t>Address state</a:t>
            </a:r>
          </a:p>
          <a:p>
            <a:pPr marL="342900" indent="-342900">
              <a:buAutoNum type="arabicParenR"/>
            </a:pPr>
            <a:r>
              <a:rPr lang="en-IN" sz="1600" dirty="0"/>
              <a:t>Loan status</a:t>
            </a:r>
          </a:p>
          <a:p>
            <a:pPr marL="342900" indent="-342900">
              <a:buAutoNum type="arabicParenR"/>
            </a:pPr>
            <a:r>
              <a:rPr lang="en-IN" sz="1600" dirty="0"/>
              <a:t>Derogatory public record</a:t>
            </a:r>
          </a:p>
          <a:p>
            <a:pPr marL="342900" indent="-342900">
              <a:buAutoNum type="arabicParenR"/>
            </a:pPr>
            <a:endParaRPr lang="en-IN" sz="1600" dirty="0"/>
          </a:p>
          <a:p>
            <a:endParaRPr lang="en-IN" sz="1600" dirty="0"/>
          </a:p>
        </p:txBody>
      </p:sp>
      <p:sp>
        <p:nvSpPr>
          <p:cNvPr id="12" name="TextBox 11">
            <a:extLst>
              <a:ext uri="{FF2B5EF4-FFF2-40B4-BE49-F238E27FC236}">
                <a16:creationId xmlns:a16="http://schemas.microsoft.com/office/drawing/2014/main" id="{F53E53B3-2C74-527A-1930-47B760A09D8A}"/>
              </a:ext>
            </a:extLst>
          </p:cNvPr>
          <p:cNvSpPr txBox="1"/>
          <p:nvPr/>
        </p:nvSpPr>
        <p:spPr>
          <a:xfrm>
            <a:off x="8139954" y="4515475"/>
            <a:ext cx="3774140" cy="1815882"/>
          </a:xfrm>
          <a:prstGeom prst="rect">
            <a:avLst/>
          </a:prstGeom>
          <a:noFill/>
        </p:spPr>
        <p:txBody>
          <a:bodyPr wrap="square" rtlCol="0">
            <a:spAutoFit/>
          </a:bodyPr>
          <a:lstStyle/>
          <a:p>
            <a:r>
              <a:rPr lang="en-IN" sz="1600" b="1" dirty="0"/>
              <a:t>Important facts column:</a:t>
            </a:r>
          </a:p>
          <a:p>
            <a:pPr marL="342900" indent="-342900">
              <a:buAutoNum type="arabicParenR"/>
            </a:pPr>
            <a:r>
              <a:rPr lang="en-IN" sz="1600" dirty="0"/>
              <a:t>Debt to income ratio</a:t>
            </a:r>
          </a:p>
          <a:p>
            <a:pPr marL="342900" indent="-342900">
              <a:buAutoNum type="arabicParenR"/>
            </a:pPr>
            <a:r>
              <a:rPr lang="en-IN" sz="1600" dirty="0"/>
              <a:t>Annual income</a:t>
            </a:r>
          </a:p>
          <a:p>
            <a:pPr marL="342900" indent="-342900">
              <a:buAutoNum type="arabicParenR"/>
            </a:pPr>
            <a:r>
              <a:rPr lang="en-IN" sz="1600" dirty="0"/>
              <a:t>Loan amount</a:t>
            </a:r>
          </a:p>
          <a:p>
            <a:pPr marL="342900" indent="-342900">
              <a:buAutoNum type="arabicParenR"/>
            </a:pPr>
            <a:r>
              <a:rPr lang="en-IN" sz="1600" dirty="0"/>
              <a:t>Recoveries</a:t>
            </a:r>
          </a:p>
          <a:p>
            <a:pPr marL="342900" indent="-342900">
              <a:buAutoNum type="arabicParenR"/>
            </a:pPr>
            <a:endParaRPr lang="en-IN" sz="1600" dirty="0"/>
          </a:p>
          <a:p>
            <a:endParaRPr lang="en-IN" sz="1600" dirty="0"/>
          </a:p>
        </p:txBody>
      </p:sp>
      <p:cxnSp>
        <p:nvCxnSpPr>
          <p:cNvPr id="14" name="Straight Connector 13">
            <a:extLst>
              <a:ext uri="{FF2B5EF4-FFF2-40B4-BE49-F238E27FC236}">
                <a16:creationId xmlns:a16="http://schemas.microsoft.com/office/drawing/2014/main" id="{1C20598D-8CD1-5A1E-B191-80919855CDF0}"/>
              </a:ext>
            </a:extLst>
          </p:cNvPr>
          <p:cNvCxnSpPr>
            <a:cxnSpLocks/>
          </p:cNvCxnSpPr>
          <p:nvPr/>
        </p:nvCxnSpPr>
        <p:spPr>
          <a:xfrm>
            <a:off x="7501217" y="1509612"/>
            <a:ext cx="44825" cy="5222882"/>
          </a:xfrm>
          <a:prstGeom prst="line">
            <a:avLst/>
          </a:prstGeom>
        </p:spPr>
        <p:style>
          <a:lnRef idx="3">
            <a:schemeClr val="accent2"/>
          </a:lnRef>
          <a:fillRef idx="0">
            <a:schemeClr val="accent2"/>
          </a:fillRef>
          <a:effectRef idx="2">
            <a:schemeClr val="accent2"/>
          </a:effectRef>
          <a:fontRef idx="minor">
            <a:schemeClr val="tx1"/>
          </a:fontRef>
        </p:style>
      </p:cxnSp>
      <p:pic>
        <p:nvPicPr>
          <p:cNvPr id="18" name="Graphic 17" descr="Single gear">
            <a:extLst>
              <a:ext uri="{FF2B5EF4-FFF2-40B4-BE49-F238E27FC236}">
                <a16:creationId xmlns:a16="http://schemas.microsoft.com/office/drawing/2014/main" id="{E61D386B-8D9F-A39D-90F6-D68749585E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6977" y="1613647"/>
            <a:ext cx="421341" cy="421341"/>
          </a:xfrm>
          <a:prstGeom prst="rect">
            <a:avLst/>
          </a:prstGeom>
        </p:spPr>
      </p:pic>
      <p:pic>
        <p:nvPicPr>
          <p:cNvPr id="21" name="Graphic 20" descr="Business Growth">
            <a:extLst>
              <a:ext uri="{FF2B5EF4-FFF2-40B4-BE49-F238E27FC236}">
                <a16:creationId xmlns:a16="http://schemas.microsoft.com/office/drawing/2014/main" id="{69339EA7-721E-159C-226C-253FB8EAB8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846" y="274977"/>
            <a:ext cx="914400" cy="914400"/>
          </a:xfrm>
          <a:prstGeom prst="rect">
            <a:avLst/>
          </a:prstGeom>
        </p:spPr>
      </p:pic>
      <p:pic>
        <p:nvPicPr>
          <p:cNvPr id="23" name="Graphic 22" descr="Mathematics">
            <a:extLst>
              <a:ext uri="{FF2B5EF4-FFF2-40B4-BE49-F238E27FC236}">
                <a16:creationId xmlns:a16="http://schemas.microsoft.com/office/drawing/2014/main" id="{192F3AEA-6822-B2F7-F235-948B20371A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6977" y="4519966"/>
            <a:ext cx="537874" cy="537874"/>
          </a:xfrm>
          <a:prstGeom prst="rect">
            <a:avLst/>
          </a:prstGeom>
        </p:spPr>
      </p:pic>
    </p:spTree>
    <p:extLst>
      <p:ext uri="{BB962C8B-B14F-4D97-AF65-F5344CB8AC3E}">
        <p14:creationId xmlns:p14="http://schemas.microsoft.com/office/powerpoint/2010/main" val="4052214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4788C5-35FD-3F8E-5D87-F9616FFD586D}"/>
              </a:ext>
            </a:extLst>
          </p:cNvPr>
          <p:cNvSpPr>
            <a:spLocks noGrp="1"/>
          </p:cNvSpPr>
          <p:nvPr>
            <p:ph sz="quarter" idx="10"/>
          </p:nvPr>
        </p:nvSpPr>
        <p:spPr>
          <a:xfrm>
            <a:off x="444500" y="1460499"/>
            <a:ext cx="11621994" cy="4966891"/>
          </a:xfrm>
        </p:spPr>
        <p:txBody>
          <a:bodyPr>
            <a:noAutofit/>
          </a:bodyPr>
          <a:lstStyle/>
          <a:p>
            <a:pPr marL="0" indent="0">
              <a:buNone/>
            </a:pPr>
            <a:endParaRPr lang="en-US" sz="1600" dirty="0"/>
          </a:p>
          <a:p>
            <a:pPr marL="0" indent="0">
              <a:buNone/>
            </a:pPr>
            <a:r>
              <a:rPr lang="en-US" sz="1600" dirty="0"/>
              <a:t>1. </a:t>
            </a:r>
            <a:r>
              <a:rPr lang="en-US" sz="1600" b="1" dirty="0"/>
              <a:t>Grades B,C and D:</a:t>
            </a:r>
            <a:r>
              <a:rPr lang="en-US" sz="1600" dirty="0"/>
              <a:t> Grades B, C, and D attract a significant portion of loan applicants, presenting a higher risk of default.</a:t>
            </a:r>
          </a:p>
          <a:p>
            <a:pPr marL="0" indent="0">
              <a:buNone/>
            </a:pPr>
            <a:r>
              <a:rPr lang="en-US" sz="1600" dirty="0"/>
              <a:t>Thorough risk assessment is crucial for these grades, particularly for subgrades B3-B5, C1-C3, as well as D2.</a:t>
            </a:r>
          </a:p>
          <a:p>
            <a:pPr marL="0" indent="0">
              <a:buNone/>
            </a:pPr>
            <a:endParaRPr lang="en-US" sz="1600" dirty="0"/>
          </a:p>
          <a:p>
            <a:pPr marL="0" indent="0">
              <a:buNone/>
            </a:pPr>
            <a:r>
              <a:rPr lang="en-US" sz="1600" dirty="0"/>
              <a:t>2. </a:t>
            </a:r>
            <a:r>
              <a:rPr lang="en-US" sz="1600" b="1" dirty="0"/>
              <a:t>Annual Income 20K to 60K and DTI:</a:t>
            </a:r>
            <a:r>
              <a:rPr lang="en-US" sz="1600" dirty="0"/>
              <a:t> Applicants with annual incomes between 20,000 and 60,000 are more likely to apply for loans in grades B, C, and D, placing them within a higher-risk </a:t>
            </a:r>
            <a:r>
              <a:rPr lang="en-US" sz="1600" dirty="0" err="1"/>
              <a:t>portfolio.These</a:t>
            </a:r>
            <a:r>
              <a:rPr lang="en-US" sz="1600" dirty="0"/>
              <a:t> applicants often exhibit higher debt-to-income (DTI) ratios, typically ranging from 10 to 25+ or more. Careful monitoring of these factors is essential.</a:t>
            </a:r>
          </a:p>
          <a:p>
            <a:pPr marL="0" indent="0">
              <a:buNone/>
            </a:pPr>
            <a:endParaRPr lang="en-US" sz="1600" dirty="0"/>
          </a:p>
          <a:p>
            <a:pPr marL="0" indent="0">
              <a:buNone/>
            </a:pPr>
            <a:r>
              <a:rPr lang="en-US" sz="1600" dirty="0"/>
              <a:t>3. </a:t>
            </a:r>
            <a:r>
              <a:rPr lang="en-US" sz="1600" b="1" dirty="0"/>
              <a:t>Reject loans with high amount for grades F and G:</a:t>
            </a:r>
            <a:r>
              <a:rPr lang="en-US" sz="1600" dirty="0"/>
              <a:t> Grades F and G do not have many loan applicants but the loan applications are of high amounts. Very high amounts for these grades need to be rejected as they are more likely to be defaulted</a:t>
            </a:r>
          </a:p>
          <a:p>
            <a:pPr marL="0" indent="0">
              <a:buNone/>
            </a:pPr>
            <a:endParaRPr lang="en-US" sz="1600" dirty="0"/>
          </a:p>
          <a:p>
            <a:pPr marL="0" indent="0">
              <a:buNone/>
            </a:pPr>
            <a:r>
              <a:rPr lang="en-US" sz="1600" dirty="0"/>
              <a:t>4. </a:t>
            </a:r>
            <a:r>
              <a:rPr lang="en-US" sz="1600" b="1" dirty="0"/>
              <a:t>Reduction in interest rates:</a:t>
            </a:r>
            <a:r>
              <a:rPr lang="en-US" sz="1600" dirty="0"/>
              <a:t> Loan applications with higher interest rates are more likely to be defaulted. Lending club should consider reduction in the interest rates for reducing number of defaults.</a:t>
            </a:r>
          </a:p>
          <a:p>
            <a:pPr marL="0" indent="0">
              <a:buNone/>
            </a:pPr>
            <a:endParaRPr lang="en-US" sz="1600" dirty="0"/>
          </a:p>
        </p:txBody>
      </p:sp>
      <p:sp>
        <p:nvSpPr>
          <p:cNvPr id="3" name="Title 2">
            <a:extLst>
              <a:ext uri="{FF2B5EF4-FFF2-40B4-BE49-F238E27FC236}">
                <a16:creationId xmlns:a16="http://schemas.microsoft.com/office/drawing/2014/main" id="{8B5E796C-E1A1-49F1-DD65-28C264E74E83}"/>
              </a:ext>
            </a:extLst>
          </p:cNvPr>
          <p:cNvSpPr>
            <a:spLocks noGrp="1"/>
          </p:cNvSpPr>
          <p:nvPr>
            <p:ph type="title"/>
          </p:nvPr>
        </p:nvSpPr>
        <p:spPr/>
        <p:txBody>
          <a:bodyPr/>
          <a:lstStyle/>
          <a:p>
            <a:r>
              <a:rPr lang="en-IN" dirty="0"/>
              <a:t>Conclusions and suggestions</a:t>
            </a:r>
          </a:p>
        </p:txBody>
      </p:sp>
    </p:spTree>
    <p:extLst>
      <p:ext uri="{BB962C8B-B14F-4D97-AF65-F5344CB8AC3E}">
        <p14:creationId xmlns:p14="http://schemas.microsoft.com/office/powerpoint/2010/main" val="3950102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04D60D-1300-2E24-1C8B-A8E7517A599E}"/>
              </a:ext>
            </a:extLst>
          </p:cNvPr>
          <p:cNvSpPr>
            <a:spLocks noGrp="1"/>
          </p:cNvSpPr>
          <p:nvPr>
            <p:ph sz="quarter" idx="10"/>
          </p:nvPr>
        </p:nvSpPr>
        <p:spPr>
          <a:xfrm>
            <a:off x="444499" y="1460499"/>
            <a:ext cx="11021359" cy="4644465"/>
          </a:xfrm>
        </p:spPr>
        <p:txBody>
          <a:bodyPr>
            <a:noAutofit/>
          </a:bodyPr>
          <a:lstStyle/>
          <a:p>
            <a:pPr marL="0" indent="0">
              <a:buNone/>
            </a:pPr>
            <a:r>
              <a:rPr lang="en-US" sz="1600" dirty="0"/>
              <a:t>5. </a:t>
            </a:r>
            <a:r>
              <a:rPr lang="en-US" sz="1600" b="1" dirty="0"/>
              <a:t>Purpose and derogatory record:</a:t>
            </a:r>
            <a:r>
              <a:rPr lang="en-US" sz="1600" dirty="0"/>
              <a:t> Loan applicant taking loan for debt consolidation should be properly verified. Also, applicant with zero and one derogatory public record tend to default as well. Risk should be assessed for them as well.</a:t>
            </a:r>
          </a:p>
          <a:p>
            <a:pPr marL="0" indent="0">
              <a:buNone/>
            </a:pPr>
            <a:endParaRPr lang="en-US" sz="1600" dirty="0"/>
          </a:p>
          <a:p>
            <a:pPr marL="0" indent="0">
              <a:buNone/>
            </a:pPr>
            <a:r>
              <a:rPr lang="en-US" sz="1600" dirty="0"/>
              <a:t>6. </a:t>
            </a:r>
            <a:r>
              <a:rPr lang="en-US" sz="1600" b="1" dirty="0"/>
              <a:t>Improvement in the Recovery and Evaluation of covering Asset:</a:t>
            </a:r>
            <a:r>
              <a:rPr lang="en-US" sz="1600" dirty="0"/>
              <a:t> From the </a:t>
            </a:r>
            <a:r>
              <a:rPr lang="en-US" sz="1600" dirty="0" err="1"/>
              <a:t>Analysed</a:t>
            </a:r>
            <a:r>
              <a:rPr lang="en-US" sz="1600" dirty="0"/>
              <a:t> details the recovery of the amount is not significant. Company needs to review the evaluation of the assets used as guarantee or cover in case of default.</a:t>
            </a:r>
          </a:p>
          <a:p>
            <a:pPr marL="0" indent="0">
              <a:buNone/>
            </a:pPr>
            <a:endParaRPr lang="en-US" sz="1600" dirty="0"/>
          </a:p>
          <a:p>
            <a:pPr marL="0" indent="0">
              <a:buNone/>
            </a:pPr>
            <a:r>
              <a:rPr lang="en-US" sz="1600" dirty="0"/>
              <a:t>7. </a:t>
            </a:r>
            <a:r>
              <a:rPr lang="en-US" sz="1600" b="1" dirty="0"/>
              <a:t>Increase in the defaulting percentage due to significant increase in income in 2011: </a:t>
            </a:r>
            <a:r>
              <a:rPr lang="en-US" sz="1600" dirty="0"/>
              <a:t>In 2011 the income has increased significantly which lead to higher loan applications but it also increased the defaulted loans. </a:t>
            </a:r>
          </a:p>
          <a:p>
            <a:pPr marL="0" indent="0">
              <a:buNone/>
            </a:pPr>
            <a:r>
              <a:rPr lang="en-US" sz="1600" dirty="0"/>
              <a:t>As individuals take on more debt, it becomes harder to manage their finances. This can lead to missed payments and ultimately, defaults.</a:t>
            </a:r>
          </a:p>
          <a:p>
            <a:pPr marL="0" indent="0">
              <a:buNone/>
            </a:pPr>
            <a:endParaRPr lang="en-US" sz="1600" dirty="0"/>
          </a:p>
          <a:p>
            <a:pPr marL="0" indent="0">
              <a:buNone/>
            </a:pPr>
            <a:r>
              <a:rPr lang="en-US" sz="1600" dirty="0"/>
              <a:t>8. </a:t>
            </a:r>
            <a:r>
              <a:rPr lang="en-US" sz="1600" b="1" dirty="0"/>
              <a:t>People with Rented house or Mortgage house:</a:t>
            </a:r>
            <a:r>
              <a:rPr lang="en-US" sz="1600" dirty="0"/>
              <a:t> People with Rented house or Mortgaged house are more likely to defaulted as more operational cost leads to the missing payout for loans. </a:t>
            </a:r>
            <a:endParaRPr lang="en-IN" sz="1600" dirty="0"/>
          </a:p>
          <a:p>
            <a:pPr marL="0" indent="0">
              <a:buNone/>
            </a:pPr>
            <a:endParaRPr lang="en-IN" sz="1600" dirty="0"/>
          </a:p>
        </p:txBody>
      </p:sp>
      <p:sp>
        <p:nvSpPr>
          <p:cNvPr id="3" name="Title 2">
            <a:extLst>
              <a:ext uri="{FF2B5EF4-FFF2-40B4-BE49-F238E27FC236}">
                <a16:creationId xmlns:a16="http://schemas.microsoft.com/office/drawing/2014/main" id="{B8707586-940C-14BB-924E-68D8E638F480}"/>
              </a:ext>
            </a:extLst>
          </p:cNvPr>
          <p:cNvSpPr>
            <a:spLocks noGrp="1"/>
          </p:cNvSpPr>
          <p:nvPr>
            <p:ph type="title"/>
          </p:nvPr>
        </p:nvSpPr>
        <p:spPr/>
        <p:txBody>
          <a:bodyPr/>
          <a:lstStyle/>
          <a:p>
            <a:r>
              <a:rPr lang="en-IN" dirty="0"/>
              <a:t>Conclusions and Suggestions</a:t>
            </a:r>
          </a:p>
        </p:txBody>
      </p:sp>
    </p:spTree>
    <p:extLst>
      <p:ext uri="{BB962C8B-B14F-4D97-AF65-F5344CB8AC3E}">
        <p14:creationId xmlns:p14="http://schemas.microsoft.com/office/powerpoint/2010/main" val="243890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AE015-1485-B41F-DE6C-F099BEF37C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0"/>
            <a:ext cx="6619875" cy="6858000"/>
          </a:xfrm>
          <a:prstGeom prst="rect">
            <a:avLst/>
          </a:prstGeom>
        </p:spPr>
      </p:pic>
    </p:spTree>
    <p:extLst>
      <p:ext uri="{BB962C8B-B14F-4D97-AF65-F5344CB8AC3E}">
        <p14:creationId xmlns:p14="http://schemas.microsoft.com/office/powerpoint/2010/main" val="83184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latin typeface="Segoe UI Semibold" panose="020B0502040204020203" pitchFamily="34" charset="0"/>
                <a:cs typeface="Segoe UI Semibold" panose="020B0502040204020203" pitchFamily="34" charset="0"/>
              </a:rPr>
              <a:t>Data cleaning and Derived metrics</a:t>
            </a:r>
            <a:endParaRPr lang="en-US" b="1" dirty="0">
              <a:solidFill>
                <a:schemeClr val="bg2">
                  <a:lumMod val="50000"/>
                </a:schemeClr>
              </a:solidFill>
              <a:latin typeface="Segoe UI Semibold" panose="020B0502040204020203" pitchFamily="34" charset="0"/>
              <a:cs typeface="Segoe UI Semibold" panose="020B0502040204020203" pitchFamily="34" charset="0"/>
            </a:endParaRPr>
          </a:p>
        </p:txBody>
      </p:sp>
      <p:cxnSp>
        <p:nvCxnSpPr>
          <p:cNvPr id="6" name="Straight Connector 5" descr="straight line">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Straight Connector 6" descr="straight line">
            <a:extLst>
              <a:ext uri="{FF2B5EF4-FFF2-40B4-BE49-F238E27FC236}">
                <a16:creationId xmlns:a16="http://schemas.microsoft.com/office/drawing/2014/main" id="{FF161E3F-5F97-2145-A359-06236E6F1A17}"/>
              </a:ext>
            </a:extLst>
          </p:cNvPr>
          <p:cNvCxnSpPr>
            <a:cxnSpLocks/>
            <a:endCxn id="34" idx="7"/>
          </p:cNvCxnSpPr>
          <p:nvPr/>
        </p:nvCxnSpPr>
        <p:spPr>
          <a:xfrm flipH="1">
            <a:off x="5094829" y="4241115"/>
            <a:ext cx="574932" cy="561456"/>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descr="straight line">
            <a:extLst>
              <a:ext uri="{FF2B5EF4-FFF2-40B4-BE49-F238E27FC236}">
                <a16:creationId xmlns:a16="http://schemas.microsoft.com/office/drawing/2014/main" id="{75E1E8CB-9A55-1840-BD17-1FF20155D259}"/>
              </a:ext>
            </a:extLst>
          </p:cNvPr>
          <p:cNvCxnSpPr>
            <a:cxnSpLocks/>
          </p:cNvCxnSpPr>
          <p:nvPr/>
        </p:nvCxnSpPr>
        <p:spPr>
          <a:xfrm>
            <a:off x="6381851" y="4410612"/>
            <a:ext cx="176066" cy="726271"/>
          </a:xfrm>
          <a:prstGeom prst="line">
            <a:avLst/>
          </a:prstGeom>
          <a:ln/>
        </p:spPr>
        <p:style>
          <a:lnRef idx="3">
            <a:schemeClr val="dk1"/>
          </a:lnRef>
          <a:fillRef idx="0">
            <a:schemeClr val="dk1"/>
          </a:fillRef>
          <a:effectRef idx="2">
            <a:schemeClr val="dk1"/>
          </a:effectRef>
          <a:fontRef idx="minor">
            <a:schemeClr val="tx1"/>
          </a:fontRef>
        </p:style>
      </p:cxnSp>
      <p:cxnSp>
        <p:nvCxnSpPr>
          <p:cNvPr id="9" name="Straight Connector 8" descr="straight line">
            <a:extLst>
              <a:ext uri="{FF2B5EF4-FFF2-40B4-BE49-F238E27FC236}">
                <a16:creationId xmlns:a16="http://schemas.microsoft.com/office/drawing/2014/main" id="{CAAA0540-EB2B-7C4E-B6FD-3D2E940A5CBD}"/>
              </a:ext>
            </a:extLst>
          </p:cNvPr>
          <p:cNvCxnSpPr>
            <a:cxnSpLocks/>
          </p:cNvCxnSpPr>
          <p:nvPr/>
        </p:nvCxnSpPr>
        <p:spPr>
          <a:xfrm flipH="1">
            <a:off x="6427694" y="2669533"/>
            <a:ext cx="260447" cy="403446"/>
          </a:xfrm>
          <a:prstGeom prst="line">
            <a:avLst/>
          </a:prstGeom>
          <a:ln/>
        </p:spPr>
        <p:style>
          <a:lnRef idx="3">
            <a:schemeClr val="dk1"/>
          </a:lnRef>
          <a:fillRef idx="0">
            <a:schemeClr val="dk1"/>
          </a:fillRef>
          <a:effectRef idx="2">
            <a:schemeClr val="dk1"/>
          </a:effectRef>
          <a:fontRef idx="minor">
            <a:schemeClr val="tx1"/>
          </a:fontRef>
        </p:style>
      </p:cxnSp>
      <p:sp>
        <p:nvSpPr>
          <p:cNvPr id="33" name="Oval 32" descr="oval shape">
            <a:extLst>
              <a:ext uri="{FF2B5EF4-FFF2-40B4-BE49-F238E27FC236}">
                <a16:creationId xmlns:a16="http://schemas.microsoft.com/office/drawing/2014/main" id="{FC89EC71-2C1C-2749-944B-43F9DDD0178E}"/>
              </a:ext>
            </a:extLst>
          </p:cNvPr>
          <p:cNvSpPr>
            <a:spLocks noChangeAspect="1"/>
          </p:cNvSpPr>
          <p:nvPr/>
        </p:nvSpPr>
        <p:spPr>
          <a:xfrm>
            <a:off x="3728819" y="2017617"/>
            <a:ext cx="1352974"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Removal of null columns</a:t>
            </a:r>
          </a:p>
        </p:txBody>
      </p:sp>
      <p:sp>
        <p:nvSpPr>
          <p:cNvPr id="34" name="Oval 33" descr="oval shape">
            <a:extLst>
              <a:ext uri="{FF2B5EF4-FFF2-40B4-BE49-F238E27FC236}">
                <a16:creationId xmlns:a16="http://schemas.microsoft.com/office/drawing/2014/main" id="{A57BD9B6-D0BA-7F41-8726-F88C61892631}"/>
              </a:ext>
            </a:extLst>
          </p:cNvPr>
          <p:cNvSpPr>
            <a:spLocks noChangeAspect="1"/>
          </p:cNvSpPr>
          <p:nvPr/>
        </p:nvSpPr>
        <p:spPr>
          <a:xfrm>
            <a:off x="3692367" y="4608115"/>
            <a:ext cx="1643087" cy="13278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Imputation</a:t>
            </a:r>
          </a:p>
        </p:txBody>
      </p:sp>
      <p:sp>
        <p:nvSpPr>
          <p:cNvPr id="53" name="Oval 52" descr="oval shape">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24" name="TextBox 23">
            <a:extLst>
              <a:ext uri="{FF2B5EF4-FFF2-40B4-BE49-F238E27FC236}">
                <a16:creationId xmlns:a16="http://schemas.microsoft.com/office/drawing/2014/main" id="{4EACDC13-7A41-1A4D-A46D-375C4ECC3359}"/>
              </a:ext>
            </a:extLst>
          </p:cNvPr>
          <p:cNvSpPr txBox="1"/>
          <p:nvPr/>
        </p:nvSpPr>
        <p:spPr>
          <a:xfrm>
            <a:off x="5416100" y="3163897"/>
            <a:ext cx="1477772" cy="1077218"/>
          </a:xfrm>
          <a:prstGeom prst="rect">
            <a:avLst/>
          </a:prstGeom>
          <a:noFill/>
        </p:spPr>
        <p:txBody>
          <a:bodyPr wrap="square" rtlCol="0">
            <a:spAutoFit/>
          </a:bodyPr>
          <a:lstStyle/>
          <a:p>
            <a:pPr algn="ctr"/>
            <a:r>
              <a:rPr lang="en-US" sz="1600" b="1" dirty="0">
                <a:solidFill>
                  <a:schemeClr val="accent2"/>
                </a:solidFill>
                <a:latin typeface="Posterama" panose="020B0504020200020000" pitchFamily="34" charset="0"/>
                <a:cs typeface="Posterama" panose="020B0504020200020000" pitchFamily="34" charset="0"/>
              </a:rPr>
              <a:t>Data cleaning and Derived Metrics</a:t>
            </a:r>
          </a:p>
        </p:txBody>
      </p:sp>
      <p:sp>
        <p:nvSpPr>
          <p:cNvPr id="18" name="TextBox 17">
            <a:extLst>
              <a:ext uri="{FF2B5EF4-FFF2-40B4-BE49-F238E27FC236}">
                <a16:creationId xmlns:a16="http://schemas.microsoft.com/office/drawing/2014/main" id="{E4E9E867-9A14-5B51-1ADF-7F149BAB6A88}"/>
              </a:ext>
            </a:extLst>
          </p:cNvPr>
          <p:cNvSpPr txBox="1"/>
          <p:nvPr/>
        </p:nvSpPr>
        <p:spPr>
          <a:xfrm>
            <a:off x="1493888" y="1882276"/>
            <a:ext cx="2234931"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1600" dirty="0"/>
              <a:t>54 Columns with Null values removed</a:t>
            </a:r>
          </a:p>
        </p:txBody>
      </p:sp>
      <p:sp>
        <p:nvSpPr>
          <p:cNvPr id="20" name="Oval 19" descr="oval shape">
            <a:extLst>
              <a:ext uri="{FF2B5EF4-FFF2-40B4-BE49-F238E27FC236}">
                <a16:creationId xmlns:a16="http://schemas.microsoft.com/office/drawing/2014/main" id="{D3A41A3D-9EA1-B9B8-2ED2-3E99CF6AA8F4}"/>
              </a:ext>
            </a:extLst>
          </p:cNvPr>
          <p:cNvSpPr>
            <a:spLocks noChangeAspect="1"/>
          </p:cNvSpPr>
          <p:nvPr/>
        </p:nvSpPr>
        <p:spPr>
          <a:xfrm>
            <a:off x="6278195" y="1663783"/>
            <a:ext cx="1371600"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Outlier Analysis</a:t>
            </a:r>
          </a:p>
        </p:txBody>
      </p:sp>
      <p:sp>
        <p:nvSpPr>
          <p:cNvPr id="21" name="Oval 20" descr="oval shape">
            <a:extLst>
              <a:ext uri="{FF2B5EF4-FFF2-40B4-BE49-F238E27FC236}">
                <a16:creationId xmlns:a16="http://schemas.microsoft.com/office/drawing/2014/main" id="{926262B9-B1D6-2606-90A7-246E481E10B8}"/>
              </a:ext>
            </a:extLst>
          </p:cNvPr>
          <p:cNvSpPr>
            <a:spLocks noChangeAspect="1"/>
          </p:cNvSpPr>
          <p:nvPr/>
        </p:nvSpPr>
        <p:spPr>
          <a:xfrm>
            <a:off x="5821007" y="5136883"/>
            <a:ext cx="1865148" cy="13278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Cleaning of Unsignificant columns</a:t>
            </a:r>
          </a:p>
        </p:txBody>
      </p:sp>
      <p:sp>
        <p:nvSpPr>
          <p:cNvPr id="29" name="TextBox 28">
            <a:extLst>
              <a:ext uri="{FF2B5EF4-FFF2-40B4-BE49-F238E27FC236}">
                <a16:creationId xmlns:a16="http://schemas.microsoft.com/office/drawing/2014/main" id="{1CDE7833-35F4-2D73-E3E7-0182EBD96C9C}"/>
              </a:ext>
            </a:extLst>
          </p:cNvPr>
          <p:cNvSpPr txBox="1"/>
          <p:nvPr/>
        </p:nvSpPr>
        <p:spPr>
          <a:xfrm>
            <a:off x="1278735" y="5074216"/>
            <a:ext cx="2234931"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t>Numeric values using mean and median</a:t>
            </a:r>
          </a:p>
          <a:p>
            <a:pPr marL="285750" indent="-285750">
              <a:buFont typeface="Arial" panose="020B0604020202020204" pitchFamily="34" charset="0"/>
              <a:buChar char="•"/>
            </a:pPr>
            <a:r>
              <a:rPr lang="en-IN" sz="1600" dirty="0"/>
              <a:t>Categorical values using modes</a:t>
            </a:r>
          </a:p>
        </p:txBody>
      </p:sp>
      <p:sp>
        <p:nvSpPr>
          <p:cNvPr id="30" name="TextBox 29">
            <a:extLst>
              <a:ext uri="{FF2B5EF4-FFF2-40B4-BE49-F238E27FC236}">
                <a16:creationId xmlns:a16="http://schemas.microsoft.com/office/drawing/2014/main" id="{2CCCB886-842C-035F-9813-855800DFF50F}"/>
              </a:ext>
            </a:extLst>
          </p:cNvPr>
          <p:cNvSpPr txBox="1"/>
          <p:nvPr/>
        </p:nvSpPr>
        <p:spPr>
          <a:xfrm>
            <a:off x="7598132" y="1230341"/>
            <a:ext cx="2234931"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1600" dirty="0"/>
              <a:t>boxplot analysis for the Numeric columns</a:t>
            </a:r>
          </a:p>
        </p:txBody>
      </p:sp>
      <p:sp>
        <p:nvSpPr>
          <p:cNvPr id="39" name="TextBox 38">
            <a:extLst>
              <a:ext uri="{FF2B5EF4-FFF2-40B4-BE49-F238E27FC236}">
                <a16:creationId xmlns:a16="http://schemas.microsoft.com/office/drawing/2014/main" id="{B5227767-7127-3A93-65DB-4F1B4501CE49}"/>
              </a:ext>
            </a:extLst>
          </p:cNvPr>
          <p:cNvSpPr txBox="1"/>
          <p:nvPr/>
        </p:nvSpPr>
        <p:spPr>
          <a:xfrm>
            <a:off x="7822825" y="5633718"/>
            <a:ext cx="2234931"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1600" dirty="0"/>
              <a:t>Univariate analysis for the Numeric and categorical columns</a:t>
            </a:r>
          </a:p>
        </p:txBody>
      </p:sp>
      <p:sp>
        <p:nvSpPr>
          <p:cNvPr id="50" name="Oval 49" descr="oval shape">
            <a:extLst>
              <a:ext uri="{FF2B5EF4-FFF2-40B4-BE49-F238E27FC236}">
                <a16:creationId xmlns:a16="http://schemas.microsoft.com/office/drawing/2014/main" id="{3122F5E2-1381-20A6-D074-7DAC296DF532}"/>
              </a:ext>
            </a:extLst>
          </p:cNvPr>
          <p:cNvSpPr>
            <a:spLocks noChangeAspect="1"/>
          </p:cNvSpPr>
          <p:nvPr/>
        </p:nvSpPr>
        <p:spPr>
          <a:xfrm>
            <a:off x="7604314" y="3496991"/>
            <a:ext cx="1371600"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Derived Metrics</a:t>
            </a:r>
          </a:p>
        </p:txBody>
      </p:sp>
      <p:cxnSp>
        <p:nvCxnSpPr>
          <p:cNvPr id="56" name="Straight Connector 55" descr="straight line">
            <a:extLst>
              <a:ext uri="{FF2B5EF4-FFF2-40B4-BE49-F238E27FC236}">
                <a16:creationId xmlns:a16="http://schemas.microsoft.com/office/drawing/2014/main" id="{4745C4B6-F3F0-C495-8BC6-73910726A67B}"/>
              </a:ext>
            </a:extLst>
          </p:cNvPr>
          <p:cNvCxnSpPr>
            <a:cxnSpLocks/>
            <a:stCxn id="50" idx="2"/>
          </p:cNvCxnSpPr>
          <p:nvPr/>
        </p:nvCxnSpPr>
        <p:spPr>
          <a:xfrm flipH="1" flipV="1">
            <a:off x="6838796" y="3882995"/>
            <a:ext cx="765518" cy="132113"/>
          </a:xfrm>
          <a:prstGeom prst="line">
            <a:avLst/>
          </a:prstGeom>
          <a:ln/>
        </p:spPr>
        <p:style>
          <a:lnRef idx="3">
            <a:schemeClr val="dk1"/>
          </a:lnRef>
          <a:fillRef idx="0">
            <a:schemeClr val="dk1"/>
          </a:fillRef>
          <a:effectRef idx="2">
            <a:schemeClr val="dk1"/>
          </a:effectRef>
          <a:fontRef idx="minor">
            <a:schemeClr val="tx1"/>
          </a:fontRef>
        </p:style>
      </p:cxnSp>
      <p:sp>
        <p:nvSpPr>
          <p:cNvPr id="62" name="TextBox 61">
            <a:extLst>
              <a:ext uri="{FF2B5EF4-FFF2-40B4-BE49-F238E27FC236}">
                <a16:creationId xmlns:a16="http://schemas.microsoft.com/office/drawing/2014/main" id="{854AF614-82C2-4269-8085-1FDB6CCA2172}"/>
              </a:ext>
            </a:extLst>
          </p:cNvPr>
          <p:cNvSpPr txBox="1"/>
          <p:nvPr/>
        </p:nvSpPr>
        <p:spPr>
          <a:xfrm>
            <a:off x="9135035" y="3340064"/>
            <a:ext cx="2234931"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1600" dirty="0"/>
              <a:t>Type driven and Data driven metrics prepared</a:t>
            </a:r>
          </a:p>
        </p:txBody>
      </p:sp>
      <p:sp>
        <p:nvSpPr>
          <p:cNvPr id="74" name="Oval 73" descr="oval shape">
            <a:extLst>
              <a:ext uri="{FF2B5EF4-FFF2-40B4-BE49-F238E27FC236}">
                <a16:creationId xmlns:a16="http://schemas.microsoft.com/office/drawing/2014/main" id="{D072B141-456B-DE63-CD8F-3307C853B6F4}"/>
              </a:ext>
            </a:extLst>
          </p:cNvPr>
          <p:cNvSpPr>
            <a:spLocks noChangeAspect="1"/>
          </p:cNvSpPr>
          <p:nvPr/>
        </p:nvSpPr>
        <p:spPr>
          <a:xfrm>
            <a:off x="2492189" y="3383615"/>
            <a:ext cx="1724140" cy="10269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Posterama" panose="020B0504020200020000" pitchFamily="34" charset="0"/>
                <a:cs typeface="Posterama" panose="020B0504020200020000" pitchFamily="34" charset="0"/>
              </a:rPr>
              <a:t>Type Conversions</a:t>
            </a:r>
          </a:p>
        </p:txBody>
      </p:sp>
      <p:cxnSp>
        <p:nvCxnSpPr>
          <p:cNvPr id="75" name="Straight Connector 74" descr="straight line">
            <a:extLst>
              <a:ext uri="{FF2B5EF4-FFF2-40B4-BE49-F238E27FC236}">
                <a16:creationId xmlns:a16="http://schemas.microsoft.com/office/drawing/2014/main" id="{DA1E0A93-E5A5-BFCD-1468-DEBAEF3F1B25}"/>
              </a:ext>
            </a:extLst>
          </p:cNvPr>
          <p:cNvCxnSpPr>
            <a:cxnSpLocks/>
            <a:endCxn id="74" idx="6"/>
          </p:cNvCxnSpPr>
          <p:nvPr/>
        </p:nvCxnSpPr>
        <p:spPr>
          <a:xfrm flipH="1">
            <a:off x="4216329" y="3845265"/>
            <a:ext cx="1215383" cy="51849"/>
          </a:xfrm>
          <a:prstGeom prst="line">
            <a:avLst/>
          </a:prstGeom>
          <a:ln/>
        </p:spPr>
        <p:style>
          <a:lnRef idx="3">
            <a:schemeClr val="dk1"/>
          </a:lnRef>
          <a:fillRef idx="0">
            <a:schemeClr val="dk1"/>
          </a:fillRef>
          <a:effectRef idx="2">
            <a:schemeClr val="dk1"/>
          </a:effectRef>
          <a:fontRef idx="minor">
            <a:schemeClr val="tx1"/>
          </a:fontRef>
        </p:style>
      </p:cxnSp>
      <p:sp>
        <p:nvSpPr>
          <p:cNvPr id="80" name="TextBox 79">
            <a:extLst>
              <a:ext uri="{FF2B5EF4-FFF2-40B4-BE49-F238E27FC236}">
                <a16:creationId xmlns:a16="http://schemas.microsoft.com/office/drawing/2014/main" id="{35B817E2-2B7E-F1D2-443E-1015FE6D0430}"/>
              </a:ext>
            </a:extLst>
          </p:cNvPr>
          <p:cNvSpPr txBox="1"/>
          <p:nvPr/>
        </p:nvSpPr>
        <p:spPr>
          <a:xfrm>
            <a:off x="470219" y="3547835"/>
            <a:ext cx="19557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IN" sz="1600" dirty="0"/>
              <a:t>29 Numeric columns were corrected</a:t>
            </a:r>
          </a:p>
        </p:txBody>
      </p:sp>
    </p:spTree>
    <p:extLst>
      <p:ext uri="{BB962C8B-B14F-4D97-AF65-F5344CB8AC3E}">
        <p14:creationId xmlns:p14="http://schemas.microsoft.com/office/powerpoint/2010/main" val="5176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normAutofit/>
          </a:bodyPr>
          <a:lstStyle/>
          <a:p>
            <a:r>
              <a:rPr lang="en-IN" b="1" dirty="0"/>
              <a:t>Annual income</a:t>
            </a:r>
            <a:endParaRPr lang="en-US"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F038CEB8-89AC-0A15-4814-69B0204C41CC}"/>
              </a:ext>
            </a:extLst>
          </p:cNvPr>
          <p:cNvPicPr>
            <a:picLocks noChangeAspect="1"/>
          </p:cNvPicPr>
          <p:nvPr/>
        </p:nvPicPr>
        <p:blipFill>
          <a:blip r:embed="rId2"/>
          <a:stretch>
            <a:fillRect/>
          </a:stretch>
        </p:blipFill>
        <p:spPr>
          <a:xfrm>
            <a:off x="5396753" y="1165412"/>
            <a:ext cx="4181807" cy="2456387"/>
          </a:xfrm>
          <a:prstGeom prst="rect">
            <a:avLst/>
          </a:prstGeom>
        </p:spPr>
      </p:pic>
      <p:pic>
        <p:nvPicPr>
          <p:cNvPr id="33" name="Picture 32">
            <a:extLst>
              <a:ext uri="{FF2B5EF4-FFF2-40B4-BE49-F238E27FC236}">
                <a16:creationId xmlns:a16="http://schemas.microsoft.com/office/drawing/2014/main" id="{E492FE74-D63F-C081-FE88-AC1AF501670D}"/>
              </a:ext>
            </a:extLst>
          </p:cNvPr>
          <p:cNvPicPr>
            <a:picLocks noChangeAspect="1"/>
          </p:cNvPicPr>
          <p:nvPr/>
        </p:nvPicPr>
        <p:blipFill>
          <a:blip r:embed="rId3"/>
          <a:stretch>
            <a:fillRect/>
          </a:stretch>
        </p:blipFill>
        <p:spPr>
          <a:xfrm>
            <a:off x="4867835" y="3621799"/>
            <a:ext cx="5208494" cy="2895542"/>
          </a:xfrm>
          <a:prstGeom prst="rect">
            <a:avLst/>
          </a:prstGeom>
        </p:spPr>
      </p:pic>
      <p:pic>
        <p:nvPicPr>
          <p:cNvPr id="36" name="Picture 35">
            <a:extLst>
              <a:ext uri="{FF2B5EF4-FFF2-40B4-BE49-F238E27FC236}">
                <a16:creationId xmlns:a16="http://schemas.microsoft.com/office/drawing/2014/main" id="{7FAD800A-9E8B-1F82-9E7C-955B383AE2D8}"/>
              </a:ext>
            </a:extLst>
          </p:cNvPr>
          <p:cNvPicPr>
            <a:picLocks noChangeAspect="1"/>
          </p:cNvPicPr>
          <p:nvPr/>
        </p:nvPicPr>
        <p:blipFill>
          <a:blip r:embed="rId4"/>
          <a:stretch>
            <a:fillRect/>
          </a:stretch>
        </p:blipFill>
        <p:spPr>
          <a:xfrm>
            <a:off x="516777" y="2691536"/>
            <a:ext cx="3604370" cy="2661455"/>
          </a:xfrm>
          <a:prstGeom prst="rect">
            <a:avLst/>
          </a:prstGeom>
        </p:spPr>
      </p:pic>
      <p:sp>
        <p:nvSpPr>
          <p:cNvPr id="39" name="TextBox 38">
            <a:extLst>
              <a:ext uri="{FF2B5EF4-FFF2-40B4-BE49-F238E27FC236}">
                <a16:creationId xmlns:a16="http://schemas.microsoft.com/office/drawing/2014/main" id="{2F52F9DF-0ECB-CA48-7A28-831738482070}"/>
              </a:ext>
            </a:extLst>
          </p:cNvPr>
          <p:cNvSpPr txBox="1"/>
          <p:nvPr/>
        </p:nvSpPr>
        <p:spPr>
          <a:xfrm>
            <a:off x="591671" y="5714030"/>
            <a:ext cx="4899675" cy="338554"/>
          </a:xfrm>
          <a:prstGeom prst="rect">
            <a:avLst/>
          </a:prstGeom>
          <a:noFill/>
        </p:spPr>
        <p:txBody>
          <a:bodyPr wrap="none" rtlCol="0">
            <a:spAutoFit/>
          </a:bodyPr>
          <a:lstStyle/>
          <a:p>
            <a:r>
              <a:rPr lang="en-IN" sz="1600" b="1" dirty="0"/>
              <a:t>Note: </a:t>
            </a:r>
            <a:r>
              <a:rPr lang="en-IN" sz="1600" dirty="0"/>
              <a:t>Annual income is ranging between 20K to 80K</a:t>
            </a:r>
          </a:p>
        </p:txBody>
      </p:sp>
    </p:spTree>
    <p:extLst>
      <p:ext uri="{BB962C8B-B14F-4D97-AF65-F5344CB8AC3E}">
        <p14:creationId xmlns:p14="http://schemas.microsoft.com/office/powerpoint/2010/main" val="303690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C2BE3-9AEB-2FB8-79CA-7BDC067BBF3A}"/>
              </a:ext>
            </a:extLst>
          </p:cNvPr>
          <p:cNvPicPr>
            <a:picLocks noChangeAspect="1"/>
          </p:cNvPicPr>
          <p:nvPr/>
        </p:nvPicPr>
        <p:blipFill>
          <a:blip r:embed="rId2"/>
          <a:stretch>
            <a:fillRect/>
          </a:stretch>
        </p:blipFill>
        <p:spPr>
          <a:xfrm>
            <a:off x="184523" y="2150062"/>
            <a:ext cx="3529159" cy="3330542"/>
          </a:xfrm>
          <a:prstGeom prst="rect">
            <a:avLst/>
          </a:prstGeom>
        </p:spPr>
      </p:pic>
      <p:pic>
        <p:nvPicPr>
          <p:cNvPr id="7" name="Picture 6">
            <a:extLst>
              <a:ext uri="{FF2B5EF4-FFF2-40B4-BE49-F238E27FC236}">
                <a16:creationId xmlns:a16="http://schemas.microsoft.com/office/drawing/2014/main" id="{C8DA4CBC-E35A-57D6-CD32-66A41E1DBB6A}"/>
              </a:ext>
            </a:extLst>
          </p:cNvPr>
          <p:cNvPicPr>
            <a:picLocks noChangeAspect="1"/>
          </p:cNvPicPr>
          <p:nvPr/>
        </p:nvPicPr>
        <p:blipFill>
          <a:blip r:embed="rId3"/>
          <a:stretch>
            <a:fillRect/>
          </a:stretch>
        </p:blipFill>
        <p:spPr>
          <a:xfrm>
            <a:off x="3713682" y="1921599"/>
            <a:ext cx="4587638" cy="3787468"/>
          </a:xfrm>
          <a:prstGeom prst="rect">
            <a:avLst/>
          </a:prstGeom>
        </p:spPr>
      </p:pic>
      <p:pic>
        <p:nvPicPr>
          <p:cNvPr id="9" name="Picture 8">
            <a:extLst>
              <a:ext uri="{FF2B5EF4-FFF2-40B4-BE49-F238E27FC236}">
                <a16:creationId xmlns:a16="http://schemas.microsoft.com/office/drawing/2014/main" id="{9B9661D4-AB19-1AC7-5D27-C06280795EC5}"/>
              </a:ext>
            </a:extLst>
          </p:cNvPr>
          <p:cNvPicPr>
            <a:picLocks noChangeAspect="1"/>
          </p:cNvPicPr>
          <p:nvPr/>
        </p:nvPicPr>
        <p:blipFill>
          <a:blip r:embed="rId4"/>
          <a:srcRect r="12009"/>
          <a:stretch/>
        </p:blipFill>
        <p:spPr>
          <a:xfrm>
            <a:off x="7859456" y="2324004"/>
            <a:ext cx="4036710" cy="3162396"/>
          </a:xfrm>
          <a:prstGeom prst="rect">
            <a:avLst/>
          </a:prstGeom>
        </p:spPr>
      </p:pic>
      <p:sp>
        <p:nvSpPr>
          <p:cNvPr id="10" name="Title 3">
            <a:extLst>
              <a:ext uri="{FF2B5EF4-FFF2-40B4-BE49-F238E27FC236}">
                <a16:creationId xmlns:a16="http://schemas.microsoft.com/office/drawing/2014/main" id="{A78178E3-D88B-565B-72D5-E5F949138C01}"/>
              </a:ext>
            </a:extLst>
          </p:cNvPr>
          <p:cNvSpPr>
            <a:spLocks noGrp="1"/>
          </p:cNvSpPr>
          <p:nvPr>
            <p:ph type="title"/>
          </p:nvPr>
        </p:nvSpPr>
        <p:spPr>
          <a:xfrm>
            <a:off x="444500" y="414843"/>
            <a:ext cx="9146972" cy="640080"/>
          </a:xfrm>
        </p:spPr>
        <p:txBody>
          <a:bodyPr/>
          <a:lstStyle/>
          <a:p>
            <a:pPr marL="0" indent="0">
              <a:buNone/>
            </a:pPr>
            <a:r>
              <a:rPr lang="en-IN" sz="2800" b="1" dirty="0"/>
              <a:t>Loan Amount</a:t>
            </a:r>
          </a:p>
        </p:txBody>
      </p:sp>
      <p:sp>
        <p:nvSpPr>
          <p:cNvPr id="11" name="TextBox 10">
            <a:extLst>
              <a:ext uri="{FF2B5EF4-FFF2-40B4-BE49-F238E27FC236}">
                <a16:creationId xmlns:a16="http://schemas.microsoft.com/office/drawing/2014/main" id="{7899231C-AB45-894C-89DD-A9204B8B2D33}"/>
              </a:ext>
            </a:extLst>
          </p:cNvPr>
          <p:cNvSpPr txBox="1"/>
          <p:nvPr/>
        </p:nvSpPr>
        <p:spPr>
          <a:xfrm>
            <a:off x="591671" y="6051133"/>
            <a:ext cx="5863272" cy="338554"/>
          </a:xfrm>
          <a:prstGeom prst="rect">
            <a:avLst/>
          </a:prstGeom>
          <a:noFill/>
        </p:spPr>
        <p:txBody>
          <a:bodyPr wrap="none" rtlCol="0">
            <a:spAutoFit/>
          </a:bodyPr>
          <a:lstStyle/>
          <a:p>
            <a:r>
              <a:rPr lang="en-IN" sz="1600" b="1" dirty="0"/>
              <a:t>Note: </a:t>
            </a:r>
            <a:r>
              <a:rPr lang="en-IN" sz="1600" dirty="0"/>
              <a:t>Maximum loan amounts are ranging between 5K to 15K </a:t>
            </a:r>
          </a:p>
        </p:txBody>
      </p:sp>
    </p:spTree>
    <p:extLst>
      <p:ext uri="{BB962C8B-B14F-4D97-AF65-F5344CB8AC3E}">
        <p14:creationId xmlns:p14="http://schemas.microsoft.com/office/powerpoint/2010/main" val="246065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EF9B0-7E66-D878-832B-EFCEA0CC5A6C}"/>
              </a:ext>
            </a:extLst>
          </p:cNvPr>
          <p:cNvPicPr>
            <a:picLocks noChangeAspect="1"/>
          </p:cNvPicPr>
          <p:nvPr/>
        </p:nvPicPr>
        <p:blipFill>
          <a:blip r:embed="rId2"/>
          <a:stretch>
            <a:fillRect/>
          </a:stretch>
        </p:blipFill>
        <p:spPr>
          <a:xfrm>
            <a:off x="444500" y="2143835"/>
            <a:ext cx="3392393" cy="3754941"/>
          </a:xfrm>
          <a:prstGeom prst="rect">
            <a:avLst/>
          </a:prstGeom>
        </p:spPr>
      </p:pic>
      <p:pic>
        <p:nvPicPr>
          <p:cNvPr id="7" name="Picture 6">
            <a:extLst>
              <a:ext uri="{FF2B5EF4-FFF2-40B4-BE49-F238E27FC236}">
                <a16:creationId xmlns:a16="http://schemas.microsoft.com/office/drawing/2014/main" id="{B2BE0887-2B0B-8577-E690-CEE181F042E2}"/>
              </a:ext>
            </a:extLst>
          </p:cNvPr>
          <p:cNvPicPr>
            <a:picLocks noChangeAspect="1"/>
          </p:cNvPicPr>
          <p:nvPr/>
        </p:nvPicPr>
        <p:blipFill>
          <a:blip r:embed="rId3"/>
          <a:stretch>
            <a:fillRect/>
          </a:stretch>
        </p:blipFill>
        <p:spPr>
          <a:xfrm>
            <a:off x="3738333" y="2143835"/>
            <a:ext cx="4016088" cy="3734124"/>
          </a:xfrm>
          <a:prstGeom prst="rect">
            <a:avLst/>
          </a:prstGeom>
        </p:spPr>
      </p:pic>
      <p:pic>
        <p:nvPicPr>
          <p:cNvPr id="9" name="Picture 8">
            <a:extLst>
              <a:ext uri="{FF2B5EF4-FFF2-40B4-BE49-F238E27FC236}">
                <a16:creationId xmlns:a16="http://schemas.microsoft.com/office/drawing/2014/main" id="{8BEEB89A-55DB-82E5-9A36-6B98656CAE44}"/>
              </a:ext>
            </a:extLst>
          </p:cNvPr>
          <p:cNvPicPr>
            <a:picLocks noChangeAspect="1"/>
          </p:cNvPicPr>
          <p:nvPr/>
        </p:nvPicPr>
        <p:blipFill>
          <a:blip r:embed="rId4"/>
          <a:srcRect r="5893"/>
          <a:stretch/>
        </p:blipFill>
        <p:spPr>
          <a:xfrm>
            <a:off x="7754422" y="2539379"/>
            <a:ext cx="4294144" cy="2830480"/>
          </a:xfrm>
          <a:prstGeom prst="rect">
            <a:avLst/>
          </a:prstGeom>
        </p:spPr>
      </p:pic>
      <p:sp>
        <p:nvSpPr>
          <p:cNvPr id="10" name="Title 3">
            <a:extLst>
              <a:ext uri="{FF2B5EF4-FFF2-40B4-BE49-F238E27FC236}">
                <a16:creationId xmlns:a16="http://schemas.microsoft.com/office/drawing/2014/main" id="{55412F76-022B-16E8-A9A5-9759F4236BE1}"/>
              </a:ext>
            </a:extLst>
          </p:cNvPr>
          <p:cNvSpPr>
            <a:spLocks noGrp="1"/>
          </p:cNvSpPr>
          <p:nvPr>
            <p:ph type="title"/>
          </p:nvPr>
        </p:nvSpPr>
        <p:spPr>
          <a:xfrm>
            <a:off x="444500" y="414843"/>
            <a:ext cx="9146972" cy="640080"/>
          </a:xfrm>
        </p:spPr>
        <p:txBody>
          <a:bodyPr/>
          <a:lstStyle/>
          <a:p>
            <a:pPr marL="0" indent="0">
              <a:buNone/>
            </a:pPr>
            <a:r>
              <a:rPr lang="en-IN" sz="2800" b="1" dirty="0"/>
              <a:t>Interest Rate</a:t>
            </a:r>
          </a:p>
        </p:txBody>
      </p:sp>
      <p:sp>
        <p:nvSpPr>
          <p:cNvPr id="11" name="TextBox 10">
            <a:extLst>
              <a:ext uri="{FF2B5EF4-FFF2-40B4-BE49-F238E27FC236}">
                <a16:creationId xmlns:a16="http://schemas.microsoft.com/office/drawing/2014/main" id="{10361660-076C-669C-7151-F2190D9CD108}"/>
              </a:ext>
            </a:extLst>
          </p:cNvPr>
          <p:cNvSpPr txBox="1"/>
          <p:nvPr/>
        </p:nvSpPr>
        <p:spPr>
          <a:xfrm>
            <a:off x="591671" y="6051133"/>
            <a:ext cx="9654988" cy="584775"/>
          </a:xfrm>
          <a:prstGeom prst="rect">
            <a:avLst/>
          </a:prstGeom>
          <a:noFill/>
        </p:spPr>
        <p:txBody>
          <a:bodyPr wrap="square" rtlCol="0">
            <a:spAutoFit/>
          </a:bodyPr>
          <a:lstStyle/>
          <a:p>
            <a:r>
              <a:rPr lang="en-IN" sz="1600" b="1" dirty="0"/>
              <a:t>Note: </a:t>
            </a:r>
            <a:r>
              <a:rPr lang="en-IN" sz="1600" dirty="0"/>
              <a:t>Maximum interest rates are ranging between 8% to 15%</a:t>
            </a:r>
          </a:p>
          <a:p>
            <a:r>
              <a:rPr lang="en-IN" sz="1600" dirty="0"/>
              <a:t>But there are interest rates </a:t>
            </a:r>
            <a:r>
              <a:rPr lang="en-IN" sz="1600" b="1" dirty="0"/>
              <a:t>higher than 20% till 24.4%</a:t>
            </a:r>
            <a:r>
              <a:rPr lang="en-IN" sz="1600" dirty="0"/>
              <a:t> </a:t>
            </a:r>
          </a:p>
        </p:txBody>
      </p:sp>
    </p:spTree>
    <p:extLst>
      <p:ext uri="{BB962C8B-B14F-4D97-AF65-F5344CB8AC3E}">
        <p14:creationId xmlns:p14="http://schemas.microsoft.com/office/powerpoint/2010/main" val="37341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D27AC-40F6-236E-2D1B-E33B6247D647}"/>
              </a:ext>
            </a:extLst>
          </p:cNvPr>
          <p:cNvSpPr>
            <a:spLocks noGrp="1"/>
          </p:cNvSpPr>
          <p:nvPr>
            <p:ph type="title"/>
          </p:nvPr>
        </p:nvSpPr>
        <p:spPr>
          <a:xfrm>
            <a:off x="444500" y="414843"/>
            <a:ext cx="9146972" cy="640080"/>
          </a:xfrm>
        </p:spPr>
        <p:txBody>
          <a:bodyPr/>
          <a:lstStyle/>
          <a:p>
            <a:pPr marL="0" indent="0">
              <a:buNone/>
            </a:pPr>
            <a:r>
              <a:rPr lang="en-IN" sz="2800" b="1" dirty="0"/>
              <a:t>Debt to Income ratio</a:t>
            </a:r>
          </a:p>
        </p:txBody>
      </p:sp>
      <p:pic>
        <p:nvPicPr>
          <p:cNvPr id="6" name="Picture 5">
            <a:extLst>
              <a:ext uri="{FF2B5EF4-FFF2-40B4-BE49-F238E27FC236}">
                <a16:creationId xmlns:a16="http://schemas.microsoft.com/office/drawing/2014/main" id="{C85B92BB-3174-A941-3450-9AD1870F41F3}"/>
              </a:ext>
            </a:extLst>
          </p:cNvPr>
          <p:cNvPicPr>
            <a:picLocks noChangeAspect="1"/>
          </p:cNvPicPr>
          <p:nvPr/>
        </p:nvPicPr>
        <p:blipFill>
          <a:blip r:embed="rId2"/>
          <a:stretch>
            <a:fillRect/>
          </a:stretch>
        </p:blipFill>
        <p:spPr>
          <a:xfrm>
            <a:off x="444499" y="2196352"/>
            <a:ext cx="3625477" cy="3065929"/>
          </a:xfrm>
          <a:prstGeom prst="rect">
            <a:avLst/>
          </a:prstGeom>
        </p:spPr>
      </p:pic>
      <p:pic>
        <p:nvPicPr>
          <p:cNvPr id="8" name="Picture 7">
            <a:extLst>
              <a:ext uri="{FF2B5EF4-FFF2-40B4-BE49-F238E27FC236}">
                <a16:creationId xmlns:a16="http://schemas.microsoft.com/office/drawing/2014/main" id="{EF6EDB0F-B15F-4748-F0F0-45C1EC00600D}"/>
              </a:ext>
            </a:extLst>
          </p:cNvPr>
          <p:cNvPicPr>
            <a:picLocks noChangeAspect="1"/>
          </p:cNvPicPr>
          <p:nvPr/>
        </p:nvPicPr>
        <p:blipFill>
          <a:blip r:embed="rId3"/>
          <a:stretch>
            <a:fillRect/>
          </a:stretch>
        </p:blipFill>
        <p:spPr>
          <a:xfrm>
            <a:off x="4069976" y="2123126"/>
            <a:ext cx="4016088" cy="3795089"/>
          </a:xfrm>
          <a:prstGeom prst="rect">
            <a:avLst/>
          </a:prstGeom>
        </p:spPr>
      </p:pic>
      <p:pic>
        <p:nvPicPr>
          <p:cNvPr id="10" name="Picture 9">
            <a:extLst>
              <a:ext uri="{FF2B5EF4-FFF2-40B4-BE49-F238E27FC236}">
                <a16:creationId xmlns:a16="http://schemas.microsoft.com/office/drawing/2014/main" id="{A6FE4FD7-BCB6-4E39-4D6D-0F2DC85F7C8C}"/>
              </a:ext>
            </a:extLst>
          </p:cNvPr>
          <p:cNvPicPr>
            <a:picLocks noChangeAspect="1"/>
          </p:cNvPicPr>
          <p:nvPr/>
        </p:nvPicPr>
        <p:blipFill>
          <a:blip r:embed="rId4"/>
          <a:stretch>
            <a:fillRect/>
          </a:stretch>
        </p:blipFill>
        <p:spPr>
          <a:xfrm>
            <a:off x="8302529" y="2654803"/>
            <a:ext cx="3063505" cy="2149026"/>
          </a:xfrm>
          <a:prstGeom prst="rect">
            <a:avLst/>
          </a:prstGeom>
        </p:spPr>
      </p:pic>
      <p:sp>
        <p:nvSpPr>
          <p:cNvPr id="11" name="TextBox 10">
            <a:extLst>
              <a:ext uri="{FF2B5EF4-FFF2-40B4-BE49-F238E27FC236}">
                <a16:creationId xmlns:a16="http://schemas.microsoft.com/office/drawing/2014/main" id="{B3527376-A2A6-B76C-D963-F414F099BFE8}"/>
              </a:ext>
            </a:extLst>
          </p:cNvPr>
          <p:cNvSpPr txBox="1"/>
          <p:nvPr/>
        </p:nvSpPr>
        <p:spPr>
          <a:xfrm>
            <a:off x="591671" y="6051133"/>
            <a:ext cx="9654988" cy="584775"/>
          </a:xfrm>
          <a:prstGeom prst="rect">
            <a:avLst/>
          </a:prstGeom>
          <a:noFill/>
        </p:spPr>
        <p:txBody>
          <a:bodyPr wrap="square" rtlCol="0">
            <a:spAutoFit/>
          </a:bodyPr>
          <a:lstStyle/>
          <a:p>
            <a:r>
              <a:rPr lang="en-IN" sz="1600" b="1" dirty="0"/>
              <a:t>Note: </a:t>
            </a:r>
            <a:r>
              <a:rPr lang="en-IN" sz="1600" dirty="0"/>
              <a:t>Maximum debt to income are ranging between 8 to 19.</a:t>
            </a:r>
          </a:p>
          <a:p>
            <a:r>
              <a:rPr lang="en-IN" sz="1600" dirty="0"/>
              <a:t>But there are DTI </a:t>
            </a:r>
            <a:r>
              <a:rPr lang="en-IN" sz="1600" b="1" dirty="0"/>
              <a:t>higher than 20, whereas some of them are 30</a:t>
            </a:r>
            <a:endParaRPr lang="en-IN" sz="1600" dirty="0"/>
          </a:p>
        </p:txBody>
      </p:sp>
    </p:spTree>
    <p:extLst>
      <p:ext uri="{BB962C8B-B14F-4D97-AF65-F5344CB8AC3E}">
        <p14:creationId xmlns:p14="http://schemas.microsoft.com/office/powerpoint/2010/main" val="2957053206"/>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841449_win32_v2" id="{3A5F584B-3D72-41FB-A470-87D863364DDF}" vid="{94F14D05-7BE2-4542-891D-D99D1EE35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3893805-3B81-47D1-A994-401BF46C6A8D}">
  <ds:schemaRefs>
    <ds:schemaRef ds:uri="http://schemas.microsoft.com/sharepoint/v3/contenttype/forms"/>
  </ds:schemaRefs>
</ds:datastoreItem>
</file>

<file path=customXml/itemProps2.xml><?xml version="1.0" encoding="utf-8"?>
<ds:datastoreItem xmlns:ds="http://schemas.openxmlformats.org/officeDocument/2006/customXml" ds:itemID="{032B43C1-5EB1-48F2-83D8-1F8CBA1BB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D0E33-AC31-4A6E-AC66-BDD7A1B30D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1061</TotalTime>
  <Words>2019</Words>
  <Application>Microsoft Office PowerPoint</Application>
  <PresentationFormat>Widescreen</PresentationFormat>
  <Paragraphs>177</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Posterama</vt:lpstr>
      <vt:lpstr>Segoe UI</vt:lpstr>
      <vt:lpstr>Segoe UI Semibold</vt:lpstr>
      <vt:lpstr>Office Theme</vt:lpstr>
      <vt:lpstr>Lending club case study</vt:lpstr>
      <vt:lpstr>Agenda </vt:lpstr>
      <vt:lpstr>Introduction and problem statement</vt:lpstr>
      <vt:lpstr>Loan Data Descriptions</vt:lpstr>
      <vt:lpstr>Data cleaning and Derived metrics</vt:lpstr>
      <vt:lpstr>Annual income</vt:lpstr>
      <vt:lpstr>Loan Amount</vt:lpstr>
      <vt:lpstr>Interest Rate</vt:lpstr>
      <vt:lpstr>Debt to Income ratio</vt:lpstr>
      <vt:lpstr>Recoveries</vt:lpstr>
      <vt:lpstr>Loan status and Loan amounts</vt:lpstr>
      <vt:lpstr>Year Vs Loan amount, Recoveries and Annual income</vt:lpstr>
      <vt:lpstr>Grade Vs loan amounts</vt:lpstr>
      <vt:lpstr>Interest Rates and Loan status</vt:lpstr>
      <vt:lpstr>Employee Length Vs loan amount</vt:lpstr>
      <vt:lpstr>Home ownership Vs Loan Amount</vt:lpstr>
      <vt:lpstr>Annual income Vs Loan amount</vt:lpstr>
      <vt:lpstr>Verification Status Vs Loan Amount</vt:lpstr>
      <vt:lpstr>Purpose Vs Loan amounts</vt:lpstr>
      <vt:lpstr>Address State Vs Loan amount</vt:lpstr>
      <vt:lpstr>Debt to Income Vs Loan amounts</vt:lpstr>
      <vt:lpstr>Derogatory public record Vs Loan amount</vt:lpstr>
      <vt:lpstr>Year, Loan Status Vs Loan amounts</vt:lpstr>
      <vt:lpstr>Grade, Loan Status Vs Loan amount</vt:lpstr>
      <vt:lpstr>Interest Rates, Loan Status Vs Loan amounts</vt:lpstr>
      <vt:lpstr>Employment Length, Loan status and Loan amounts</vt:lpstr>
      <vt:lpstr>Home ownership, Loan Status Vs Loan amount</vt:lpstr>
      <vt:lpstr>Annual income, Loan Status Vs Loan Amount</vt:lpstr>
      <vt:lpstr>Verification status, Loan Status Vs Loan Amount, Recoveries</vt:lpstr>
      <vt:lpstr>Purpose, Loan Status Vs Loan Amount</vt:lpstr>
      <vt:lpstr>Address state, Loan Status Vs </vt:lpstr>
      <vt:lpstr>DTI, Loan status Vs Loan amounts</vt:lpstr>
      <vt:lpstr>Derogatory public record, Loan Status Vs Loan Amounts </vt:lpstr>
      <vt:lpstr>Interest rate category, Loan status, grade Vs Loan Amount(Sum and Average), Count</vt:lpstr>
      <vt:lpstr>Annual income category, Loan status, grade Vs Loan Amount(Sum and Average), Count</vt:lpstr>
      <vt:lpstr>Loan amount category, Loan status, grade Vs Loan Amount(Sum and Average), Count</vt:lpstr>
      <vt:lpstr>Loan amount category, DTI category, Loan status Vs Loan Amount(Sum and Average), Count</vt:lpstr>
      <vt:lpstr>Public Record, Loan status, grade Vs Loan Amount(Sum and Average), Count</vt:lpstr>
      <vt:lpstr>Observations Based on Multivariate analysis</vt:lpstr>
      <vt:lpstr>Conclusions and suggestions</vt:lpstr>
      <vt:lpstr>Conclusions and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dc:creator>
  <cp:lastModifiedBy>Aditya</cp:lastModifiedBy>
  <cp:revision>34</cp:revision>
  <dcterms:created xsi:type="dcterms:W3CDTF">2024-12-24T16:25:42Z</dcterms:created>
  <dcterms:modified xsi:type="dcterms:W3CDTF">2024-12-25T10:15:06Z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