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1"/>
  </p:sldMasterIdLst>
  <p:notesMasterIdLst>
    <p:notesMasterId r:id="rId12"/>
  </p:notesMasterIdLst>
  <p:sldIdLst>
    <p:sldId id="256" r:id="rId2"/>
    <p:sldId id="257" r:id="rId3"/>
    <p:sldId id="265" r:id="rId4"/>
    <p:sldId id="264" r:id="rId5"/>
    <p:sldId id="270" r:id="rId6"/>
    <p:sldId id="260" r:id="rId7"/>
    <p:sldId id="273" r:id="rId8"/>
    <p:sldId id="261" r:id="rId9"/>
    <p:sldId id="271"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dice Giselle Gunawan" initials="KGG" lastIdx="1" clrIdx="0">
    <p:extLst>
      <p:ext uri="{19B8F6BF-5375-455C-9EA6-DF929625EA0E}">
        <p15:presenceInfo xmlns:p15="http://schemas.microsoft.com/office/powerpoint/2012/main" userId="Kandice Giselle Guna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4"/>
    <p:restoredTop sz="91401"/>
  </p:normalViewPr>
  <p:slideViewPr>
    <p:cSldViewPr snapToGrid="0" snapToObjects="1">
      <p:cViewPr varScale="1">
        <p:scale>
          <a:sx n="73" d="100"/>
          <a:sy n="73" d="100"/>
        </p:scale>
        <p:origin x="200" y="7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ndicegg10/Downloads/Capstone%20Project%201_Lariat%20Car%20Rent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ndicegg10/Downloads/Capstone%20Project%201_Lariat%20Car%20Rent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ndicegg10/Downloads/Capstone%20Project%201_Lariat%20Car%20Rent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ndicegg10/Downloads/Capstone%20Project%201_Lariat%20Car%20Rental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ndicegg10/Downloads/Capstone%20Project%201_Lariat%20Car%20Rental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Lariat Fleet Rental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rgbClr val="FFD5E3"/>
              </a:solidFill>
              <a:ln>
                <a:noFill/>
              </a:ln>
              <a:effectLst/>
            </c:spPr>
            <c:extLst>
              <c:ext xmlns:c16="http://schemas.microsoft.com/office/drawing/2014/chart" uri="{C3380CC4-5D6E-409C-BE32-E72D297353CC}">
                <c16:uniqueId val="{00000001-7BC9-6149-B3DD-B30C9171A9F8}"/>
              </c:ext>
            </c:extLst>
          </c:dPt>
          <c:dPt>
            <c:idx val="2"/>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3-7BC9-6149-B3DD-B30C9171A9F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(model!$B$14,model!$B$17,model!$B$19)</c:f>
              <c:strCache>
                <c:ptCount val="3"/>
                <c:pt idx="0">
                  <c:v>Gross Revenue</c:v>
                </c:pt>
                <c:pt idx="1">
                  <c:v>Total Cost of Car </c:v>
                </c:pt>
                <c:pt idx="2">
                  <c:v>Profit</c:v>
                </c:pt>
              </c:strCache>
            </c:strRef>
          </c:cat>
          <c:val>
            <c:numRef>
              <c:f>(model!$C$14,model!$C$17,model!$C$19)</c:f>
              <c:numCache>
                <c:formatCode>_("$"* #,##0_);_("$"* \(#,##0\);_("$"* "-"??_);_(@_)</c:formatCode>
                <c:ptCount val="3"/>
                <c:pt idx="0">
                  <c:v>63575295</c:v>
                </c:pt>
                <c:pt idx="1">
                  <c:v>30320297.919999979</c:v>
                </c:pt>
                <c:pt idx="2">
                  <c:v>33254997.080000021</c:v>
                </c:pt>
              </c:numCache>
            </c:numRef>
          </c:val>
          <c:extLst>
            <c:ext xmlns:c16="http://schemas.microsoft.com/office/drawing/2014/chart" uri="{C3380CC4-5D6E-409C-BE32-E72D297353CC}">
              <c16:uniqueId val="{00000004-7BC9-6149-B3DD-B30C9171A9F8}"/>
            </c:ext>
          </c:extLst>
        </c:ser>
        <c:dLbls>
          <c:showLegendKey val="0"/>
          <c:showVal val="0"/>
          <c:showCatName val="0"/>
          <c:showSerName val="0"/>
          <c:showPercent val="0"/>
          <c:showBubbleSize val="0"/>
        </c:dLbls>
        <c:gapWidth val="219"/>
        <c:overlap val="-27"/>
        <c:axId val="1051589231"/>
        <c:axId val="1377540479"/>
      </c:barChart>
      <c:catAx>
        <c:axId val="1051589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7540479"/>
        <c:crosses val="autoZero"/>
        <c:auto val="1"/>
        <c:lblAlgn val="ctr"/>
        <c:lblOffset val="100"/>
        <c:noMultiLvlLbl val="0"/>
      </c:catAx>
      <c:valAx>
        <c:axId val="137754047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589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Information after Strategy 1 Implementation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strategy_1!$B$6:$B$8</c:f>
              <c:strCache>
                <c:ptCount val="3"/>
                <c:pt idx="0">
                  <c:v>Gross Revenue</c:v>
                </c:pt>
                <c:pt idx="1">
                  <c:v>Cost</c:v>
                </c:pt>
                <c:pt idx="2">
                  <c:v>Gross Profit</c:v>
                </c:pt>
              </c:strCache>
            </c:strRef>
          </c:cat>
          <c:val>
            <c:numRef>
              <c:f>strategy_1!$C$6:$C$8</c:f>
              <c:numCache>
                <c:formatCode>_("$"* #,##0.00_);_("$"* \(#,##0.00\);_("$"* "-"??_);_(@_)</c:formatCode>
                <c:ptCount val="3"/>
                <c:pt idx="0">
                  <c:v>63575295</c:v>
                </c:pt>
                <c:pt idx="1">
                  <c:v>30320297.919999979</c:v>
                </c:pt>
                <c:pt idx="2">
                  <c:v>33254997.080000021</c:v>
                </c:pt>
              </c:numCache>
            </c:numRef>
          </c:val>
          <c:extLst>
            <c:ext xmlns:c16="http://schemas.microsoft.com/office/drawing/2014/chart" uri="{C3380CC4-5D6E-409C-BE32-E72D297353CC}">
              <c16:uniqueId val="{00000000-02CD-8047-AF14-02C9B42AEC10}"/>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strategy_1!$B$6:$B$8</c:f>
              <c:strCache>
                <c:ptCount val="3"/>
                <c:pt idx="0">
                  <c:v>Gross Revenue</c:v>
                </c:pt>
                <c:pt idx="1">
                  <c:v>Cost</c:v>
                </c:pt>
                <c:pt idx="2">
                  <c:v>Gross Profit</c:v>
                </c:pt>
              </c:strCache>
            </c:strRef>
          </c:cat>
          <c:val>
            <c:numRef>
              <c:f>strategy_1!$D$6:$D$8</c:f>
              <c:numCache>
                <c:formatCode>_("$"* #,##0.00_);_("$"* \(#,##0.00\);_("$"* "-"??_);_(@_)</c:formatCode>
                <c:ptCount val="3"/>
                <c:pt idx="0">
                  <c:v>70224640</c:v>
                </c:pt>
                <c:pt idx="1">
                  <c:v>33383623.129999977</c:v>
                </c:pt>
                <c:pt idx="2">
                  <c:v>36841016.87000002</c:v>
                </c:pt>
              </c:numCache>
            </c:numRef>
          </c:val>
          <c:extLst>
            <c:ext xmlns:c16="http://schemas.microsoft.com/office/drawing/2014/chart" uri="{C3380CC4-5D6E-409C-BE32-E72D297353CC}">
              <c16:uniqueId val="{00000001-02CD-8047-AF14-02C9B42AEC10}"/>
            </c:ext>
          </c:extLst>
        </c:ser>
        <c:dLbls>
          <c:showLegendKey val="0"/>
          <c:showVal val="0"/>
          <c:showCatName val="0"/>
          <c:showSerName val="0"/>
          <c:showPercent val="0"/>
          <c:showBubbleSize val="0"/>
        </c:dLbls>
        <c:gapWidth val="219"/>
        <c:overlap val="-27"/>
        <c:axId val="1155598319"/>
        <c:axId val="993125855"/>
      </c:barChart>
      <c:catAx>
        <c:axId val="115559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125855"/>
        <c:crosses val="autoZero"/>
        <c:auto val="1"/>
        <c:lblAlgn val="ctr"/>
        <c:lblOffset val="100"/>
        <c:noMultiLvlLbl val="0"/>
      </c:catAx>
      <c:valAx>
        <c:axId val="99312585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5598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Information</a:t>
            </a:r>
            <a:r>
              <a:rPr lang="en-US" baseline="0"/>
              <a:t> after Strategy 2 Implementation</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(strategy_2!$G$10:$G$11,strategy_2!$G$14)</c:f>
              <c:strCache>
                <c:ptCount val="3"/>
                <c:pt idx="0">
                  <c:v>Gross Revenue</c:v>
                </c:pt>
                <c:pt idx="1">
                  <c:v>Gross Cost</c:v>
                </c:pt>
                <c:pt idx="2">
                  <c:v>Profit</c:v>
                </c:pt>
              </c:strCache>
            </c:strRef>
          </c:cat>
          <c:val>
            <c:numRef>
              <c:f>(strategy_2!$H$10:$H$11,strategy_2!$H$14)</c:f>
              <c:numCache>
                <c:formatCode>_("$"* #,##0.00_);_("$"* \(#,##0.00\);_("$"* "-"??_);_(@_)</c:formatCode>
                <c:ptCount val="3"/>
                <c:pt idx="0">
                  <c:v>63575295</c:v>
                </c:pt>
                <c:pt idx="1">
                  <c:v>30320297.919999979</c:v>
                </c:pt>
                <c:pt idx="2">
                  <c:v>33254997.080000021</c:v>
                </c:pt>
              </c:numCache>
            </c:numRef>
          </c:val>
          <c:extLst>
            <c:ext xmlns:c16="http://schemas.microsoft.com/office/drawing/2014/chart" uri="{C3380CC4-5D6E-409C-BE32-E72D297353CC}">
              <c16:uniqueId val="{00000000-0DCF-974D-85EB-F35C2D056448}"/>
            </c:ext>
          </c:extLst>
        </c:ser>
        <c:ser>
          <c:idx val="1"/>
          <c:order val="1"/>
          <c:spPr>
            <a:solidFill>
              <a:schemeClr val="accent2"/>
            </a:solidFill>
            <a:ln>
              <a:noFill/>
            </a:ln>
            <a:effectLst/>
          </c:spPr>
          <c:invertIfNegative val="0"/>
          <c:cat>
            <c:strRef>
              <c:f>(strategy_2!$G$10:$G$11,strategy_2!$G$14)</c:f>
              <c:strCache>
                <c:ptCount val="3"/>
                <c:pt idx="0">
                  <c:v>Gross Revenue</c:v>
                </c:pt>
                <c:pt idx="1">
                  <c:v>Gross Cost</c:v>
                </c:pt>
                <c:pt idx="2">
                  <c:v>Profit</c:v>
                </c:pt>
              </c:strCache>
            </c:strRef>
          </c:cat>
          <c:val>
            <c:numRef>
              <c:f>(strategy_2!$I$10:$I$11,strategy_2!$I$14)</c:f>
              <c:numCache>
                <c:formatCode>_("$"* #,##0.00_);_("$"* \(#,##0.00\);_("$"* "-"??_);_(@_)</c:formatCode>
                <c:ptCount val="3"/>
                <c:pt idx="0">
                  <c:v>68802875</c:v>
                </c:pt>
                <c:pt idx="1">
                  <c:v>31771659.919999979</c:v>
                </c:pt>
                <c:pt idx="2">
                  <c:v>37031215.080000021</c:v>
                </c:pt>
              </c:numCache>
            </c:numRef>
          </c:val>
          <c:extLst>
            <c:ext xmlns:c16="http://schemas.microsoft.com/office/drawing/2014/chart" uri="{C3380CC4-5D6E-409C-BE32-E72D297353CC}">
              <c16:uniqueId val="{00000001-0DCF-974D-85EB-F35C2D056448}"/>
            </c:ext>
          </c:extLst>
        </c:ser>
        <c:dLbls>
          <c:showLegendKey val="0"/>
          <c:showVal val="0"/>
          <c:showCatName val="0"/>
          <c:showSerName val="0"/>
          <c:showPercent val="0"/>
          <c:showBubbleSize val="0"/>
        </c:dLbls>
        <c:gapWidth val="219"/>
        <c:overlap val="-27"/>
        <c:axId val="972264223"/>
        <c:axId val="972029951"/>
      </c:barChart>
      <c:catAx>
        <c:axId val="97226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2029951"/>
        <c:crosses val="autoZero"/>
        <c:auto val="1"/>
        <c:lblAlgn val="ctr"/>
        <c:lblOffset val="100"/>
        <c:noMultiLvlLbl val="0"/>
      </c:catAx>
      <c:valAx>
        <c:axId val="97202995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2264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600" b="0" i="0" baseline="0" dirty="0">
                <a:effectLst/>
              </a:rPr>
              <a:t>Profit of Rental Fleet After Respective Strategy Implementation</a:t>
            </a:r>
            <a:endParaRPr lang="en-US" sz="12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0"/>
          <c:order val="0"/>
          <c:tx>
            <c:strRef>
              <c:f>model!$B$19</c:f>
              <c:strCache>
                <c:ptCount val="1"/>
                <c:pt idx="0">
                  <c:v>Profit</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8C54-D04E-A4C2-DB18163DFD5E}"/>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1-8C54-D04E-A4C2-DB18163DFD5E}"/>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2-8C54-D04E-A4C2-DB18163DFD5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model!$C$19:$F$19</c:f>
              <c:numCache>
                <c:formatCode>_("$"* #,##0.00_);_("$"* \(#,##0.00\);_("$"* "-"??_);_(@_)</c:formatCode>
                <c:ptCount val="4"/>
                <c:pt idx="0" formatCode="_(&quot;$&quot;* #,##0_);_(&quot;$&quot;* \(#,##0\);_(&quot;$&quot;* &quot;-&quot;??_);_(@_)">
                  <c:v>33254997.080000021</c:v>
                </c:pt>
                <c:pt idx="1">
                  <c:v>36841016.87000002</c:v>
                </c:pt>
                <c:pt idx="2">
                  <c:v>37031215.080000021</c:v>
                </c:pt>
                <c:pt idx="3">
                  <c:v>40617234.87000002</c:v>
                </c:pt>
              </c:numCache>
            </c:numRef>
          </c:val>
          <c:extLst>
            <c:ext xmlns:c16="http://schemas.microsoft.com/office/drawing/2014/chart" uri="{C3380CC4-5D6E-409C-BE32-E72D297353CC}">
              <c16:uniqueId val="{00000000-8C54-D04E-A4C2-DB18163DFD5E}"/>
            </c:ext>
          </c:extLst>
        </c:ser>
        <c:dLbls>
          <c:dLblPos val="outEnd"/>
          <c:showLegendKey val="0"/>
          <c:showVal val="1"/>
          <c:showCatName val="0"/>
          <c:showSerName val="0"/>
          <c:showPercent val="0"/>
          <c:showBubbleSize val="0"/>
        </c:dLbls>
        <c:gapWidth val="182"/>
        <c:axId val="746138735"/>
        <c:axId val="746140367"/>
      </c:barChart>
      <c:catAx>
        <c:axId val="7461387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140367"/>
        <c:crosses val="autoZero"/>
        <c:auto val="1"/>
        <c:lblAlgn val="ctr"/>
        <c:lblOffset val="100"/>
        <c:noMultiLvlLbl val="0"/>
      </c:catAx>
      <c:valAx>
        <c:axId val="746140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13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Profit of</a:t>
            </a:r>
            <a:r>
              <a:rPr lang="en-US" baseline="0" dirty="0"/>
              <a:t> Rental Fleet After Respective Strategy Implementation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model!$B$19</c:f>
              <c:strCache>
                <c:ptCount val="1"/>
                <c:pt idx="0">
                  <c:v>Profit</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1A1-C245-87F5-7F271E5D153D}"/>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51A1-C245-87F5-7F271E5D153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51A1-C245-87F5-7F271E5D153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model!$C$19:$F$19</c:f>
              <c:numCache>
                <c:formatCode>_("$"* #,##0.00_);_("$"* \(#,##0.00\);_("$"* "-"??_);_(@_)</c:formatCode>
                <c:ptCount val="4"/>
                <c:pt idx="0" formatCode="_(&quot;$&quot;* #,##0_);_(&quot;$&quot;* \(#,##0\);_(&quot;$&quot;* &quot;-&quot;??_);_(@_)">
                  <c:v>33254997.080000021</c:v>
                </c:pt>
                <c:pt idx="1">
                  <c:v>36841016.87000002</c:v>
                </c:pt>
                <c:pt idx="2">
                  <c:v>37031215.080000021</c:v>
                </c:pt>
                <c:pt idx="3">
                  <c:v>40617234.87000002</c:v>
                </c:pt>
              </c:numCache>
            </c:numRef>
          </c:val>
          <c:extLst>
            <c:ext xmlns:c16="http://schemas.microsoft.com/office/drawing/2014/chart" uri="{C3380CC4-5D6E-409C-BE32-E72D297353CC}">
              <c16:uniqueId val="{00000006-51A1-C245-87F5-7F271E5D153D}"/>
            </c:ext>
          </c:extLst>
        </c:ser>
        <c:dLbls>
          <c:dLblPos val="outEnd"/>
          <c:showLegendKey val="0"/>
          <c:showVal val="1"/>
          <c:showCatName val="0"/>
          <c:showSerName val="0"/>
          <c:showPercent val="0"/>
          <c:showBubbleSize val="0"/>
        </c:dLbls>
        <c:gapWidth val="182"/>
        <c:axId val="746138735"/>
        <c:axId val="746140367"/>
      </c:barChart>
      <c:catAx>
        <c:axId val="7461387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140367"/>
        <c:crosses val="autoZero"/>
        <c:auto val="1"/>
        <c:lblAlgn val="ctr"/>
        <c:lblOffset val="100"/>
        <c:noMultiLvlLbl val="0"/>
      </c:catAx>
      <c:valAx>
        <c:axId val="746140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13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2-20T21:05:00.711" idx="1">
    <p:pos x="10" y="10"/>
    <p:text>add a bar graph for the strategies combined (make it into a table instead), move the strategies into the index.</p:text>
    <p:extLst>
      <p:ext uri="{C676402C-5697-4E1C-873F-D02D1690AC5C}">
        <p15:threadingInfo xmlns:p15="http://schemas.microsoft.com/office/powerpoint/2012/main" timeZoneBias="480"/>
      </p:ext>
    </p:extLst>
  </p:cm>
</p:cmLst>
</file>

<file path=ppt/drawings/drawing1.xml><?xml version="1.0" encoding="utf-8"?>
<c:userShapes xmlns:c="http://schemas.openxmlformats.org/drawingml/2006/chart">
  <cdr:relSizeAnchor xmlns:cdr="http://schemas.openxmlformats.org/drawingml/2006/chartDrawing">
    <cdr:from>
      <cdr:x>0.61806</cdr:x>
      <cdr:y>0.93113</cdr:y>
    </cdr:from>
    <cdr:to>
      <cdr:x>0.74835</cdr:x>
      <cdr:y>1</cdr:y>
    </cdr:to>
    <cdr:sp macro="" textlink="">
      <cdr:nvSpPr>
        <cdr:cNvPr id="2" name="TextBox 5">
          <a:extLst xmlns:a="http://schemas.openxmlformats.org/drawingml/2006/main">
            <a:ext uri="{FF2B5EF4-FFF2-40B4-BE49-F238E27FC236}">
              <a16:creationId xmlns:a16="http://schemas.microsoft.com/office/drawing/2014/main" id="{9BDFAEFF-4DA6-1742-976D-12B403B6A078}"/>
            </a:ext>
          </a:extLst>
        </cdr:cNvPr>
        <cdr:cNvSpPr txBox="1"/>
      </cdr:nvSpPr>
      <cdr:spPr>
        <a:xfrm xmlns:a="http://schemas.openxmlformats.org/drawingml/2006/main">
          <a:off x="4372711" y="4161177"/>
          <a:ext cx="921739"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400" dirty="0"/>
            <a:t>Strategy 2</a:t>
          </a:r>
        </a:p>
      </cdr:txBody>
    </cdr:sp>
  </cdr:relSizeAnchor>
</c:userShapes>
</file>

<file path=ppt/drawings/drawing2.xml><?xml version="1.0" encoding="utf-8"?>
<c:userShapes xmlns:c="http://schemas.openxmlformats.org/drawingml/2006/chart">
  <cdr:relSizeAnchor xmlns:cdr="http://schemas.openxmlformats.org/drawingml/2006/chartDrawing">
    <cdr:from>
      <cdr:x>0.61806</cdr:x>
      <cdr:y>0.93113</cdr:y>
    </cdr:from>
    <cdr:to>
      <cdr:x>0.74835</cdr:x>
      <cdr:y>1</cdr:y>
    </cdr:to>
    <cdr:sp macro="" textlink="">
      <cdr:nvSpPr>
        <cdr:cNvPr id="2" name="TextBox 5">
          <a:extLst xmlns:a="http://schemas.openxmlformats.org/drawingml/2006/main">
            <a:ext uri="{FF2B5EF4-FFF2-40B4-BE49-F238E27FC236}">
              <a16:creationId xmlns:a16="http://schemas.microsoft.com/office/drawing/2014/main" id="{9BDFAEFF-4DA6-1742-976D-12B403B6A078}"/>
            </a:ext>
          </a:extLst>
        </cdr:cNvPr>
        <cdr:cNvSpPr txBox="1"/>
      </cdr:nvSpPr>
      <cdr:spPr>
        <a:xfrm xmlns:a="http://schemas.openxmlformats.org/drawingml/2006/main">
          <a:off x="4372711" y="4161177"/>
          <a:ext cx="921739"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400" dirty="0"/>
            <a:t>Strategy 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1D1F5-F415-4948-9E1A-7A44D8D690CA}" type="datetimeFigureOut">
              <a:rPr lang="en-US" smtClean="0"/>
              <a:t>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B59C0-2E03-244B-9EB1-28BA1322E3C3}" type="slidenum">
              <a:rPr lang="en-US" smtClean="0"/>
              <a:t>‹#›</a:t>
            </a:fld>
            <a:endParaRPr lang="en-US"/>
          </a:p>
        </p:txBody>
      </p:sp>
    </p:spTree>
    <p:extLst>
      <p:ext uri="{BB962C8B-B14F-4D97-AF65-F5344CB8AC3E}">
        <p14:creationId xmlns:p14="http://schemas.microsoft.com/office/powerpoint/2010/main" val="3013465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B59C0-2E03-244B-9EB1-28BA1322E3C3}" type="slidenum">
              <a:rPr lang="en-US" smtClean="0"/>
              <a:t>3</a:t>
            </a:fld>
            <a:endParaRPr lang="en-US"/>
          </a:p>
        </p:txBody>
      </p:sp>
    </p:spTree>
    <p:extLst>
      <p:ext uri="{BB962C8B-B14F-4D97-AF65-F5344CB8AC3E}">
        <p14:creationId xmlns:p14="http://schemas.microsoft.com/office/powerpoint/2010/main" val="322720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raw data given on the rental car fleet, I was able to create a model that can be used to analyze the data and extract insights. </a:t>
            </a:r>
          </a:p>
          <a:p>
            <a:r>
              <a:rPr lang="en-US" dirty="0"/>
              <a:t>I was able to use the model to optimize profit…</a:t>
            </a:r>
          </a:p>
        </p:txBody>
      </p:sp>
      <p:sp>
        <p:nvSpPr>
          <p:cNvPr id="4" name="Slide Number Placeholder 3"/>
          <p:cNvSpPr>
            <a:spLocks noGrp="1"/>
          </p:cNvSpPr>
          <p:nvPr>
            <p:ph type="sldNum" sz="quarter" idx="5"/>
          </p:nvPr>
        </p:nvSpPr>
        <p:spPr/>
        <p:txBody>
          <a:bodyPr/>
          <a:lstStyle/>
          <a:p>
            <a:fld id="{DB8B59C0-2E03-244B-9EB1-28BA1322E3C3}" type="slidenum">
              <a:rPr lang="en-US" smtClean="0"/>
              <a:t>4</a:t>
            </a:fld>
            <a:endParaRPr lang="en-US"/>
          </a:p>
        </p:txBody>
      </p:sp>
    </p:spTree>
    <p:extLst>
      <p:ext uri="{BB962C8B-B14F-4D97-AF65-F5344CB8AC3E}">
        <p14:creationId xmlns:p14="http://schemas.microsoft.com/office/powerpoint/2010/main" val="24576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by analyzing each location, getting the top 20% of cars at the 10 most profitable branch locations</a:t>
            </a:r>
          </a:p>
        </p:txBody>
      </p:sp>
      <p:sp>
        <p:nvSpPr>
          <p:cNvPr id="4" name="Slide Number Placeholder 3"/>
          <p:cNvSpPr>
            <a:spLocks noGrp="1"/>
          </p:cNvSpPr>
          <p:nvPr>
            <p:ph type="sldNum" sz="quarter" idx="5"/>
          </p:nvPr>
        </p:nvSpPr>
        <p:spPr/>
        <p:txBody>
          <a:bodyPr/>
          <a:lstStyle/>
          <a:p>
            <a:fld id="{DB8B59C0-2E03-244B-9EB1-28BA1322E3C3}" type="slidenum">
              <a:rPr lang="en-US" smtClean="0"/>
              <a:t>6</a:t>
            </a:fld>
            <a:endParaRPr lang="en-US"/>
          </a:p>
        </p:txBody>
      </p:sp>
    </p:spTree>
    <p:extLst>
      <p:ext uri="{BB962C8B-B14F-4D97-AF65-F5344CB8AC3E}">
        <p14:creationId xmlns:p14="http://schemas.microsoft.com/office/powerpoint/2010/main" val="59526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B59C0-2E03-244B-9EB1-28BA1322E3C3}" type="slidenum">
              <a:rPr lang="en-US" smtClean="0"/>
              <a:t>7</a:t>
            </a:fld>
            <a:endParaRPr lang="en-US"/>
          </a:p>
        </p:txBody>
      </p:sp>
    </p:spTree>
    <p:extLst>
      <p:ext uri="{BB962C8B-B14F-4D97-AF65-F5344CB8AC3E}">
        <p14:creationId xmlns:p14="http://schemas.microsoft.com/office/powerpoint/2010/main" val="214418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Provide a tool for the company to make future recommendations  This dashboard summarizes the car (make, model and branch location) and sales information (revenue, cost, profit) of each car by using the drop-down list at the Car ID level. </a:t>
            </a:r>
            <a:r>
              <a:rPr lang="en-US" dirty="0"/>
              <a:t> </a:t>
            </a:r>
            <a:r>
              <a:rPr lang="en-US" sz="1200" b="1" i="0" u="none" strike="noStrike" kern="1200" dirty="0">
                <a:solidFill>
                  <a:schemeClr val="tx1"/>
                </a:solidFill>
                <a:effectLst/>
                <a:latin typeface="+mn-lt"/>
                <a:ea typeface="+mn-ea"/>
                <a:cs typeface="+mn-cs"/>
              </a:rPr>
              <a:t>The purpose of this dashboard is to visualize a summarized version of each car in order to make better-informed business decisions that will maximize revenue and minimize costs. </a:t>
            </a:r>
            <a:r>
              <a:rPr lang="en-US" dirty="0"/>
              <a:t> </a:t>
            </a:r>
            <a:r>
              <a:rPr lang="en-US" sz="1200" b="1" i="0" u="none" strike="noStrike" kern="1200" dirty="0">
                <a:solidFill>
                  <a:schemeClr val="tx1"/>
                </a:solidFill>
                <a:effectLst/>
                <a:latin typeface="+mn-lt"/>
                <a:ea typeface="+mn-ea"/>
                <a:cs typeface="+mn-cs"/>
              </a:rPr>
              <a:t>Assuming the benchmark profit margin of each car is 52%, we are able to use this as a basis of comparison between benchmark profit margin and profit margin of each car. </a:t>
            </a:r>
            <a:endParaRPr lang="en-US" dirty="0"/>
          </a:p>
        </p:txBody>
      </p:sp>
      <p:sp>
        <p:nvSpPr>
          <p:cNvPr id="4" name="Slide Number Placeholder 3"/>
          <p:cNvSpPr>
            <a:spLocks noGrp="1"/>
          </p:cNvSpPr>
          <p:nvPr>
            <p:ph type="sldNum" sz="quarter" idx="5"/>
          </p:nvPr>
        </p:nvSpPr>
        <p:spPr/>
        <p:txBody>
          <a:bodyPr/>
          <a:lstStyle/>
          <a:p>
            <a:fld id="{DB8B59C0-2E03-244B-9EB1-28BA1322E3C3}" type="slidenum">
              <a:rPr lang="en-US" smtClean="0"/>
              <a:t>8</a:t>
            </a:fld>
            <a:endParaRPr lang="en-US"/>
          </a:p>
        </p:txBody>
      </p:sp>
    </p:spTree>
    <p:extLst>
      <p:ext uri="{BB962C8B-B14F-4D97-AF65-F5344CB8AC3E}">
        <p14:creationId xmlns:p14="http://schemas.microsoft.com/office/powerpoint/2010/main" val="375743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of the goal</a:t>
            </a:r>
          </a:p>
          <a:p>
            <a:r>
              <a:rPr lang="en-US" dirty="0"/>
              <a:t>-Strategy 1</a:t>
            </a:r>
          </a:p>
          <a:p>
            <a:r>
              <a:rPr lang="en-US" dirty="0"/>
              <a:t>-Strategy 2</a:t>
            </a:r>
          </a:p>
          <a:p>
            <a:r>
              <a:rPr lang="en-US" dirty="0"/>
              <a:t>-Strategies (Combined)</a:t>
            </a:r>
          </a:p>
        </p:txBody>
      </p:sp>
      <p:sp>
        <p:nvSpPr>
          <p:cNvPr id="4" name="Slide Number Placeholder 3"/>
          <p:cNvSpPr>
            <a:spLocks noGrp="1"/>
          </p:cNvSpPr>
          <p:nvPr>
            <p:ph type="sldNum" sz="quarter" idx="5"/>
          </p:nvPr>
        </p:nvSpPr>
        <p:spPr/>
        <p:txBody>
          <a:bodyPr/>
          <a:lstStyle/>
          <a:p>
            <a:fld id="{DB8B59C0-2E03-244B-9EB1-28BA1322E3C3}" type="slidenum">
              <a:rPr lang="en-US" smtClean="0"/>
              <a:t>9</a:t>
            </a:fld>
            <a:endParaRPr lang="en-US"/>
          </a:p>
        </p:txBody>
      </p:sp>
    </p:spTree>
    <p:extLst>
      <p:ext uri="{BB962C8B-B14F-4D97-AF65-F5344CB8AC3E}">
        <p14:creationId xmlns:p14="http://schemas.microsoft.com/office/powerpoint/2010/main" val="140036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B59C0-2E03-244B-9EB1-28BA1322E3C3}" type="slidenum">
              <a:rPr lang="en-US" smtClean="0"/>
              <a:t>10</a:t>
            </a:fld>
            <a:endParaRPr lang="en-US"/>
          </a:p>
        </p:txBody>
      </p:sp>
    </p:spTree>
    <p:extLst>
      <p:ext uri="{BB962C8B-B14F-4D97-AF65-F5344CB8AC3E}">
        <p14:creationId xmlns:p14="http://schemas.microsoft.com/office/powerpoint/2010/main" val="148935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55FBCD6-9ED2-5846-A8C5-C5B33E09B6D3}"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3783120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FBCD6-9ED2-5846-A8C5-C5B33E09B6D3}"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405299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FBCD6-9ED2-5846-A8C5-C5B33E09B6D3}"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365280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FBCD6-9ED2-5846-A8C5-C5B33E09B6D3}"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23164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55FBCD6-9ED2-5846-A8C5-C5B33E09B6D3}"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569622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55FBCD6-9ED2-5846-A8C5-C5B33E09B6D3}" type="datetimeFigureOut">
              <a:rPr lang="en-US" smtClean="0"/>
              <a:t>2/20/20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291233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55FBCD6-9ED2-5846-A8C5-C5B33E09B6D3}"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404FC-F39D-854F-A60F-70524846B1E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777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FBCD6-9ED2-5846-A8C5-C5B33E09B6D3}" type="datetimeFigureOut">
              <a:rPr lang="en-US" smtClean="0"/>
              <a:t>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233279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FBCD6-9ED2-5846-A8C5-C5B33E09B6D3}" type="datetimeFigureOut">
              <a:rPr lang="en-US" smtClean="0"/>
              <a:t>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32337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55FBCD6-9ED2-5846-A8C5-C5B33E09B6D3}" type="datetimeFigureOut">
              <a:rPr lang="en-US" smtClean="0"/>
              <a:t>2/20/20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289848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5FBCD6-9ED2-5846-A8C5-C5B33E09B6D3}" type="datetimeFigureOut">
              <a:rPr lang="en-US" smtClean="0"/>
              <a:t>2/20/20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F0404FC-F39D-854F-A60F-70524846B1ED}" type="slidenum">
              <a:rPr lang="en-US" smtClean="0"/>
              <a:t>‹#›</a:t>
            </a:fld>
            <a:endParaRPr lang="en-US"/>
          </a:p>
        </p:txBody>
      </p:sp>
    </p:spTree>
    <p:extLst>
      <p:ext uri="{BB962C8B-B14F-4D97-AF65-F5344CB8AC3E}">
        <p14:creationId xmlns:p14="http://schemas.microsoft.com/office/powerpoint/2010/main" val="254694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55FBCD6-9ED2-5846-A8C5-C5B33E09B6D3}" type="datetimeFigureOut">
              <a:rPr lang="en-US" smtClean="0"/>
              <a:t>2/20/20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F0404FC-F39D-854F-A60F-70524846B1ED}" type="slidenum">
              <a:rPr lang="en-US" smtClean="0"/>
              <a:t>‹#›</a:t>
            </a:fld>
            <a:endParaRPr lang="en-US"/>
          </a:p>
        </p:txBody>
      </p:sp>
    </p:spTree>
    <p:extLst>
      <p:ext uri="{BB962C8B-B14F-4D97-AF65-F5344CB8AC3E}">
        <p14:creationId xmlns:p14="http://schemas.microsoft.com/office/powerpoint/2010/main" val="2308415927"/>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019-4E91-B94C-8552-A63A0AB2ACE4}"/>
              </a:ext>
            </a:extLst>
          </p:cNvPr>
          <p:cNvSpPr>
            <a:spLocks noGrp="1"/>
          </p:cNvSpPr>
          <p:nvPr>
            <p:ph type="ctrTitle"/>
          </p:nvPr>
        </p:nvSpPr>
        <p:spPr/>
        <p:txBody>
          <a:bodyPr/>
          <a:lstStyle/>
          <a:p>
            <a:r>
              <a:rPr lang="en-US" dirty="0"/>
              <a:t>Lariat Car Rental Model</a:t>
            </a:r>
          </a:p>
        </p:txBody>
      </p:sp>
      <p:sp>
        <p:nvSpPr>
          <p:cNvPr id="3" name="Subtitle 2">
            <a:extLst>
              <a:ext uri="{FF2B5EF4-FFF2-40B4-BE49-F238E27FC236}">
                <a16:creationId xmlns:a16="http://schemas.microsoft.com/office/drawing/2014/main" id="{5CE8715D-DBBB-9E44-99AB-8C6E9D8221CF}"/>
              </a:ext>
            </a:extLst>
          </p:cNvPr>
          <p:cNvSpPr>
            <a:spLocks noGrp="1"/>
          </p:cNvSpPr>
          <p:nvPr>
            <p:ph type="subTitle" idx="1"/>
          </p:nvPr>
        </p:nvSpPr>
        <p:spPr/>
        <p:txBody>
          <a:bodyPr>
            <a:normAutofit/>
          </a:bodyPr>
          <a:lstStyle/>
          <a:p>
            <a:r>
              <a:rPr lang="en-US" dirty="0"/>
              <a:t>By: Kandice Gunawan</a:t>
            </a:r>
          </a:p>
          <a:p>
            <a:endParaRPr lang="en-US" dirty="0"/>
          </a:p>
        </p:txBody>
      </p:sp>
      <p:pic>
        <p:nvPicPr>
          <p:cNvPr id="4" name="Picture 3">
            <a:extLst>
              <a:ext uri="{FF2B5EF4-FFF2-40B4-BE49-F238E27FC236}">
                <a16:creationId xmlns:a16="http://schemas.microsoft.com/office/drawing/2014/main" id="{BC96F9FA-D821-5648-AF44-7CC06F606785}"/>
              </a:ext>
            </a:extLst>
          </p:cNvPr>
          <p:cNvPicPr>
            <a:picLocks noChangeAspect="1"/>
          </p:cNvPicPr>
          <p:nvPr/>
        </p:nvPicPr>
        <p:blipFill>
          <a:blip r:embed="rId2"/>
          <a:stretch>
            <a:fillRect/>
          </a:stretch>
        </p:blipFill>
        <p:spPr>
          <a:xfrm>
            <a:off x="5206280" y="4972491"/>
            <a:ext cx="1779439" cy="1468813"/>
          </a:xfrm>
          <a:prstGeom prst="rect">
            <a:avLst/>
          </a:prstGeom>
        </p:spPr>
      </p:pic>
      <p:pic>
        <p:nvPicPr>
          <p:cNvPr id="5" name="Picture 4">
            <a:extLst>
              <a:ext uri="{FF2B5EF4-FFF2-40B4-BE49-F238E27FC236}">
                <a16:creationId xmlns:a16="http://schemas.microsoft.com/office/drawing/2014/main" id="{FBB4B8F1-7687-2542-9293-CEEF9A143B46}"/>
              </a:ext>
            </a:extLst>
          </p:cNvPr>
          <p:cNvPicPr>
            <a:picLocks noChangeAspect="1"/>
          </p:cNvPicPr>
          <p:nvPr/>
        </p:nvPicPr>
        <p:blipFill>
          <a:blip r:embed="rId3"/>
          <a:stretch>
            <a:fillRect/>
          </a:stretch>
        </p:blipFill>
        <p:spPr>
          <a:xfrm>
            <a:off x="1776046" y="2597256"/>
            <a:ext cx="2732279" cy="1239894"/>
          </a:xfrm>
          <a:prstGeom prst="rect">
            <a:avLst/>
          </a:prstGeom>
        </p:spPr>
      </p:pic>
    </p:spTree>
    <p:extLst>
      <p:ext uri="{BB962C8B-B14F-4D97-AF65-F5344CB8AC3E}">
        <p14:creationId xmlns:p14="http://schemas.microsoft.com/office/powerpoint/2010/main" val="337541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4127-D3F6-A540-B23A-B742B111CA80}"/>
              </a:ext>
            </a:extLst>
          </p:cNvPr>
          <p:cNvSpPr>
            <a:spLocks noGrp="1"/>
          </p:cNvSpPr>
          <p:nvPr>
            <p:ph type="title"/>
          </p:nvPr>
        </p:nvSpPr>
        <p:spPr>
          <a:xfrm>
            <a:off x="2231136" y="275761"/>
            <a:ext cx="7729728" cy="1188720"/>
          </a:xfrm>
        </p:spPr>
        <p:txBody>
          <a:bodyPr/>
          <a:lstStyle/>
          <a:p>
            <a:r>
              <a:rPr lang="en-US" dirty="0"/>
              <a:t>Appendix</a:t>
            </a:r>
          </a:p>
        </p:txBody>
      </p:sp>
      <p:graphicFrame>
        <p:nvGraphicFramePr>
          <p:cNvPr id="6" name="Content Placeholder 4">
            <a:extLst>
              <a:ext uri="{FF2B5EF4-FFF2-40B4-BE49-F238E27FC236}">
                <a16:creationId xmlns:a16="http://schemas.microsoft.com/office/drawing/2014/main" id="{2E7C37C4-B55B-5440-9AC1-1B690ADCDFFE}"/>
              </a:ext>
            </a:extLst>
          </p:cNvPr>
          <p:cNvGraphicFramePr>
            <a:graphicFrameLocks/>
          </p:cNvGraphicFramePr>
          <p:nvPr>
            <p:extLst>
              <p:ext uri="{D42A27DB-BD31-4B8C-83A1-F6EECF244321}">
                <p14:modId xmlns:p14="http://schemas.microsoft.com/office/powerpoint/2010/main" val="2849285783"/>
              </p:ext>
            </p:extLst>
          </p:nvPr>
        </p:nvGraphicFramePr>
        <p:xfrm>
          <a:off x="857793" y="1230927"/>
          <a:ext cx="9736422" cy="5351312"/>
        </p:xfrm>
        <a:graphic>
          <a:graphicData uri="http://schemas.openxmlformats.org/drawingml/2006/table">
            <a:tbl>
              <a:tblPr/>
              <a:tblGrid>
                <a:gridCol w="977369">
                  <a:extLst>
                    <a:ext uri="{9D8B030D-6E8A-4147-A177-3AD203B41FA5}">
                      <a16:colId xmlns:a16="http://schemas.microsoft.com/office/drawing/2014/main" val="1929140473"/>
                    </a:ext>
                  </a:extLst>
                </a:gridCol>
                <a:gridCol w="2767521">
                  <a:extLst>
                    <a:ext uri="{9D8B030D-6E8A-4147-A177-3AD203B41FA5}">
                      <a16:colId xmlns:a16="http://schemas.microsoft.com/office/drawing/2014/main" val="3156269919"/>
                    </a:ext>
                  </a:extLst>
                </a:gridCol>
                <a:gridCol w="1542819">
                  <a:extLst>
                    <a:ext uri="{9D8B030D-6E8A-4147-A177-3AD203B41FA5}">
                      <a16:colId xmlns:a16="http://schemas.microsoft.com/office/drawing/2014/main" val="3160138329"/>
                    </a:ext>
                  </a:extLst>
                </a:gridCol>
                <a:gridCol w="1408010">
                  <a:extLst>
                    <a:ext uri="{9D8B030D-6E8A-4147-A177-3AD203B41FA5}">
                      <a16:colId xmlns:a16="http://schemas.microsoft.com/office/drawing/2014/main" val="1704588157"/>
                    </a:ext>
                  </a:extLst>
                </a:gridCol>
                <a:gridCol w="1408010">
                  <a:extLst>
                    <a:ext uri="{9D8B030D-6E8A-4147-A177-3AD203B41FA5}">
                      <a16:colId xmlns:a16="http://schemas.microsoft.com/office/drawing/2014/main" val="1094430680"/>
                    </a:ext>
                  </a:extLst>
                </a:gridCol>
                <a:gridCol w="1632693">
                  <a:extLst>
                    <a:ext uri="{9D8B030D-6E8A-4147-A177-3AD203B41FA5}">
                      <a16:colId xmlns:a16="http://schemas.microsoft.com/office/drawing/2014/main" val="3980774014"/>
                    </a:ext>
                  </a:extLst>
                </a:gridCol>
              </a:tblGrid>
              <a:tr h="334457">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900431466"/>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Base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Strategy 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Strategy 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highlight>
                            <a:srgbClr val="FFFF00"/>
                          </a:highlight>
                          <a:latin typeface="Calibri" panose="020F0502020204030204" pitchFamily="34" charset="0"/>
                        </a:rPr>
                        <a:t>Strategy (Combined)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1614136"/>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Number of Cars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2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611320"/>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Total Number of Branches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442965"/>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929071"/>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Gross Revenue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63,575,295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 $  70,224,640.00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68,802,875.00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75,452,220.00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554505"/>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Average Gross Revenue Per Branch 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1,271,505.90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 $    1,404,492.80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1,376,057.50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1,509,044.40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085160"/>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00595"/>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Total Cost of Car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          30,320,298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 $       33,383,623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31,771,659.92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34,834,985.13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793604"/>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29254"/>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33,254,997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 $  36,841,016.87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37,031,215.08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40,617,234.87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8741048"/>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Average Net Profit per Car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8,313.75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 $           9,210.25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8,816.96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                9,670.77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258188"/>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451396"/>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Gross Profit Margin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200" b="0" i="0" u="none" strike="noStrike">
                          <a:solidFill>
                            <a:srgbClr val="000000"/>
                          </a:solidFill>
                          <a:effectLst/>
                          <a:latin typeface="Calibri" panose="020F0502020204030204" pitchFamily="34" charset="0"/>
                        </a:rPr>
                        <a:t>52.46%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53.82%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highlight>
                            <a:srgbClr val="FFFF00"/>
                          </a:highligh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081587"/>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Profit Increments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    3,586,019.79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    3,776,218.00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dirty="0">
                          <a:solidFill>
                            <a:srgbClr val="000000"/>
                          </a:solidFill>
                          <a:effectLst/>
                          <a:highlight>
                            <a:srgbClr val="FFFF00"/>
                          </a:highlight>
                          <a:latin typeface="Calibri" panose="020F0502020204030204" pitchFamily="34" charset="0"/>
                        </a:rPr>
                        <a:t> $         7,362,237.79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11556679"/>
                  </a:ext>
                </a:extLst>
              </a:tr>
              <a:tr h="33445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39252406"/>
                  </a:ext>
                </a:extLst>
              </a:tr>
            </a:tbl>
          </a:graphicData>
        </a:graphic>
      </p:graphicFrame>
    </p:spTree>
    <p:extLst>
      <p:ext uri="{BB962C8B-B14F-4D97-AF65-F5344CB8AC3E}">
        <p14:creationId xmlns:p14="http://schemas.microsoft.com/office/powerpoint/2010/main" val="54217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A2EA-A97C-1540-8E2B-9C1FF7C1295E}"/>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4C74CF0-BA12-E947-B93F-BA9D2AA5AB61}"/>
              </a:ext>
            </a:extLst>
          </p:cNvPr>
          <p:cNvSpPr>
            <a:spLocks noGrp="1"/>
          </p:cNvSpPr>
          <p:nvPr>
            <p:ph idx="1"/>
          </p:nvPr>
        </p:nvSpPr>
        <p:spPr/>
        <p:txBody>
          <a:bodyPr/>
          <a:lstStyle/>
          <a:p>
            <a:r>
              <a:rPr lang="en-US" dirty="0"/>
              <a:t>Lariat Fleet Rental Performance</a:t>
            </a:r>
          </a:p>
          <a:p>
            <a:r>
              <a:rPr lang="en-US" dirty="0"/>
              <a:t>Goal</a:t>
            </a:r>
          </a:p>
          <a:p>
            <a:r>
              <a:rPr lang="en-US" dirty="0"/>
              <a:t>Strategy 1</a:t>
            </a:r>
          </a:p>
          <a:p>
            <a:r>
              <a:rPr lang="en-US" dirty="0"/>
              <a:t>Strategy 2</a:t>
            </a:r>
          </a:p>
          <a:p>
            <a:r>
              <a:rPr lang="en-US" dirty="0"/>
              <a:t>Strategies (Combined)</a:t>
            </a:r>
          </a:p>
          <a:p>
            <a:r>
              <a:rPr lang="en-US" dirty="0"/>
              <a:t>Car Dashboard</a:t>
            </a:r>
          </a:p>
          <a:p>
            <a:r>
              <a:rPr lang="en-US" dirty="0"/>
              <a:t>Conclusion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2437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C49F-6D26-8B41-8AF2-03CFC6C42ABE}"/>
              </a:ext>
            </a:extLst>
          </p:cNvPr>
          <p:cNvSpPr>
            <a:spLocks noGrp="1"/>
          </p:cNvSpPr>
          <p:nvPr>
            <p:ph type="title"/>
          </p:nvPr>
        </p:nvSpPr>
        <p:spPr/>
        <p:txBody>
          <a:bodyPr/>
          <a:lstStyle/>
          <a:p>
            <a:r>
              <a:rPr lang="en-US" dirty="0"/>
              <a:t>Lariat Fleet Rental Performance</a:t>
            </a:r>
            <a:br>
              <a:rPr lang="en-US" dirty="0"/>
            </a:br>
            <a:r>
              <a:rPr lang="en-US" dirty="0"/>
              <a:t>(rental period: 1/1/18 – 11/11/18)</a:t>
            </a:r>
          </a:p>
        </p:txBody>
      </p:sp>
      <p:graphicFrame>
        <p:nvGraphicFramePr>
          <p:cNvPr id="4" name="Content Placeholder 3">
            <a:extLst>
              <a:ext uri="{FF2B5EF4-FFF2-40B4-BE49-F238E27FC236}">
                <a16:creationId xmlns:a16="http://schemas.microsoft.com/office/drawing/2014/main" id="{AB8B0639-5D55-A348-A9DC-791E7FEC61ED}"/>
              </a:ext>
            </a:extLst>
          </p:cNvPr>
          <p:cNvGraphicFramePr>
            <a:graphicFrameLocks noGrp="1"/>
          </p:cNvGraphicFramePr>
          <p:nvPr>
            <p:ph idx="1"/>
            <p:extLst>
              <p:ext uri="{D42A27DB-BD31-4B8C-83A1-F6EECF244321}">
                <p14:modId xmlns:p14="http://schemas.microsoft.com/office/powerpoint/2010/main" val="3326548048"/>
              </p:ext>
            </p:extLst>
          </p:nvPr>
        </p:nvGraphicFramePr>
        <p:xfrm>
          <a:off x="3849665" y="2502031"/>
          <a:ext cx="7253614" cy="36106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42DD30E5-FE4D-4746-ACBC-2CED7A948192}"/>
              </a:ext>
            </a:extLst>
          </p:cNvPr>
          <p:cNvGraphicFramePr>
            <a:graphicFrameLocks noGrp="1"/>
          </p:cNvGraphicFramePr>
          <p:nvPr>
            <p:extLst>
              <p:ext uri="{D42A27DB-BD31-4B8C-83A1-F6EECF244321}">
                <p14:modId xmlns:p14="http://schemas.microsoft.com/office/powerpoint/2010/main" val="1905483744"/>
              </p:ext>
            </p:extLst>
          </p:nvPr>
        </p:nvGraphicFramePr>
        <p:xfrm>
          <a:off x="449386" y="3315528"/>
          <a:ext cx="3049953" cy="1983675"/>
        </p:xfrm>
        <a:graphic>
          <a:graphicData uri="http://schemas.openxmlformats.org/drawingml/2006/table">
            <a:tbl>
              <a:tblPr firstRow="1" bandRow="1">
                <a:tableStyleId>{5C22544A-7EE6-4342-B048-85BDC9FD1C3A}</a:tableStyleId>
              </a:tblPr>
              <a:tblGrid>
                <a:gridCol w="1958298">
                  <a:extLst>
                    <a:ext uri="{9D8B030D-6E8A-4147-A177-3AD203B41FA5}">
                      <a16:colId xmlns:a16="http://schemas.microsoft.com/office/drawing/2014/main" val="2160460861"/>
                    </a:ext>
                  </a:extLst>
                </a:gridCol>
                <a:gridCol w="1091655">
                  <a:extLst>
                    <a:ext uri="{9D8B030D-6E8A-4147-A177-3AD203B41FA5}">
                      <a16:colId xmlns:a16="http://schemas.microsoft.com/office/drawing/2014/main" val="363091094"/>
                    </a:ext>
                  </a:extLst>
                </a:gridCol>
              </a:tblGrid>
              <a:tr h="211015">
                <a:tc gridSpan="2">
                  <a:txBody>
                    <a:bodyPr/>
                    <a:lstStyle/>
                    <a:p>
                      <a:r>
                        <a:rPr lang="en-US" sz="1400" dirty="0"/>
                        <a:t>Base Values</a:t>
                      </a:r>
                    </a:p>
                  </a:txBody>
                  <a:tcPr/>
                </a:tc>
                <a:tc hMerge="1">
                  <a:txBody>
                    <a:bodyPr/>
                    <a:lstStyle/>
                    <a:p>
                      <a:endParaRPr lang="en-US" dirty="0"/>
                    </a:p>
                  </a:txBody>
                  <a:tcPr/>
                </a:tc>
                <a:extLst>
                  <a:ext uri="{0D108BD9-81ED-4DB2-BD59-A6C34878D82A}">
                    <a16:rowId xmlns:a16="http://schemas.microsoft.com/office/drawing/2014/main" val="2666187413"/>
                  </a:ext>
                </a:extLst>
              </a:tr>
              <a:tr h="373083">
                <a:tc>
                  <a:txBody>
                    <a:bodyPr/>
                    <a:lstStyle/>
                    <a:p>
                      <a:r>
                        <a:rPr lang="en-US" sz="1400" dirty="0"/>
                        <a:t>Number of Cars</a:t>
                      </a:r>
                    </a:p>
                  </a:txBody>
                  <a:tcPr/>
                </a:tc>
                <a:tc>
                  <a:txBody>
                    <a:bodyPr/>
                    <a:lstStyle/>
                    <a:p>
                      <a:r>
                        <a:rPr lang="en-US" sz="1400" dirty="0"/>
                        <a:t>4000</a:t>
                      </a:r>
                    </a:p>
                  </a:txBody>
                  <a:tcPr/>
                </a:tc>
                <a:extLst>
                  <a:ext uri="{0D108BD9-81ED-4DB2-BD59-A6C34878D82A}">
                    <a16:rowId xmlns:a16="http://schemas.microsoft.com/office/drawing/2014/main" val="3454362119"/>
                  </a:ext>
                </a:extLst>
              </a:tr>
              <a:tr h="652896">
                <a:tc>
                  <a:txBody>
                    <a:bodyPr/>
                    <a:lstStyle/>
                    <a:p>
                      <a:r>
                        <a:rPr lang="en-US" sz="1400" dirty="0"/>
                        <a:t>Total Number of Branch Locations</a:t>
                      </a:r>
                    </a:p>
                  </a:txBody>
                  <a:tcPr/>
                </a:tc>
                <a:tc>
                  <a:txBody>
                    <a:bodyPr/>
                    <a:lstStyle/>
                    <a:p>
                      <a:r>
                        <a:rPr lang="en-US" sz="1400" dirty="0"/>
                        <a:t>50</a:t>
                      </a:r>
                    </a:p>
                  </a:txBody>
                  <a:tcPr/>
                </a:tc>
                <a:extLst>
                  <a:ext uri="{0D108BD9-81ED-4DB2-BD59-A6C34878D82A}">
                    <a16:rowId xmlns:a16="http://schemas.microsoft.com/office/drawing/2014/main" val="1354361577"/>
                  </a:ext>
                </a:extLst>
              </a:tr>
              <a:tr h="652896">
                <a:tc>
                  <a:txBody>
                    <a:bodyPr/>
                    <a:lstStyle/>
                    <a:p>
                      <a:r>
                        <a:rPr lang="en-US" sz="1400" dirty="0"/>
                        <a:t>Total Number of Transactions</a:t>
                      </a:r>
                    </a:p>
                  </a:txBody>
                  <a:tcPr/>
                </a:tc>
                <a:tc>
                  <a:txBody>
                    <a:bodyPr/>
                    <a:lstStyle/>
                    <a:p>
                      <a:r>
                        <a:rPr lang="en-US" sz="1400" dirty="0"/>
                        <a:t>100,001</a:t>
                      </a:r>
                    </a:p>
                  </a:txBody>
                  <a:tcPr/>
                </a:tc>
                <a:extLst>
                  <a:ext uri="{0D108BD9-81ED-4DB2-BD59-A6C34878D82A}">
                    <a16:rowId xmlns:a16="http://schemas.microsoft.com/office/drawing/2014/main" val="1129402514"/>
                  </a:ext>
                </a:extLst>
              </a:tr>
            </a:tbl>
          </a:graphicData>
        </a:graphic>
      </p:graphicFrame>
    </p:spTree>
    <p:extLst>
      <p:ext uri="{BB962C8B-B14F-4D97-AF65-F5344CB8AC3E}">
        <p14:creationId xmlns:p14="http://schemas.microsoft.com/office/powerpoint/2010/main" val="64558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0EBF-4687-E845-AAF9-14AD4852B1F0}"/>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F0B27E2-3151-164E-B4F1-3ECECEC9AC3E}"/>
              </a:ext>
            </a:extLst>
          </p:cNvPr>
          <p:cNvSpPr>
            <a:spLocks noGrp="1"/>
          </p:cNvSpPr>
          <p:nvPr>
            <p:ph idx="1"/>
          </p:nvPr>
        </p:nvSpPr>
        <p:spPr/>
        <p:txBody>
          <a:bodyPr/>
          <a:lstStyle/>
          <a:p>
            <a:r>
              <a:rPr lang="en-US" dirty="0"/>
              <a:t>The purpose of this model is to optimize profit by minimizing costs and maximizing revenue. </a:t>
            </a:r>
          </a:p>
        </p:txBody>
      </p:sp>
      <p:pic>
        <p:nvPicPr>
          <p:cNvPr id="4" name="Picture 3">
            <a:extLst>
              <a:ext uri="{FF2B5EF4-FFF2-40B4-BE49-F238E27FC236}">
                <a16:creationId xmlns:a16="http://schemas.microsoft.com/office/drawing/2014/main" id="{F511F1EE-A30C-0540-B0D0-0195FD0041C4}"/>
              </a:ext>
            </a:extLst>
          </p:cNvPr>
          <p:cNvPicPr>
            <a:picLocks noChangeAspect="1"/>
          </p:cNvPicPr>
          <p:nvPr/>
        </p:nvPicPr>
        <p:blipFill>
          <a:blip r:embed="rId3"/>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6AFD109-3455-0140-96CD-BD74DAF2A8CC}"/>
              </a:ext>
            </a:extLst>
          </p:cNvPr>
          <p:cNvPicPr>
            <a:picLocks noChangeAspect="1"/>
          </p:cNvPicPr>
          <p:nvPr/>
        </p:nvPicPr>
        <p:blipFill>
          <a:blip r:embed="rId4"/>
          <a:stretch>
            <a:fillRect/>
          </a:stretch>
        </p:blipFill>
        <p:spPr>
          <a:xfrm>
            <a:off x="7843383" y="4211625"/>
            <a:ext cx="2117481" cy="2136908"/>
          </a:xfrm>
          <a:prstGeom prst="rect">
            <a:avLst/>
          </a:prstGeom>
        </p:spPr>
      </p:pic>
    </p:spTree>
    <p:extLst>
      <p:ext uri="{BB962C8B-B14F-4D97-AF65-F5344CB8AC3E}">
        <p14:creationId xmlns:p14="http://schemas.microsoft.com/office/powerpoint/2010/main" val="181052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24A2-6273-C24C-BAC7-FEF65C2BA2F9}"/>
              </a:ext>
            </a:extLst>
          </p:cNvPr>
          <p:cNvSpPr>
            <a:spLocks noGrp="1"/>
          </p:cNvSpPr>
          <p:nvPr>
            <p:ph type="title"/>
          </p:nvPr>
        </p:nvSpPr>
        <p:spPr>
          <a:xfrm>
            <a:off x="2231136" y="306888"/>
            <a:ext cx="7729728" cy="1188720"/>
          </a:xfrm>
        </p:spPr>
        <p:txBody>
          <a:bodyPr/>
          <a:lstStyle/>
          <a:p>
            <a:r>
              <a:rPr lang="en-US" dirty="0"/>
              <a:t>Strategy 1</a:t>
            </a:r>
          </a:p>
        </p:txBody>
      </p:sp>
      <p:sp>
        <p:nvSpPr>
          <p:cNvPr id="4" name="Text Placeholder 3">
            <a:extLst>
              <a:ext uri="{FF2B5EF4-FFF2-40B4-BE49-F238E27FC236}">
                <a16:creationId xmlns:a16="http://schemas.microsoft.com/office/drawing/2014/main" id="{A78B6547-3372-634A-AEE3-4ACEB279AD15}"/>
              </a:ext>
            </a:extLst>
          </p:cNvPr>
          <p:cNvSpPr>
            <a:spLocks noGrp="1"/>
          </p:cNvSpPr>
          <p:nvPr>
            <p:ph sz="half" idx="1"/>
          </p:nvPr>
        </p:nvSpPr>
        <p:spPr>
          <a:xfrm>
            <a:off x="805297" y="1604119"/>
            <a:ext cx="10255184" cy="871467"/>
          </a:xfrm>
        </p:spPr>
        <p:txBody>
          <a:bodyPr>
            <a:normAutofit/>
          </a:bodyPr>
          <a:lstStyle/>
          <a:p>
            <a:pPr algn="ctr"/>
            <a:r>
              <a:rPr lang="en-US" dirty="0"/>
              <a:t>Optimize profit by replacing bottom 5% of least profitable cars with top 5% of most profitable cars.</a:t>
            </a:r>
          </a:p>
          <a:p>
            <a:endParaRPr lang="en-US" dirty="0"/>
          </a:p>
          <a:p>
            <a:endParaRPr lang="en-US" dirty="0"/>
          </a:p>
          <a:p>
            <a:endParaRPr lang="en-US" dirty="0"/>
          </a:p>
        </p:txBody>
      </p:sp>
      <p:graphicFrame>
        <p:nvGraphicFramePr>
          <p:cNvPr id="7" name="Content Placeholder 3">
            <a:extLst>
              <a:ext uri="{FF2B5EF4-FFF2-40B4-BE49-F238E27FC236}">
                <a16:creationId xmlns:a16="http://schemas.microsoft.com/office/drawing/2014/main" id="{45DB5300-5B70-DB46-AC29-200280C094E6}"/>
              </a:ext>
            </a:extLst>
          </p:cNvPr>
          <p:cNvGraphicFramePr>
            <a:graphicFrameLocks noGrp="1"/>
          </p:cNvGraphicFramePr>
          <p:nvPr>
            <p:ph sz="half" idx="2"/>
            <p:extLst>
              <p:ext uri="{D42A27DB-BD31-4B8C-83A1-F6EECF244321}">
                <p14:modId xmlns:p14="http://schemas.microsoft.com/office/powerpoint/2010/main" val="985238461"/>
              </p:ext>
            </p:extLst>
          </p:nvPr>
        </p:nvGraphicFramePr>
        <p:xfrm>
          <a:off x="1899138" y="2321169"/>
          <a:ext cx="8405447" cy="4229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56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6D51-83AC-2F42-AE85-8430302C3559}"/>
              </a:ext>
            </a:extLst>
          </p:cNvPr>
          <p:cNvSpPr>
            <a:spLocks noGrp="1"/>
          </p:cNvSpPr>
          <p:nvPr>
            <p:ph type="title"/>
          </p:nvPr>
        </p:nvSpPr>
        <p:spPr>
          <a:xfrm>
            <a:off x="2231136" y="200604"/>
            <a:ext cx="7729728" cy="1188720"/>
          </a:xfrm>
        </p:spPr>
        <p:txBody>
          <a:bodyPr/>
          <a:lstStyle/>
          <a:p>
            <a:r>
              <a:rPr lang="en-US" dirty="0"/>
              <a:t>Strategy 2</a:t>
            </a:r>
          </a:p>
        </p:txBody>
      </p:sp>
      <p:sp>
        <p:nvSpPr>
          <p:cNvPr id="3" name="Content Placeholder 2">
            <a:extLst>
              <a:ext uri="{FF2B5EF4-FFF2-40B4-BE49-F238E27FC236}">
                <a16:creationId xmlns:a16="http://schemas.microsoft.com/office/drawing/2014/main" id="{2F3FE294-BB73-9746-82A4-CAC36F3659EB}"/>
              </a:ext>
            </a:extLst>
          </p:cNvPr>
          <p:cNvSpPr>
            <a:spLocks noGrp="1"/>
          </p:cNvSpPr>
          <p:nvPr>
            <p:ph idx="1"/>
          </p:nvPr>
        </p:nvSpPr>
        <p:spPr>
          <a:xfrm>
            <a:off x="2143454" y="1389324"/>
            <a:ext cx="7729728" cy="790956"/>
          </a:xfrm>
        </p:spPr>
        <p:txBody>
          <a:bodyPr>
            <a:normAutofit/>
          </a:bodyPr>
          <a:lstStyle/>
          <a:p>
            <a:pPr algn="ctr"/>
            <a:r>
              <a:rPr lang="en-US" dirty="0"/>
              <a:t>Assume no market saturation at each branch locations, increase the most profitable car at the top 10 most profitable branch locations by 20 cars each. </a:t>
            </a:r>
          </a:p>
          <a:p>
            <a:pPr marL="0" indent="0">
              <a:buNone/>
            </a:pPr>
            <a:endParaRPr lang="en-US" dirty="0"/>
          </a:p>
          <a:p>
            <a:endParaRPr lang="en-US" dirty="0"/>
          </a:p>
        </p:txBody>
      </p:sp>
      <p:graphicFrame>
        <p:nvGraphicFramePr>
          <p:cNvPr id="6" name="Content Placeholder 3">
            <a:extLst>
              <a:ext uri="{FF2B5EF4-FFF2-40B4-BE49-F238E27FC236}">
                <a16:creationId xmlns:a16="http://schemas.microsoft.com/office/drawing/2014/main" id="{09ACEF24-2785-5C4E-882D-544A1FFE6638}"/>
              </a:ext>
            </a:extLst>
          </p:cNvPr>
          <p:cNvGraphicFramePr>
            <a:graphicFrameLocks/>
          </p:cNvGraphicFramePr>
          <p:nvPr>
            <p:extLst>
              <p:ext uri="{D42A27DB-BD31-4B8C-83A1-F6EECF244321}">
                <p14:modId xmlns:p14="http://schemas.microsoft.com/office/powerpoint/2010/main" val="1570381008"/>
              </p:ext>
            </p:extLst>
          </p:nvPr>
        </p:nvGraphicFramePr>
        <p:xfrm>
          <a:off x="1640911" y="2180280"/>
          <a:ext cx="8843374" cy="4477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720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286B-EAF1-4840-8B6A-FBD4D55AA907}"/>
              </a:ext>
            </a:extLst>
          </p:cNvPr>
          <p:cNvSpPr>
            <a:spLocks noGrp="1"/>
          </p:cNvSpPr>
          <p:nvPr>
            <p:ph type="title"/>
          </p:nvPr>
        </p:nvSpPr>
        <p:spPr>
          <a:xfrm>
            <a:off x="2231136" y="331646"/>
            <a:ext cx="7729728" cy="1188720"/>
          </a:xfrm>
        </p:spPr>
        <p:txBody>
          <a:bodyPr/>
          <a:lstStyle/>
          <a:p>
            <a:r>
              <a:rPr lang="en-US" dirty="0"/>
              <a:t>Strategies (combined)</a:t>
            </a:r>
          </a:p>
        </p:txBody>
      </p:sp>
      <p:sp>
        <p:nvSpPr>
          <p:cNvPr id="3" name="Content Placeholder 2">
            <a:extLst>
              <a:ext uri="{FF2B5EF4-FFF2-40B4-BE49-F238E27FC236}">
                <a16:creationId xmlns:a16="http://schemas.microsoft.com/office/drawing/2014/main" id="{A3FC75EA-3A7C-044A-9840-5F21A6ACBEBC}"/>
              </a:ext>
            </a:extLst>
          </p:cNvPr>
          <p:cNvSpPr>
            <a:spLocks noGrp="1"/>
          </p:cNvSpPr>
          <p:nvPr>
            <p:ph idx="1"/>
          </p:nvPr>
        </p:nvSpPr>
        <p:spPr>
          <a:xfrm>
            <a:off x="2231136" y="1520366"/>
            <a:ext cx="7729728" cy="650279"/>
          </a:xfrm>
        </p:spPr>
        <p:txBody>
          <a:bodyPr/>
          <a:lstStyle/>
          <a:p>
            <a:pPr algn="ctr"/>
            <a:r>
              <a:rPr lang="en-US" dirty="0"/>
              <a:t>Main Goal: Combine 2 strategies (modifying number of cars and gross revenue to optimize forecasted profit)</a:t>
            </a:r>
          </a:p>
          <a:p>
            <a:pPr algn="ctr"/>
            <a:endParaRPr lang="en-US" dirty="0"/>
          </a:p>
        </p:txBody>
      </p:sp>
      <p:graphicFrame>
        <p:nvGraphicFramePr>
          <p:cNvPr id="4" name="Chart 3">
            <a:extLst>
              <a:ext uri="{FF2B5EF4-FFF2-40B4-BE49-F238E27FC236}">
                <a16:creationId xmlns:a16="http://schemas.microsoft.com/office/drawing/2014/main" id="{F5226179-4FAD-0F4A-8BE1-571BA366C4C9}"/>
              </a:ext>
            </a:extLst>
          </p:cNvPr>
          <p:cNvGraphicFramePr>
            <a:graphicFrameLocks/>
          </p:cNvGraphicFramePr>
          <p:nvPr>
            <p:extLst>
              <p:ext uri="{D42A27DB-BD31-4B8C-83A1-F6EECF244321}">
                <p14:modId xmlns:p14="http://schemas.microsoft.com/office/powerpoint/2010/main" val="3322597446"/>
              </p:ext>
            </p:extLst>
          </p:nvPr>
        </p:nvGraphicFramePr>
        <p:xfrm>
          <a:off x="2719753" y="2057400"/>
          <a:ext cx="7074877" cy="446895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F7EE09D-40F4-E84C-95A1-18A5DED210C2}"/>
              </a:ext>
            </a:extLst>
          </p:cNvPr>
          <p:cNvSpPr txBox="1"/>
          <p:nvPr/>
        </p:nvSpPr>
        <p:spPr>
          <a:xfrm>
            <a:off x="4381138" y="6190261"/>
            <a:ext cx="703385" cy="307777"/>
          </a:xfrm>
          <a:prstGeom prst="rect">
            <a:avLst/>
          </a:prstGeom>
          <a:noFill/>
        </p:spPr>
        <p:txBody>
          <a:bodyPr wrap="square" rtlCol="0">
            <a:spAutoFit/>
          </a:bodyPr>
          <a:lstStyle/>
          <a:p>
            <a:r>
              <a:rPr lang="en-US" sz="1400" dirty="0"/>
              <a:t>Base</a:t>
            </a:r>
          </a:p>
        </p:txBody>
      </p:sp>
      <p:sp>
        <p:nvSpPr>
          <p:cNvPr id="6" name="TextBox 5">
            <a:extLst>
              <a:ext uri="{FF2B5EF4-FFF2-40B4-BE49-F238E27FC236}">
                <a16:creationId xmlns:a16="http://schemas.microsoft.com/office/drawing/2014/main" id="{9BDFAEFF-4DA6-1742-976D-12B403B6A078}"/>
              </a:ext>
            </a:extLst>
          </p:cNvPr>
          <p:cNvSpPr txBox="1"/>
          <p:nvPr/>
        </p:nvSpPr>
        <p:spPr>
          <a:xfrm>
            <a:off x="5635135" y="6206861"/>
            <a:ext cx="921730" cy="307777"/>
          </a:xfrm>
          <a:prstGeom prst="rect">
            <a:avLst/>
          </a:prstGeom>
          <a:noFill/>
        </p:spPr>
        <p:txBody>
          <a:bodyPr wrap="square" rtlCol="0">
            <a:spAutoFit/>
          </a:bodyPr>
          <a:lstStyle/>
          <a:p>
            <a:r>
              <a:rPr lang="en-US" sz="1400" dirty="0"/>
              <a:t>Strategy 1</a:t>
            </a:r>
          </a:p>
        </p:txBody>
      </p:sp>
      <p:sp>
        <p:nvSpPr>
          <p:cNvPr id="9" name="TextBox 8">
            <a:extLst>
              <a:ext uri="{FF2B5EF4-FFF2-40B4-BE49-F238E27FC236}">
                <a16:creationId xmlns:a16="http://schemas.microsoft.com/office/drawing/2014/main" id="{0345F59D-4ABD-514D-ACB4-641DA841BBF6}"/>
              </a:ext>
            </a:extLst>
          </p:cNvPr>
          <p:cNvSpPr txBox="1"/>
          <p:nvPr/>
        </p:nvSpPr>
        <p:spPr>
          <a:xfrm>
            <a:off x="8342241" y="6190261"/>
            <a:ext cx="1151797" cy="523220"/>
          </a:xfrm>
          <a:prstGeom prst="rect">
            <a:avLst/>
          </a:prstGeom>
          <a:noFill/>
        </p:spPr>
        <p:txBody>
          <a:bodyPr wrap="square" rtlCol="0">
            <a:spAutoFit/>
          </a:bodyPr>
          <a:lstStyle/>
          <a:p>
            <a:pPr algn="ctr"/>
            <a:r>
              <a:rPr lang="en-US" sz="1400" dirty="0"/>
              <a:t>Strategies (Combined)</a:t>
            </a:r>
          </a:p>
        </p:txBody>
      </p:sp>
    </p:spTree>
    <p:extLst>
      <p:ext uri="{BB962C8B-B14F-4D97-AF65-F5344CB8AC3E}">
        <p14:creationId xmlns:p14="http://schemas.microsoft.com/office/powerpoint/2010/main" val="201199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7A9-2C0A-D149-B3FA-F4C8B8CC899C}"/>
              </a:ext>
            </a:extLst>
          </p:cNvPr>
          <p:cNvSpPr>
            <a:spLocks noGrp="1"/>
          </p:cNvSpPr>
          <p:nvPr>
            <p:ph type="title"/>
          </p:nvPr>
        </p:nvSpPr>
        <p:spPr>
          <a:xfrm>
            <a:off x="2231136" y="266162"/>
            <a:ext cx="7729728" cy="735920"/>
          </a:xfrm>
        </p:spPr>
        <p:txBody>
          <a:bodyPr>
            <a:normAutofit fontScale="90000"/>
          </a:bodyPr>
          <a:lstStyle/>
          <a:p>
            <a:r>
              <a:rPr lang="en-US" dirty="0"/>
              <a:t>Individual car Dashboard</a:t>
            </a:r>
          </a:p>
        </p:txBody>
      </p:sp>
      <p:sp>
        <p:nvSpPr>
          <p:cNvPr id="13" name="Content Placeholder 12">
            <a:extLst>
              <a:ext uri="{FF2B5EF4-FFF2-40B4-BE49-F238E27FC236}">
                <a16:creationId xmlns:a16="http://schemas.microsoft.com/office/drawing/2014/main" id="{D2A175B7-B0F9-6F41-A899-17B73D3464BB}"/>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EBDE4419-1A22-AB42-B75F-7EF8F7540B1E}"/>
              </a:ext>
            </a:extLst>
          </p:cNvPr>
          <p:cNvPicPr>
            <a:picLocks noChangeAspect="1"/>
          </p:cNvPicPr>
          <p:nvPr/>
        </p:nvPicPr>
        <p:blipFill>
          <a:blip r:embed="rId3"/>
          <a:stretch>
            <a:fillRect/>
          </a:stretch>
        </p:blipFill>
        <p:spPr>
          <a:xfrm>
            <a:off x="1444495" y="1340636"/>
            <a:ext cx="8964634" cy="5105306"/>
          </a:xfrm>
          <a:prstGeom prst="rect">
            <a:avLst/>
          </a:prstGeom>
          <a:ln>
            <a:noFill/>
          </a:ln>
        </p:spPr>
      </p:pic>
    </p:spTree>
    <p:extLst>
      <p:ext uri="{BB962C8B-B14F-4D97-AF65-F5344CB8AC3E}">
        <p14:creationId xmlns:p14="http://schemas.microsoft.com/office/powerpoint/2010/main" val="143359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588E-A0CB-0144-B76E-D252575F8100}"/>
              </a:ext>
            </a:extLst>
          </p:cNvPr>
          <p:cNvSpPr>
            <a:spLocks noGrp="1"/>
          </p:cNvSpPr>
          <p:nvPr>
            <p:ph type="title"/>
          </p:nvPr>
        </p:nvSpPr>
        <p:spPr>
          <a:xfrm>
            <a:off x="2430272" y="272626"/>
            <a:ext cx="7729728" cy="1188720"/>
          </a:xfrm>
        </p:spPr>
        <p:txBody>
          <a:bodyPr/>
          <a:lstStyle/>
          <a:p>
            <a:r>
              <a:rPr lang="en-US" dirty="0"/>
              <a:t>conclusion</a:t>
            </a:r>
          </a:p>
        </p:txBody>
      </p:sp>
      <p:graphicFrame>
        <p:nvGraphicFramePr>
          <p:cNvPr id="5" name="Table 4">
            <a:extLst>
              <a:ext uri="{FF2B5EF4-FFF2-40B4-BE49-F238E27FC236}">
                <a16:creationId xmlns:a16="http://schemas.microsoft.com/office/drawing/2014/main" id="{F1147AD9-ABF2-8042-9453-55875DDE6FDF}"/>
              </a:ext>
            </a:extLst>
          </p:cNvPr>
          <p:cNvGraphicFramePr>
            <a:graphicFrameLocks noGrp="1"/>
          </p:cNvGraphicFramePr>
          <p:nvPr>
            <p:extLst>
              <p:ext uri="{D42A27DB-BD31-4B8C-83A1-F6EECF244321}">
                <p14:modId xmlns:p14="http://schemas.microsoft.com/office/powerpoint/2010/main" val="81899762"/>
              </p:ext>
            </p:extLst>
          </p:nvPr>
        </p:nvGraphicFramePr>
        <p:xfrm>
          <a:off x="8721969" y="3229553"/>
          <a:ext cx="3253155" cy="1737360"/>
        </p:xfrm>
        <a:graphic>
          <a:graphicData uri="http://schemas.openxmlformats.org/drawingml/2006/table">
            <a:tbl>
              <a:tblPr firstRow="1" bandRow="1">
                <a:tableStyleId>{5C22544A-7EE6-4342-B048-85BDC9FD1C3A}</a:tableStyleId>
              </a:tblPr>
              <a:tblGrid>
                <a:gridCol w="1634592">
                  <a:extLst>
                    <a:ext uri="{9D8B030D-6E8A-4147-A177-3AD203B41FA5}">
                      <a16:colId xmlns:a16="http://schemas.microsoft.com/office/drawing/2014/main" val="2340056274"/>
                    </a:ext>
                  </a:extLst>
                </a:gridCol>
                <a:gridCol w="1618563">
                  <a:extLst>
                    <a:ext uri="{9D8B030D-6E8A-4147-A177-3AD203B41FA5}">
                      <a16:colId xmlns:a16="http://schemas.microsoft.com/office/drawing/2014/main" val="196634955"/>
                    </a:ext>
                  </a:extLst>
                </a:gridCol>
              </a:tblGrid>
              <a:tr h="0">
                <a:tc>
                  <a:txBody>
                    <a:bodyPr/>
                    <a:lstStyle/>
                    <a:p>
                      <a:r>
                        <a:rPr lang="en-US" dirty="0"/>
                        <a:t>Strategy</a:t>
                      </a:r>
                    </a:p>
                  </a:txBody>
                  <a:tcPr/>
                </a:tc>
                <a:tc>
                  <a:txBody>
                    <a:bodyPr/>
                    <a:lstStyle/>
                    <a:p>
                      <a:r>
                        <a:rPr lang="en-US" dirty="0"/>
                        <a:t>Profit Increment </a:t>
                      </a:r>
                    </a:p>
                  </a:txBody>
                  <a:tcPr/>
                </a:tc>
                <a:extLst>
                  <a:ext uri="{0D108BD9-81ED-4DB2-BD59-A6C34878D82A}">
                    <a16:rowId xmlns:a16="http://schemas.microsoft.com/office/drawing/2014/main" val="1424653619"/>
                  </a:ext>
                </a:extLst>
              </a:tr>
              <a:tr h="329211">
                <a:tc>
                  <a:txBody>
                    <a:bodyPr/>
                    <a:lstStyle/>
                    <a:p>
                      <a:r>
                        <a:rPr lang="en-US" dirty="0"/>
                        <a:t>1</a:t>
                      </a:r>
                    </a:p>
                  </a:txBody>
                  <a:tcPr/>
                </a:tc>
                <a:tc>
                  <a:txBody>
                    <a:bodyPr/>
                    <a:lstStyle/>
                    <a:p>
                      <a:r>
                        <a:rPr lang="en-US" dirty="0"/>
                        <a:t>0.1%</a:t>
                      </a:r>
                    </a:p>
                  </a:txBody>
                  <a:tcPr/>
                </a:tc>
                <a:extLst>
                  <a:ext uri="{0D108BD9-81ED-4DB2-BD59-A6C34878D82A}">
                    <a16:rowId xmlns:a16="http://schemas.microsoft.com/office/drawing/2014/main" val="1839390467"/>
                  </a:ext>
                </a:extLst>
              </a:tr>
              <a:tr h="329211">
                <a:tc>
                  <a:txBody>
                    <a:bodyPr/>
                    <a:lstStyle/>
                    <a:p>
                      <a:r>
                        <a:rPr lang="en-US" dirty="0"/>
                        <a:t>2</a:t>
                      </a:r>
                    </a:p>
                  </a:txBody>
                  <a:tcPr/>
                </a:tc>
                <a:tc>
                  <a:txBody>
                    <a:bodyPr/>
                    <a:lstStyle/>
                    <a:p>
                      <a:r>
                        <a:rPr lang="en-US" dirty="0"/>
                        <a:t>0.1%</a:t>
                      </a:r>
                    </a:p>
                  </a:txBody>
                  <a:tcPr/>
                </a:tc>
                <a:extLst>
                  <a:ext uri="{0D108BD9-81ED-4DB2-BD59-A6C34878D82A}">
                    <a16:rowId xmlns:a16="http://schemas.microsoft.com/office/drawing/2014/main" val="2041123878"/>
                  </a:ext>
                </a:extLst>
              </a:tr>
              <a:tr h="329211">
                <a:tc>
                  <a:txBody>
                    <a:bodyPr/>
                    <a:lstStyle/>
                    <a:p>
                      <a:r>
                        <a:rPr lang="en-US" dirty="0"/>
                        <a:t>Combined</a:t>
                      </a:r>
                    </a:p>
                  </a:txBody>
                  <a:tcPr/>
                </a:tc>
                <a:tc>
                  <a:txBody>
                    <a:bodyPr/>
                    <a:lstStyle/>
                    <a:p>
                      <a:r>
                        <a:rPr lang="en-US" dirty="0"/>
                        <a:t>0.2%</a:t>
                      </a:r>
                    </a:p>
                  </a:txBody>
                  <a:tcPr/>
                </a:tc>
                <a:extLst>
                  <a:ext uri="{0D108BD9-81ED-4DB2-BD59-A6C34878D82A}">
                    <a16:rowId xmlns:a16="http://schemas.microsoft.com/office/drawing/2014/main" val="2816438485"/>
                  </a:ext>
                </a:extLst>
              </a:tr>
            </a:tbl>
          </a:graphicData>
        </a:graphic>
      </p:graphicFrame>
      <p:sp>
        <p:nvSpPr>
          <p:cNvPr id="9" name="TextBox 8">
            <a:extLst>
              <a:ext uri="{FF2B5EF4-FFF2-40B4-BE49-F238E27FC236}">
                <a16:creationId xmlns:a16="http://schemas.microsoft.com/office/drawing/2014/main" id="{61850BC7-7CDF-9944-9688-A17D8DCC9BA4}"/>
              </a:ext>
            </a:extLst>
          </p:cNvPr>
          <p:cNvSpPr txBox="1"/>
          <p:nvPr/>
        </p:nvSpPr>
        <p:spPr>
          <a:xfrm>
            <a:off x="1884122" y="5882484"/>
            <a:ext cx="703385" cy="307777"/>
          </a:xfrm>
          <a:prstGeom prst="rect">
            <a:avLst/>
          </a:prstGeom>
          <a:noFill/>
        </p:spPr>
        <p:txBody>
          <a:bodyPr wrap="square" rtlCol="0">
            <a:spAutoFit/>
          </a:bodyPr>
          <a:lstStyle/>
          <a:p>
            <a:r>
              <a:rPr lang="en-US" sz="1400" dirty="0"/>
              <a:t>Base</a:t>
            </a:r>
          </a:p>
        </p:txBody>
      </p:sp>
      <p:sp>
        <p:nvSpPr>
          <p:cNvPr id="10" name="TextBox 9">
            <a:extLst>
              <a:ext uri="{FF2B5EF4-FFF2-40B4-BE49-F238E27FC236}">
                <a16:creationId xmlns:a16="http://schemas.microsoft.com/office/drawing/2014/main" id="{CB62A94E-5B49-2A42-AE98-4763E1059DC1}"/>
              </a:ext>
            </a:extLst>
          </p:cNvPr>
          <p:cNvSpPr txBox="1"/>
          <p:nvPr/>
        </p:nvSpPr>
        <p:spPr>
          <a:xfrm>
            <a:off x="3549899" y="5858770"/>
            <a:ext cx="921730" cy="307777"/>
          </a:xfrm>
          <a:prstGeom prst="rect">
            <a:avLst/>
          </a:prstGeom>
          <a:noFill/>
        </p:spPr>
        <p:txBody>
          <a:bodyPr wrap="square" rtlCol="0">
            <a:spAutoFit/>
          </a:bodyPr>
          <a:lstStyle/>
          <a:p>
            <a:r>
              <a:rPr lang="en-US" sz="1400" dirty="0"/>
              <a:t>Strategy 1</a:t>
            </a:r>
          </a:p>
        </p:txBody>
      </p:sp>
      <p:sp>
        <p:nvSpPr>
          <p:cNvPr id="11" name="TextBox 10">
            <a:extLst>
              <a:ext uri="{FF2B5EF4-FFF2-40B4-BE49-F238E27FC236}">
                <a16:creationId xmlns:a16="http://schemas.microsoft.com/office/drawing/2014/main" id="{7E00A043-7F0F-0D48-B343-E7BD31E23EB7}"/>
              </a:ext>
            </a:extLst>
          </p:cNvPr>
          <p:cNvSpPr txBox="1"/>
          <p:nvPr/>
        </p:nvSpPr>
        <p:spPr>
          <a:xfrm>
            <a:off x="7144474" y="5858770"/>
            <a:ext cx="1151797" cy="523220"/>
          </a:xfrm>
          <a:prstGeom prst="rect">
            <a:avLst/>
          </a:prstGeom>
          <a:noFill/>
        </p:spPr>
        <p:txBody>
          <a:bodyPr wrap="square" rtlCol="0">
            <a:spAutoFit/>
          </a:bodyPr>
          <a:lstStyle/>
          <a:p>
            <a:pPr algn="ctr"/>
            <a:r>
              <a:rPr lang="en-US" sz="1400" dirty="0"/>
              <a:t>Strategies (Combined)</a:t>
            </a:r>
          </a:p>
        </p:txBody>
      </p:sp>
      <p:graphicFrame>
        <p:nvGraphicFramePr>
          <p:cNvPr id="12" name="Content Placeholder 11">
            <a:extLst>
              <a:ext uri="{FF2B5EF4-FFF2-40B4-BE49-F238E27FC236}">
                <a16:creationId xmlns:a16="http://schemas.microsoft.com/office/drawing/2014/main" id="{C649FC86-3437-C641-BBDB-1EA9CB5596C5}"/>
              </a:ext>
            </a:extLst>
          </p:cNvPr>
          <p:cNvGraphicFramePr>
            <a:graphicFrameLocks noGrp="1"/>
          </p:cNvGraphicFramePr>
          <p:nvPr>
            <p:ph idx="1"/>
            <p:extLst>
              <p:ext uri="{D42A27DB-BD31-4B8C-83A1-F6EECF244321}">
                <p14:modId xmlns:p14="http://schemas.microsoft.com/office/powerpoint/2010/main" val="2868685068"/>
              </p:ext>
            </p:extLst>
          </p:nvPr>
        </p:nvGraphicFramePr>
        <p:xfrm>
          <a:off x="0" y="1678565"/>
          <a:ext cx="8721969" cy="45116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851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{B3EC1D1B-8B1B-1B46-BDB5-E5D0298E5693}tf10001120</Template>
  <TotalTime>40373</TotalTime>
  <Words>532</Words>
  <Application>Microsoft Macintosh PowerPoint</Application>
  <PresentationFormat>Widescreen</PresentationFormat>
  <Paragraphs>115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Lariat Car Rental Model</vt:lpstr>
      <vt:lpstr>Table of Contents</vt:lpstr>
      <vt:lpstr>Lariat Fleet Rental Performance (rental period: 1/1/18 – 11/11/18)</vt:lpstr>
      <vt:lpstr>Goal</vt:lpstr>
      <vt:lpstr>Strategy 1</vt:lpstr>
      <vt:lpstr>Strategy 2</vt:lpstr>
      <vt:lpstr>Strategies (combined)</vt:lpstr>
      <vt:lpstr>Individual car Dashboard</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Car Rental Model</dc:title>
  <dc:creator>Kandice Giselle Gunawan</dc:creator>
  <cp:lastModifiedBy>Kandice Giselle Gunawan</cp:lastModifiedBy>
  <cp:revision>33</cp:revision>
  <dcterms:created xsi:type="dcterms:W3CDTF">2020-01-23T23:53:57Z</dcterms:created>
  <dcterms:modified xsi:type="dcterms:W3CDTF">2020-02-22T20:59:49Z</dcterms:modified>
</cp:coreProperties>
</file>