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notesMasterIdLst>
    <p:notesMasterId r:id="rId8"/>
  </p:notesMasterIdLst>
  <p:sldIdLst>
    <p:sldId id="256" r:id="rId2"/>
    <p:sldId id="263" r:id="rId3"/>
    <p:sldId id="258" r:id="rId4"/>
    <p:sldId id="259" r:id="rId5"/>
    <p:sldId id="261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66"/>
  </p:normalViewPr>
  <p:slideViewPr>
    <p:cSldViewPr snapToGrid="0" snapToObjects="1">
      <p:cViewPr varScale="1">
        <p:scale>
          <a:sx n="73" d="100"/>
          <a:sy n="73" d="100"/>
        </p:scale>
        <p:origin x="20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20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andicegg10/Downloads/Challenge%20%20(1)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andicegg10/Downloads/Challenge%20%20(1)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 at Each Job Level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Challenge!$A$6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Challenge!$B$6:$D$6</c:f>
              <c:numCache>
                <c:formatCode>_("$"* #,##0_);_("$"* \(#,##0\);_("$"* "-"??_);_(@_)</c:formatCode>
                <c:ptCount val="3"/>
                <c:pt idx="0">
                  <c:v>210180123</c:v>
                </c:pt>
                <c:pt idx="1">
                  <c:v>242195437</c:v>
                </c:pt>
                <c:pt idx="2">
                  <c:v>246768638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79-D342-91E2-0EC7D8B9E446}"/>
            </c:ext>
          </c:extLst>
        </c:ser>
        <c:ser>
          <c:idx val="1"/>
          <c:order val="1"/>
          <c:tx>
            <c:strRef>
              <c:f>Challenge!$A$7</c:f>
              <c:strCache>
                <c:ptCount val="1"/>
                <c:pt idx="0">
                  <c:v>Target Revenue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Challenge!$B$7:$D$7</c:f>
              <c:numCache>
                <c:formatCode>_("$"* #,##0_);_("$"* \(#,##0\);_("$"* "-"??_);_(@_)</c:formatCode>
                <c:ptCount val="3"/>
                <c:pt idx="0">
                  <c:v>155000000</c:v>
                </c:pt>
                <c:pt idx="1">
                  <c:v>205800000</c:v>
                </c:pt>
                <c:pt idx="2">
                  <c:v>260250000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79-D342-91E2-0EC7D8B9E44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86995327"/>
        <c:axId val="1386997279"/>
      </c:barChart>
      <c:catAx>
        <c:axId val="13869953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Job Title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6997279"/>
        <c:crosses val="autoZero"/>
        <c:auto val="1"/>
        <c:lblAlgn val="ctr"/>
        <c:lblOffset val="100"/>
        <c:noMultiLvlLbl val="0"/>
      </c:catAx>
      <c:valAx>
        <c:axId val="1386997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6995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 at Each Job Level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Challenge!$A$6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Challenge!$B$6:$D$6</c:f>
              <c:numCache>
                <c:formatCode>_("$"* #,##0_);_("$"* \(#,##0\);_("$"* "-"??_);_(@_)</c:formatCode>
                <c:ptCount val="3"/>
                <c:pt idx="0">
                  <c:v>210180123</c:v>
                </c:pt>
                <c:pt idx="1">
                  <c:v>242195437</c:v>
                </c:pt>
                <c:pt idx="2">
                  <c:v>246768638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A6-4047-8F29-F3921923FF46}"/>
            </c:ext>
          </c:extLst>
        </c:ser>
        <c:ser>
          <c:idx val="1"/>
          <c:order val="1"/>
          <c:tx>
            <c:strRef>
              <c:f>Challenge!$A$7</c:f>
              <c:strCache>
                <c:ptCount val="1"/>
                <c:pt idx="0">
                  <c:v>Target Revenue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Challenge!$B$7:$D$7</c:f>
              <c:numCache>
                <c:formatCode>_("$"* #,##0_);_("$"* \(#,##0\);_("$"* "-"??_);_(@_)</c:formatCode>
                <c:ptCount val="3"/>
                <c:pt idx="0">
                  <c:v>155000000</c:v>
                </c:pt>
                <c:pt idx="1">
                  <c:v>205800000</c:v>
                </c:pt>
                <c:pt idx="2">
                  <c:v>260250000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A6-4047-8F29-F3921923FF4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86995327"/>
        <c:axId val="1386997279"/>
      </c:barChart>
      <c:catAx>
        <c:axId val="13869953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Job Title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6997279"/>
        <c:crosses val="autoZero"/>
        <c:auto val="1"/>
        <c:lblAlgn val="ctr"/>
        <c:lblOffset val="100"/>
        <c:noMultiLvlLbl val="0"/>
      </c:catAx>
      <c:valAx>
        <c:axId val="1386997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6995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0.05584</cdr:x>
      <cdr:y>0.82879</cdr:y>
    </cdr:from>
    <cdr:to>
      <cdr:x>0.32234</cdr:x>
      <cdr:y>0.91051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DC04474-E740-B84B-99BD-39D717C45A40}"/>
            </a:ext>
          </a:extLst>
        </cdr:cNvPr>
        <cdr:cNvSpPr txBox="1"/>
      </cdr:nvSpPr>
      <cdr:spPr>
        <a:xfrm xmlns:a="http://schemas.openxmlformats.org/drawingml/2006/main">
          <a:off x="279400" y="2705100"/>
          <a:ext cx="1333500" cy="2667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0.05584</cdr:x>
      <cdr:y>0.82879</cdr:y>
    </cdr:from>
    <cdr:to>
      <cdr:x>0.32234</cdr:x>
      <cdr:y>0.91051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DC04474-E740-B84B-99BD-39D717C45A40}"/>
            </a:ext>
          </a:extLst>
        </cdr:cNvPr>
        <cdr:cNvSpPr txBox="1"/>
      </cdr:nvSpPr>
      <cdr:spPr>
        <a:xfrm xmlns:a="http://schemas.openxmlformats.org/drawingml/2006/main">
          <a:off x="279400" y="2705100"/>
          <a:ext cx="1333500" cy="2667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0.42652</cdr:x>
      <cdr:y>0.86143</cdr:y>
    </cdr:from>
    <cdr:to>
      <cdr:x>0.60211</cdr:x>
      <cdr:y>0.92752</cdr:y>
    </cdr:to>
    <cdr:sp macro="" textlink="">
      <cdr:nvSpPr>
        <cdr:cNvPr id="3" name="TextBox 4">
          <a:extLst xmlns:a="http://schemas.openxmlformats.org/drawingml/2006/main">
            <a:ext uri="{FF2B5EF4-FFF2-40B4-BE49-F238E27FC236}">
              <a16:creationId xmlns:a16="http://schemas.microsoft.com/office/drawing/2014/main" id="{57E7D724-5807-4E4C-9DAA-F0D29CB130F9}"/>
            </a:ext>
          </a:extLst>
        </cdr:cNvPr>
        <cdr:cNvSpPr txBox="1"/>
      </cdr:nvSpPr>
      <cdr:spPr>
        <a:xfrm xmlns:a="http://schemas.openxmlformats.org/drawingml/2006/main">
          <a:off x="3729101" y="3409715"/>
          <a:ext cx="1535247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Account Executive II</a:t>
          </a:r>
        </a:p>
      </cdr:txBody>
    </cdr:sp>
  </cdr:relSizeAnchor>
  <cdr:relSizeAnchor xmlns:cdr="http://schemas.openxmlformats.org/drawingml/2006/chartDrawing">
    <cdr:from>
      <cdr:x>0.67668</cdr:x>
      <cdr:y>0.86143</cdr:y>
    </cdr:from>
    <cdr:to>
      <cdr:x>0.84097</cdr:x>
      <cdr:y>0.92752</cdr:y>
    </cdr:to>
    <cdr:sp macro="" textlink="">
      <cdr:nvSpPr>
        <cdr:cNvPr id="4" name="TextBox 4">
          <a:extLst xmlns:a="http://schemas.openxmlformats.org/drawingml/2006/main">
            <a:ext uri="{FF2B5EF4-FFF2-40B4-BE49-F238E27FC236}">
              <a16:creationId xmlns:a16="http://schemas.microsoft.com/office/drawing/2014/main" id="{57E7D724-5807-4E4C-9DAA-F0D29CB130F9}"/>
            </a:ext>
          </a:extLst>
        </cdr:cNvPr>
        <cdr:cNvSpPr txBox="1"/>
      </cdr:nvSpPr>
      <cdr:spPr>
        <a:xfrm xmlns:a="http://schemas.openxmlformats.org/drawingml/2006/main">
          <a:off x="5916328" y="3409715"/>
          <a:ext cx="1436450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Account Executive III</a:t>
          </a:r>
        </a:p>
      </cdr:txBody>
    </cdr:sp>
  </cdr:relSizeAnchor>
  <cdr:relSizeAnchor xmlns:cdr="http://schemas.openxmlformats.org/drawingml/2006/chartDrawing">
    <cdr:from>
      <cdr:x>0.27169</cdr:x>
      <cdr:y>0.33178</cdr:y>
    </cdr:from>
    <cdr:to>
      <cdr:x>0.3047</cdr:x>
      <cdr:y>0.39511</cdr:y>
    </cdr:to>
    <cdr:sp macro="" textlink="">
      <cdr:nvSpPr>
        <cdr:cNvPr id="9" name="TextBox 8">
          <a:extLst xmlns:a="http://schemas.openxmlformats.org/drawingml/2006/main">
            <a:ext uri="{FF2B5EF4-FFF2-40B4-BE49-F238E27FC236}">
              <a16:creationId xmlns:a16="http://schemas.microsoft.com/office/drawing/2014/main" id="{D9DD2F83-6028-1B4F-8CFF-2E36D9A33213}"/>
            </a:ext>
          </a:extLst>
        </cdr:cNvPr>
        <cdr:cNvSpPr txBox="1"/>
      </cdr:nvSpPr>
      <cdr:spPr>
        <a:xfrm xmlns:a="http://schemas.openxmlformats.org/drawingml/2006/main">
          <a:off x="2856978" y="1443668"/>
          <a:ext cx="347075" cy="2755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0.26172</cdr:x>
      <cdr:y>0.58958</cdr:y>
    </cdr:from>
    <cdr:to>
      <cdr:x>0.332</cdr:x>
      <cdr:y>0.6497</cdr:y>
    </cdr:to>
    <cdr:sp macro="" textlink="">
      <cdr:nvSpPr>
        <cdr:cNvPr id="10" name="TextBox 9">
          <a:extLst xmlns:a="http://schemas.openxmlformats.org/drawingml/2006/main">
            <a:ext uri="{FF2B5EF4-FFF2-40B4-BE49-F238E27FC236}">
              <a16:creationId xmlns:a16="http://schemas.microsoft.com/office/drawing/2014/main" id="{F8AB72BA-041B-C445-8E51-76B2640389FB}"/>
            </a:ext>
          </a:extLst>
        </cdr:cNvPr>
        <cdr:cNvSpPr txBox="1"/>
      </cdr:nvSpPr>
      <cdr:spPr>
        <a:xfrm xmlns:a="http://schemas.openxmlformats.org/drawingml/2006/main">
          <a:off x="2288262" y="2333694"/>
          <a:ext cx="614466" cy="2379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100%</a:t>
          </a:r>
        </a:p>
      </cdr:txBody>
    </cdr:sp>
  </cdr:relSizeAnchor>
  <cdr:relSizeAnchor xmlns:cdr="http://schemas.openxmlformats.org/drawingml/2006/chartDrawing">
    <cdr:from>
      <cdr:x>0.51242</cdr:x>
      <cdr:y>0.58391</cdr:y>
    </cdr:from>
    <cdr:to>
      <cdr:x>0.57652</cdr:x>
      <cdr:y>0.62975</cdr:y>
    </cdr:to>
    <cdr:sp macro="" textlink="">
      <cdr:nvSpPr>
        <cdr:cNvPr id="12" name="TextBox 11">
          <a:extLst xmlns:a="http://schemas.openxmlformats.org/drawingml/2006/main">
            <a:ext uri="{FF2B5EF4-FFF2-40B4-BE49-F238E27FC236}">
              <a16:creationId xmlns:a16="http://schemas.microsoft.com/office/drawing/2014/main" id="{78F38C22-2DBF-8B47-908F-527BCE64D419}"/>
            </a:ext>
          </a:extLst>
        </cdr:cNvPr>
        <cdr:cNvSpPr txBox="1"/>
      </cdr:nvSpPr>
      <cdr:spPr>
        <a:xfrm xmlns:a="http://schemas.openxmlformats.org/drawingml/2006/main">
          <a:off x="4480142" y="2311266"/>
          <a:ext cx="560484" cy="1814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100%</a:t>
          </a:r>
        </a:p>
      </cdr:txBody>
    </cdr:sp>
  </cdr:relSizeAnchor>
  <cdr:relSizeAnchor xmlns:cdr="http://schemas.openxmlformats.org/drawingml/2006/chartDrawing">
    <cdr:from>
      <cdr:x>0.75718</cdr:x>
      <cdr:y>0.58229</cdr:y>
    </cdr:from>
    <cdr:to>
      <cdr:x>0.81316</cdr:x>
      <cdr:y>0.63986</cdr:y>
    </cdr:to>
    <cdr:sp macro="" textlink="">
      <cdr:nvSpPr>
        <cdr:cNvPr id="13" name="TextBox 12">
          <a:extLst xmlns:a="http://schemas.openxmlformats.org/drawingml/2006/main">
            <a:ext uri="{FF2B5EF4-FFF2-40B4-BE49-F238E27FC236}">
              <a16:creationId xmlns:a16="http://schemas.microsoft.com/office/drawing/2014/main" id="{44A38758-12A5-9846-B2A2-5BD9E9753F2C}"/>
            </a:ext>
          </a:extLst>
        </cdr:cNvPr>
        <cdr:cNvSpPr txBox="1"/>
      </cdr:nvSpPr>
      <cdr:spPr>
        <a:xfrm xmlns:a="http://schemas.openxmlformats.org/drawingml/2006/main">
          <a:off x="6620131" y="2304815"/>
          <a:ext cx="489492" cy="22788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100%</a:t>
          </a:r>
        </a:p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0.18968</cdr:x>
      <cdr:y>0.33474</cdr:y>
    </cdr:from>
    <cdr:to>
      <cdr:x>0.24887</cdr:x>
      <cdr:y>0.49367</cdr:y>
    </cdr:to>
    <cdr:sp macro="" textlink="">
      <cdr:nvSpPr>
        <cdr:cNvPr id="14" name="Rectangle 13">
          <a:extLst xmlns:a="http://schemas.openxmlformats.org/drawingml/2006/main">
            <a:ext uri="{FF2B5EF4-FFF2-40B4-BE49-F238E27FC236}">
              <a16:creationId xmlns:a16="http://schemas.microsoft.com/office/drawing/2014/main" id="{17D03D5D-6F7A-0940-A7A0-7AAE06BDA304}"/>
            </a:ext>
          </a:extLst>
        </cdr:cNvPr>
        <cdr:cNvSpPr/>
      </cdr:nvSpPr>
      <cdr:spPr>
        <a:xfrm xmlns:a="http://schemas.openxmlformats.org/drawingml/2006/main">
          <a:off x="1658413" y="1324995"/>
          <a:ext cx="517460" cy="629065"/>
        </a:xfrm>
        <a:prstGeom xmlns:a="http://schemas.openxmlformats.org/drawingml/2006/main" prst="rect">
          <a:avLst/>
        </a:prstGeom>
        <a:solidFill xmlns:a="http://schemas.openxmlformats.org/drawingml/2006/main">
          <a:srgbClr val="FFFF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0.43696</cdr:x>
      <cdr:y>0.23656</cdr:y>
    </cdr:from>
    <cdr:to>
      <cdr:x>0.4914</cdr:x>
      <cdr:y>0.34731</cdr:y>
    </cdr:to>
    <cdr:sp macro="" textlink="">
      <cdr:nvSpPr>
        <cdr:cNvPr id="15" name="Rectangle 14">
          <a:extLst xmlns:a="http://schemas.openxmlformats.org/drawingml/2006/main">
            <a:ext uri="{FF2B5EF4-FFF2-40B4-BE49-F238E27FC236}">
              <a16:creationId xmlns:a16="http://schemas.microsoft.com/office/drawing/2014/main" id="{40D49844-442A-1A49-B621-52D226C36A94}"/>
            </a:ext>
          </a:extLst>
        </cdr:cNvPr>
        <cdr:cNvSpPr/>
      </cdr:nvSpPr>
      <cdr:spPr>
        <a:xfrm xmlns:a="http://schemas.openxmlformats.org/drawingml/2006/main">
          <a:off x="3820437" y="936354"/>
          <a:ext cx="475990" cy="438378"/>
        </a:xfrm>
        <a:prstGeom xmlns:a="http://schemas.openxmlformats.org/drawingml/2006/main" prst="rect">
          <a:avLst/>
        </a:prstGeom>
        <a:solidFill xmlns:a="http://schemas.openxmlformats.org/drawingml/2006/main">
          <a:srgbClr val="FFFF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/>
            <a:t> </a:t>
          </a:r>
        </a:p>
      </cdr:txBody>
    </cdr:sp>
  </cdr:relSizeAnchor>
  <cdr:relSizeAnchor xmlns:cdr="http://schemas.openxmlformats.org/drawingml/2006/chartDrawing">
    <cdr:from>
      <cdr:x>0.68195</cdr:x>
      <cdr:y>0.21644</cdr:y>
    </cdr:from>
    <cdr:to>
      <cdr:x>0.73782</cdr:x>
      <cdr:y>0.25633</cdr:y>
    </cdr:to>
    <cdr:sp macro="" textlink="">
      <cdr:nvSpPr>
        <cdr:cNvPr id="16" name="Rectangle 15">
          <a:extLst xmlns:a="http://schemas.openxmlformats.org/drawingml/2006/main">
            <a:ext uri="{FF2B5EF4-FFF2-40B4-BE49-F238E27FC236}">
              <a16:creationId xmlns:a16="http://schemas.microsoft.com/office/drawing/2014/main" id="{FCF8F815-72CF-C441-A6D9-483B601A2FEF}"/>
            </a:ext>
          </a:extLst>
        </cdr:cNvPr>
        <cdr:cNvSpPr/>
      </cdr:nvSpPr>
      <cdr:spPr>
        <a:xfrm xmlns:a="http://schemas.openxmlformats.org/drawingml/2006/main">
          <a:off x="5962389" y="856715"/>
          <a:ext cx="488515" cy="157893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40FE7-BD0C-0645-9152-B2014847522C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916F1-93B8-BF43-B7E4-1E3E0F4C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67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916F1-93B8-BF43-B7E4-1E3E0F4C39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23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916F1-93B8-BF43-B7E4-1E3E0F4C39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81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Account Executive I:</a:t>
            </a:r>
          </a:p>
          <a:p>
            <a:r>
              <a:rPr lang="en-US" dirty="0"/>
              <a:t>Total Revenue: $  210,180,123 </a:t>
            </a:r>
          </a:p>
          <a:p>
            <a:r>
              <a:rPr lang="en-US" dirty="0"/>
              <a:t>Target Revenue: $ 155,000,000 </a:t>
            </a:r>
          </a:p>
          <a:p>
            <a:endParaRPr lang="en-US" dirty="0"/>
          </a:p>
          <a:p>
            <a:r>
              <a:rPr lang="en-US" dirty="0"/>
              <a:t>Account Executive II:</a:t>
            </a:r>
          </a:p>
          <a:p>
            <a:r>
              <a:rPr lang="en-US" dirty="0"/>
              <a:t>Total Revenue:  $          242,195,437 </a:t>
            </a:r>
          </a:p>
          <a:p>
            <a:r>
              <a:rPr lang="en-US" dirty="0"/>
              <a:t>Target Revenue: $          205,800,000 </a:t>
            </a:r>
          </a:p>
          <a:p>
            <a:r>
              <a:rPr lang="en-US" dirty="0"/>
              <a:t>Account Executive III:</a:t>
            </a:r>
          </a:p>
          <a:p>
            <a:r>
              <a:rPr lang="en-US" dirty="0"/>
              <a:t>Total Revenue: $           246,768,638 </a:t>
            </a:r>
          </a:p>
          <a:p>
            <a:r>
              <a:rPr lang="en-US" dirty="0"/>
              <a:t>Target Revenue: $           260,250,000 </a:t>
            </a:r>
          </a:p>
          <a:p>
            <a:endParaRPr lang="en-US" dirty="0"/>
          </a:p>
          <a:p>
            <a:r>
              <a:rPr lang="en-US" dirty="0"/>
              <a:t>-This is the total revenue generated by each job level, account executives 1, 2, 3.</a:t>
            </a:r>
          </a:p>
          <a:p>
            <a:r>
              <a:rPr lang="en-US" dirty="0"/>
              <a:t>-We will compare it to target revenue of each job level</a:t>
            </a:r>
          </a:p>
          <a:p>
            <a:r>
              <a:rPr lang="en-US" dirty="0"/>
              <a:t>-Account Executive 3 generated the greatest total revenue, 246,768,638 but did not meet its target revenue of 260,250,000 </a:t>
            </a:r>
          </a:p>
          <a:p>
            <a:r>
              <a:rPr lang="en-US" dirty="0"/>
              <a:t>-Account Executive 1 generated the smallest total revenue, 210,180,123 </a:t>
            </a:r>
          </a:p>
          <a:p>
            <a:r>
              <a:rPr lang="en-US" dirty="0"/>
              <a:t>, but met its target revenue of  155,000,000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916F1-93B8-BF43-B7E4-1E3E0F4C39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82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-Account Executives 1 and 2 met its target revenues. 36% and 18%</a:t>
            </a:r>
          </a:p>
          <a:p>
            <a:r>
              <a:rPr lang="en-US" dirty="0"/>
              <a:t>-Account Executive 3 Is 5% short of meeting its target revenue.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916F1-93B8-BF43-B7E4-1E3E0F4C39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9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916F1-93B8-BF43-B7E4-1E3E0F4C39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36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-Projected values if this strategy were to be implemented.</a:t>
            </a:r>
          </a:p>
          <a:p>
            <a:r>
              <a:rPr lang="en-US" dirty="0"/>
              <a:t>-Some variables will remain constant.</a:t>
            </a:r>
          </a:p>
          <a:p>
            <a:r>
              <a:rPr lang="en-US" dirty="0"/>
              <a:t>-If Company X grows it business by 30%, gross </a:t>
            </a:r>
            <a:r>
              <a:rPr lang="en-US"/>
              <a:t>revenue increases.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916F1-93B8-BF43-B7E4-1E3E0F4C39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31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C338-69DD-1241-A613-5EB8762E788B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0D0C-D086-134F-9D6D-ED4E3A232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84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C338-69DD-1241-A613-5EB8762E788B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0D0C-D086-134F-9D6D-ED4E3A232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6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C338-69DD-1241-A613-5EB8762E788B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0D0C-D086-134F-9D6D-ED4E3A232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8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C338-69DD-1241-A613-5EB8762E788B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0D0C-D086-134F-9D6D-ED4E3A232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0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C338-69DD-1241-A613-5EB8762E788B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0D0C-D086-134F-9D6D-ED4E3A232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64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C338-69DD-1241-A613-5EB8762E788B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0D0C-D086-134F-9D6D-ED4E3A232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5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C338-69DD-1241-A613-5EB8762E788B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0D0C-D086-134F-9D6D-ED4E3A232B7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9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C338-69DD-1241-A613-5EB8762E788B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0D0C-D086-134F-9D6D-ED4E3A232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4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C338-69DD-1241-A613-5EB8762E788B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0D0C-D086-134F-9D6D-ED4E3A232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7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C338-69DD-1241-A613-5EB8762E788B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0D0C-D086-134F-9D6D-ED4E3A232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2AFC338-69DD-1241-A613-5EB8762E788B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0D0C-D086-134F-9D6D-ED4E3A232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5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2AFC338-69DD-1241-A613-5EB8762E788B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A670D0C-D086-134F-9D6D-ED4E3A232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13EB-B7FE-3842-936B-F0BF8FE289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Productivity Analysis of Company 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0138A-FB07-2E4B-9B1E-D1ACB6B7B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Kandice Gunawan</a:t>
            </a:r>
          </a:p>
        </p:txBody>
      </p:sp>
    </p:spTree>
    <p:extLst>
      <p:ext uri="{BB962C8B-B14F-4D97-AF65-F5344CB8AC3E}">
        <p14:creationId xmlns:p14="http://schemas.microsoft.com/office/powerpoint/2010/main" val="2509048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8C14-9421-3946-9BC7-66BF82B8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BBBEA-90FD-3B4A-9972-188F5E184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Analysis at the Job Level</a:t>
            </a:r>
          </a:p>
          <a:p>
            <a:r>
              <a:rPr lang="en-US" dirty="0"/>
              <a:t>% Revenue to Target Revenue</a:t>
            </a:r>
          </a:p>
          <a:p>
            <a:r>
              <a:rPr lang="en-US" dirty="0"/>
              <a:t>Strategy to Increase Revenue</a:t>
            </a:r>
          </a:p>
        </p:txBody>
      </p:sp>
    </p:spTree>
    <p:extLst>
      <p:ext uri="{BB962C8B-B14F-4D97-AF65-F5344CB8AC3E}">
        <p14:creationId xmlns:p14="http://schemas.microsoft.com/office/powerpoint/2010/main" val="2354124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3047-449F-D04F-9F50-D254ABB79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61212"/>
            <a:ext cx="7729728" cy="1188720"/>
          </a:xfrm>
        </p:spPr>
        <p:txBody>
          <a:bodyPr/>
          <a:lstStyle/>
          <a:p>
            <a:r>
              <a:rPr lang="en-US" dirty="0"/>
              <a:t>Performance Analysis at the Job Level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A4B38F-5605-3140-AFB5-2B0DFCF96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936961"/>
              </p:ext>
            </p:extLst>
          </p:nvPr>
        </p:nvGraphicFramePr>
        <p:xfrm>
          <a:off x="2041742" y="1813098"/>
          <a:ext cx="8481164" cy="4312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7E7D724-5807-4E4C-9DAA-F0D29CB130F9}"/>
              </a:ext>
            </a:extLst>
          </p:cNvPr>
          <p:cNvSpPr txBox="1"/>
          <p:nvPr/>
        </p:nvSpPr>
        <p:spPr>
          <a:xfrm>
            <a:off x="3578789" y="5589244"/>
            <a:ext cx="1594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Account Executive 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81E48B-A359-C648-87A4-FA6073CCEAC2}"/>
              </a:ext>
            </a:extLst>
          </p:cNvPr>
          <p:cNvSpPr txBox="1"/>
          <p:nvPr/>
        </p:nvSpPr>
        <p:spPr>
          <a:xfrm>
            <a:off x="5587650" y="5598160"/>
            <a:ext cx="1740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Account Executive II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263A69-BBDD-A340-B32A-B23212833538}"/>
              </a:ext>
            </a:extLst>
          </p:cNvPr>
          <p:cNvSpPr txBox="1"/>
          <p:nvPr/>
        </p:nvSpPr>
        <p:spPr>
          <a:xfrm>
            <a:off x="7746304" y="5594313"/>
            <a:ext cx="142796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Account Executive III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33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6BB7-7C26-014F-8FE1-C81F6EA6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8652"/>
            <a:ext cx="7729728" cy="1188720"/>
          </a:xfrm>
        </p:spPr>
        <p:txBody>
          <a:bodyPr/>
          <a:lstStyle/>
          <a:p>
            <a:r>
              <a:rPr lang="en-US" dirty="0"/>
              <a:t>% Revenue to Target Revenue at the Job Level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3A4B38F-5605-3140-AFB5-2B0DFCF96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280577"/>
              </p:ext>
            </p:extLst>
          </p:nvPr>
        </p:nvGraphicFramePr>
        <p:xfrm>
          <a:off x="1615858" y="2054269"/>
          <a:ext cx="8743167" cy="3958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A08AFAE-21E9-9E4C-91E7-366713E32583}"/>
              </a:ext>
            </a:extLst>
          </p:cNvPr>
          <p:cNvSpPr txBox="1"/>
          <p:nvPr/>
        </p:nvSpPr>
        <p:spPr>
          <a:xfrm>
            <a:off x="3190481" y="5463984"/>
            <a:ext cx="164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Account Executive 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2E51BD-8D40-B844-932F-392C28BB928E}"/>
              </a:ext>
            </a:extLst>
          </p:cNvPr>
          <p:cNvSpPr txBox="1"/>
          <p:nvPr/>
        </p:nvSpPr>
        <p:spPr>
          <a:xfrm>
            <a:off x="3340794" y="3497517"/>
            <a:ext cx="839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36%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45B30F-34DC-A841-89BB-29D44BA2E7FF}"/>
              </a:ext>
            </a:extLst>
          </p:cNvPr>
          <p:cNvSpPr txBox="1"/>
          <p:nvPr/>
        </p:nvSpPr>
        <p:spPr>
          <a:xfrm>
            <a:off x="5495271" y="3061296"/>
            <a:ext cx="713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445908-1F50-F040-9F68-7918A478C88E}"/>
              </a:ext>
            </a:extLst>
          </p:cNvPr>
          <p:cNvSpPr txBox="1"/>
          <p:nvPr/>
        </p:nvSpPr>
        <p:spPr>
          <a:xfrm>
            <a:off x="7677539" y="2671953"/>
            <a:ext cx="713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2804313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ED8C-48AD-2848-A565-1B88EC37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to Increase 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3E300-8FDD-F445-955E-619E58762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consistent compensation structure and no growth in headcount.  Optimize by assuming company grows its book of business by 30%.</a:t>
            </a:r>
          </a:p>
        </p:txBody>
      </p:sp>
    </p:spTree>
    <p:extLst>
      <p:ext uri="{BB962C8B-B14F-4D97-AF65-F5344CB8AC3E}">
        <p14:creationId xmlns:p14="http://schemas.microsoft.com/office/powerpoint/2010/main" val="1691017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18C3-317E-8945-9BEA-0447A91E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4" y="164091"/>
            <a:ext cx="7739583" cy="102588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Assuming Company X grows Business by 30%: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831445-5011-8B4D-8826-63DB8D0069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060898"/>
              </p:ext>
            </p:extLst>
          </p:nvPr>
        </p:nvGraphicFramePr>
        <p:xfrm>
          <a:off x="2562617" y="1603331"/>
          <a:ext cx="7066766" cy="4939656"/>
        </p:xfrm>
        <a:graphic>
          <a:graphicData uri="http://schemas.openxmlformats.org/drawingml/2006/table">
            <a:tbl>
              <a:tblPr bandRow="1" bandCol="1">
                <a:tableStyleId>{284E427A-3D55-4303-BF80-6455036E1DE7}</a:tableStyleId>
              </a:tblPr>
              <a:tblGrid>
                <a:gridCol w="2793303">
                  <a:extLst>
                    <a:ext uri="{9D8B030D-6E8A-4147-A177-3AD203B41FA5}">
                      <a16:colId xmlns:a16="http://schemas.microsoft.com/office/drawing/2014/main" val="3135320712"/>
                    </a:ext>
                  </a:extLst>
                </a:gridCol>
                <a:gridCol w="2104373">
                  <a:extLst>
                    <a:ext uri="{9D8B030D-6E8A-4147-A177-3AD203B41FA5}">
                      <a16:colId xmlns:a16="http://schemas.microsoft.com/office/drawing/2014/main" val="4035891977"/>
                    </a:ext>
                  </a:extLst>
                </a:gridCol>
                <a:gridCol w="2169090">
                  <a:extLst>
                    <a:ext uri="{9D8B030D-6E8A-4147-A177-3AD203B41FA5}">
                      <a16:colId xmlns:a16="http://schemas.microsoft.com/office/drawing/2014/main" val="337956776"/>
                    </a:ext>
                  </a:extLst>
                </a:gridCol>
              </a:tblGrid>
              <a:tr h="290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2018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Strategy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62729"/>
                  </a:ext>
                </a:extLst>
              </a:tr>
              <a:tr h="290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Number of Employees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                    1,000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                    1,000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197409"/>
                  </a:ext>
                </a:extLst>
              </a:tr>
              <a:tr h="290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097943"/>
                  </a:ext>
                </a:extLst>
              </a:tr>
              <a:tr h="290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Gross Revenue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 $      699,144,198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 $      908,887,457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88286"/>
                  </a:ext>
                </a:extLst>
              </a:tr>
              <a:tr h="290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Target Gross Revenue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 $      621,050,000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 $      703,700,000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809673"/>
                  </a:ext>
                </a:extLst>
              </a:tr>
              <a:tr h="290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% To Target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112.6%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129.2%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883576"/>
                  </a:ext>
                </a:extLst>
              </a:tr>
              <a:tr h="290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Number of Accounts Closed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                  20,000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                  26,000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813972"/>
                  </a:ext>
                </a:extLst>
              </a:tr>
              <a:tr h="290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Avg Gross Revenue Per Account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 $               34,957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 $               34,957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307129"/>
                  </a:ext>
                </a:extLst>
              </a:tr>
              <a:tr h="290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Avg Gross Revenue Per Employee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 $             699,144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 $             908,887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702192"/>
                  </a:ext>
                </a:extLst>
              </a:tr>
              <a:tr h="290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155724"/>
                  </a:ext>
                </a:extLst>
              </a:tr>
              <a:tr h="290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Base Pay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 $        72,011,493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 $        72,011,493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258731"/>
                  </a:ext>
                </a:extLst>
              </a:tr>
              <a:tr h="290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Commission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 $        97,382,112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 $      126,596,746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84431"/>
                  </a:ext>
                </a:extLst>
              </a:tr>
              <a:tr h="290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Commission Per Account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 $                 4,869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 $                 4,869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6860192"/>
                  </a:ext>
                </a:extLst>
              </a:tr>
              <a:tr h="290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Total Compensation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 $      169,393,605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 $      198,608,239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27757"/>
                  </a:ext>
                </a:extLst>
              </a:tr>
              <a:tr h="290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308749"/>
                  </a:ext>
                </a:extLst>
              </a:tr>
              <a:tr h="290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Net Revenue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 $      529,750,593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 $      710,279,219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23346"/>
                  </a:ext>
                </a:extLst>
              </a:tr>
              <a:tr h="290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Avg Net Revenue Per Employee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 $             529,751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 $             710,279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39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169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{B3EC1D1B-8B1B-1B46-BDB5-E5D0298E5693}tf10001120</Template>
  <TotalTime>1517</TotalTime>
  <Words>430</Words>
  <Application>Microsoft Macintosh PowerPoint</Application>
  <PresentationFormat>Widescreen</PresentationFormat>
  <Paragraphs>108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Parcel</vt:lpstr>
      <vt:lpstr>Productivity Analysis of Company X</vt:lpstr>
      <vt:lpstr>Table of Contents</vt:lpstr>
      <vt:lpstr>Performance Analysis at the Job Level</vt:lpstr>
      <vt:lpstr>% Revenue to Target Revenue at the Job Level</vt:lpstr>
      <vt:lpstr>Strategy to Increase Revenue</vt:lpstr>
      <vt:lpstr>Assuming Company X grows Business by 30%: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Compensation Model</dc:title>
  <dc:creator>Kandice Giselle Gunawan</dc:creator>
  <cp:lastModifiedBy>Kandice Giselle Gunawan</cp:lastModifiedBy>
  <cp:revision>14</cp:revision>
  <dcterms:created xsi:type="dcterms:W3CDTF">2019-12-28T23:07:54Z</dcterms:created>
  <dcterms:modified xsi:type="dcterms:W3CDTF">2019-12-30T00:33:25Z</dcterms:modified>
</cp:coreProperties>
</file>