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13"/>
  </p:notesMasterIdLst>
  <p:sldIdLst>
    <p:sldId id="256" r:id="rId2"/>
    <p:sldId id="257" r:id="rId3"/>
    <p:sldId id="259" r:id="rId4"/>
    <p:sldId id="275" r:id="rId5"/>
    <p:sldId id="273" r:id="rId6"/>
    <p:sldId id="267" r:id="rId7"/>
    <p:sldId id="261" r:id="rId8"/>
    <p:sldId id="266" r:id="rId9"/>
    <p:sldId id="271" r:id="rId10"/>
    <p:sldId id="274"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dice Giselle Gunawan" initials="KGG" lastIdx="1" clrIdx="0">
    <p:extLst>
      <p:ext uri="{19B8F6BF-5375-455C-9EA6-DF929625EA0E}">
        <p15:presenceInfo xmlns:p15="http://schemas.microsoft.com/office/powerpoint/2012/main" userId="Kandice Giselle Guna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3"/>
    <p:restoredTop sz="95701"/>
  </p:normalViewPr>
  <p:slideViewPr>
    <p:cSldViewPr snapToGrid="0" snapToObjects="1">
      <p:cViewPr varScale="1">
        <p:scale>
          <a:sx n="104" d="100"/>
          <a:sy n="104" d="100"/>
        </p:scale>
        <p:origin x="224" y="2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ndicegg10/Downloads/capstone2_homepric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ndicegg10/Downloads/capstone2_homepric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ndicegg10/Downloads/capstone2_homepric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ndicegg10/Downloads/capstone2_homepric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ndicegg10/Downloads/capstone2_homepric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Proportion of normal sales - c.i.</a:t>
            </a:r>
            <a:r>
              <a:rPr lang="en-US" baseline="0"/>
              <a:t> error bars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'H4_OverallCond z-test'!$O$8</c:f>
              <c:strCache>
                <c:ptCount val="1"/>
                <c:pt idx="0">
                  <c:v>Proportion of normal sales</c:v>
                </c:pt>
              </c:strCache>
            </c:strRef>
          </c:tx>
          <c:spPr>
            <a:solidFill>
              <a:schemeClr val="accent6"/>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3381-974E-91BB-012E3DF6E34C}"/>
              </c:ext>
            </c:extLst>
          </c:dPt>
          <c:errBars>
            <c:errBarType val="both"/>
            <c:errValType val="cust"/>
            <c:noEndCap val="0"/>
            <c:plus>
              <c:numRef>
                <c:f>'H4_OverallCond z-test'!$P$12:$Q$12</c:f>
                <c:numCache>
                  <c:formatCode>General</c:formatCode>
                  <c:ptCount val="2"/>
                  <c:pt idx="0">
                    <c:v>2.3163503719578041E-2</c:v>
                  </c:pt>
                  <c:pt idx="1">
                    <c:v>3.1958539825328154E-2</c:v>
                  </c:pt>
                </c:numCache>
              </c:numRef>
            </c:plus>
            <c:minus>
              <c:numRef>
                <c:f>'H4_OverallCond z-test'!$P$13:$Q$13</c:f>
                <c:numCache>
                  <c:formatCode>General</c:formatCode>
                  <c:ptCount val="2"/>
                  <c:pt idx="0">
                    <c:v>2.3163503719578041E-2</c:v>
                  </c:pt>
                  <c:pt idx="1">
                    <c:v>3.1958539825328154E-2</c:v>
                  </c:pt>
                </c:numCache>
              </c:numRef>
            </c:minus>
            <c:spPr>
              <a:noFill/>
              <a:ln w="9525" cap="flat" cmpd="sng" algn="ctr">
                <a:solidFill>
                  <a:schemeClr val="tx1">
                    <a:lumMod val="65000"/>
                    <a:lumOff val="35000"/>
                  </a:schemeClr>
                </a:solidFill>
                <a:round/>
              </a:ln>
              <a:effectLst/>
            </c:spPr>
          </c:errBars>
          <c:cat>
            <c:strRef>
              <c:f>'H4_OverallCond z-test'!$P$7:$Q$7</c:f>
              <c:strCache>
                <c:ptCount val="2"/>
                <c:pt idx="0">
                  <c:v>below good condition</c:v>
                </c:pt>
                <c:pt idx="1">
                  <c:v>good condition or above</c:v>
                </c:pt>
              </c:strCache>
            </c:strRef>
          </c:cat>
          <c:val>
            <c:numRef>
              <c:f>'H4_OverallCond z-test'!$P$8:$Q$8</c:f>
              <c:numCache>
                <c:formatCode>General</c:formatCode>
                <c:ptCount val="2"/>
                <c:pt idx="0">
                  <c:v>0.79672695951765715</c:v>
                </c:pt>
                <c:pt idx="1">
                  <c:v>0.91304347826086951</c:v>
                </c:pt>
              </c:numCache>
            </c:numRef>
          </c:val>
          <c:extLst>
            <c:ext xmlns:c16="http://schemas.microsoft.com/office/drawing/2014/chart" uri="{C3380CC4-5D6E-409C-BE32-E72D297353CC}">
              <c16:uniqueId val="{00000002-3381-974E-91BB-012E3DF6E34C}"/>
            </c:ext>
          </c:extLst>
        </c:ser>
        <c:dLbls>
          <c:showLegendKey val="0"/>
          <c:showVal val="0"/>
          <c:showCatName val="0"/>
          <c:showSerName val="0"/>
          <c:showPercent val="0"/>
          <c:showBubbleSize val="0"/>
        </c:dLbls>
        <c:gapWidth val="219"/>
        <c:overlap val="-27"/>
        <c:axId val="206903583"/>
        <c:axId val="205186511"/>
      </c:barChart>
      <c:catAx>
        <c:axId val="206903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86511"/>
        <c:crosses val="autoZero"/>
        <c:auto val="1"/>
        <c:lblAlgn val="ctr"/>
        <c:lblOffset val="100"/>
        <c:noMultiLvlLbl val="0"/>
      </c:catAx>
      <c:valAx>
        <c:axId val="205186511"/>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903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Result</a:t>
            </a:r>
            <a:r>
              <a:rPr lang="en-US" baseline="0"/>
              <a:t> of A/B Test -- c.i. error bars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H2_SaleType!$O$6</c:f>
              <c:strCache>
                <c:ptCount val="1"/>
                <c:pt idx="0">
                  <c:v>Mean</c:v>
                </c:pt>
              </c:strCache>
            </c:strRef>
          </c:tx>
          <c:spPr>
            <a:solidFill>
              <a:schemeClr val="accent6"/>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1D00-6843-AD9F-C942B65C54FC}"/>
              </c:ext>
            </c:extLst>
          </c:dPt>
          <c:errBars>
            <c:errBarType val="both"/>
            <c:errValType val="cust"/>
            <c:noEndCap val="0"/>
            <c:plus>
              <c:numRef>
                <c:f>H2_SaleType!$P$10:$Q$10</c:f>
                <c:numCache>
                  <c:formatCode>General</c:formatCode>
                  <c:ptCount val="2"/>
                  <c:pt idx="0">
                    <c:v>41742.8774580674</c:v>
                  </c:pt>
                  <c:pt idx="1">
                    <c:v>4164.322850649608</c:v>
                  </c:pt>
                </c:numCache>
              </c:numRef>
            </c:plus>
            <c:minus>
              <c:numRef>
                <c:f>H2_SaleType!$P$11:$Q$11</c:f>
                <c:numCache>
                  <c:formatCode>General</c:formatCode>
                  <c:ptCount val="2"/>
                  <c:pt idx="0">
                    <c:v>41742.8774580674</c:v>
                  </c:pt>
                  <c:pt idx="1">
                    <c:v>4164.322850649608</c:v>
                  </c:pt>
                </c:numCache>
              </c:numRef>
            </c:minus>
            <c:spPr>
              <a:noFill/>
              <a:ln w="9525" cap="flat" cmpd="sng" algn="ctr">
                <a:solidFill>
                  <a:schemeClr val="tx1">
                    <a:lumMod val="65000"/>
                    <a:lumOff val="35000"/>
                  </a:schemeClr>
                </a:solidFill>
                <a:round/>
              </a:ln>
              <a:effectLst/>
            </c:spPr>
          </c:errBars>
          <c:cat>
            <c:strRef>
              <c:f>H2_SaleType!$P$5:$Q$5</c:f>
              <c:strCache>
                <c:ptCount val="2"/>
                <c:pt idx="0">
                  <c:v>contract sale</c:v>
                </c:pt>
                <c:pt idx="1">
                  <c:v>warranty deed</c:v>
                </c:pt>
              </c:strCache>
            </c:strRef>
          </c:cat>
          <c:val>
            <c:numRef>
              <c:f>H2_SaleType!$P$6:$Q$6</c:f>
              <c:numCache>
                <c:formatCode>General</c:formatCode>
                <c:ptCount val="2"/>
                <c:pt idx="0">
                  <c:v>167079.90476190476</c:v>
                </c:pt>
                <c:pt idx="1">
                  <c:v>173518.90401258852</c:v>
                </c:pt>
              </c:numCache>
            </c:numRef>
          </c:val>
          <c:extLst>
            <c:ext xmlns:c16="http://schemas.microsoft.com/office/drawing/2014/chart" uri="{C3380CC4-5D6E-409C-BE32-E72D297353CC}">
              <c16:uniqueId val="{00000002-1D00-6843-AD9F-C942B65C54FC}"/>
            </c:ext>
          </c:extLst>
        </c:ser>
        <c:dLbls>
          <c:showLegendKey val="0"/>
          <c:showVal val="0"/>
          <c:showCatName val="0"/>
          <c:showSerName val="0"/>
          <c:showPercent val="0"/>
          <c:showBubbleSize val="0"/>
        </c:dLbls>
        <c:gapWidth val="219"/>
        <c:overlap val="-27"/>
        <c:axId val="2144715456"/>
        <c:axId val="2144717088"/>
      </c:barChart>
      <c:catAx>
        <c:axId val="214471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4717088"/>
        <c:crosses val="autoZero"/>
        <c:auto val="1"/>
        <c:lblAlgn val="ctr"/>
        <c:lblOffset val="100"/>
        <c:noMultiLvlLbl val="0"/>
      </c:catAx>
      <c:valAx>
        <c:axId val="214471708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4715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Results of A/B Test -- c.i.</a:t>
            </a:r>
            <a:r>
              <a:rPr lang="en-US" baseline="0"/>
              <a:t> error bars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'H1_fireplace t-test'!$O$6</c:f>
              <c:strCache>
                <c:ptCount val="1"/>
                <c:pt idx="0">
                  <c:v>Mean</c:v>
                </c:pt>
              </c:strCache>
            </c:strRef>
          </c:tx>
          <c:spPr>
            <a:solidFill>
              <a:schemeClr val="accent6"/>
            </a:solidFill>
            <a:ln>
              <a:noFill/>
            </a:ln>
            <a:effectLst/>
          </c:spPr>
          <c:invertIfNegative val="0"/>
          <c:errBars>
            <c:errBarType val="both"/>
            <c:errValType val="cust"/>
            <c:noEndCap val="0"/>
            <c:plus>
              <c:numRef>
                <c:f>'H1_fireplace t-test'!$P$10:$Q$10</c:f>
                <c:numCache>
                  <c:formatCode>General</c:formatCode>
                  <c:ptCount val="2"/>
                  <c:pt idx="0">
                    <c:v>6176.0073381988941</c:v>
                  </c:pt>
                  <c:pt idx="1">
                    <c:v>5425.6743863742304</c:v>
                  </c:pt>
                </c:numCache>
              </c:numRef>
            </c:plus>
            <c:minus>
              <c:numRef>
                <c:f>'H1_fireplace t-test'!$P$11:$Q$11</c:f>
                <c:numCache>
                  <c:formatCode>General</c:formatCode>
                  <c:ptCount val="2"/>
                  <c:pt idx="0">
                    <c:v>6176.0073381988941</c:v>
                  </c:pt>
                  <c:pt idx="1">
                    <c:v>5425.6743863742304</c:v>
                  </c:pt>
                </c:numCache>
              </c:numRef>
            </c:minus>
            <c:spPr>
              <a:noFill/>
              <a:ln w="9525" cap="flat" cmpd="sng" algn="ctr">
                <a:solidFill>
                  <a:schemeClr val="tx1">
                    <a:lumMod val="65000"/>
                    <a:lumOff val="35000"/>
                  </a:schemeClr>
                </a:solidFill>
                <a:round/>
              </a:ln>
              <a:effectLst/>
            </c:spPr>
          </c:errBars>
          <c:cat>
            <c:strRef>
              <c:f>'H1_fireplace t-test'!$P$5:$Q$5</c:f>
              <c:strCache>
                <c:ptCount val="2"/>
                <c:pt idx="0">
                  <c:v>control (w/o fireplace)</c:v>
                </c:pt>
                <c:pt idx="1">
                  <c:v>treatment (w/ fireplace)</c:v>
                </c:pt>
              </c:strCache>
            </c:strRef>
          </c:cat>
          <c:val>
            <c:numRef>
              <c:f>'H1_fireplace t-test'!$P$6:$Q$6</c:f>
              <c:numCache>
                <c:formatCode>General</c:formatCode>
                <c:ptCount val="2"/>
                <c:pt idx="0">
                  <c:v>141331.48260869566</c:v>
                </c:pt>
                <c:pt idx="1">
                  <c:v>216397.69220779222</c:v>
                </c:pt>
              </c:numCache>
            </c:numRef>
          </c:val>
          <c:extLst>
            <c:ext xmlns:c16="http://schemas.microsoft.com/office/drawing/2014/chart" uri="{C3380CC4-5D6E-409C-BE32-E72D297353CC}">
              <c16:uniqueId val="{00000000-CFBF-4142-89E2-858EF606D475}"/>
            </c:ext>
          </c:extLst>
        </c:ser>
        <c:dLbls>
          <c:showLegendKey val="0"/>
          <c:showVal val="0"/>
          <c:showCatName val="0"/>
          <c:showSerName val="0"/>
          <c:showPercent val="0"/>
          <c:showBubbleSize val="0"/>
        </c:dLbls>
        <c:gapWidth val="219"/>
        <c:overlap val="-27"/>
        <c:axId val="1479209040"/>
        <c:axId val="1487098144"/>
      </c:barChart>
      <c:catAx>
        <c:axId val="147920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7098144"/>
        <c:crosses val="autoZero"/>
        <c:auto val="1"/>
        <c:lblAlgn val="ctr"/>
        <c:lblOffset val="100"/>
        <c:noMultiLvlLbl val="0"/>
      </c:catAx>
      <c:valAx>
        <c:axId val="148709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209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Results of A/B</a:t>
            </a:r>
            <a:r>
              <a:rPr lang="en-US" baseline="0"/>
              <a:t> Test -- c. i. error bars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'H2_pool t-test'!$O$6</c:f>
              <c:strCache>
                <c:ptCount val="1"/>
                <c:pt idx="0">
                  <c:v>Mean</c:v>
                </c:pt>
              </c:strCache>
            </c:strRef>
          </c:tx>
          <c:spPr>
            <a:solidFill>
              <a:schemeClr val="accent6"/>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E19A-1346-B898-530A37C12E8B}"/>
              </c:ext>
            </c:extLst>
          </c:dPt>
          <c:errBars>
            <c:errBarType val="both"/>
            <c:errValType val="cust"/>
            <c:noEndCap val="0"/>
            <c:plus>
              <c:numRef>
                <c:f>'H2_pool t-test'!$P$10:$Q$10</c:f>
                <c:numCache>
                  <c:formatCode>General</c:formatCode>
                  <c:ptCount val="2"/>
                  <c:pt idx="0">
                    <c:v>5017.8695313182725</c:v>
                  </c:pt>
                  <c:pt idx="1">
                    <c:v>190584.67518490972</c:v>
                  </c:pt>
                </c:numCache>
              </c:numRef>
            </c:plus>
            <c:minus>
              <c:numRef>
                <c:f>'H2_pool t-test'!$P$11:$Q$11</c:f>
                <c:numCache>
                  <c:formatCode>General</c:formatCode>
                  <c:ptCount val="2"/>
                  <c:pt idx="0">
                    <c:v>5017.8695313182725</c:v>
                  </c:pt>
                  <c:pt idx="1">
                    <c:v>190584.67518490972</c:v>
                  </c:pt>
                </c:numCache>
              </c:numRef>
            </c:minus>
            <c:spPr>
              <a:noFill/>
              <a:ln w="9525" cap="flat" cmpd="sng" algn="ctr">
                <a:solidFill>
                  <a:schemeClr val="tx1">
                    <a:lumMod val="65000"/>
                    <a:lumOff val="35000"/>
                  </a:schemeClr>
                </a:solidFill>
                <a:round/>
              </a:ln>
              <a:effectLst/>
            </c:spPr>
          </c:errBars>
          <c:cat>
            <c:strRef>
              <c:f>'H2_pool t-test'!$P$5:$Q$5</c:f>
              <c:strCache>
                <c:ptCount val="2"/>
                <c:pt idx="0">
                  <c:v>w/o pool</c:v>
                </c:pt>
                <c:pt idx="1">
                  <c:v>w pool</c:v>
                </c:pt>
              </c:strCache>
            </c:strRef>
          </c:cat>
          <c:val>
            <c:numRef>
              <c:f>'H2_pool t-test'!$P$6:$Q$6</c:f>
              <c:numCache>
                <c:formatCode>General</c:formatCode>
                <c:ptCount val="2"/>
                <c:pt idx="0">
                  <c:v>180404.66345492084</c:v>
                </c:pt>
                <c:pt idx="1">
                  <c:v>288138.57142857142</c:v>
                </c:pt>
              </c:numCache>
            </c:numRef>
          </c:val>
          <c:extLst>
            <c:ext xmlns:c16="http://schemas.microsoft.com/office/drawing/2014/chart" uri="{C3380CC4-5D6E-409C-BE32-E72D297353CC}">
              <c16:uniqueId val="{00000002-E19A-1346-B898-530A37C12E8B}"/>
            </c:ext>
          </c:extLst>
        </c:ser>
        <c:dLbls>
          <c:showLegendKey val="0"/>
          <c:showVal val="0"/>
          <c:showCatName val="0"/>
          <c:showSerName val="0"/>
          <c:showPercent val="0"/>
          <c:showBubbleSize val="0"/>
        </c:dLbls>
        <c:gapWidth val="219"/>
        <c:overlap val="-27"/>
        <c:axId val="1514334128"/>
        <c:axId val="1514348800"/>
      </c:barChart>
      <c:catAx>
        <c:axId val="151433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4348800"/>
        <c:crosses val="autoZero"/>
        <c:auto val="1"/>
        <c:lblAlgn val="ctr"/>
        <c:lblOffset val="100"/>
        <c:noMultiLvlLbl val="0"/>
      </c:catAx>
      <c:valAx>
        <c:axId val="1514348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4334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Result</a:t>
            </a:r>
            <a:r>
              <a:rPr lang="en-US" baseline="0"/>
              <a:t> of A/B Test -- c.i. error bars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'H5_YearBuilt t-test'!$Q$4</c:f>
              <c:strCache>
                <c:ptCount val="1"/>
                <c:pt idx="0">
                  <c:v>Mean</c:v>
                </c:pt>
              </c:strCache>
            </c:strRef>
          </c:tx>
          <c:spPr>
            <a:solidFill>
              <a:schemeClr val="accent6"/>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ADB0-E140-ABFF-C230FAD9632C}"/>
              </c:ext>
            </c:extLst>
          </c:dPt>
          <c:errBars>
            <c:errBarType val="both"/>
            <c:errValType val="cust"/>
            <c:noEndCap val="0"/>
            <c:plus>
              <c:numRef>
                <c:f>'H5_YearBuilt t-test'!$R$8:$S$8</c:f>
                <c:numCache>
                  <c:formatCode>General</c:formatCode>
                  <c:ptCount val="2"/>
                  <c:pt idx="0">
                    <c:v>3229.8664645302488</c:v>
                  </c:pt>
                  <c:pt idx="1">
                    <c:v>6695.2861717038204</c:v>
                  </c:pt>
                </c:numCache>
              </c:numRef>
            </c:plus>
            <c:minus>
              <c:numRef>
                <c:f>'H5_YearBuilt t-test'!$R$9:$S$9</c:f>
                <c:numCache>
                  <c:formatCode>General</c:formatCode>
                  <c:ptCount val="2"/>
                  <c:pt idx="0">
                    <c:v>3229.8664645302488</c:v>
                  </c:pt>
                  <c:pt idx="1">
                    <c:v>6695.2861717038204</c:v>
                  </c:pt>
                </c:numCache>
              </c:numRef>
            </c:minus>
            <c:spPr>
              <a:noFill/>
              <a:ln w="9525" cap="flat" cmpd="sng" algn="ctr">
                <a:solidFill>
                  <a:schemeClr val="tx1">
                    <a:lumMod val="65000"/>
                    <a:lumOff val="35000"/>
                  </a:schemeClr>
                </a:solidFill>
                <a:round/>
              </a:ln>
              <a:effectLst/>
            </c:spPr>
          </c:errBars>
          <c:cat>
            <c:strRef>
              <c:f>'H5_YearBuilt t-test'!$R$3:$S$3</c:f>
              <c:strCache>
                <c:ptCount val="2"/>
                <c:pt idx="0">
                  <c:v>Before before 1980</c:v>
                </c:pt>
                <c:pt idx="1">
                  <c:v>Built after 1980</c:v>
                </c:pt>
              </c:strCache>
            </c:strRef>
          </c:cat>
          <c:val>
            <c:numRef>
              <c:f>'H5_YearBuilt t-test'!$R$4:$S$4</c:f>
              <c:numCache>
                <c:formatCode>General</c:formatCode>
                <c:ptCount val="2"/>
                <c:pt idx="0">
                  <c:v>142987.92806603774</c:v>
                </c:pt>
                <c:pt idx="1">
                  <c:v>233482.32516339869</c:v>
                </c:pt>
              </c:numCache>
            </c:numRef>
          </c:val>
          <c:extLst>
            <c:ext xmlns:c16="http://schemas.microsoft.com/office/drawing/2014/chart" uri="{C3380CC4-5D6E-409C-BE32-E72D297353CC}">
              <c16:uniqueId val="{00000002-ADB0-E140-ABFF-C230FAD9632C}"/>
            </c:ext>
          </c:extLst>
        </c:ser>
        <c:dLbls>
          <c:showLegendKey val="0"/>
          <c:showVal val="0"/>
          <c:showCatName val="0"/>
          <c:showSerName val="0"/>
          <c:showPercent val="0"/>
          <c:showBubbleSize val="0"/>
        </c:dLbls>
        <c:gapWidth val="219"/>
        <c:overlap val="-27"/>
        <c:axId val="1514495104"/>
        <c:axId val="1514296832"/>
      </c:barChart>
      <c:catAx>
        <c:axId val="15144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4296832"/>
        <c:crosses val="autoZero"/>
        <c:auto val="1"/>
        <c:lblAlgn val="ctr"/>
        <c:lblOffset val="100"/>
        <c:noMultiLvlLbl val="0"/>
      </c:catAx>
      <c:valAx>
        <c:axId val="151429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4495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7ABDD-D8BA-4344-8580-35F927316E95}" type="doc">
      <dgm:prSet loTypeId="urn:microsoft.com/office/officeart/2005/8/layout/process2" loCatId="" qsTypeId="urn:microsoft.com/office/officeart/2005/8/quickstyle/simple1" qsCatId="simple" csTypeId="urn:microsoft.com/office/officeart/2005/8/colors/accent2_2" csCatId="accent2" phldr="1"/>
      <dgm:spPr/>
      <dgm:t>
        <a:bodyPr/>
        <a:lstStyle/>
        <a:p>
          <a:endParaRPr lang="en-US"/>
        </a:p>
      </dgm:t>
    </dgm:pt>
    <dgm:pt modelId="{007336E8-98BD-AA44-A9BE-1CE7FE8D65E6}">
      <dgm:prSet phldrT="[Text]" custT="1"/>
      <dgm:spPr/>
      <dgm:t>
        <a:bodyPr/>
        <a:lstStyle/>
        <a:p>
          <a:r>
            <a:rPr lang="en-US" sz="3200" dirty="0">
              <a:solidFill>
                <a:sysClr val="windowText" lastClr="000000"/>
              </a:solidFill>
            </a:rPr>
            <a:t>Research question: </a:t>
          </a:r>
        </a:p>
        <a:p>
          <a:r>
            <a:rPr lang="en-US" sz="3200" dirty="0">
              <a:solidFill>
                <a:sysClr val="windowText" lastClr="000000"/>
              </a:solidFill>
            </a:rPr>
            <a:t>What factors drive houses prices? </a:t>
          </a:r>
          <a:endParaRPr lang="en-US" sz="2000" dirty="0">
            <a:solidFill>
              <a:sysClr val="windowText" lastClr="000000"/>
            </a:solidFill>
          </a:endParaRPr>
        </a:p>
      </dgm:t>
    </dgm:pt>
    <dgm:pt modelId="{2EF7ACC8-9949-6848-B2C2-B35CBBD268C4}" type="parTrans" cxnId="{16283B31-0525-3C47-A88D-410F5E6B446C}">
      <dgm:prSet/>
      <dgm:spPr/>
      <dgm:t>
        <a:bodyPr/>
        <a:lstStyle/>
        <a:p>
          <a:endParaRPr lang="en-US"/>
        </a:p>
      </dgm:t>
    </dgm:pt>
    <dgm:pt modelId="{1F09E5CC-F397-9E46-B425-63A70638F80C}" type="sibTrans" cxnId="{16283B31-0525-3C47-A88D-410F5E6B446C}">
      <dgm:prSet/>
      <dgm:spPr/>
      <dgm:t>
        <a:bodyPr/>
        <a:lstStyle/>
        <a:p>
          <a:endParaRPr lang="en-US"/>
        </a:p>
      </dgm:t>
    </dgm:pt>
    <dgm:pt modelId="{2805561B-9B65-554B-BB1C-DFD9100698AB}">
      <dgm:prSet phldrT="[Text]" custT="1"/>
      <dgm:spPr/>
      <dgm:t>
        <a:bodyPr/>
        <a:lstStyle/>
        <a:p>
          <a:r>
            <a:rPr lang="en-US" sz="2800" dirty="0">
              <a:solidFill>
                <a:sysClr val="windowText" lastClr="000000"/>
              </a:solidFill>
            </a:rPr>
            <a:t>Goal:</a:t>
          </a:r>
        </a:p>
        <a:p>
          <a:r>
            <a:rPr lang="en-US" sz="2400" dirty="0">
              <a:solidFill>
                <a:sysClr val="windowText" lastClr="000000"/>
              </a:solidFill>
            </a:rPr>
            <a:t> To provide the bank with a better understanding on how it should allocate money for investment in mortgage-backed securities.</a:t>
          </a:r>
        </a:p>
      </dgm:t>
    </dgm:pt>
    <dgm:pt modelId="{D0FBABF4-1314-5447-9AAB-FD91D1454F1B}" type="parTrans" cxnId="{50E006CF-216A-F843-9D14-206BF6CB1FB1}">
      <dgm:prSet/>
      <dgm:spPr/>
      <dgm:t>
        <a:bodyPr/>
        <a:lstStyle/>
        <a:p>
          <a:endParaRPr lang="en-US"/>
        </a:p>
      </dgm:t>
    </dgm:pt>
    <dgm:pt modelId="{CEC69176-D040-B740-8973-67F6883C2848}" type="sibTrans" cxnId="{50E006CF-216A-F843-9D14-206BF6CB1FB1}">
      <dgm:prSet/>
      <dgm:spPr/>
      <dgm:t>
        <a:bodyPr/>
        <a:lstStyle/>
        <a:p>
          <a:endParaRPr lang="en-US"/>
        </a:p>
      </dgm:t>
    </dgm:pt>
    <dgm:pt modelId="{88FDEB03-6898-5D4E-86F8-B3B74CA37D59}" type="pres">
      <dgm:prSet presAssocID="{EEB7ABDD-D8BA-4344-8580-35F927316E95}" presName="linearFlow" presStyleCnt="0">
        <dgm:presLayoutVars>
          <dgm:resizeHandles val="exact"/>
        </dgm:presLayoutVars>
      </dgm:prSet>
      <dgm:spPr/>
    </dgm:pt>
    <dgm:pt modelId="{9DADA8FB-0086-B24A-B7CF-D6767AAAA322}" type="pres">
      <dgm:prSet presAssocID="{007336E8-98BD-AA44-A9BE-1CE7FE8D65E6}" presName="node" presStyleLbl="node1" presStyleIdx="0" presStyleCnt="2">
        <dgm:presLayoutVars>
          <dgm:bulletEnabled val="1"/>
        </dgm:presLayoutVars>
      </dgm:prSet>
      <dgm:spPr/>
    </dgm:pt>
    <dgm:pt modelId="{BBFEC6B2-A9AC-204C-8E76-944BB9B9C01C}" type="pres">
      <dgm:prSet presAssocID="{1F09E5CC-F397-9E46-B425-63A70638F80C}" presName="sibTrans" presStyleLbl="sibTrans2D1" presStyleIdx="0" presStyleCnt="1"/>
      <dgm:spPr/>
    </dgm:pt>
    <dgm:pt modelId="{14902C32-1DD5-BB41-9525-003888437502}" type="pres">
      <dgm:prSet presAssocID="{1F09E5CC-F397-9E46-B425-63A70638F80C}" presName="connectorText" presStyleLbl="sibTrans2D1" presStyleIdx="0" presStyleCnt="1"/>
      <dgm:spPr/>
    </dgm:pt>
    <dgm:pt modelId="{B7D7F94A-0D65-F941-9FC2-28A9A4A851FB}" type="pres">
      <dgm:prSet presAssocID="{2805561B-9B65-554B-BB1C-DFD9100698AB}" presName="node" presStyleLbl="node1" presStyleIdx="1" presStyleCnt="2">
        <dgm:presLayoutVars>
          <dgm:bulletEnabled val="1"/>
        </dgm:presLayoutVars>
      </dgm:prSet>
      <dgm:spPr/>
    </dgm:pt>
  </dgm:ptLst>
  <dgm:cxnLst>
    <dgm:cxn modelId="{615C9A07-D177-334A-937E-79DDB1F4164A}" type="presOf" srcId="{1F09E5CC-F397-9E46-B425-63A70638F80C}" destId="{14902C32-1DD5-BB41-9525-003888437502}" srcOrd="1" destOrd="0" presId="urn:microsoft.com/office/officeart/2005/8/layout/process2"/>
    <dgm:cxn modelId="{16283B31-0525-3C47-A88D-410F5E6B446C}" srcId="{EEB7ABDD-D8BA-4344-8580-35F927316E95}" destId="{007336E8-98BD-AA44-A9BE-1CE7FE8D65E6}" srcOrd="0" destOrd="0" parTransId="{2EF7ACC8-9949-6848-B2C2-B35CBBD268C4}" sibTransId="{1F09E5CC-F397-9E46-B425-63A70638F80C}"/>
    <dgm:cxn modelId="{9AAB1F3F-C953-1C4F-8262-9B14E2B11125}" type="presOf" srcId="{2805561B-9B65-554B-BB1C-DFD9100698AB}" destId="{B7D7F94A-0D65-F941-9FC2-28A9A4A851FB}" srcOrd="0" destOrd="0" presId="urn:microsoft.com/office/officeart/2005/8/layout/process2"/>
    <dgm:cxn modelId="{D6CCFB96-2B58-1541-BC55-6EB74977EEA3}" type="presOf" srcId="{1F09E5CC-F397-9E46-B425-63A70638F80C}" destId="{BBFEC6B2-A9AC-204C-8E76-944BB9B9C01C}" srcOrd="0" destOrd="0" presId="urn:microsoft.com/office/officeart/2005/8/layout/process2"/>
    <dgm:cxn modelId="{D587C6C2-3B13-A64A-A508-68577FB75E6C}" type="presOf" srcId="{EEB7ABDD-D8BA-4344-8580-35F927316E95}" destId="{88FDEB03-6898-5D4E-86F8-B3B74CA37D59}" srcOrd="0" destOrd="0" presId="urn:microsoft.com/office/officeart/2005/8/layout/process2"/>
    <dgm:cxn modelId="{50E006CF-216A-F843-9D14-206BF6CB1FB1}" srcId="{EEB7ABDD-D8BA-4344-8580-35F927316E95}" destId="{2805561B-9B65-554B-BB1C-DFD9100698AB}" srcOrd="1" destOrd="0" parTransId="{D0FBABF4-1314-5447-9AAB-FD91D1454F1B}" sibTransId="{CEC69176-D040-B740-8973-67F6883C2848}"/>
    <dgm:cxn modelId="{389D0DEC-20B0-CD4B-9EC7-C1D4D5C9FE7C}" type="presOf" srcId="{007336E8-98BD-AA44-A9BE-1CE7FE8D65E6}" destId="{9DADA8FB-0086-B24A-B7CF-D6767AAAA322}" srcOrd="0" destOrd="0" presId="urn:microsoft.com/office/officeart/2005/8/layout/process2"/>
    <dgm:cxn modelId="{6B34D931-4A4D-6F4B-976C-80FEB191900F}" type="presParOf" srcId="{88FDEB03-6898-5D4E-86F8-B3B74CA37D59}" destId="{9DADA8FB-0086-B24A-B7CF-D6767AAAA322}" srcOrd="0" destOrd="0" presId="urn:microsoft.com/office/officeart/2005/8/layout/process2"/>
    <dgm:cxn modelId="{5F2F57BB-D0C2-B043-9757-F48D824F67F0}" type="presParOf" srcId="{88FDEB03-6898-5D4E-86F8-B3B74CA37D59}" destId="{BBFEC6B2-A9AC-204C-8E76-944BB9B9C01C}" srcOrd="1" destOrd="0" presId="urn:microsoft.com/office/officeart/2005/8/layout/process2"/>
    <dgm:cxn modelId="{9128515E-66ED-F045-8EE2-27986A3EE8E4}" type="presParOf" srcId="{BBFEC6B2-A9AC-204C-8E76-944BB9B9C01C}" destId="{14902C32-1DD5-BB41-9525-003888437502}" srcOrd="0" destOrd="0" presId="urn:microsoft.com/office/officeart/2005/8/layout/process2"/>
    <dgm:cxn modelId="{2A2E3AFF-11E5-9644-8B16-55911DA07677}" type="presParOf" srcId="{88FDEB03-6898-5D4E-86F8-B3B74CA37D59}" destId="{B7D7F94A-0D65-F941-9FC2-28A9A4A851FB}"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1ED756-6EFF-4548-812E-57C6FE6A97E6}" type="doc">
      <dgm:prSet loTypeId="urn:microsoft.com/office/officeart/2005/8/layout/process4" loCatId="" qsTypeId="urn:microsoft.com/office/officeart/2005/8/quickstyle/simple1" qsCatId="simple" csTypeId="urn:microsoft.com/office/officeart/2005/8/colors/accent2_2" csCatId="accent2" phldr="1"/>
      <dgm:spPr/>
    </dgm:pt>
    <dgm:pt modelId="{F4E0C51F-0F5E-A94C-8166-2C8B3F43E8DA}">
      <dgm:prSet phldrT="[Text]"/>
      <dgm:spPr/>
      <dgm:t>
        <a:bodyPr/>
        <a:lstStyle/>
        <a:p>
          <a:r>
            <a:rPr lang="en-US" b="1" dirty="0">
              <a:solidFill>
                <a:sysClr val="windowText" lastClr="000000"/>
              </a:solidFill>
            </a:rPr>
            <a:t>Data extraction </a:t>
          </a:r>
        </a:p>
      </dgm:t>
    </dgm:pt>
    <dgm:pt modelId="{E6078E50-8B00-F349-80BF-7FCCBC36E1B2}" type="parTrans" cxnId="{096F44A5-F12E-234A-96BA-A1ECA7E0EBAE}">
      <dgm:prSet/>
      <dgm:spPr/>
      <dgm:t>
        <a:bodyPr/>
        <a:lstStyle/>
        <a:p>
          <a:endParaRPr lang="en-US"/>
        </a:p>
      </dgm:t>
    </dgm:pt>
    <dgm:pt modelId="{8ACED1DC-F33C-FE4C-8745-D81B766D8AB3}" type="sibTrans" cxnId="{096F44A5-F12E-234A-96BA-A1ECA7E0EBAE}">
      <dgm:prSet/>
      <dgm:spPr/>
      <dgm:t>
        <a:bodyPr/>
        <a:lstStyle/>
        <a:p>
          <a:endParaRPr lang="en-US"/>
        </a:p>
      </dgm:t>
    </dgm:pt>
    <dgm:pt modelId="{5BEF2FE2-7AB8-E44E-879B-72D17047A98C}">
      <dgm:prSet phldrT="[Text]"/>
      <dgm:spPr/>
      <dgm:t>
        <a:bodyPr/>
        <a:lstStyle/>
        <a:p>
          <a:r>
            <a:rPr lang="en-US" b="1" dirty="0">
              <a:solidFill>
                <a:sysClr val="windowText" lastClr="000000"/>
              </a:solidFill>
            </a:rPr>
            <a:t>Statistical analysis </a:t>
          </a:r>
          <a:r>
            <a:rPr lang="en-US" dirty="0">
              <a:solidFill>
                <a:sysClr val="windowText" lastClr="000000"/>
              </a:solidFill>
            </a:rPr>
            <a:t>(A/B test using PivotTable filtering)</a:t>
          </a:r>
        </a:p>
      </dgm:t>
    </dgm:pt>
    <dgm:pt modelId="{414E0AD5-7F06-F64F-86C9-61E6AED2900A}" type="parTrans" cxnId="{1FFCDD0A-CFE1-774E-B319-97B3E14282B2}">
      <dgm:prSet/>
      <dgm:spPr/>
      <dgm:t>
        <a:bodyPr/>
        <a:lstStyle/>
        <a:p>
          <a:endParaRPr lang="en-US"/>
        </a:p>
      </dgm:t>
    </dgm:pt>
    <dgm:pt modelId="{FB6613BC-06C8-5742-A1B8-5E1555D9E459}" type="sibTrans" cxnId="{1FFCDD0A-CFE1-774E-B319-97B3E14282B2}">
      <dgm:prSet/>
      <dgm:spPr/>
      <dgm:t>
        <a:bodyPr/>
        <a:lstStyle/>
        <a:p>
          <a:endParaRPr lang="en-US"/>
        </a:p>
      </dgm:t>
    </dgm:pt>
    <dgm:pt modelId="{0D80B7B7-7C91-FA43-99BA-B682F448A868}">
      <dgm:prSet phldrT="[Text]"/>
      <dgm:spPr/>
      <dgm:t>
        <a:bodyPr/>
        <a:lstStyle/>
        <a:p>
          <a:r>
            <a:rPr lang="en-US" b="1" dirty="0">
              <a:solidFill>
                <a:sysClr val="windowText" lastClr="000000"/>
              </a:solidFill>
            </a:rPr>
            <a:t>Hypotheses testing </a:t>
          </a:r>
          <a:r>
            <a:rPr lang="en-US" dirty="0">
              <a:solidFill>
                <a:sysClr val="windowText" lastClr="000000"/>
              </a:solidFill>
            </a:rPr>
            <a:t>(independent sample z-test and t-tests)</a:t>
          </a:r>
        </a:p>
      </dgm:t>
    </dgm:pt>
    <dgm:pt modelId="{E8275FB5-3FAD-DF48-B60C-85047A7D98AA}" type="parTrans" cxnId="{43510106-458F-0947-84E3-353A4EAEC503}">
      <dgm:prSet/>
      <dgm:spPr/>
      <dgm:t>
        <a:bodyPr/>
        <a:lstStyle/>
        <a:p>
          <a:endParaRPr lang="en-US"/>
        </a:p>
      </dgm:t>
    </dgm:pt>
    <dgm:pt modelId="{DE63FC0A-1DFE-4E47-AF62-83EF143207B3}" type="sibTrans" cxnId="{43510106-458F-0947-84E3-353A4EAEC503}">
      <dgm:prSet/>
      <dgm:spPr/>
      <dgm:t>
        <a:bodyPr/>
        <a:lstStyle/>
        <a:p>
          <a:endParaRPr lang="en-US"/>
        </a:p>
      </dgm:t>
    </dgm:pt>
    <dgm:pt modelId="{BCC37A04-4379-E140-81CD-1A71BA66E783}">
      <dgm:prSet/>
      <dgm:spPr/>
      <dgm:t>
        <a:bodyPr/>
        <a:lstStyle/>
        <a:p>
          <a:r>
            <a:rPr lang="en-US" b="1" dirty="0">
              <a:solidFill>
                <a:sysClr val="windowText" lastClr="000000"/>
              </a:solidFill>
            </a:rPr>
            <a:t>Data</a:t>
          </a:r>
          <a:r>
            <a:rPr lang="en-US" dirty="0">
              <a:solidFill>
                <a:sysClr val="windowText" lastClr="000000"/>
              </a:solidFill>
            </a:rPr>
            <a:t> </a:t>
          </a:r>
          <a:r>
            <a:rPr lang="en-US" b="1" dirty="0">
              <a:solidFill>
                <a:sysClr val="windowText" lastClr="000000"/>
              </a:solidFill>
            </a:rPr>
            <a:t>visualizations</a:t>
          </a:r>
          <a:r>
            <a:rPr lang="en-US" dirty="0">
              <a:solidFill>
                <a:sysClr val="windowText" lastClr="000000"/>
              </a:solidFill>
            </a:rPr>
            <a:t> (bar chart)</a:t>
          </a:r>
        </a:p>
      </dgm:t>
    </dgm:pt>
    <dgm:pt modelId="{B8CD54FB-1F14-CE48-8645-8EFD9FEE8A6C}" type="parTrans" cxnId="{46F78737-8827-044D-A73D-04308F6C8A48}">
      <dgm:prSet/>
      <dgm:spPr/>
      <dgm:t>
        <a:bodyPr/>
        <a:lstStyle/>
        <a:p>
          <a:endParaRPr lang="en-US"/>
        </a:p>
      </dgm:t>
    </dgm:pt>
    <dgm:pt modelId="{CC19E28F-C8E8-C049-848F-978D9C11DF63}" type="sibTrans" cxnId="{46F78737-8827-044D-A73D-04308F6C8A48}">
      <dgm:prSet/>
      <dgm:spPr/>
      <dgm:t>
        <a:bodyPr/>
        <a:lstStyle/>
        <a:p>
          <a:endParaRPr lang="en-US"/>
        </a:p>
      </dgm:t>
    </dgm:pt>
    <dgm:pt modelId="{F48563B8-EB68-724B-93AA-156F643376BE}">
      <dgm:prSet/>
      <dgm:spPr/>
      <dgm:t>
        <a:bodyPr/>
        <a:lstStyle/>
        <a:p>
          <a:r>
            <a:rPr lang="en-US" b="1" dirty="0">
              <a:solidFill>
                <a:sysClr val="windowText" lastClr="000000"/>
              </a:solidFill>
            </a:rPr>
            <a:t>Building</a:t>
          </a:r>
          <a:r>
            <a:rPr lang="en-US" dirty="0">
              <a:solidFill>
                <a:sysClr val="windowText" lastClr="000000"/>
              </a:solidFill>
            </a:rPr>
            <a:t> </a:t>
          </a:r>
          <a:r>
            <a:rPr lang="en-US" b="1" dirty="0">
              <a:solidFill>
                <a:sysClr val="windowText" lastClr="000000"/>
              </a:solidFill>
            </a:rPr>
            <a:t>an Excel model</a:t>
          </a:r>
        </a:p>
      </dgm:t>
    </dgm:pt>
    <dgm:pt modelId="{C415062D-344D-7443-BFEA-C01685F8FCD7}" type="parTrans" cxnId="{32DB5C13-5B59-A94F-B1D5-586978BE27D1}">
      <dgm:prSet/>
      <dgm:spPr/>
      <dgm:t>
        <a:bodyPr/>
        <a:lstStyle/>
        <a:p>
          <a:endParaRPr lang="en-US"/>
        </a:p>
      </dgm:t>
    </dgm:pt>
    <dgm:pt modelId="{F3020A33-3386-6342-87D0-5FA053A83DF1}" type="sibTrans" cxnId="{32DB5C13-5B59-A94F-B1D5-586978BE27D1}">
      <dgm:prSet/>
      <dgm:spPr/>
      <dgm:t>
        <a:bodyPr/>
        <a:lstStyle/>
        <a:p>
          <a:endParaRPr lang="en-US"/>
        </a:p>
      </dgm:t>
    </dgm:pt>
    <dgm:pt modelId="{90620123-518A-0B48-B364-6C67E612518F}" type="pres">
      <dgm:prSet presAssocID="{051ED756-6EFF-4548-812E-57C6FE6A97E6}" presName="Name0" presStyleCnt="0">
        <dgm:presLayoutVars>
          <dgm:dir/>
          <dgm:animLvl val="lvl"/>
          <dgm:resizeHandles val="exact"/>
        </dgm:presLayoutVars>
      </dgm:prSet>
      <dgm:spPr/>
    </dgm:pt>
    <dgm:pt modelId="{F60110E2-8360-1D49-8864-DCD0DEDBD801}" type="pres">
      <dgm:prSet presAssocID="{F48563B8-EB68-724B-93AA-156F643376BE}" presName="boxAndChildren" presStyleCnt="0"/>
      <dgm:spPr/>
    </dgm:pt>
    <dgm:pt modelId="{1B440C39-3431-924C-8156-C05097191D65}" type="pres">
      <dgm:prSet presAssocID="{F48563B8-EB68-724B-93AA-156F643376BE}" presName="parentTextBox" presStyleLbl="node1" presStyleIdx="0" presStyleCnt="5"/>
      <dgm:spPr/>
    </dgm:pt>
    <dgm:pt modelId="{0BA96582-7D8D-5240-BA59-6ECA57C61461}" type="pres">
      <dgm:prSet presAssocID="{CC19E28F-C8E8-C049-848F-978D9C11DF63}" presName="sp" presStyleCnt="0"/>
      <dgm:spPr/>
    </dgm:pt>
    <dgm:pt modelId="{16C84DC3-EC08-F344-87DF-1B04285F31A6}" type="pres">
      <dgm:prSet presAssocID="{BCC37A04-4379-E140-81CD-1A71BA66E783}" presName="arrowAndChildren" presStyleCnt="0"/>
      <dgm:spPr/>
    </dgm:pt>
    <dgm:pt modelId="{DED04602-9A3D-254A-BB9E-CCE73DFD2094}" type="pres">
      <dgm:prSet presAssocID="{BCC37A04-4379-E140-81CD-1A71BA66E783}" presName="parentTextArrow" presStyleLbl="node1" presStyleIdx="1" presStyleCnt="5" custLinFactNeighborX="3297"/>
      <dgm:spPr/>
    </dgm:pt>
    <dgm:pt modelId="{AEF20569-ADC3-3B4A-A0FF-ECBA37CDD685}" type="pres">
      <dgm:prSet presAssocID="{DE63FC0A-1DFE-4E47-AF62-83EF143207B3}" presName="sp" presStyleCnt="0"/>
      <dgm:spPr/>
    </dgm:pt>
    <dgm:pt modelId="{483DB76F-989B-6441-8724-F7C550827030}" type="pres">
      <dgm:prSet presAssocID="{0D80B7B7-7C91-FA43-99BA-B682F448A868}" presName="arrowAndChildren" presStyleCnt="0"/>
      <dgm:spPr/>
    </dgm:pt>
    <dgm:pt modelId="{4CD1DB90-D513-854F-8A59-94295C077EC5}" type="pres">
      <dgm:prSet presAssocID="{0D80B7B7-7C91-FA43-99BA-B682F448A868}" presName="parentTextArrow" presStyleLbl="node1" presStyleIdx="2" presStyleCnt="5"/>
      <dgm:spPr/>
    </dgm:pt>
    <dgm:pt modelId="{75EA7EA5-5570-3D41-A788-64F7A7888E38}" type="pres">
      <dgm:prSet presAssocID="{FB6613BC-06C8-5742-A1B8-5E1555D9E459}" presName="sp" presStyleCnt="0"/>
      <dgm:spPr/>
    </dgm:pt>
    <dgm:pt modelId="{203D3FF8-DEC1-6948-B902-3F63F5CF7DCB}" type="pres">
      <dgm:prSet presAssocID="{5BEF2FE2-7AB8-E44E-879B-72D17047A98C}" presName="arrowAndChildren" presStyleCnt="0"/>
      <dgm:spPr/>
    </dgm:pt>
    <dgm:pt modelId="{52768A07-6ED4-BC4E-B0AF-D52A842C114C}" type="pres">
      <dgm:prSet presAssocID="{5BEF2FE2-7AB8-E44E-879B-72D17047A98C}" presName="parentTextArrow" presStyleLbl="node1" presStyleIdx="3" presStyleCnt="5"/>
      <dgm:spPr/>
    </dgm:pt>
    <dgm:pt modelId="{57C19EC7-1804-1741-A4B2-60321DC82348}" type="pres">
      <dgm:prSet presAssocID="{8ACED1DC-F33C-FE4C-8745-D81B766D8AB3}" presName="sp" presStyleCnt="0"/>
      <dgm:spPr/>
    </dgm:pt>
    <dgm:pt modelId="{B7C8EDC1-A398-6742-9CA8-FDD2668F7AB3}" type="pres">
      <dgm:prSet presAssocID="{F4E0C51F-0F5E-A94C-8166-2C8B3F43E8DA}" presName="arrowAndChildren" presStyleCnt="0"/>
      <dgm:spPr/>
    </dgm:pt>
    <dgm:pt modelId="{0FDEA075-D281-7742-9B31-D4010C64347B}" type="pres">
      <dgm:prSet presAssocID="{F4E0C51F-0F5E-A94C-8166-2C8B3F43E8DA}" presName="parentTextArrow" presStyleLbl="node1" presStyleIdx="4" presStyleCnt="5"/>
      <dgm:spPr/>
    </dgm:pt>
  </dgm:ptLst>
  <dgm:cxnLst>
    <dgm:cxn modelId="{EFC8C301-2F39-6F4F-8419-CC2B402D39E4}" type="presOf" srcId="{0D80B7B7-7C91-FA43-99BA-B682F448A868}" destId="{4CD1DB90-D513-854F-8A59-94295C077EC5}" srcOrd="0" destOrd="0" presId="urn:microsoft.com/office/officeart/2005/8/layout/process4"/>
    <dgm:cxn modelId="{43510106-458F-0947-84E3-353A4EAEC503}" srcId="{051ED756-6EFF-4548-812E-57C6FE6A97E6}" destId="{0D80B7B7-7C91-FA43-99BA-B682F448A868}" srcOrd="2" destOrd="0" parTransId="{E8275FB5-3FAD-DF48-B60C-85047A7D98AA}" sibTransId="{DE63FC0A-1DFE-4E47-AF62-83EF143207B3}"/>
    <dgm:cxn modelId="{1FFCDD0A-CFE1-774E-B319-97B3E14282B2}" srcId="{051ED756-6EFF-4548-812E-57C6FE6A97E6}" destId="{5BEF2FE2-7AB8-E44E-879B-72D17047A98C}" srcOrd="1" destOrd="0" parTransId="{414E0AD5-7F06-F64F-86C9-61E6AED2900A}" sibTransId="{FB6613BC-06C8-5742-A1B8-5E1555D9E459}"/>
    <dgm:cxn modelId="{32DB5C13-5B59-A94F-B1D5-586978BE27D1}" srcId="{051ED756-6EFF-4548-812E-57C6FE6A97E6}" destId="{F48563B8-EB68-724B-93AA-156F643376BE}" srcOrd="4" destOrd="0" parTransId="{C415062D-344D-7443-BFEA-C01685F8FCD7}" sibTransId="{F3020A33-3386-6342-87D0-5FA053A83DF1}"/>
    <dgm:cxn modelId="{46F78737-8827-044D-A73D-04308F6C8A48}" srcId="{051ED756-6EFF-4548-812E-57C6FE6A97E6}" destId="{BCC37A04-4379-E140-81CD-1A71BA66E783}" srcOrd="3" destOrd="0" parTransId="{B8CD54FB-1F14-CE48-8645-8EFD9FEE8A6C}" sibTransId="{CC19E28F-C8E8-C049-848F-978D9C11DF63}"/>
    <dgm:cxn modelId="{75C56E3E-7C04-CC42-B2F1-7B24B3A87215}" type="presOf" srcId="{F4E0C51F-0F5E-A94C-8166-2C8B3F43E8DA}" destId="{0FDEA075-D281-7742-9B31-D4010C64347B}" srcOrd="0" destOrd="0" presId="urn:microsoft.com/office/officeart/2005/8/layout/process4"/>
    <dgm:cxn modelId="{D50A7851-895E-954B-AC20-4638C300395C}" type="presOf" srcId="{5BEF2FE2-7AB8-E44E-879B-72D17047A98C}" destId="{52768A07-6ED4-BC4E-B0AF-D52A842C114C}" srcOrd="0" destOrd="0" presId="urn:microsoft.com/office/officeart/2005/8/layout/process4"/>
    <dgm:cxn modelId="{84D8AB7A-B093-D942-9C79-501660B51493}" type="presOf" srcId="{F48563B8-EB68-724B-93AA-156F643376BE}" destId="{1B440C39-3431-924C-8156-C05097191D65}" srcOrd="0" destOrd="0" presId="urn:microsoft.com/office/officeart/2005/8/layout/process4"/>
    <dgm:cxn modelId="{096F44A5-F12E-234A-96BA-A1ECA7E0EBAE}" srcId="{051ED756-6EFF-4548-812E-57C6FE6A97E6}" destId="{F4E0C51F-0F5E-A94C-8166-2C8B3F43E8DA}" srcOrd="0" destOrd="0" parTransId="{E6078E50-8B00-F349-80BF-7FCCBC36E1B2}" sibTransId="{8ACED1DC-F33C-FE4C-8745-D81B766D8AB3}"/>
    <dgm:cxn modelId="{225CF7D6-A0A2-324D-A15B-E2899206B1CE}" type="presOf" srcId="{051ED756-6EFF-4548-812E-57C6FE6A97E6}" destId="{90620123-518A-0B48-B364-6C67E612518F}" srcOrd="0" destOrd="0" presId="urn:microsoft.com/office/officeart/2005/8/layout/process4"/>
    <dgm:cxn modelId="{EB1D40E2-E576-4946-B165-9415B42AF4A6}" type="presOf" srcId="{BCC37A04-4379-E140-81CD-1A71BA66E783}" destId="{DED04602-9A3D-254A-BB9E-CCE73DFD2094}" srcOrd="0" destOrd="0" presId="urn:microsoft.com/office/officeart/2005/8/layout/process4"/>
    <dgm:cxn modelId="{2BDD1B43-9CE3-0B4A-A388-E5EDC7298D91}" type="presParOf" srcId="{90620123-518A-0B48-B364-6C67E612518F}" destId="{F60110E2-8360-1D49-8864-DCD0DEDBD801}" srcOrd="0" destOrd="0" presId="urn:microsoft.com/office/officeart/2005/8/layout/process4"/>
    <dgm:cxn modelId="{BEF4EDEF-9965-EC44-A7EE-F2D7C49E28EC}" type="presParOf" srcId="{F60110E2-8360-1D49-8864-DCD0DEDBD801}" destId="{1B440C39-3431-924C-8156-C05097191D65}" srcOrd="0" destOrd="0" presId="urn:microsoft.com/office/officeart/2005/8/layout/process4"/>
    <dgm:cxn modelId="{36EE26D4-0155-E84A-B807-4CB2820EBCA0}" type="presParOf" srcId="{90620123-518A-0B48-B364-6C67E612518F}" destId="{0BA96582-7D8D-5240-BA59-6ECA57C61461}" srcOrd="1" destOrd="0" presId="urn:microsoft.com/office/officeart/2005/8/layout/process4"/>
    <dgm:cxn modelId="{858D16C9-77CD-0046-B5AB-7BF99844BCBA}" type="presParOf" srcId="{90620123-518A-0B48-B364-6C67E612518F}" destId="{16C84DC3-EC08-F344-87DF-1B04285F31A6}" srcOrd="2" destOrd="0" presId="urn:microsoft.com/office/officeart/2005/8/layout/process4"/>
    <dgm:cxn modelId="{694193CC-CEDC-314F-A8CF-863193F72F84}" type="presParOf" srcId="{16C84DC3-EC08-F344-87DF-1B04285F31A6}" destId="{DED04602-9A3D-254A-BB9E-CCE73DFD2094}" srcOrd="0" destOrd="0" presId="urn:microsoft.com/office/officeart/2005/8/layout/process4"/>
    <dgm:cxn modelId="{8C9ECA0C-F8CB-F649-B63F-A3A9F29E1086}" type="presParOf" srcId="{90620123-518A-0B48-B364-6C67E612518F}" destId="{AEF20569-ADC3-3B4A-A0FF-ECBA37CDD685}" srcOrd="3" destOrd="0" presId="urn:microsoft.com/office/officeart/2005/8/layout/process4"/>
    <dgm:cxn modelId="{84CCC70E-D6E8-E147-92D2-10D1C93710A0}" type="presParOf" srcId="{90620123-518A-0B48-B364-6C67E612518F}" destId="{483DB76F-989B-6441-8724-F7C550827030}" srcOrd="4" destOrd="0" presId="urn:microsoft.com/office/officeart/2005/8/layout/process4"/>
    <dgm:cxn modelId="{D4D2FF39-2444-174B-85A0-AEA2E3639E8C}" type="presParOf" srcId="{483DB76F-989B-6441-8724-F7C550827030}" destId="{4CD1DB90-D513-854F-8A59-94295C077EC5}" srcOrd="0" destOrd="0" presId="urn:microsoft.com/office/officeart/2005/8/layout/process4"/>
    <dgm:cxn modelId="{2E70E6E7-D7F2-E54D-94B4-52668B308011}" type="presParOf" srcId="{90620123-518A-0B48-B364-6C67E612518F}" destId="{75EA7EA5-5570-3D41-A788-64F7A7888E38}" srcOrd="5" destOrd="0" presId="urn:microsoft.com/office/officeart/2005/8/layout/process4"/>
    <dgm:cxn modelId="{EEA500B2-A3F8-0242-B9DF-9C4E18E18DED}" type="presParOf" srcId="{90620123-518A-0B48-B364-6C67E612518F}" destId="{203D3FF8-DEC1-6948-B902-3F63F5CF7DCB}" srcOrd="6" destOrd="0" presId="urn:microsoft.com/office/officeart/2005/8/layout/process4"/>
    <dgm:cxn modelId="{CFC32BA4-B4F2-EB43-AA07-49984CAD6BDC}" type="presParOf" srcId="{203D3FF8-DEC1-6948-B902-3F63F5CF7DCB}" destId="{52768A07-6ED4-BC4E-B0AF-D52A842C114C}" srcOrd="0" destOrd="0" presId="urn:microsoft.com/office/officeart/2005/8/layout/process4"/>
    <dgm:cxn modelId="{493C6D3B-92CF-214A-84B2-5A368640A857}" type="presParOf" srcId="{90620123-518A-0B48-B364-6C67E612518F}" destId="{57C19EC7-1804-1741-A4B2-60321DC82348}" srcOrd="7" destOrd="0" presId="urn:microsoft.com/office/officeart/2005/8/layout/process4"/>
    <dgm:cxn modelId="{02B5528F-F46F-2343-B012-8F4873CF6B57}" type="presParOf" srcId="{90620123-518A-0B48-B364-6C67E612518F}" destId="{B7C8EDC1-A398-6742-9CA8-FDD2668F7AB3}" srcOrd="8" destOrd="0" presId="urn:microsoft.com/office/officeart/2005/8/layout/process4"/>
    <dgm:cxn modelId="{1D9E6D0C-D857-5B48-9379-766C3A00E26E}" type="presParOf" srcId="{B7C8EDC1-A398-6742-9CA8-FDD2668F7AB3}" destId="{0FDEA075-D281-7742-9B31-D4010C64347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DA8FB-0086-B24A-B7CF-D6767AAAA322}">
      <dsp:nvSpPr>
        <dsp:cNvPr id="0" name=""/>
        <dsp:cNvSpPr/>
      </dsp:nvSpPr>
      <dsp:spPr>
        <a:xfrm>
          <a:off x="566810" y="562"/>
          <a:ext cx="6453163" cy="1842938"/>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ysClr val="windowText" lastClr="000000"/>
              </a:solidFill>
            </a:rPr>
            <a:t>Research question: </a:t>
          </a:r>
        </a:p>
        <a:p>
          <a:pPr marL="0" lvl="0" indent="0" algn="ctr" defTabSz="1422400">
            <a:lnSpc>
              <a:spcPct val="90000"/>
            </a:lnSpc>
            <a:spcBef>
              <a:spcPct val="0"/>
            </a:spcBef>
            <a:spcAft>
              <a:spcPct val="35000"/>
            </a:spcAft>
            <a:buNone/>
          </a:pPr>
          <a:r>
            <a:rPr lang="en-US" sz="3200" kern="1200" dirty="0">
              <a:solidFill>
                <a:sysClr val="windowText" lastClr="000000"/>
              </a:solidFill>
            </a:rPr>
            <a:t>What factors drive houses prices? </a:t>
          </a:r>
          <a:endParaRPr lang="en-US" sz="2000" kern="1200" dirty="0">
            <a:solidFill>
              <a:sysClr val="windowText" lastClr="000000"/>
            </a:solidFill>
          </a:endParaRPr>
        </a:p>
      </dsp:txBody>
      <dsp:txXfrm>
        <a:off x="620788" y="54540"/>
        <a:ext cx="6345207" cy="1734982"/>
      </dsp:txXfrm>
    </dsp:sp>
    <dsp:sp modelId="{BBFEC6B2-A9AC-204C-8E76-944BB9B9C01C}">
      <dsp:nvSpPr>
        <dsp:cNvPr id="0" name=""/>
        <dsp:cNvSpPr/>
      </dsp:nvSpPr>
      <dsp:spPr>
        <a:xfrm rot="5400000">
          <a:off x="3447841" y="1889574"/>
          <a:ext cx="691101" cy="82932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rot="-5400000">
        <a:off x="3544595" y="1958684"/>
        <a:ext cx="497594" cy="483771"/>
      </dsp:txXfrm>
    </dsp:sp>
    <dsp:sp modelId="{B7D7F94A-0D65-F941-9FC2-28A9A4A851FB}">
      <dsp:nvSpPr>
        <dsp:cNvPr id="0" name=""/>
        <dsp:cNvSpPr/>
      </dsp:nvSpPr>
      <dsp:spPr>
        <a:xfrm>
          <a:off x="566810" y="2764970"/>
          <a:ext cx="6453163" cy="1842938"/>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ysClr val="windowText" lastClr="000000"/>
              </a:solidFill>
            </a:rPr>
            <a:t>Goal:</a:t>
          </a:r>
        </a:p>
        <a:p>
          <a:pPr marL="0" lvl="0" indent="0" algn="ctr" defTabSz="1244600">
            <a:lnSpc>
              <a:spcPct val="90000"/>
            </a:lnSpc>
            <a:spcBef>
              <a:spcPct val="0"/>
            </a:spcBef>
            <a:spcAft>
              <a:spcPct val="35000"/>
            </a:spcAft>
            <a:buNone/>
          </a:pPr>
          <a:r>
            <a:rPr lang="en-US" sz="2400" kern="1200" dirty="0">
              <a:solidFill>
                <a:sysClr val="windowText" lastClr="000000"/>
              </a:solidFill>
            </a:rPr>
            <a:t> To provide the bank with a better understanding on how it should allocate money for investment in mortgage-backed securities.</a:t>
          </a:r>
        </a:p>
      </dsp:txBody>
      <dsp:txXfrm>
        <a:off x="620788" y="2818948"/>
        <a:ext cx="6345207" cy="173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40C39-3431-924C-8156-C05097191D65}">
      <dsp:nvSpPr>
        <dsp:cNvPr id="0" name=""/>
        <dsp:cNvSpPr/>
      </dsp:nvSpPr>
      <dsp:spPr>
        <a:xfrm>
          <a:off x="0" y="3075179"/>
          <a:ext cx="9601200" cy="504508"/>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Building</a:t>
          </a:r>
          <a:r>
            <a:rPr lang="en-US" sz="1800" kern="1200" dirty="0">
              <a:solidFill>
                <a:sysClr val="windowText" lastClr="000000"/>
              </a:solidFill>
            </a:rPr>
            <a:t> </a:t>
          </a:r>
          <a:r>
            <a:rPr lang="en-US" sz="1800" b="1" kern="1200" dirty="0">
              <a:solidFill>
                <a:sysClr val="windowText" lastClr="000000"/>
              </a:solidFill>
            </a:rPr>
            <a:t>an Excel model</a:t>
          </a:r>
        </a:p>
      </dsp:txBody>
      <dsp:txXfrm>
        <a:off x="0" y="3075179"/>
        <a:ext cx="9601200" cy="504508"/>
      </dsp:txXfrm>
    </dsp:sp>
    <dsp:sp modelId="{DED04602-9A3D-254A-BB9E-CCE73DFD2094}">
      <dsp:nvSpPr>
        <dsp:cNvPr id="0" name=""/>
        <dsp:cNvSpPr/>
      </dsp:nvSpPr>
      <dsp:spPr>
        <a:xfrm rot="10800000">
          <a:off x="0" y="2306812"/>
          <a:ext cx="9601200" cy="775934"/>
        </a:xfrm>
        <a:prstGeom prst="upArrowCallou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Data</a:t>
          </a:r>
          <a:r>
            <a:rPr lang="en-US" sz="1800" kern="1200" dirty="0">
              <a:solidFill>
                <a:sysClr val="windowText" lastClr="000000"/>
              </a:solidFill>
            </a:rPr>
            <a:t> </a:t>
          </a:r>
          <a:r>
            <a:rPr lang="en-US" sz="1800" b="1" kern="1200" dirty="0">
              <a:solidFill>
                <a:sysClr val="windowText" lastClr="000000"/>
              </a:solidFill>
            </a:rPr>
            <a:t>visualizations</a:t>
          </a:r>
          <a:r>
            <a:rPr lang="en-US" sz="1800" kern="1200" dirty="0">
              <a:solidFill>
                <a:sysClr val="windowText" lastClr="000000"/>
              </a:solidFill>
            </a:rPr>
            <a:t> (bar chart)</a:t>
          </a:r>
        </a:p>
      </dsp:txBody>
      <dsp:txXfrm rot="10800000">
        <a:off x="0" y="2306812"/>
        <a:ext cx="9601200" cy="504179"/>
      </dsp:txXfrm>
    </dsp:sp>
    <dsp:sp modelId="{4CD1DB90-D513-854F-8A59-94295C077EC5}">
      <dsp:nvSpPr>
        <dsp:cNvPr id="0" name=""/>
        <dsp:cNvSpPr/>
      </dsp:nvSpPr>
      <dsp:spPr>
        <a:xfrm rot="10800000">
          <a:off x="0" y="1538445"/>
          <a:ext cx="9601200" cy="775934"/>
        </a:xfrm>
        <a:prstGeom prst="upArrowCallou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Hypotheses testing </a:t>
          </a:r>
          <a:r>
            <a:rPr lang="en-US" sz="1800" kern="1200" dirty="0">
              <a:solidFill>
                <a:sysClr val="windowText" lastClr="000000"/>
              </a:solidFill>
            </a:rPr>
            <a:t>(independent sample z-test and t-tests)</a:t>
          </a:r>
        </a:p>
      </dsp:txBody>
      <dsp:txXfrm rot="10800000">
        <a:off x="0" y="1538445"/>
        <a:ext cx="9601200" cy="504179"/>
      </dsp:txXfrm>
    </dsp:sp>
    <dsp:sp modelId="{52768A07-6ED4-BC4E-B0AF-D52A842C114C}">
      <dsp:nvSpPr>
        <dsp:cNvPr id="0" name=""/>
        <dsp:cNvSpPr/>
      </dsp:nvSpPr>
      <dsp:spPr>
        <a:xfrm rot="10800000">
          <a:off x="0" y="770078"/>
          <a:ext cx="9601200" cy="775934"/>
        </a:xfrm>
        <a:prstGeom prst="upArrowCallou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Statistical analysis </a:t>
          </a:r>
          <a:r>
            <a:rPr lang="en-US" sz="1800" kern="1200" dirty="0">
              <a:solidFill>
                <a:sysClr val="windowText" lastClr="000000"/>
              </a:solidFill>
            </a:rPr>
            <a:t>(A/B test using PivotTable filtering)</a:t>
          </a:r>
        </a:p>
      </dsp:txBody>
      <dsp:txXfrm rot="10800000">
        <a:off x="0" y="770078"/>
        <a:ext cx="9601200" cy="504179"/>
      </dsp:txXfrm>
    </dsp:sp>
    <dsp:sp modelId="{0FDEA075-D281-7742-9B31-D4010C64347B}">
      <dsp:nvSpPr>
        <dsp:cNvPr id="0" name=""/>
        <dsp:cNvSpPr/>
      </dsp:nvSpPr>
      <dsp:spPr>
        <a:xfrm rot="10800000">
          <a:off x="0" y="1712"/>
          <a:ext cx="9601200" cy="775934"/>
        </a:xfrm>
        <a:prstGeom prst="upArrowCallou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Data extraction </a:t>
          </a:r>
        </a:p>
      </dsp:txBody>
      <dsp:txXfrm rot="10800000">
        <a:off x="0" y="1712"/>
        <a:ext cx="9601200" cy="5041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C192A-6DA2-7748-A3B6-6A18C957C4EA}"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81D4D-2354-B54B-8C47-569EDB0CBFA8}" type="slidenum">
              <a:rPr lang="en-US" smtClean="0"/>
              <a:t>‹#›</a:t>
            </a:fld>
            <a:endParaRPr lang="en-US"/>
          </a:p>
        </p:txBody>
      </p:sp>
    </p:spTree>
    <p:extLst>
      <p:ext uri="{BB962C8B-B14F-4D97-AF65-F5344CB8AC3E}">
        <p14:creationId xmlns:p14="http://schemas.microsoft.com/office/powerpoint/2010/main" val="346496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D81D4D-2354-B54B-8C47-569EDB0CBFA8}" type="slidenum">
              <a:rPr lang="en-US" smtClean="0"/>
              <a:t>1</a:t>
            </a:fld>
            <a:endParaRPr lang="en-US"/>
          </a:p>
        </p:txBody>
      </p:sp>
    </p:spTree>
    <p:extLst>
      <p:ext uri="{BB962C8B-B14F-4D97-AF65-F5344CB8AC3E}">
        <p14:creationId xmlns:p14="http://schemas.microsoft.com/office/powerpoint/2010/main" val="663898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in-depth statistical analysis, we can conclude that, statistically speaking, the factors that affect house prices are the presence of a fireplace and the year built. </a:t>
            </a:r>
          </a:p>
          <a:p>
            <a:r>
              <a:rPr lang="en-US" dirty="0"/>
              <a:t>-We can also conclude that the presence of a pool or the sale type of the house does not have a significant impact on house prices. </a:t>
            </a:r>
          </a:p>
          <a:p>
            <a:r>
              <a:rPr lang="en-US" dirty="0"/>
              <a:t>So what does this mean as a prospective investor such as yourself?</a:t>
            </a:r>
          </a:p>
          <a:p>
            <a:r>
              <a:rPr lang="en-US" dirty="0"/>
              <a:t>-When investing in mortgage-backed securities, we want to prioritize transactions that is most profitable that have a positive return and that is of least risk because we want a steady return. </a:t>
            </a:r>
          </a:p>
          <a:p>
            <a:r>
              <a:rPr lang="en-US" dirty="0"/>
              <a:t>-My first recommendation for the bank would be to invest in houses with higher sale prices. First focusing on the amenities and properties of the houses that would uphold the house value, this would mean to prioritize investing houses with a fireplace and those built after 1980. We can neglect houses with a pool and it should not play a huge factor in the decision making process. </a:t>
            </a:r>
          </a:p>
          <a:p>
            <a:endParaRPr lang="en-US" dirty="0"/>
          </a:p>
          <a:p>
            <a:r>
              <a:rPr lang="en-US" dirty="0">
                <a:sym typeface="Wingdings" pitchFamily="2" charset="2"/>
              </a:rPr>
              <a:t>My second recommendation would be to invest in houses that are of good quality or better and those with normal sales. Statistically speaking, we found from our results that houses of an overall condition of good quality or better have a higher proportion of normal sales. As an investor, we typically want to avoid abnormal sales, short sales, family sale, or foreclosures </a:t>
            </a:r>
            <a:r>
              <a:rPr lang="en-US" dirty="0" err="1">
                <a:sym typeface="Wingdings" pitchFamily="2" charset="2"/>
              </a:rPr>
              <a:t>etc</a:t>
            </a:r>
            <a:r>
              <a:rPr lang="en-US" dirty="0">
                <a:sym typeface="Wingdings" pitchFamily="2" charset="2"/>
              </a:rPr>
              <a:t> since they are riskier and promises less return of investment. Houses of good quality </a:t>
            </a:r>
            <a:r>
              <a:rPr lang="en-US" dirty="0"/>
              <a:t>will likely to be more popular, easier to sell, and a steady return of investment. </a:t>
            </a:r>
          </a:p>
          <a:p>
            <a:endParaRPr lang="en-US" dirty="0"/>
          </a:p>
          <a:p>
            <a:r>
              <a:rPr lang="en-US" dirty="0"/>
              <a:t>Area of explorations:</a:t>
            </a:r>
          </a:p>
          <a:p>
            <a:r>
              <a:rPr lang="en-US" dirty="0"/>
              <a:t>-79 variables.</a:t>
            </a:r>
          </a:p>
          <a:p>
            <a:r>
              <a:rPr lang="en-US" dirty="0"/>
              <a:t>-Houses of higher overall condition an higher sale prices would usually attract buyers with a better credit score. Since this is a factor that is not included in our data, it could be a possible area of exploration for further analysis since a better credit score, would make the invest less risky since the buyer would have a higher chance of making their month to month mortgage payments which mean positive ROI for bank</a:t>
            </a:r>
          </a:p>
          <a:p>
            <a:r>
              <a:rPr lang="en-US" dirty="0"/>
              <a:t>-Compare results to a bigger dataset (=, either compare with housing data from other states, or find the trend in house prices over year)</a:t>
            </a:r>
          </a:p>
          <a:p>
            <a:endParaRPr lang="en-US" dirty="0"/>
          </a:p>
        </p:txBody>
      </p:sp>
      <p:sp>
        <p:nvSpPr>
          <p:cNvPr id="4" name="Slide Number Placeholder 3"/>
          <p:cNvSpPr>
            <a:spLocks noGrp="1"/>
          </p:cNvSpPr>
          <p:nvPr>
            <p:ph type="sldNum" sz="quarter" idx="5"/>
          </p:nvPr>
        </p:nvSpPr>
        <p:spPr/>
        <p:txBody>
          <a:bodyPr/>
          <a:lstStyle/>
          <a:p>
            <a:fld id="{82D81D4D-2354-B54B-8C47-569EDB0CBFA8}" type="slidenum">
              <a:rPr lang="en-US" smtClean="0"/>
              <a:t>10</a:t>
            </a:fld>
            <a:endParaRPr lang="en-US"/>
          </a:p>
        </p:txBody>
      </p:sp>
    </p:spTree>
    <p:extLst>
      <p:ext uri="{BB962C8B-B14F-4D97-AF65-F5344CB8AC3E}">
        <p14:creationId xmlns:p14="http://schemas.microsoft.com/office/powerpoint/2010/main" val="8859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analyzed the residential house prices in Ames, Iowa </a:t>
            </a:r>
          </a:p>
          <a:p>
            <a:r>
              <a:rPr lang="en-US" dirty="0"/>
              <a:t>-I looked into several research questions and came up with several hypotheses focusing on the factors that would drive house prices, with the end goal to provide the bank with a better understanding on how it should allocate money for investment in mortgage-backed securities. </a:t>
            </a:r>
          </a:p>
          <a:p>
            <a:r>
              <a:rPr lang="en-US" dirty="0"/>
              <a:t>-These factors include amenities provided in the house, overall sale condition of the house and sale type of the house, since I believe these are the most important factors for a prospective investor. </a:t>
            </a:r>
          </a:p>
          <a:p>
            <a:r>
              <a:rPr lang="en-US" dirty="0"/>
              <a:t>– I then created a model to provide the bank to use in order to make better business decisions. </a:t>
            </a:r>
          </a:p>
        </p:txBody>
      </p:sp>
      <p:sp>
        <p:nvSpPr>
          <p:cNvPr id="4" name="Slide Number Placeholder 3"/>
          <p:cNvSpPr>
            <a:spLocks noGrp="1"/>
          </p:cNvSpPr>
          <p:nvPr>
            <p:ph type="sldNum" sz="quarter" idx="5"/>
          </p:nvPr>
        </p:nvSpPr>
        <p:spPr/>
        <p:txBody>
          <a:bodyPr/>
          <a:lstStyle/>
          <a:p>
            <a:fld id="{82D81D4D-2354-B54B-8C47-569EDB0CBFA8}" type="slidenum">
              <a:rPr lang="en-US" smtClean="0"/>
              <a:t>2</a:t>
            </a:fld>
            <a:endParaRPr lang="en-US"/>
          </a:p>
        </p:txBody>
      </p:sp>
    </p:spTree>
    <p:extLst>
      <p:ext uri="{BB962C8B-B14F-4D97-AF65-F5344CB8AC3E}">
        <p14:creationId xmlns:p14="http://schemas.microsoft.com/office/powerpoint/2010/main" val="88730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raw data is collection of the final prices of residential homes in Ames, Iowa from the period 2006 to 2010. </a:t>
            </a:r>
          </a:p>
          <a:p>
            <a:r>
              <a:rPr lang="en-US" dirty="0"/>
              <a:t>-I ran descriptive statistics on the data to ensure that is it suitable for further analysis.</a:t>
            </a:r>
          </a:p>
          <a:p>
            <a:r>
              <a:rPr lang="en-US" dirty="0"/>
              <a:t>-The sale prices of the houses is positively distributed with skewness of 1.88, and is a continuous variable. </a:t>
            </a:r>
          </a:p>
          <a:p>
            <a:r>
              <a:rPr lang="en-US" dirty="0"/>
              <a:t>(</a:t>
            </a:r>
            <a:r>
              <a:rPr lang="en-US" dirty="0" err="1"/>
              <a:t>Bc</a:t>
            </a:r>
            <a:r>
              <a:rPr lang="en-US" dirty="0"/>
              <a:t> it can occupy any value over a continuous range. The data is not restricted to defined separate values)</a:t>
            </a:r>
          </a:p>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positive skewness </a:t>
            </a:r>
            <a:r>
              <a:rPr lang="en-US" sz="1200" b="0" i="0" kern="1200" dirty="0">
                <a:solidFill>
                  <a:schemeClr val="tx1"/>
                </a:solidFill>
                <a:effectLst/>
                <a:latin typeface="+mn-lt"/>
                <a:ea typeface="+mn-ea"/>
                <a:cs typeface="+mn-cs"/>
              </a:rPr>
              <a:t>the mean and median will be greater than the mode. This is similar to this dataset. So, in Layman's terms, more houses were sold by less than the average price.)</a:t>
            </a:r>
          </a:p>
        </p:txBody>
      </p:sp>
      <p:sp>
        <p:nvSpPr>
          <p:cNvPr id="4" name="Slide Number Placeholder 3"/>
          <p:cNvSpPr>
            <a:spLocks noGrp="1"/>
          </p:cNvSpPr>
          <p:nvPr>
            <p:ph type="sldNum" sz="quarter" idx="5"/>
          </p:nvPr>
        </p:nvSpPr>
        <p:spPr/>
        <p:txBody>
          <a:bodyPr/>
          <a:lstStyle/>
          <a:p>
            <a:fld id="{82D81D4D-2354-B54B-8C47-569EDB0CBFA8}" type="slidenum">
              <a:rPr lang="en-US" smtClean="0"/>
              <a:t>3</a:t>
            </a:fld>
            <a:endParaRPr lang="en-US"/>
          </a:p>
        </p:txBody>
      </p:sp>
    </p:spTree>
    <p:extLst>
      <p:ext uri="{BB962C8B-B14F-4D97-AF65-F5344CB8AC3E}">
        <p14:creationId xmlns:p14="http://schemas.microsoft.com/office/powerpoint/2010/main" val="104517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steps I took to test the hypotheses.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 did was from the raw data, I extracted the relevant variables for each hypothesis and created a summary data table on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ran an A/B test and split the data using Excel’s PivotTable filtering with the dependent variable being the proportion of normal sales for H1 and the mean of house prices for the other hypotheses.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the Statistical Analysis </a:t>
            </a:r>
            <a:r>
              <a:rPr lang="en-US" dirty="0" err="1"/>
              <a:t>ToolPak</a:t>
            </a:r>
            <a:r>
              <a:rPr lang="en-US" dirty="0"/>
              <a:t> feature in </a:t>
            </a:r>
            <a:r>
              <a:rPr lang="en-US" dirty="0" err="1"/>
              <a:t>Ecxel</a:t>
            </a:r>
            <a:r>
              <a:rPr lang="en-US" dirty="0"/>
              <a:t> to do the two-sample t-tests  to conduct independent sample z-test (H1), independent sample t-tests (other hypotheses). and incorporated my own calculations to obtain the standard error, confidence intervals</a:t>
            </a:r>
          </a:p>
          <a:p>
            <a:r>
              <a:rPr lang="en-US" dirty="0"/>
              <a:t>-Created data visualizations, bar chart</a:t>
            </a:r>
          </a:p>
          <a:p>
            <a:r>
              <a:rPr lang="en-US" dirty="0"/>
              <a:t>-Built a model to ensure I can analyze the results to provide the bank with insights and recommendations and stay in line with the main goal. </a:t>
            </a:r>
          </a:p>
        </p:txBody>
      </p:sp>
      <p:sp>
        <p:nvSpPr>
          <p:cNvPr id="4" name="Slide Number Placeholder 3"/>
          <p:cNvSpPr>
            <a:spLocks noGrp="1"/>
          </p:cNvSpPr>
          <p:nvPr>
            <p:ph type="sldNum" sz="quarter" idx="5"/>
          </p:nvPr>
        </p:nvSpPr>
        <p:spPr/>
        <p:txBody>
          <a:bodyPr/>
          <a:lstStyle/>
          <a:p>
            <a:fld id="{82D81D4D-2354-B54B-8C47-569EDB0CBFA8}" type="slidenum">
              <a:rPr lang="en-US" smtClean="0"/>
              <a:t>4</a:t>
            </a:fld>
            <a:endParaRPr lang="en-US"/>
          </a:p>
        </p:txBody>
      </p:sp>
    </p:spTree>
    <p:extLst>
      <p:ext uri="{BB962C8B-B14F-4D97-AF65-F5344CB8AC3E}">
        <p14:creationId xmlns:p14="http://schemas.microsoft.com/office/powerpoint/2010/main" val="355531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 testing in overall condition of the house: Houses with scores 7/10 and above are considered good quality or better. Houses with scores below 7/10 are considered below good quality. </a:t>
            </a:r>
          </a:p>
          <a:p>
            <a:r>
              <a:rPr lang="en-US" dirty="0"/>
              <a:t>-Proportion of normal sales. In the house sales, there are normal sales, abnormal sales (short sales, foreclosures), trade, and family. </a:t>
            </a:r>
          </a:p>
          <a:p>
            <a:r>
              <a:rPr lang="en-US" dirty="0"/>
              <a:t>-Normal sales = least risky, least problems – correspond to a successful sale. </a:t>
            </a:r>
          </a:p>
        </p:txBody>
      </p:sp>
      <p:sp>
        <p:nvSpPr>
          <p:cNvPr id="4" name="Slide Number Placeholder 3"/>
          <p:cNvSpPr>
            <a:spLocks noGrp="1"/>
          </p:cNvSpPr>
          <p:nvPr>
            <p:ph type="sldNum" sz="quarter" idx="5"/>
          </p:nvPr>
        </p:nvSpPr>
        <p:spPr/>
        <p:txBody>
          <a:bodyPr/>
          <a:lstStyle/>
          <a:p>
            <a:fld id="{82D81D4D-2354-B54B-8C47-569EDB0CBFA8}" type="slidenum">
              <a:rPr lang="en-US" smtClean="0"/>
              <a:t>5</a:t>
            </a:fld>
            <a:endParaRPr lang="en-US"/>
          </a:p>
        </p:txBody>
      </p:sp>
    </p:spTree>
    <p:extLst>
      <p:ext uri="{BB962C8B-B14F-4D97-AF65-F5344CB8AC3E}">
        <p14:creationId xmlns:p14="http://schemas.microsoft.com/office/powerpoint/2010/main" val="293592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quality finished area – located on all floors and is measured in </a:t>
            </a:r>
            <a:r>
              <a:rPr lang="en-US" dirty="0" err="1"/>
              <a:t>sq</a:t>
            </a:r>
            <a:r>
              <a:rPr lang="en-US" dirty="0"/>
              <a:t> ft, they indicate houses that are of lower 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results from the second hypothesis in which (H2)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reject H2 at the .216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conclude with 95% confidence level that there is no statistical difference between the two samples.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chart provides another visualization.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left to right..</a:t>
            </a:r>
          </a:p>
          <a:p>
            <a:r>
              <a:rPr lang="en-US" dirty="0"/>
              <a:t>-Since there is a total overlap between the bands, it means that we can be 95% certain, statistically speaking that there is no a significant difference in house prices in houses without and with a fireplace. </a:t>
            </a:r>
          </a:p>
          <a:p>
            <a:r>
              <a:rPr lang="en-US" dirty="0"/>
              <a:t>-</a:t>
            </a:r>
            <a:r>
              <a:rPr lang="en-US" i="1" dirty="0"/>
              <a:t>This supports our finding of our t-test that there is no significant difference in means. </a:t>
            </a:r>
            <a:endParaRPr lang="en-US" dirty="0"/>
          </a:p>
        </p:txBody>
      </p:sp>
      <p:sp>
        <p:nvSpPr>
          <p:cNvPr id="4" name="Slide Number Placeholder 3"/>
          <p:cNvSpPr>
            <a:spLocks noGrp="1"/>
          </p:cNvSpPr>
          <p:nvPr>
            <p:ph type="sldNum" sz="quarter" idx="5"/>
          </p:nvPr>
        </p:nvSpPr>
        <p:spPr/>
        <p:txBody>
          <a:bodyPr/>
          <a:lstStyle/>
          <a:p>
            <a:fld id="{82D81D4D-2354-B54B-8C47-569EDB0CBFA8}" type="slidenum">
              <a:rPr lang="en-US" smtClean="0"/>
              <a:t>6</a:t>
            </a:fld>
            <a:endParaRPr lang="en-US"/>
          </a:p>
        </p:txBody>
      </p:sp>
    </p:spTree>
    <p:extLst>
      <p:ext uri="{BB962C8B-B14F-4D97-AF65-F5344CB8AC3E}">
        <p14:creationId xmlns:p14="http://schemas.microsoft.com/office/powerpoint/2010/main" val="105904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t-test results from the first hypothesis in which (H1)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reject H1 at p = 4.63E-84.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95% confidence level, we can conclude that there is a statistical difference…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visualize the results of this t-test, I plotted two samples with two distinct confidence interval “error bars”. </a:t>
            </a:r>
          </a:p>
          <a:p>
            <a:r>
              <a:rPr lang="en-US" dirty="0"/>
              <a:t>-From left to right, the bars represent the mean of sale prices of houses without a fireplace and the mean sale prices of houses with a fireplace. </a:t>
            </a:r>
          </a:p>
          <a:p>
            <a:r>
              <a:rPr lang="en-US" dirty="0"/>
              <a:t>-The bands around those values represent what we expect with 95% confidence would be the mean of the house prices. Since there is no overlap between the band, it means that we can be 95% certain, statistically speaking that there is a significant difference in house prices in houses without and with a fireplace. </a:t>
            </a:r>
          </a:p>
          <a:p>
            <a:r>
              <a:rPr lang="en-US" dirty="0"/>
              <a:t>-</a:t>
            </a:r>
            <a:r>
              <a:rPr lang="en-US" i="1" dirty="0"/>
              <a:t>This supports our finding of our t-test that there is a significant difference in means. </a:t>
            </a:r>
            <a:endParaRPr lang="en-US" dirty="0"/>
          </a:p>
        </p:txBody>
      </p:sp>
      <p:sp>
        <p:nvSpPr>
          <p:cNvPr id="4" name="Slide Number Placeholder 3"/>
          <p:cNvSpPr>
            <a:spLocks noGrp="1"/>
          </p:cNvSpPr>
          <p:nvPr>
            <p:ph type="sldNum" sz="quarter" idx="5"/>
          </p:nvPr>
        </p:nvSpPr>
        <p:spPr/>
        <p:txBody>
          <a:bodyPr/>
          <a:lstStyle/>
          <a:p>
            <a:fld id="{82D81D4D-2354-B54B-8C47-569EDB0CBFA8}" type="slidenum">
              <a:rPr lang="en-US" smtClean="0"/>
              <a:t>7</a:t>
            </a:fld>
            <a:endParaRPr lang="en-US"/>
          </a:p>
        </p:txBody>
      </p:sp>
    </p:spTree>
    <p:extLst>
      <p:ext uri="{BB962C8B-B14F-4D97-AF65-F5344CB8AC3E}">
        <p14:creationId xmlns:p14="http://schemas.microsoft.com/office/powerpoint/2010/main" val="226693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results from the second hypothesis in which (H2)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reject H2 at the .216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conclude with 95% confidence level that there is no statistical difference between the two samples.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chart provides another visualization.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left to right..</a:t>
            </a:r>
          </a:p>
          <a:p>
            <a:r>
              <a:rPr lang="en-US" dirty="0"/>
              <a:t>-Since there is a total overlap between the bands, it means that we can be 95% certain, statistically speaking that there is no a significant difference in house prices in houses without and with a fireplace. </a:t>
            </a:r>
          </a:p>
          <a:p>
            <a:r>
              <a:rPr lang="en-US" dirty="0"/>
              <a:t>-</a:t>
            </a:r>
            <a:r>
              <a:rPr lang="en-US" i="1" dirty="0"/>
              <a:t>This supports our finding of our t-test that there is no significant difference in means. </a:t>
            </a:r>
            <a:endParaRPr lang="en-US" dirty="0"/>
          </a:p>
          <a:p>
            <a:endParaRPr lang="en-US" dirty="0"/>
          </a:p>
        </p:txBody>
      </p:sp>
      <p:sp>
        <p:nvSpPr>
          <p:cNvPr id="4" name="Slide Number Placeholder 3"/>
          <p:cNvSpPr>
            <a:spLocks noGrp="1"/>
          </p:cNvSpPr>
          <p:nvPr>
            <p:ph type="sldNum" sz="quarter" idx="5"/>
          </p:nvPr>
        </p:nvSpPr>
        <p:spPr/>
        <p:txBody>
          <a:bodyPr/>
          <a:lstStyle/>
          <a:p>
            <a:fld id="{82D81D4D-2354-B54B-8C47-569EDB0CBFA8}" type="slidenum">
              <a:rPr lang="en-US" smtClean="0"/>
              <a:t>8</a:t>
            </a:fld>
            <a:endParaRPr lang="en-US"/>
          </a:p>
        </p:txBody>
      </p:sp>
    </p:spTree>
    <p:extLst>
      <p:ext uri="{BB962C8B-B14F-4D97-AF65-F5344CB8AC3E}">
        <p14:creationId xmlns:p14="http://schemas.microsoft.com/office/powerpoint/2010/main" val="69036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Houses were built between 1972 and 2010. statistically speaking</a:t>
            </a:r>
          </a:p>
        </p:txBody>
      </p:sp>
      <p:sp>
        <p:nvSpPr>
          <p:cNvPr id="4" name="Slide Number Placeholder 3"/>
          <p:cNvSpPr>
            <a:spLocks noGrp="1"/>
          </p:cNvSpPr>
          <p:nvPr>
            <p:ph type="sldNum" sz="quarter" idx="5"/>
          </p:nvPr>
        </p:nvSpPr>
        <p:spPr/>
        <p:txBody>
          <a:bodyPr/>
          <a:lstStyle/>
          <a:p>
            <a:fld id="{82D81D4D-2354-B54B-8C47-569EDB0CBFA8}" type="slidenum">
              <a:rPr lang="en-US" smtClean="0"/>
              <a:t>9</a:t>
            </a:fld>
            <a:endParaRPr lang="en-US"/>
          </a:p>
        </p:txBody>
      </p:sp>
    </p:spTree>
    <p:extLst>
      <p:ext uri="{BB962C8B-B14F-4D97-AF65-F5344CB8AC3E}">
        <p14:creationId xmlns:p14="http://schemas.microsoft.com/office/powerpoint/2010/main" val="38768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9BA8D63-C90C-BC42-9B3A-2CF4E78DCFFF}" type="datetimeFigureOut">
              <a:rPr lang="en-US" smtClean="0"/>
              <a:t>4/26/20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0E009DE-BF30-914C-A94C-C88F1E9CC3E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90050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A8D63-C90C-BC42-9B3A-2CF4E78DCFFF}"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81700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A8D63-C90C-BC42-9B3A-2CF4E78DCFFF}"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222397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A8D63-C90C-BC42-9B3A-2CF4E78DCFFF}" type="datetimeFigureOut">
              <a:rPr lang="en-US" smtClean="0"/>
              <a:t>4/26/20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248772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9BA8D63-C90C-BC42-9B3A-2CF4E78DCFFF}" type="datetimeFigureOut">
              <a:rPr lang="en-US" smtClean="0"/>
              <a:t>4/26/20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0E009DE-BF30-914C-A94C-C88F1E9CC3E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85292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BA8D63-C90C-BC42-9B3A-2CF4E78DCFFF}" type="datetimeFigureOut">
              <a:rPr lang="en-US" smtClean="0"/>
              <a:t>4/26/20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311879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A8D63-C90C-BC42-9B3A-2CF4E78DCFFF}" type="datetimeFigureOut">
              <a:rPr lang="en-US" smtClean="0"/>
              <a:t>4/26/20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34922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A8D63-C90C-BC42-9B3A-2CF4E78DCFFF}" type="datetimeFigureOut">
              <a:rPr lang="en-US" smtClean="0"/>
              <a:t>4/26/20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294207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A8D63-C90C-BC42-9B3A-2CF4E78DCFFF}" type="datetimeFigureOut">
              <a:rPr lang="en-US" smtClean="0"/>
              <a:t>4/26/20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009DE-BF30-914C-A94C-C88F1E9CC3E5}" type="slidenum">
              <a:rPr lang="en-US" smtClean="0"/>
              <a:t>‹#›</a:t>
            </a:fld>
            <a:endParaRPr lang="en-US"/>
          </a:p>
        </p:txBody>
      </p:sp>
    </p:spTree>
    <p:extLst>
      <p:ext uri="{BB962C8B-B14F-4D97-AF65-F5344CB8AC3E}">
        <p14:creationId xmlns:p14="http://schemas.microsoft.com/office/powerpoint/2010/main" val="82468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BA8D63-C90C-BC42-9B3A-2CF4E78DCFFF}" type="datetimeFigureOut">
              <a:rPr lang="en-US" smtClean="0"/>
              <a:t>4/26/20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0E009DE-BF30-914C-A94C-C88F1E9CC3E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9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BA8D63-C90C-BC42-9B3A-2CF4E78DCFFF}" type="datetimeFigureOut">
              <a:rPr lang="en-US" smtClean="0"/>
              <a:t>4/26/20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0E009DE-BF30-914C-A94C-C88F1E9CC3E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775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9BA8D63-C90C-BC42-9B3A-2CF4E78DCFFF}" type="datetimeFigureOut">
              <a:rPr lang="en-US" smtClean="0"/>
              <a:t>4/26/20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0E009DE-BF30-914C-A94C-C88F1E9CC3E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868923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BE29-B695-1D49-9C87-5E5E64AEDBFA}"/>
              </a:ext>
            </a:extLst>
          </p:cNvPr>
          <p:cNvSpPr>
            <a:spLocks noGrp="1"/>
          </p:cNvSpPr>
          <p:nvPr>
            <p:ph type="ctrTitle"/>
          </p:nvPr>
        </p:nvSpPr>
        <p:spPr/>
        <p:txBody>
          <a:bodyPr>
            <a:normAutofit/>
          </a:bodyPr>
          <a:lstStyle/>
          <a:p>
            <a:r>
              <a:rPr lang="en-US" sz="3600" dirty="0"/>
              <a:t>statistical Analysis of house prices in ames, iowa</a:t>
            </a:r>
          </a:p>
        </p:txBody>
      </p:sp>
      <p:sp>
        <p:nvSpPr>
          <p:cNvPr id="3" name="Subtitle 2">
            <a:extLst>
              <a:ext uri="{FF2B5EF4-FFF2-40B4-BE49-F238E27FC236}">
                <a16:creationId xmlns:a16="http://schemas.microsoft.com/office/drawing/2014/main" id="{2FF2396D-0FC0-534C-A80B-291F5E8FC40B}"/>
              </a:ext>
            </a:extLst>
          </p:cNvPr>
          <p:cNvSpPr>
            <a:spLocks noGrp="1"/>
          </p:cNvSpPr>
          <p:nvPr>
            <p:ph type="subTitle" idx="1"/>
          </p:nvPr>
        </p:nvSpPr>
        <p:spPr/>
        <p:txBody>
          <a:bodyPr/>
          <a:lstStyle/>
          <a:p>
            <a:r>
              <a:rPr lang="en-US" dirty="0"/>
              <a:t>By: Kandice Gunawan</a:t>
            </a:r>
          </a:p>
        </p:txBody>
      </p:sp>
    </p:spTree>
    <p:extLst>
      <p:ext uri="{BB962C8B-B14F-4D97-AF65-F5344CB8AC3E}">
        <p14:creationId xmlns:p14="http://schemas.microsoft.com/office/powerpoint/2010/main" val="199422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F03D7-BA28-B04B-835E-4167FB58A103}"/>
              </a:ext>
            </a:extLst>
          </p:cNvPr>
          <p:cNvSpPr>
            <a:spLocks noGrp="1"/>
          </p:cNvSpPr>
          <p:nvPr>
            <p:ph sz="half" idx="1"/>
          </p:nvPr>
        </p:nvSpPr>
        <p:spPr>
          <a:xfrm>
            <a:off x="1371600" y="1104903"/>
            <a:ext cx="4295387" cy="2571749"/>
          </a:xfrm>
        </p:spPr>
        <p:style>
          <a:lnRef idx="1">
            <a:schemeClr val="accent2"/>
          </a:lnRef>
          <a:fillRef idx="2">
            <a:schemeClr val="accent2"/>
          </a:fillRef>
          <a:effectRef idx="1">
            <a:schemeClr val="accent2"/>
          </a:effectRef>
          <a:fontRef idx="minor">
            <a:schemeClr val="dk1"/>
          </a:fontRef>
        </p:style>
        <p:txBody>
          <a:bodyPr>
            <a:normAutofit fontScale="92500"/>
          </a:bodyPr>
          <a:lstStyle/>
          <a:p>
            <a:r>
              <a:rPr lang="en-US" b="1" u="sng" dirty="0"/>
              <a:t>What factors significantly affect house prices?</a:t>
            </a:r>
          </a:p>
          <a:p>
            <a:pPr lvl="1"/>
            <a:r>
              <a:rPr lang="en-US" dirty="0"/>
              <a:t>Presence of a fireplace</a:t>
            </a:r>
          </a:p>
          <a:p>
            <a:pPr lvl="1"/>
            <a:r>
              <a:rPr lang="en-US" dirty="0"/>
              <a:t>Year built </a:t>
            </a:r>
          </a:p>
          <a:p>
            <a:r>
              <a:rPr lang="en-US" b="1" u="sng" dirty="0"/>
              <a:t>What significantly affects proportion of a normal sale?</a:t>
            </a:r>
          </a:p>
          <a:p>
            <a:pPr lvl="1"/>
            <a:r>
              <a:rPr lang="en-US" dirty="0"/>
              <a:t>Overall condition of the house</a:t>
            </a:r>
          </a:p>
          <a:p>
            <a:pPr lvl="1"/>
            <a:endParaRPr lang="en-US" dirty="0"/>
          </a:p>
        </p:txBody>
      </p:sp>
      <p:sp>
        <p:nvSpPr>
          <p:cNvPr id="4" name="Content Placeholder 3">
            <a:extLst>
              <a:ext uri="{FF2B5EF4-FFF2-40B4-BE49-F238E27FC236}">
                <a16:creationId xmlns:a16="http://schemas.microsoft.com/office/drawing/2014/main" id="{CAACB97E-E8C6-D543-81D6-38E5225FE714}"/>
              </a:ext>
            </a:extLst>
          </p:cNvPr>
          <p:cNvSpPr>
            <a:spLocks noGrp="1"/>
          </p:cNvSpPr>
          <p:nvPr>
            <p:ph sz="half" idx="2"/>
          </p:nvPr>
        </p:nvSpPr>
        <p:spPr>
          <a:xfrm>
            <a:off x="6677412" y="1104902"/>
            <a:ext cx="4295388" cy="2571749"/>
          </a:xfrm>
        </p:spPr>
        <p:style>
          <a:lnRef idx="1">
            <a:schemeClr val="accent2"/>
          </a:lnRef>
          <a:fillRef idx="2">
            <a:schemeClr val="accent2"/>
          </a:fillRef>
          <a:effectRef idx="1">
            <a:schemeClr val="accent2"/>
          </a:effectRef>
          <a:fontRef idx="minor">
            <a:schemeClr val="dk1"/>
          </a:fontRef>
        </p:style>
        <p:txBody>
          <a:bodyPr>
            <a:normAutofit fontScale="92500"/>
          </a:bodyPr>
          <a:lstStyle/>
          <a:p>
            <a:r>
              <a:rPr lang="en-US" b="1" u="sng" dirty="0"/>
              <a:t>What factors do not significantly affect house prices?</a:t>
            </a:r>
          </a:p>
          <a:p>
            <a:pPr lvl="1"/>
            <a:r>
              <a:rPr lang="en-US" dirty="0"/>
              <a:t>Sale type</a:t>
            </a:r>
          </a:p>
          <a:p>
            <a:pPr lvl="1"/>
            <a:r>
              <a:rPr lang="en-US" dirty="0"/>
              <a:t>Presence of a pool</a:t>
            </a:r>
          </a:p>
          <a:p>
            <a:endParaRPr lang="en-US" dirty="0"/>
          </a:p>
        </p:txBody>
      </p:sp>
      <p:sp>
        <p:nvSpPr>
          <p:cNvPr id="5" name="TextBox 4">
            <a:extLst>
              <a:ext uri="{FF2B5EF4-FFF2-40B4-BE49-F238E27FC236}">
                <a16:creationId xmlns:a16="http://schemas.microsoft.com/office/drawing/2014/main" id="{E780AD10-3866-7845-8660-4227F4F4ACE5}"/>
              </a:ext>
            </a:extLst>
          </p:cNvPr>
          <p:cNvSpPr txBox="1"/>
          <p:nvPr/>
        </p:nvSpPr>
        <p:spPr>
          <a:xfrm>
            <a:off x="1371600" y="5010151"/>
            <a:ext cx="10115550" cy="369332"/>
          </a:xfrm>
          <a:prstGeom prst="rect">
            <a:avLst/>
          </a:prstGeom>
          <a:noFill/>
        </p:spPr>
        <p:txBody>
          <a:bodyPr wrap="square" rtlCol="0">
            <a:spAutoFit/>
          </a:bodyPr>
          <a:lstStyle/>
          <a:p>
            <a:endParaRPr lang="en-US" dirty="0"/>
          </a:p>
        </p:txBody>
      </p:sp>
      <p:sp>
        <p:nvSpPr>
          <p:cNvPr id="6" name="Content Placeholder 2">
            <a:extLst>
              <a:ext uri="{FF2B5EF4-FFF2-40B4-BE49-F238E27FC236}">
                <a16:creationId xmlns:a16="http://schemas.microsoft.com/office/drawing/2014/main" id="{AEA3F6DD-4BFC-BC4F-8477-9F0E38EF29D7}"/>
              </a:ext>
            </a:extLst>
          </p:cNvPr>
          <p:cNvSpPr txBox="1">
            <a:spLocks/>
          </p:cNvSpPr>
          <p:nvPr/>
        </p:nvSpPr>
        <p:spPr>
          <a:xfrm>
            <a:off x="1371600" y="4015859"/>
            <a:ext cx="9867511" cy="257175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600" b="1" u="sng" dirty="0"/>
              <a:t>How does this impact investment decisions?</a:t>
            </a:r>
          </a:p>
          <a:p>
            <a:pPr lvl="1"/>
            <a:r>
              <a:rPr lang="en-US" sz="2600" dirty="0"/>
              <a:t>Invest in houses with higher sale prices</a:t>
            </a:r>
          </a:p>
          <a:p>
            <a:pPr lvl="1"/>
            <a:r>
              <a:rPr lang="en-US" sz="2600" dirty="0"/>
              <a:t>Invest in houses that are of good quality or better and with normal sales</a:t>
            </a:r>
          </a:p>
          <a:p>
            <a:r>
              <a:rPr lang="en-US" sz="2600" b="1" u="sng" dirty="0"/>
              <a:t>Potential areas of exploration?</a:t>
            </a:r>
          </a:p>
          <a:p>
            <a:pPr lvl="1"/>
            <a:r>
              <a:rPr lang="en-US" sz="2600" dirty="0"/>
              <a:t>Other attributes</a:t>
            </a:r>
          </a:p>
          <a:p>
            <a:pPr lvl="1"/>
            <a:r>
              <a:rPr lang="en-US" sz="2600" dirty="0"/>
              <a:t>Credit score, interest rate, economic growth</a:t>
            </a:r>
          </a:p>
          <a:p>
            <a:pPr lvl="1"/>
            <a:r>
              <a:rPr lang="en-US" sz="2600" dirty="0"/>
              <a:t>Compare to bigger dataset</a:t>
            </a:r>
          </a:p>
          <a:p>
            <a:pPr lvl="1"/>
            <a:endParaRPr lang="en-US" dirty="0"/>
          </a:p>
        </p:txBody>
      </p:sp>
      <p:sp>
        <p:nvSpPr>
          <p:cNvPr id="9" name="Title 8">
            <a:extLst>
              <a:ext uri="{FF2B5EF4-FFF2-40B4-BE49-F238E27FC236}">
                <a16:creationId xmlns:a16="http://schemas.microsoft.com/office/drawing/2014/main" id="{BF787361-B132-D142-AFBE-788E8E771381}"/>
              </a:ext>
            </a:extLst>
          </p:cNvPr>
          <p:cNvSpPr>
            <a:spLocks noGrp="1"/>
          </p:cNvSpPr>
          <p:nvPr>
            <p:ph type="title"/>
          </p:nvPr>
        </p:nvSpPr>
        <p:spPr>
          <a:xfrm>
            <a:off x="1371600" y="270392"/>
            <a:ext cx="9601200" cy="1485900"/>
          </a:xfrm>
        </p:spPr>
        <p:txBody>
          <a:bodyPr/>
          <a:lstStyle/>
          <a:p>
            <a:r>
              <a:rPr lang="en-US" dirty="0"/>
              <a:t>Discussion &amp; Recommendations</a:t>
            </a:r>
          </a:p>
        </p:txBody>
      </p:sp>
    </p:spTree>
    <p:extLst>
      <p:ext uri="{BB962C8B-B14F-4D97-AF65-F5344CB8AC3E}">
        <p14:creationId xmlns:p14="http://schemas.microsoft.com/office/powerpoint/2010/main" val="50764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bg/>
                                          </p:spTgt>
                                        </p:tgtEl>
                                        <p:attrNameLst>
                                          <p:attrName>style.visibility</p:attrName>
                                        </p:attrNameLst>
                                      </p:cBhvr>
                                      <p:to>
                                        <p:strVal val="visible"/>
                                      </p:to>
                                    </p:set>
                                    <p:animEffect transition="in" filter="fade">
                                      <p:cBhvr>
                                        <p:cTn id="37" dur="500"/>
                                        <p:tgtEl>
                                          <p:spTgt spid="4">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bg/>
                                          </p:spTgt>
                                        </p:tgtEl>
                                        <p:attrNameLst>
                                          <p:attrName>style.visibility</p:attrName>
                                        </p:attrNameLst>
                                      </p:cBhvr>
                                      <p:to>
                                        <p:strVal val="visible"/>
                                      </p:to>
                                    </p:set>
                                    <p:animEffect transition="in" filter="fade">
                                      <p:cBhvr>
                                        <p:cTn id="57" dur="500"/>
                                        <p:tgtEl>
                                          <p:spTgt spid="6">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fade">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animEffect transition="in" filter="fade">
                                      <p:cBhvr>
                                        <p:cTn id="67" dur="500"/>
                                        <p:tgtEl>
                                          <p:spTgt spid="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fade">
                                      <p:cBhvr>
                                        <p:cTn id="77" dur="500"/>
                                        <p:tgtEl>
                                          <p:spTgt spid="6">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xEl>
                                              <p:pRg st="4" end="4"/>
                                            </p:txEl>
                                          </p:spTgt>
                                        </p:tgtEl>
                                        <p:attrNameLst>
                                          <p:attrName>style.visibility</p:attrName>
                                        </p:attrNameLst>
                                      </p:cBhvr>
                                      <p:to>
                                        <p:strVal val="visible"/>
                                      </p:to>
                                    </p:set>
                                    <p:animEffect transition="in" filter="fade">
                                      <p:cBhvr>
                                        <p:cTn id="82" dur="500"/>
                                        <p:tgtEl>
                                          <p:spTgt spid="6">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animEffect transition="in" filter="fade">
                                      <p:cBhvr>
                                        <p:cTn id="87" dur="500"/>
                                        <p:tgtEl>
                                          <p:spTgt spid="6">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6" end="6"/>
                                            </p:txEl>
                                          </p:spTgt>
                                        </p:tgtEl>
                                        <p:attrNameLst>
                                          <p:attrName>style.visibility</p:attrName>
                                        </p:attrNameLst>
                                      </p:cBhvr>
                                      <p:to>
                                        <p:strVal val="visible"/>
                                      </p:to>
                                    </p:set>
                                    <p:animEffect transition="in" filter="fade">
                                      <p:cBhvr>
                                        <p:cTn id="9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autoUpdateAnimBg="0"/>
      <p:bldP spid="4" grpId="0" build="p" bldLvl="2" animBg="1" autoUpdateAnimBg="0"/>
      <p:bldP spid="6" grpId="0" build="p" bldLvl="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244E-951A-694A-B908-8AFD539A5132}"/>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94B56770-C3BC-A448-A8A1-501B15FFF9E3}"/>
              </a:ext>
            </a:extLst>
          </p:cNvPr>
          <p:cNvSpPr>
            <a:spLocks noGrp="1"/>
          </p:cNvSpPr>
          <p:nvPr>
            <p:ph type="subTitle" idx="1"/>
          </p:nvPr>
        </p:nvSpPr>
        <p:spPr/>
        <p:txBody>
          <a:bodyPr>
            <a:normAutofit/>
          </a:bodyPr>
          <a:lstStyle/>
          <a:p>
            <a:r>
              <a:rPr lang="en-US" sz="4000" dirty="0"/>
              <a:t>Any questions?</a:t>
            </a:r>
          </a:p>
        </p:txBody>
      </p:sp>
    </p:spTree>
    <p:extLst>
      <p:ext uri="{BB962C8B-B14F-4D97-AF65-F5344CB8AC3E}">
        <p14:creationId xmlns:p14="http://schemas.microsoft.com/office/powerpoint/2010/main" val="54242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AB8B-01F8-A54E-8D7F-9A47AAD2A545}"/>
              </a:ext>
            </a:extLst>
          </p:cNvPr>
          <p:cNvSpPr>
            <a:spLocks noGrp="1"/>
          </p:cNvSpPr>
          <p:nvPr>
            <p:ph type="title"/>
          </p:nvPr>
        </p:nvSpPr>
        <p:spPr/>
        <p:txBody>
          <a:bodyPr/>
          <a:lstStyle/>
          <a:p>
            <a:r>
              <a:rPr lang="en-US" dirty="0"/>
              <a:t>Introduction</a:t>
            </a:r>
          </a:p>
        </p:txBody>
      </p:sp>
      <p:graphicFrame>
        <p:nvGraphicFramePr>
          <p:cNvPr id="4" name="Diagram 3">
            <a:extLst>
              <a:ext uri="{FF2B5EF4-FFF2-40B4-BE49-F238E27FC236}">
                <a16:creationId xmlns:a16="http://schemas.microsoft.com/office/drawing/2014/main" id="{86A7CCB9-BB5F-2844-9960-4368EEEB1B28}"/>
              </a:ext>
            </a:extLst>
          </p:cNvPr>
          <p:cNvGraphicFramePr/>
          <p:nvPr>
            <p:extLst>
              <p:ext uri="{D42A27DB-BD31-4B8C-83A1-F6EECF244321}">
                <p14:modId xmlns:p14="http://schemas.microsoft.com/office/powerpoint/2010/main" val="1144368837"/>
              </p:ext>
            </p:extLst>
          </p:nvPr>
        </p:nvGraphicFramePr>
        <p:xfrm>
          <a:off x="2506785" y="1772464"/>
          <a:ext cx="7586785" cy="4608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92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1976-59B8-064A-8DF9-06887BABD3B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9891651-AE13-B44F-8770-F3FE5AA6AE30}"/>
              </a:ext>
            </a:extLst>
          </p:cNvPr>
          <p:cNvSpPr>
            <a:spLocks noGrp="1"/>
          </p:cNvSpPr>
          <p:nvPr>
            <p:ph idx="1"/>
          </p:nvPr>
        </p:nvSpPr>
        <p:spPr>
          <a:xfrm>
            <a:off x="1371600" y="1532965"/>
            <a:ext cx="9601200" cy="4961964"/>
          </a:xfrm>
        </p:spPr>
        <p:txBody>
          <a:bodyPr>
            <a:normAutofit/>
          </a:bodyPr>
          <a:lstStyle/>
          <a:p>
            <a:r>
              <a:rPr lang="en-US" dirty="0"/>
              <a:t>Collection of the final prices of residential homes in Ames, Iowa from 2006 to 2010. </a:t>
            </a:r>
          </a:p>
          <a:p>
            <a:r>
              <a:rPr lang="en-US" dirty="0"/>
              <a:t>1460 observations </a:t>
            </a:r>
          </a:p>
        </p:txBody>
      </p:sp>
      <p:graphicFrame>
        <p:nvGraphicFramePr>
          <p:cNvPr id="5" name="Table 4">
            <a:extLst>
              <a:ext uri="{FF2B5EF4-FFF2-40B4-BE49-F238E27FC236}">
                <a16:creationId xmlns:a16="http://schemas.microsoft.com/office/drawing/2014/main" id="{04903743-B81D-0546-949B-D3FA3A860DF3}"/>
              </a:ext>
            </a:extLst>
          </p:cNvPr>
          <p:cNvGraphicFramePr>
            <a:graphicFrameLocks noGrp="1"/>
          </p:cNvGraphicFramePr>
          <p:nvPr>
            <p:extLst>
              <p:ext uri="{D42A27DB-BD31-4B8C-83A1-F6EECF244321}">
                <p14:modId xmlns:p14="http://schemas.microsoft.com/office/powerpoint/2010/main" val="2900615577"/>
              </p:ext>
            </p:extLst>
          </p:nvPr>
        </p:nvGraphicFramePr>
        <p:xfrm>
          <a:off x="1371600" y="2586670"/>
          <a:ext cx="3358662" cy="4050661"/>
        </p:xfrm>
        <a:graphic>
          <a:graphicData uri="http://schemas.openxmlformats.org/drawingml/2006/table">
            <a:tbl>
              <a:tblPr>
                <a:tableStyleId>{284E427A-3D55-4303-BF80-6455036E1DE7}</a:tableStyleId>
              </a:tblPr>
              <a:tblGrid>
                <a:gridCol w="1905123">
                  <a:extLst>
                    <a:ext uri="{9D8B030D-6E8A-4147-A177-3AD203B41FA5}">
                      <a16:colId xmlns:a16="http://schemas.microsoft.com/office/drawing/2014/main" val="1925586785"/>
                    </a:ext>
                  </a:extLst>
                </a:gridCol>
                <a:gridCol w="1453539">
                  <a:extLst>
                    <a:ext uri="{9D8B030D-6E8A-4147-A177-3AD203B41FA5}">
                      <a16:colId xmlns:a16="http://schemas.microsoft.com/office/drawing/2014/main" val="761974988"/>
                    </a:ext>
                  </a:extLst>
                </a:gridCol>
              </a:tblGrid>
              <a:tr h="288047">
                <a:tc gridSpan="2">
                  <a:txBody>
                    <a:bodyPr/>
                    <a:lstStyle/>
                    <a:p>
                      <a:pPr algn="ctr" fontAlgn="b"/>
                      <a:r>
                        <a:rPr lang="en-US" sz="1200" b="1" u="none" strike="noStrike" dirty="0">
                          <a:effectLst/>
                        </a:rPr>
                        <a:t>Descriptive Statistics</a:t>
                      </a:r>
                      <a:endParaRPr lang="en-US" sz="1200" b="1" i="1"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261183880"/>
                  </a:ext>
                </a:extLst>
              </a:tr>
              <a:tr h="288047">
                <a:tc>
                  <a:txBody>
                    <a:bodyPr/>
                    <a:lstStyle/>
                    <a:p>
                      <a:pPr algn="l" fontAlgn="b"/>
                      <a:r>
                        <a:rPr lang="en-US" sz="1200" u="none" strike="noStrike" dirty="0">
                          <a:effectLst/>
                        </a:rPr>
                        <a:t>Mean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180921.1959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8643640"/>
                  </a:ext>
                </a:extLst>
              </a:tr>
              <a:tr h="288047">
                <a:tc>
                  <a:txBody>
                    <a:bodyPr/>
                    <a:lstStyle/>
                    <a:p>
                      <a:pPr algn="l" fontAlgn="b"/>
                      <a:r>
                        <a:rPr lang="en-US" sz="1200" u="none" strike="noStrike">
                          <a:effectLst/>
                        </a:rPr>
                        <a:t>Standard Error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2079.105324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3692260"/>
                  </a:ext>
                </a:extLst>
              </a:tr>
              <a:tr h="288047">
                <a:tc>
                  <a:txBody>
                    <a:bodyPr/>
                    <a:lstStyle/>
                    <a:p>
                      <a:pPr algn="l" fontAlgn="b"/>
                      <a:r>
                        <a:rPr lang="en-US" sz="1200" u="none" strike="noStrike">
                          <a:effectLst/>
                        </a:rPr>
                        <a:t>Median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163000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2316146"/>
                  </a:ext>
                </a:extLst>
              </a:tr>
              <a:tr h="288047">
                <a:tc>
                  <a:txBody>
                    <a:bodyPr/>
                    <a:lstStyle/>
                    <a:p>
                      <a:pPr algn="l" fontAlgn="b"/>
                      <a:r>
                        <a:rPr lang="en-US" sz="1200" u="none" strike="noStrike">
                          <a:effectLst/>
                        </a:rPr>
                        <a:t>Mode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140000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9810054"/>
                  </a:ext>
                </a:extLst>
              </a:tr>
              <a:tr h="288047">
                <a:tc>
                  <a:txBody>
                    <a:bodyPr/>
                    <a:lstStyle/>
                    <a:p>
                      <a:pPr algn="l" fontAlgn="b"/>
                      <a:r>
                        <a:rPr lang="en-US" sz="1200" u="none" strike="noStrike">
                          <a:effectLst/>
                        </a:rPr>
                        <a:t>Standard Deviation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79442.50288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4718857"/>
                  </a:ext>
                </a:extLst>
              </a:tr>
              <a:tr h="288047">
                <a:tc>
                  <a:txBody>
                    <a:bodyPr/>
                    <a:lstStyle/>
                    <a:p>
                      <a:pPr algn="l" fontAlgn="b"/>
                      <a:r>
                        <a:rPr lang="en-US" sz="1200" u="none" strike="noStrike" dirty="0">
                          <a:effectLst/>
                        </a:rPr>
                        <a:t>Sample Variance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6311111264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5112924"/>
                  </a:ext>
                </a:extLst>
              </a:tr>
              <a:tr h="288047">
                <a:tc>
                  <a:txBody>
                    <a:bodyPr/>
                    <a:lstStyle/>
                    <a:p>
                      <a:pPr algn="l" fontAlgn="b"/>
                      <a:r>
                        <a:rPr lang="en-US" sz="1200" u="none" strike="noStrike">
                          <a:effectLst/>
                        </a:rPr>
                        <a:t>Kurtosis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6.53628186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6915604"/>
                  </a:ext>
                </a:extLst>
              </a:tr>
              <a:tr h="288047">
                <a:tc>
                  <a:txBody>
                    <a:bodyPr/>
                    <a:lstStyle/>
                    <a:p>
                      <a:pPr algn="l" fontAlgn="b"/>
                      <a:r>
                        <a:rPr lang="en-US" sz="1200" u="none" strike="noStrike">
                          <a:effectLst/>
                        </a:rPr>
                        <a:t>Skewness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1.88287576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4550308"/>
                  </a:ext>
                </a:extLst>
              </a:tr>
              <a:tr h="288047">
                <a:tc>
                  <a:txBody>
                    <a:bodyPr/>
                    <a:lstStyle/>
                    <a:p>
                      <a:pPr algn="l" fontAlgn="b"/>
                      <a:r>
                        <a:rPr lang="en-US" sz="1200" u="none" strike="noStrike">
                          <a:effectLst/>
                        </a:rPr>
                        <a:t>Range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720100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9364460"/>
                  </a:ext>
                </a:extLst>
              </a:tr>
              <a:tr h="288047">
                <a:tc>
                  <a:txBody>
                    <a:bodyPr/>
                    <a:lstStyle/>
                    <a:p>
                      <a:pPr algn="l" fontAlgn="b"/>
                      <a:r>
                        <a:rPr lang="en-US" sz="1200" u="none" strike="noStrike">
                          <a:effectLst/>
                        </a:rPr>
                        <a:t>Minimum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34900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1600027"/>
                  </a:ext>
                </a:extLst>
              </a:tr>
              <a:tr h="288047">
                <a:tc>
                  <a:txBody>
                    <a:bodyPr/>
                    <a:lstStyle/>
                    <a:p>
                      <a:pPr algn="l" fontAlgn="b"/>
                      <a:r>
                        <a:rPr lang="en-US" sz="1200" u="none" strike="noStrike">
                          <a:effectLst/>
                        </a:rPr>
                        <a:t>Maximum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755000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0872257"/>
                  </a:ext>
                </a:extLst>
              </a:tr>
              <a:tr h="288047">
                <a:tc>
                  <a:txBody>
                    <a:bodyPr/>
                    <a:lstStyle/>
                    <a:p>
                      <a:pPr algn="l" fontAlgn="b"/>
                      <a:r>
                        <a:rPr lang="en-US" sz="1200" u="none" strike="noStrike">
                          <a:effectLst/>
                        </a:rPr>
                        <a:t>Sum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264144946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5012654"/>
                  </a:ext>
                </a:extLst>
              </a:tr>
              <a:tr h="306050">
                <a:tc>
                  <a:txBody>
                    <a:bodyPr/>
                    <a:lstStyle/>
                    <a:p>
                      <a:pPr algn="l" fontAlgn="b"/>
                      <a:r>
                        <a:rPr lang="en-US" sz="1200" u="none" strike="noStrike">
                          <a:effectLst/>
                        </a:rPr>
                        <a:t>Count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1460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4434078"/>
                  </a:ext>
                </a:extLst>
              </a:tr>
            </a:tbl>
          </a:graphicData>
        </a:graphic>
      </p:graphicFrame>
      <p:pic>
        <p:nvPicPr>
          <p:cNvPr id="8" name="Picture 7">
            <a:extLst>
              <a:ext uri="{FF2B5EF4-FFF2-40B4-BE49-F238E27FC236}">
                <a16:creationId xmlns:a16="http://schemas.microsoft.com/office/drawing/2014/main" id="{3DB530E8-84D2-1F4C-A8CA-AF9BE9C445CD}"/>
              </a:ext>
            </a:extLst>
          </p:cNvPr>
          <p:cNvPicPr>
            <a:picLocks noChangeAspect="1"/>
          </p:cNvPicPr>
          <p:nvPr/>
        </p:nvPicPr>
        <p:blipFill>
          <a:blip r:embed="rId3"/>
          <a:stretch>
            <a:fillRect/>
          </a:stretch>
        </p:blipFill>
        <p:spPr>
          <a:xfrm>
            <a:off x="4914900" y="2145419"/>
            <a:ext cx="5905500" cy="4191000"/>
          </a:xfrm>
          <a:prstGeom prst="rect">
            <a:avLst/>
          </a:prstGeom>
        </p:spPr>
      </p:pic>
    </p:spTree>
    <p:extLst>
      <p:ext uri="{BB962C8B-B14F-4D97-AF65-F5344CB8AC3E}">
        <p14:creationId xmlns:p14="http://schemas.microsoft.com/office/powerpoint/2010/main" val="375407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C8DF-99D7-5E44-A233-45D8769BB7BB}"/>
              </a:ext>
            </a:extLst>
          </p:cNvPr>
          <p:cNvSpPr>
            <a:spLocks noGrp="1"/>
          </p:cNvSpPr>
          <p:nvPr>
            <p:ph type="title"/>
          </p:nvPr>
        </p:nvSpPr>
        <p:spPr>
          <a:xfrm>
            <a:off x="1371600" y="685800"/>
            <a:ext cx="9601200" cy="896815"/>
          </a:xfrm>
        </p:spPr>
        <p:txBody>
          <a:bodyPr/>
          <a:lstStyle/>
          <a:p>
            <a:r>
              <a:rPr lang="en-US" dirty="0"/>
              <a:t>Methods</a:t>
            </a:r>
          </a:p>
        </p:txBody>
      </p:sp>
      <p:graphicFrame>
        <p:nvGraphicFramePr>
          <p:cNvPr id="4" name="Content Placeholder 3">
            <a:extLst>
              <a:ext uri="{FF2B5EF4-FFF2-40B4-BE49-F238E27FC236}">
                <a16:creationId xmlns:a16="http://schemas.microsoft.com/office/drawing/2014/main" id="{D08A93C2-07AB-4F42-AC30-5F23A6415A7F}"/>
              </a:ext>
            </a:extLst>
          </p:cNvPr>
          <p:cNvGraphicFramePr>
            <a:graphicFrameLocks noGrp="1"/>
          </p:cNvGraphicFramePr>
          <p:nvPr>
            <p:ph idx="1"/>
            <p:extLst>
              <p:ext uri="{D42A27DB-BD31-4B8C-83A1-F6EECF244321}">
                <p14:modId xmlns:p14="http://schemas.microsoft.com/office/powerpoint/2010/main" val="271276644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846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FDEA075-D281-7742-9B31-D4010C64347B}"/>
                                            </p:graphicEl>
                                          </p:spTgt>
                                        </p:tgtEl>
                                        <p:attrNameLst>
                                          <p:attrName>style.visibility</p:attrName>
                                        </p:attrNameLst>
                                      </p:cBhvr>
                                      <p:to>
                                        <p:strVal val="visible"/>
                                      </p:to>
                                    </p:set>
                                    <p:animEffect transition="in" filter="fade">
                                      <p:cBhvr>
                                        <p:cTn id="7" dur="500"/>
                                        <p:tgtEl>
                                          <p:spTgt spid="4">
                                            <p:graphicEl>
                                              <a:dgm id="{0FDEA075-D281-7742-9B31-D4010C64347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2768A07-6ED4-BC4E-B0AF-D52A842C114C}"/>
                                            </p:graphicEl>
                                          </p:spTgt>
                                        </p:tgtEl>
                                        <p:attrNameLst>
                                          <p:attrName>style.visibility</p:attrName>
                                        </p:attrNameLst>
                                      </p:cBhvr>
                                      <p:to>
                                        <p:strVal val="visible"/>
                                      </p:to>
                                    </p:set>
                                    <p:animEffect transition="in" filter="fade">
                                      <p:cBhvr>
                                        <p:cTn id="12" dur="500"/>
                                        <p:tgtEl>
                                          <p:spTgt spid="4">
                                            <p:graphicEl>
                                              <a:dgm id="{52768A07-6ED4-BC4E-B0AF-D52A842C114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4CD1DB90-D513-854F-8A59-94295C077EC5}"/>
                                            </p:graphicEl>
                                          </p:spTgt>
                                        </p:tgtEl>
                                        <p:attrNameLst>
                                          <p:attrName>style.visibility</p:attrName>
                                        </p:attrNameLst>
                                      </p:cBhvr>
                                      <p:to>
                                        <p:strVal val="visible"/>
                                      </p:to>
                                    </p:set>
                                    <p:animEffect transition="in" filter="fade">
                                      <p:cBhvr>
                                        <p:cTn id="17" dur="500"/>
                                        <p:tgtEl>
                                          <p:spTgt spid="4">
                                            <p:graphicEl>
                                              <a:dgm id="{4CD1DB90-D513-854F-8A59-94295C077E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DED04602-9A3D-254A-BB9E-CCE73DFD2094}"/>
                                            </p:graphicEl>
                                          </p:spTgt>
                                        </p:tgtEl>
                                        <p:attrNameLst>
                                          <p:attrName>style.visibility</p:attrName>
                                        </p:attrNameLst>
                                      </p:cBhvr>
                                      <p:to>
                                        <p:strVal val="visible"/>
                                      </p:to>
                                    </p:set>
                                    <p:animEffect transition="in" filter="fade">
                                      <p:cBhvr>
                                        <p:cTn id="22" dur="500"/>
                                        <p:tgtEl>
                                          <p:spTgt spid="4">
                                            <p:graphicEl>
                                              <a:dgm id="{DED04602-9A3D-254A-BB9E-CCE73DFD209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1B440C39-3431-924C-8156-C05097191D65}"/>
                                            </p:graphicEl>
                                          </p:spTgt>
                                        </p:tgtEl>
                                        <p:attrNameLst>
                                          <p:attrName>style.visibility</p:attrName>
                                        </p:attrNameLst>
                                      </p:cBhvr>
                                      <p:to>
                                        <p:strVal val="visible"/>
                                      </p:to>
                                    </p:set>
                                    <p:animEffect transition="in" filter="fade">
                                      <p:cBhvr>
                                        <p:cTn id="27" dur="500"/>
                                        <p:tgtEl>
                                          <p:spTgt spid="4">
                                            <p:graphicEl>
                                              <a:dgm id="{1B440C39-3431-924C-8156-C05097191D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2BA5-F0A6-0C4A-8477-D9083380F951}"/>
              </a:ext>
            </a:extLst>
          </p:cNvPr>
          <p:cNvSpPr>
            <a:spLocks noGrp="1"/>
          </p:cNvSpPr>
          <p:nvPr>
            <p:ph type="title"/>
          </p:nvPr>
        </p:nvSpPr>
        <p:spPr>
          <a:xfrm>
            <a:off x="1371600" y="685800"/>
            <a:ext cx="9601200" cy="685800"/>
          </a:xfrm>
        </p:spPr>
        <p:txBody>
          <a:bodyPr>
            <a:noAutofit/>
          </a:bodyPr>
          <a:lstStyle/>
          <a:p>
            <a:r>
              <a:rPr lang="en-US" sz="3600" dirty="0"/>
              <a:t>Results of H</a:t>
            </a:r>
            <a:r>
              <a:rPr lang="en-US" sz="3600" baseline="-25000" dirty="0"/>
              <a:t>1</a:t>
            </a:r>
            <a:r>
              <a:rPr lang="en-US" sz="3600" dirty="0"/>
              <a:t> (Overall Condition of the House)</a:t>
            </a:r>
          </a:p>
        </p:txBody>
      </p:sp>
      <p:sp>
        <p:nvSpPr>
          <p:cNvPr id="3" name="Content Placeholder 2">
            <a:extLst>
              <a:ext uri="{FF2B5EF4-FFF2-40B4-BE49-F238E27FC236}">
                <a16:creationId xmlns:a16="http://schemas.microsoft.com/office/drawing/2014/main" id="{7123B3CB-3428-264F-A066-9599F918E19C}"/>
              </a:ext>
            </a:extLst>
          </p:cNvPr>
          <p:cNvSpPr>
            <a:spLocks noGrp="1"/>
          </p:cNvSpPr>
          <p:nvPr>
            <p:ph idx="1"/>
          </p:nvPr>
        </p:nvSpPr>
        <p:spPr>
          <a:xfrm>
            <a:off x="1371600" y="1500187"/>
            <a:ext cx="9601200" cy="5157787"/>
          </a:xfrm>
        </p:spPr>
        <p:txBody>
          <a:bodyPr>
            <a:normAutofit fontScale="85000" lnSpcReduction="10000"/>
          </a:bodyPr>
          <a:lstStyle/>
          <a:p>
            <a:pPr marL="0" indent="0">
              <a:buNone/>
            </a:pPr>
            <a:r>
              <a:rPr lang="en-US" b="1" dirty="0"/>
              <a:t>H</a:t>
            </a:r>
            <a:r>
              <a:rPr lang="en-US" b="1" baseline="-25000" dirty="0"/>
              <a:t>1</a:t>
            </a:r>
            <a:r>
              <a:rPr lang="en-US" b="1" dirty="0"/>
              <a:t>: p1 - p2 = 0</a:t>
            </a:r>
          </a:p>
          <a:p>
            <a:pPr marL="0" indent="0">
              <a:buNone/>
            </a:pPr>
            <a:r>
              <a:rPr lang="en-US" b="1" dirty="0"/>
              <a:t>H</a:t>
            </a:r>
            <a:r>
              <a:rPr lang="en-US" b="1" baseline="-25000" dirty="0"/>
              <a:t>1A</a:t>
            </a:r>
            <a:r>
              <a:rPr lang="en-US" b="1" dirty="0"/>
              <a:t>: p1 </a:t>
            </a:r>
            <a:r>
              <a:rPr lang="en-US" b="1"/>
              <a:t>- </a:t>
            </a:r>
            <a:r>
              <a:rPr lang="en-US" b="1" dirty="0"/>
              <a:t>p</a:t>
            </a:r>
            <a:r>
              <a:rPr lang="en-US" b="1"/>
              <a:t>2 </a:t>
            </a:r>
            <a:r>
              <a:rPr lang="en-US" b="1" dirty="0"/>
              <a:t>≠ 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u="sng" dirty="0"/>
          </a:p>
          <a:p>
            <a:r>
              <a:rPr lang="en-US" b="1" u="sng" dirty="0"/>
              <a:t>Reject H</a:t>
            </a:r>
            <a:r>
              <a:rPr lang="en-US" b="1" u="sng" baseline="-25000" dirty="0"/>
              <a:t>1</a:t>
            </a:r>
            <a:r>
              <a:rPr lang="en-US" b="1" u="sng" dirty="0"/>
              <a:t> at p=9.14E-09.</a:t>
            </a:r>
          </a:p>
          <a:p>
            <a:r>
              <a:rPr lang="en-US" dirty="0"/>
              <a:t>There is </a:t>
            </a:r>
            <a:r>
              <a:rPr lang="en-US" b="1" u="sng" dirty="0"/>
              <a:t>a significant difference in proportion of normal sales</a:t>
            </a:r>
            <a:r>
              <a:rPr lang="en-US" dirty="0"/>
              <a:t> between houses with an overall condition below good quality and houses with an overall condition of good quality of better.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Content Placeholder 3">
            <a:extLst>
              <a:ext uri="{FF2B5EF4-FFF2-40B4-BE49-F238E27FC236}">
                <a16:creationId xmlns:a16="http://schemas.microsoft.com/office/drawing/2014/main" id="{B3252231-1CF1-5B41-AB57-6DA94920973D}"/>
              </a:ext>
            </a:extLst>
          </p:cNvPr>
          <p:cNvGraphicFramePr>
            <a:graphicFrameLocks/>
          </p:cNvGraphicFramePr>
          <p:nvPr>
            <p:extLst>
              <p:ext uri="{D42A27DB-BD31-4B8C-83A1-F6EECF244321}">
                <p14:modId xmlns:p14="http://schemas.microsoft.com/office/powerpoint/2010/main" val="1270961985"/>
              </p:ext>
            </p:extLst>
          </p:nvPr>
        </p:nvGraphicFramePr>
        <p:xfrm>
          <a:off x="6578601" y="1757362"/>
          <a:ext cx="5500687" cy="3343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D08BB872-D3F2-334C-A8BD-C73C29158BAA}"/>
              </a:ext>
            </a:extLst>
          </p:cNvPr>
          <p:cNvGraphicFramePr>
            <a:graphicFrameLocks noGrp="1"/>
          </p:cNvGraphicFramePr>
          <p:nvPr>
            <p:extLst>
              <p:ext uri="{D42A27DB-BD31-4B8C-83A1-F6EECF244321}">
                <p14:modId xmlns:p14="http://schemas.microsoft.com/office/powerpoint/2010/main" val="740389036"/>
              </p:ext>
            </p:extLst>
          </p:nvPr>
        </p:nvGraphicFramePr>
        <p:xfrm>
          <a:off x="965199" y="2762250"/>
          <a:ext cx="5207001" cy="1638300"/>
        </p:xfrm>
        <a:graphic>
          <a:graphicData uri="http://schemas.openxmlformats.org/drawingml/2006/table">
            <a:tbl>
              <a:tblPr>
                <a:tableStyleId>{284E427A-3D55-4303-BF80-6455036E1DE7}</a:tableStyleId>
              </a:tblPr>
              <a:tblGrid>
                <a:gridCol w="1877311">
                  <a:extLst>
                    <a:ext uri="{9D8B030D-6E8A-4147-A177-3AD203B41FA5}">
                      <a16:colId xmlns:a16="http://schemas.microsoft.com/office/drawing/2014/main" val="1976979045"/>
                    </a:ext>
                  </a:extLst>
                </a:gridCol>
                <a:gridCol w="1588738">
                  <a:extLst>
                    <a:ext uri="{9D8B030D-6E8A-4147-A177-3AD203B41FA5}">
                      <a16:colId xmlns:a16="http://schemas.microsoft.com/office/drawing/2014/main" val="523378767"/>
                    </a:ext>
                  </a:extLst>
                </a:gridCol>
                <a:gridCol w="1740952">
                  <a:extLst>
                    <a:ext uri="{9D8B030D-6E8A-4147-A177-3AD203B41FA5}">
                      <a16:colId xmlns:a16="http://schemas.microsoft.com/office/drawing/2014/main" val="2543450680"/>
                    </a:ext>
                  </a:extLst>
                </a:gridCol>
              </a:tblGrid>
              <a:tr h="203200">
                <a:tc gridSpan="3">
                  <a:txBody>
                    <a:bodyPr/>
                    <a:lstStyle/>
                    <a:p>
                      <a:pPr algn="ctr" fontAlgn="b"/>
                      <a:r>
                        <a:rPr lang="en-US" sz="1200" b="1" i="0" u="none" strike="noStrike" dirty="0">
                          <a:solidFill>
                            <a:srgbClr val="000000"/>
                          </a:solidFill>
                          <a:effectLst/>
                          <a:latin typeface="Calibri" panose="020F0502020204030204" pitchFamily="34" charset="0"/>
                        </a:rPr>
                        <a:t>Two Sample z-Test Results </a:t>
                      </a:r>
                    </a:p>
                  </a:txBody>
                  <a:tcPr marL="9525" marR="9525" marT="9525" marB="0" anchor="b"/>
                </a:tc>
                <a:tc hMerge="1">
                  <a:txBody>
                    <a:bodyPr/>
                    <a:lstStyle/>
                    <a:p>
                      <a:pPr algn="r" fontAlgn="b"/>
                      <a:endParaRPr lang="en-US" sz="1200" b="0" i="1"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2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7737150"/>
                  </a:ext>
                </a:extLst>
              </a:tr>
              <a:tr h="203200">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below good condition</a:t>
                      </a:r>
                      <a:endParaRPr lang="en-US" sz="12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good condition or above</a:t>
                      </a:r>
                      <a:endParaRPr lang="en-US" sz="12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8398990"/>
                  </a:ext>
                </a:extLst>
              </a:tr>
              <a:tr h="203200">
                <a:tc>
                  <a:txBody>
                    <a:bodyPr/>
                    <a:lstStyle/>
                    <a:p>
                      <a:pPr algn="l" fontAlgn="b"/>
                      <a:r>
                        <a:rPr lang="en-US" sz="1200" u="none" strike="noStrike">
                          <a:effectLst/>
                        </a:rPr>
                        <a:t>Proportion of normal sales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0.79672696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0.913043478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6343017"/>
                  </a:ext>
                </a:extLst>
              </a:tr>
              <a:tr h="203200">
                <a:tc>
                  <a:txBody>
                    <a:bodyPr/>
                    <a:lstStyle/>
                    <a:p>
                      <a:pPr algn="l" fontAlgn="b"/>
                      <a:r>
                        <a:rPr lang="en-US" sz="1200" u="none" strike="noStrike">
                          <a:effectLst/>
                        </a:rPr>
                        <a:t>Standard deviation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0.000346627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0.016295257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579212"/>
                  </a:ext>
                </a:extLst>
              </a:tr>
              <a:tr h="203200">
                <a:tc>
                  <a:txBody>
                    <a:bodyPr/>
                    <a:lstStyle/>
                    <a:p>
                      <a:pPr algn="l" fontAlgn="b"/>
                      <a:r>
                        <a:rPr lang="en-US" sz="1200" u="none" strike="noStrike">
                          <a:effectLst/>
                        </a:rPr>
                        <a:t>Observations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159898"/>
                  </a:ext>
                </a:extLst>
              </a:tr>
              <a:tr h="203200">
                <a:tc>
                  <a:txBody>
                    <a:bodyPr/>
                    <a:lstStyle/>
                    <a:p>
                      <a:pPr algn="l" fontAlgn="b"/>
                      <a:r>
                        <a:rPr lang="en-US" sz="1200" u="none" strike="noStrike">
                          <a:effectLst/>
                        </a:rPr>
                        <a:t>Standard error of proportion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0.011810779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0.016295257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7951885"/>
                  </a:ext>
                </a:extLst>
              </a:tr>
              <a:tr h="203200">
                <a:tc>
                  <a:txBody>
                    <a:bodyPr/>
                    <a:lstStyle/>
                    <a:p>
                      <a:pPr algn="l" fontAlgn="b"/>
                      <a:r>
                        <a:rPr lang="en-US" sz="1200" u="none" strike="noStrike">
                          <a:effectLst/>
                        </a:rPr>
                        <a:t>c.i. upper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0.023163504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0.03195854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0660610"/>
                  </a:ext>
                </a:extLst>
              </a:tr>
              <a:tr h="215900">
                <a:tc>
                  <a:txBody>
                    <a:bodyPr/>
                    <a:lstStyle/>
                    <a:p>
                      <a:pPr algn="l" fontAlgn="b"/>
                      <a:r>
                        <a:rPr lang="en-US" sz="1200" u="none" strike="noStrike">
                          <a:effectLst/>
                        </a:rPr>
                        <a:t>c.i. lower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0.023163504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0.03195854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7862671"/>
                  </a:ext>
                </a:extLst>
              </a:tr>
            </a:tbl>
          </a:graphicData>
        </a:graphic>
      </p:graphicFrame>
    </p:spTree>
    <p:extLst>
      <p:ext uri="{BB962C8B-B14F-4D97-AF65-F5344CB8AC3E}">
        <p14:creationId xmlns:p14="http://schemas.microsoft.com/office/powerpoint/2010/main" val="52414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02ED-3B8D-9F42-BCE8-732FCB07D27C}"/>
              </a:ext>
            </a:extLst>
          </p:cNvPr>
          <p:cNvSpPr>
            <a:spLocks noGrp="1"/>
          </p:cNvSpPr>
          <p:nvPr>
            <p:ph type="title"/>
          </p:nvPr>
        </p:nvSpPr>
        <p:spPr/>
        <p:txBody>
          <a:bodyPr>
            <a:normAutofit/>
          </a:bodyPr>
          <a:lstStyle/>
          <a:p>
            <a:r>
              <a:rPr lang="en-US" sz="4000" dirty="0"/>
              <a:t>Results of H</a:t>
            </a:r>
            <a:r>
              <a:rPr lang="en-US" sz="4000" baseline="-25000" dirty="0"/>
              <a:t>2</a:t>
            </a:r>
            <a:r>
              <a:rPr lang="en-US" sz="4000" dirty="0"/>
              <a:t> (Sale type)</a:t>
            </a:r>
          </a:p>
        </p:txBody>
      </p:sp>
      <p:sp>
        <p:nvSpPr>
          <p:cNvPr id="3" name="Content Placeholder 2">
            <a:extLst>
              <a:ext uri="{FF2B5EF4-FFF2-40B4-BE49-F238E27FC236}">
                <a16:creationId xmlns:a16="http://schemas.microsoft.com/office/drawing/2014/main" id="{F4147C0B-C49A-5B42-907F-78D0ECCE23E8}"/>
              </a:ext>
            </a:extLst>
          </p:cNvPr>
          <p:cNvSpPr>
            <a:spLocks noGrp="1"/>
          </p:cNvSpPr>
          <p:nvPr>
            <p:ph idx="1"/>
          </p:nvPr>
        </p:nvSpPr>
        <p:spPr>
          <a:xfrm>
            <a:off x="1371600" y="1295400"/>
            <a:ext cx="9601200" cy="5105400"/>
          </a:xfrm>
        </p:spPr>
        <p:txBody>
          <a:bodyPr>
            <a:normAutofit lnSpcReduction="10000"/>
          </a:bodyPr>
          <a:lstStyle/>
          <a:p>
            <a:pPr marL="0" indent="0">
              <a:buNone/>
            </a:pPr>
            <a:r>
              <a:rPr lang="en-US" b="1" dirty="0"/>
              <a:t>H</a:t>
            </a:r>
            <a:r>
              <a:rPr lang="en-US" b="1" baseline="-25000" dirty="0"/>
              <a:t>2</a:t>
            </a:r>
            <a:r>
              <a:rPr lang="en-US" b="1" dirty="0"/>
              <a:t>: </a:t>
            </a:r>
            <a:r>
              <a:rPr lang="el-GR" b="1" dirty="0"/>
              <a:t>μ</a:t>
            </a:r>
            <a:r>
              <a:rPr lang="en-US" b="1" dirty="0"/>
              <a:t>1 - </a:t>
            </a:r>
            <a:r>
              <a:rPr lang="el-GR" b="1" dirty="0"/>
              <a:t>μ</a:t>
            </a:r>
            <a:r>
              <a:rPr lang="en-US" b="1" dirty="0"/>
              <a:t>2 = 0</a:t>
            </a:r>
          </a:p>
          <a:p>
            <a:pPr marL="0" indent="0">
              <a:buNone/>
            </a:pPr>
            <a:r>
              <a:rPr lang="en-US" b="1" dirty="0"/>
              <a:t>H</a:t>
            </a:r>
            <a:r>
              <a:rPr lang="en-US" b="1" baseline="-25000" dirty="0"/>
              <a:t>2A</a:t>
            </a:r>
            <a:r>
              <a:rPr lang="en-US" b="1" dirty="0"/>
              <a:t>: </a:t>
            </a:r>
            <a:r>
              <a:rPr lang="el-GR" b="1" dirty="0"/>
              <a:t>μ</a:t>
            </a:r>
            <a:r>
              <a:rPr lang="en-US" b="1" dirty="0"/>
              <a:t>1 - </a:t>
            </a:r>
            <a:r>
              <a:rPr lang="el-GR" b="1" dirty="0"/>
              <a:t>μ</a:t>
            </a:r>
            <a:r>
              <a:rPr lang="en-US" b="1" dirty="0"/>
              <a:t>2 ≠ 0</a:t>
            </a:r>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r>
              <a:rPr lang="en-US" sz="1800" b="1" u="sng" dirty="0"/>
              <a:t>Fail to reject H</a:t>
            </a:r>
            <a:r>
              <a:rPr lang="en-US" sz="1800" b="1" u="sng" baseline="-25000" dirty="0"/>
              <a:t>2</a:t>
            </a:r>
            <a:r>
              <a:rPr lang="en-US" sz="1800" b="1" u="sng" dirty="0"/>
              <a:t> at p = 0.75</a:t>
            </a:r>
          </a:p>
          <a:p>
            <a:r>
              <a:rPr lang="en-US" sz="1800" dirty="0"/>
              <a:t>There is </a:t>
            </a:r>
            <a:r>
              <a:rPr lang="en-US" sz="1800" b="1" u="sng" dirty="0"/>
              <a:t>no statistical difference</a:t>
            </a:r>
            <a:r>
              <a:rPr lang="en-US" sz="1800" dirty="0"/>
              <a:t> in means of sale prices of houses that were sold as a contract sale and those that were sold as a warranty deed. </a:t>
            </a:r>
          </a:p>
          <a:p>
            <a:pPr marL="530352" lvl="1" indent="0">
              <a:buNone/>
            </a:pPr>
            <a:endParaRPr lang="en-US" sz="1800" dirty="0"/>
          </a:p>
          <a:p>
            <a:pPr lvl="1"/>
            <a:endParaRPr lang="en-US" dirty="0"/>
          </a:p>
        </p:txBody>
      </p:sp>
      <p:graphicFrame>
        <p:nvGraphicFramePr>
          <p:cNvPr id="5" name="Table 4">
            <a:extLst>
              <a:ext uri="{FF2B5EF4-FFF2-40B4-BE49-F238E27FC236}">
                <a16:creationId xmlns:a16="http://schemas.microsoft.com/office/drawing/2014/main" id="{623A3078-164C-2F4B-A8AF-9ED7ED0E4A30}"/>
              </a:ext>
            </a:extLst>
          </p:cNvPr>
          <p:cNvGraphicFramePr>
            <a:graphicFrameLocks noGrp="1"/>
          </p:cNvGraphicFramePr>
          <p:nvPr>
            <p:extLst>
              <p:ext uri="{D42A27DB-BD31-4B8C-83A1-F6EECF244321}">
                <p14:modId xmlns:p14="http://schemas.microsoft.com/office/powerpoint/2010/main" val="3774126571"/>
              </p:ext>
            </p:extLst>
          </p:nvPr>
        </p:nvGraphicFramePr>
        <p:xfrm>
          <a:off x="1219200" y="2171700"/>
          <a:ext cx="4330255" cy="2514599"/>
        </p:xfrm>
        <a:graphic>
          <a:graphicData uri="http://schemas.openxmlformats.org/drawingml/2006/table">
            <a:tbl>
              <a:tblPr>
                <a:tableStyleId>{284E427A-3D55-4303-BF80-6455036E1DE7}</a:tableStyleId>
              </a:tblPr>
              <a:tblGrid>
                <a:gridCol w="1228993">
                  <a:extLst>
                    <a:ext uri="{9D8B030D-6E8A-4147-A177-3AD203B41FA5}">
                      <a16:colId xmlns:a16="http://schemas.microsoft.com/office/drawing/2014/main" val="1934120901"/>
                    </a:ext>
                  </a:extLst>
                </a:gridCol>
                <a:gridCol w="1550631">
                  <a:extLst>
                    <a:ext uri="{9D8B030D-6E8A-4147-A177-3AD203B41FA5}">
                      <a16:colId xmlns:a16="http://schemas.microsoft.com/office/drawing/2014/main" val="3842981103"/>
                    </a:ext>
                  </a:extLst>
                </a:gridCol>
                <a:gridCol w="1550631">
                  <a:extLst>
                    <a:ext uri="{9D8B030D-6E8A-4147-A177-3AD203B41FA5}">
                      <a16:colId xmlns:a16="http://schemas.microsoft.com/office/drawing/2014/main" val="2016118167"/>
                    </a:ext>
                  </a:extLst>
                </a:gridCol>
              </a:tblGrid>
              <a:tr h="293932">
                <a:tc gridSpan="3">
                  <a:txBody>
                    <a:bodyPr/>
                    <a:lstStyle/>
                    <a:p>
                      <a:pPr algn="ctr" fontAlgn="b"/>
                      <a:r>
                        <a:rPr lang="en-US" sz="1200" b="1" i="0" u="none" strike="noStrike" dirty="0">
                          <a:solidFill>
                            <a:srgbClr val="000000"/>
                          </a:solidFill>
                          <a:effectLst/>
                          <a:latin typeface="+mn-lt"/>
                        </a:rPr>
                        <a:t>Two Sample t-Test Results</a:t>
                      </a:r>
                    </a:p>
                  </a:txBody>
                  <a:tcPr marL="9525" marR="9525" marT="9525" marB="0" anchor="b"/>
                </a:tc>
                <a:tc hMerge="1">
                  <a:txBody>
                    <a:bodyPr/>
                    <a:lstStyle/>
                    <a:p>
                      <a:pPr algn="l" fontAlgn="b"/>
                      <a:endParaRPr lang="en-US" sz="1200" b="0" i="1"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2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2840602"/>
                  </a:ext>
                </a:extLst>
              </a:tr>
              <a:tr h="359128">
                <a:tc>
                  <a:txBody>
                    <a:bodyPr/>
                    <a:lstStyle/>
                    <a:p>
                      <a:pPr algn="l" fontAlgn="b"/>
                      <a:r>
                        <a:rPr lang="en-US" sz="1200" b="0" i="0" u="none" strike="noStrike">
                          <a:solidFill>
                            <a:srgbClr val="000000"/>
                          </a:solidFill>
                          <a:effectLst/>
                          <a:latin typeface="+mn-lt"/>
                        </a:rPr>
                        <a:t> </a:t>
                      </a:r>
                    </a:p>
                  </a:txBody>
                  <a:tcPr marL="9525" marR="9525" marT="9525" marB="0" anchor="b"/>
                </a:tc>
                <a:tc>
                  <a:txBody>
                    <a:bodyPr/>
                    <a:lstStyle/>
                    <a:p>
                      <a:pPr algn="r" fontAlgn="b"/>
                      <a:r>
                        <a:rPr lang="en-US" sz="1200" b="0" i="0" u="none" strike="noStrike" dirty="0">
                          <a:solidFill>
                            <a:srgbClr val="000000"/>
                          </a:solidFill>
                          <a:effectLst/>
                          <a:latin typeface="+mn-lt"/>
                        </a:rPr>
                        <a:t>contract sale</a:t>
                      </a:r>
                    </a:p>
                  </a:txBody>
                  <a:tcPr marL="9525" marR="9525" marT="9525" marB="0" anchor="b"/>
                </a:tc>
                <a:tc>
                  <a:txBody>
                    <a:bodyPr/>
                    <a:lstStyle/>
                    <a:p>
                      <a:pPr algn="r" fontAlgn="b"/>
                      <a:r>
                        <a:rPr lang="en-US" sz="1200" b="0" i="0" u="none" strike="noStrike">
                          <a:solidFill>
                            <a:srgbClr val="000000"/>
                          </a:solidFill>
                          <a:effectLst/>
                          <a:latin typeface="+mn-lt"/>
                        </a:rPr>
                        <a:t>warranty deed</a:t>
                      </a:r>
                    </a:p>
                  </a:txBody>
                  <a:tcPr marL="9525" marR="9525" marT="9525" marB="0" anchor="b"/>
                </a:tc>
                <a:extLst>
                  <a:ext uri="{0D108BD9-81ED-4DB2-BD59-A6C34878D82A}">
                    <a16:rowId xmlns:a16="http://schemas.microsoft.com/office/drawing/2014/main" val="1526036655"/>
                  </a:ext>
                </a:extLst>
              </a:tr>
              <a:tr h="307058">
                <a:tc>
                  <a:txBody>
                    <a:bodyPr/>
                    <a:lstStyle/>
                    <a:p>
                      <a:pPr algn="l" fontAlgn="b"/>
                      <a:r>
                        <a:rPr lang="en-US" sz="1200" b="0" i="0" u="none" strike="noStrike">
                          <a:solidFill>
                            <a:srgbClr val="000000"/>
                          </a:solidFill>
                          <a:effectLst/>
                          <a:latin typeface="+mn-lt"/>
                        </a:rPr>
                        <a:t>Mean</a:t>
                      </a:r>
                    </a:p>
                  </a:txBody>
                  <a:tcPr marL="9525" marR="9525" marT="9525" marB="0" anchor="b"/>
                </a:tc>
                <a:tc>
                  <a:txBody>
                    <a:bodyPr/>
                    <a:lstStyle/>
                    <a:p>
                      <a:pPr algn="r" fontAlgn="b"/>
                      <a:r>
                        <a:rPr lang="en-US" sz="1200" b="0" i="0" u="none" strike="noStrike">
                          <a:solidFill>
                            <a:srgbClr val="000000"/>
                          </a:solidFill>
                          <a:effectLst/>
                          <a:latin typeface="+mn-lt"/>
                        </a:rPr>
                        <a:t>167079.9048</a:t>
                      </a:r>
                    </a:p>
                  </a:txBody>
                  <a:tcPr marL="9525" marR="9525" marT="9525" marB="0" anchor="b"/>
                </a:tc>
                <a:tc>
                  <a:txBody>
                    <a:bodyPr/>
                    <a:lstStyle/>
                    <a:p>
                      <a:pPr algn="r" fontAlgn="b"/>
                      <a:r>
                        <a:rPr lang="en-US" sz="1200" b="0" i="0" u="none" strike="noStrike">
                          <a:solidFill>
                            <a:srgbClr val="000000"/>
                          </a:solidFill>
                          <a:effectLst/>
                          <a:latin typeface="+mn-lt"/>
                        </a:rPr>
                        <a:t>173518.904</a:t>
                      </a:r>
                    </a:p>
                  </a:txBody>
                  <a:tcPr marL="9525" marR="9525" marT="9525" marB="0" anchor="b"/>
                </a:tc>
                <a:extLst>
                  <a:ext uri="{0D108BD9-81ED-4DB2-BD59-A6C34878D82A}">
                    <a16:rowId xmlns:a16="http://schemas.microsoft.com/office/drawing/2014/main" val="988239099"/>
                  </a:ext>
                </a:extLst>
              </a:tr>
              <a:tr h="307058">
                <a:tc>
                  <a:txBody>
                    <a:bodyPr/>
                    <a:lstStyle/>
                    <a:p>
                      <a:pPr algn="l" fontAlgn="b"/>
                      <a:r>
                        <a:rPr lang="en-US" sz="1200" b="0" i="0" u="none" strike="noStrike">
                          <a:solidFill>
                            <a:srgbClr val="000000"/>
                          </a:solidFill>
                          <a:effectLst/>
                          <a:latin typeface="+mn-lt"/>
                        </a:rPr>
                        <a:t>Variance</a:t>
                      </a:r>
                    </a:p>
                  </a:txBody>
                  <a:tcPr marL="9525" marR="9525" marT="9525" marB="0" anchor="b"/>
                </a:tc>
                <a:tc>
                  <a:txBody>
                    <a:bodyPr/>
                    <a:lstStyle/>
                    <a:p>
                      <a:pPr algn="r" fontAlgn="b"/>
                      <a:r>
                        <a:rPr lang="en-US" sz="1200" b="0" i="0" u="none" strike="noStrike">
                          <a:solidFill>
                            <a:srgbClr val="000000"/>
                          </a:solidFill>
                          <a:effectLst/>
                          <a:latin typeface="+mn-lt"/>
                        </a:rPr>
                        <a:t>8409509640</a:t>
                      </a:r>
                    </a:p>
                  </a:txBody>
                  <a:tcPr marL="9525" marR="9525" marT="9525" marB="0" anchor="b"/>
                </a:tc>
                <a:tc>
                  <a:txBody>
                    <a:bodyPr/>
                    <a:lstStyle/>
                    <a:p>
                      <a:pPr algn="r" fontAlgn="b"/>
                      <a:r>
                        <a:rPr lang="en-US" sz="1200" b="0" i="0" u="none" strike="noStrike">
                          <a:solidFill>
                            <a:srgbClr val="000000"/>
                          </a:solidFill>
                          <a:effectLst/>
                          <a:latin typeface="+mn-lt"/>
                        </a:rPr>
                        <a:t>5065483986</a:t>
                      </a:r>
                    </a:p>
                  </a:txBody>
                  <a:tcPr marL="9525" marR="9525" marT="9525" marB="0" anchor="b"/>
                </a:tc>
                <a:extLst>
                  <a:ext uri="{0D108BD9-81ED-4DB2-BD59-A6C34878D82A}">
                    <a16:rowId xmlns:a16="http://schemas.microsoft.com/office/drawing/2014/main" val="959577496"/>
                  </a:ext>
                </a:extLst>
              </a:tr>
              <a:tr h="307058">
                <a:tc>
                  <a:txBody>
                    <a:bodyPr/>
                    <a:lstStyle/>
                    <a:p>
                      <a:pPr algn="l" fontAlgn="b"/>
                      <a:r>
                        <a:rPr lang="en-US" sz="1200" b="0" i="0" u="none" strike="noStrike">
                          <a:solidFill>
                            <a:srgbClr val="000000"/>
                          </a:solidFill>
                          <a:effectLst/>
                          <a:latin typeface="+mn-lt"/>
                        </a:rPr>
                        <a:t>Observations</a:t>
                      </a:r>
                    </a:p>
                  </a:txBody>
                  <a:tcPr marL="9525" marR="9525" marT="9525" marB="0" anchor="b"/>
                </a:tc>
                <a:tc>
                  <a:txBody>
                    <a:bodyPr/>
                    <a:lstStyle/>
                    <a:p>
                      <a:pPr algn="r" fontAlgn="b"/>
                      <a:r>
                        <a:rPr lang="en-US" sz="1200" b="0" i="0" u="none" strike="noStrike">
                          <a:solidFill>
                            <a:srgbClr val="000000"/>
                          </a:solidFill>
                          <a:effectLst/>
                          <a:latin typeface="+mn-lt"/>
                        </a:rPr>
                        <a:t>21</a:t>
                      </a:r>
                    </a:p>
                  </a:txBody>
                  <a:tcPr marL="9525" marR="9525" marT="9525" marB="0" anchor="b"/>
                </a:tc>
                <a:tc>
                  <a:txBody>
                    <a:bodyPr/>
                    <a:lstStyle/>
                    <a:p>
                      <a:pPr algn="r" fontAlgn="b"/>
                      <a:r>
                        <a:rPr lang="en-US" sz="1200" b="0" i="0" u="none" strike="noStrike">
                          <a:solidFill>
                            <a:srgbClr val="000000"/>
                          </a:solidFill>
                          <a:effectLst/>
                          <a:latin typeface="+mn-lt"/>
                        </a:rPr>
                        <a:t>1271</a:t>
                      </a:r>
                    </a:p>
                  </a:txBody>
                  <a:tcPr marL="9525" marR="9525" marT="9525" marB="0" anchor="b"/>
                </a:tc>
                <a:extLst>
                  <a:ext uri="{0D108BD9-81ED-4DB2-BD59-A6C34878D82A}">
                    <a16:rowId xmlns:a16="http://schemas.microsoft.com/office/drawing/2014/main" val="929102859"/>
                  </a:ext>
                </a:extLst>
              </a:tr>
              <a:tr h="307058">
                <a:tc>
                  <a:txBody>
                    <a:bodyPr/>
                    <a:lstStyle/>
                    <a:p>
                      <a:pPr algn="l" fontAlgn="b"/>
                      <a:r>
                        <a:rPr lang="en-US" sz="1200" b="0" i="0" u="none" strike="noStrike">
                          <a:solidFill>
                            <a:srgbClr val="000000"/>
                          </a:solidFill>
                          <a:effectLst/>
                          <a:latin typeface="+mn-lt"/>
                        </a:rPr>
                        <a:t>Standard error</a:t>
                      </a:r>
                    </a:p>
                  </a:txBody>
                  <a:tcPr marL="9525" marR="9525" marT="9525" marB="0" anchor="b"/>
                </a:tc>
                <a:tc>
                  <a:txBody>
                    <a:bodyPr/>
                    <a:lstStyle/>
                    <a:p>
                      <a:pPr algn="r" fontAlgn="b"/>
                      <a:r>
                        <a:rPr lang="en-US" sz="1200" b="0" i="0" u="none" strike="noStrike">
                          <a:solidFill>
                            <a:srgbClr val="000000"/>
                          </a:solidFill>
                          <a:effectLst/>
                          <a:latin typeface="+mn-lt"/>
                        </a:rPr>
                        <a:t>20011.3178</a:t>
                      </a:r>
                    </a:p>
                  </a:txBody>
                  <a:tcPr marL="9525" marR="9525" marT="9525" marB="0" anchor="b"/>
                </a:tc>
                <a:tc>
                  <a:txBody>
                    <a:bodyPr/>
                    <a:lstStyle/>
                    <a:p>
                      <a:pPr algn="r" fontAlgn="b"/>
                      <a:r>
                        <a:rPr lang="en-US" sz="1200" b="0" i="0" u="none" strike="noStrike">
                          <a:solidFill>
                            <a:srgbClr val="000000"/>
                          </a:solidFill>
                          <a:effectLst/>
                          <a:latin typeface="+mn-lt"/>
                        </a:rPr>
                        <a:t>1996.354661</a:t>
                      </a:r>
                    </a:p>
                  </a:txBody>
                  <a:tcPr marL="9525" marR="9525" marT="9525" marB="0" anchor="b"/>
                </a:tc>
                <a:extLst>
                  <a:ext uri="{0D108BD9-81ED-4DB2-BD59-A6C34878D82A}">
                    <a16:rowId xmlns:a16="http://schemas.microsoft.com/office/drawing/2014/main" val="342895171"/>
                  </a:ext>
                </a:extLst>
              </a:tr>
              <a:tr h="307058">
                <a:tc>
                  <a:txBody>
                    <a:bodyPr/>
                    <a:lstStyle/>
                    <a:p>
                      <a:pPr algn="l" fontAlgn="b"/>
                      <a:r>
                        <a:rPr lang="en-US" sz="1200" b="0" i="0" u="none" strike="noStrike">
                          <a:solidFill>
                            <a:srgbClr val="000000"/>
                          </a:solidFill>
                          <a:effectLst/>
                          <a:latin typeface="+mn-lt"/>
                        </a:rPr>
                        <a:t>c.i. upper</a:t>
                      </a:r>
                    </a:p>
                  </a:txBody>
                  <a:tcPr marL="9525" marR="9525" marT="9525" marB="0" anchor="b"/>
                </a:tc>
                <a:tc>
                  <a:txBody>
                    <a:bodyPr/>
                    <a:lstStyle/>
                    <a:p>
                      <a:pPr algn="r" fontAlgn="b"/>
                      <a:r>
                        <a:rPr lang="en-US" sz="1200" b="0" i="0" u="none" strike="noStrike">
                          <a:solidFill>
                            <a:srgbClr val="000000"/>
                          </a:solidFill>
                          <a:effectLst/>
                          <a:latin typeface="+mn-lt"/>
                        </a:rPr>
                        <a:t>41742.87746</a:t>
                      </a:r>
                    </a:p>
                  </a:txBody>
                  <a:tcPr marL="9525" marR="9525" marT="9525" marB="0" anchor="b"/>
                </a:tc>
                <a:tc>
                  <a:txBody>
                    <a:bodyPr/>
                    <a:lstStyle/>
                    <a:p>
                      <a:pPr algn="r" fontAlgn="b"/>
                      <a:r>
                        <a:rPr lang="en-US" sz="1200" b="0" i="0" u="none" strike="noStrike">
                          <a:solidFill>
                            <a:srgbClr val="000000"/>
                          </a:solidFill>
                          <a:effectLst/>
                          <a:latin typeface="+mn-lt"/>
                        </a:rPr>
                        <a:t>4164.322851</a:t>
                      </a:r>
                    </a:p>
                  </a:txBody>
                  <a:tcPr marL="9525" marR="9525" marT="9525" marB="0" anchor="b"/>
                </a:tc>
                <a:extLst>
                  <a:ext uri="{0D108BD9-81ED-4DB2-BD59-A6C34878D82A}">
                    <a16:rowId xmlns:a16="http://schemas.microsoft.com/office/drawing/2014/main" val="4241311561"/>
                  </a:ext>
                </a:extLst>
              </a:tr>
              <a:tr h="326249">
                <a:tc>
                  <a:txBody>
                    <a:bodyPr/>
                    <a:lstStyle/>
                    <a:p>
                      <a:pPr algn="l" fontAlgn="b"/>
                      <a:r>
                        <a:rPr lang="en-US" sz="1200" b="0" i="0" u="none" strike="noStrike">
                          <a:solidFill>
                            <a:srgbClr val="000000"/>
                          </a:solidFill>
                          <a:effectLst/>
                          <a:latin typeface="+mn-lt"/>
                        </a:rPr>
                        <a:t>c.i. lower</a:t>
                      </a:r>
                    </a:p>
                  </a:txBody>
                  <a:tcPr marL="9525" marR="9525" marT="9525" marB="0" anchor="b"/>
                </a:tc>
                <a:tc>
                  <a:txBody>
                    <a:bodyPr/>
                    <a:lstStyle/>
                    <a:p>
                      <a:pPr algn="r" fontAlgn="b"/>
                      <a:r>
                        <a:rPr lang="en-US" sz="1200" b="0" i="0" u="none" strike="noStrike">
                          <a:solidFill>
                            <a:srgbClr val="000000"/>
                          </a:solidFill>
                          <a:effectLst/>
                          <a:latin typeface="+mn-lt"/>
                        </a:rPr>
                        <a:t>41742.87746</a:t>
                      </a:r>
                    </a:p>
                  </a:txBody>
                  <a:tcPr marL="9525" marR="9525" marT="9525" marB="0" anchor="b"/>
                </a:tc>
                <a:tc>
                  <a:txBody>
                    <a:bodyPr/>
                    <a:lstStyle/>
                    <a:p>
                      <a:pPr algn="r" fontAlgn="b"/>
                      <a:r>
                        <a:rPr lang="en-US" sz="1200" b="0" i="0" u="none" strike="noStrike" dirty="0">
                          <a:solidFill>
                            <a:srgbClr val="000000"/>
                          </a:solidFill>
                          <a:effectLst/>
                          <a:latin typeface="+mn-lt"/>
                        </a:rPr>
                        <a:t>4164.322851</a:t>
                      </a:r>
                    </a:p>
                  </a:txBody>
                  <a:tcPr marL="9525" marR="9525" marT="9525" marB="0" anchor="b"/>
                </a:tc>
                <a:extLst>
                  <a:ext uri="{0D108BD9-81ED-4DB2-BD59-A6C34878D82A}">
                    <a16:rowId xmlns:a16="http://schemas.microsoft.com/office/drawing/2014/main" val="1517645906"/>
                  </a:ext>
                </a:extLst>
              </a:tr>
            </a:tbl>
          </a:graphicData>
        </a:graphic>
      </p:graphicFrame>
      <p:graphicFrame>
        <p:nvGraphicFramePr>
          <p:cNvPr id="6" name="Chart 5">
            <a:extLst>
              <a:ext uri="{FF2B5EF4-FFF2-40B4-BE49-F238E27FC236}">
                <a16:creationId xmlns:a16="http://schemas.microsoft.com/office/drawing/2014/main" id="{12ADCF30-5E7F-BE4E-9116-6397541CAC29}"/>
              </a:ext>
            </a:extLst>
          </p:cNvPr>
          <p:cNvGraphicFramePr>
            <a:graphicFrameLocks/>
          </p:cNvGraphicFramePr>
          <p:nvPr>
            <p:extLst>
              <p:ext uri="{D42A27DB-BD31-4B8C-83A1-F6EECF244321}">
                <p14:modId xmlns:p14="http://schemas.microsoft.com/office/powerpoint/2010/main" val="3632855273"/>
              </p:ext>
            </p:extLst>
          </p:nvPr>
        </p:nvGraphicFramePr>
        <p:xfrm>
          <a:off x="6018851" y="1428750"/>
          <a:ext cx="5811199"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323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AA1F-40F4-6747-8623-09DA297F0A92}"/>
              </a:ext>
            </a:extLst>
          </p:cNvPr>
          <p:cNvSpPr>
            <a:spLocks noGrp="1"/>
          </p:cNvSpPr>
          <p:nvPr>
            <p:ph type="title"/>
          </p:nvPr>
        </p:nvSpPr>
        <p:spPr/>
        <p:txBody>
          <a:bodyPr/>
          <a:lstStyle/>
          <a:p>
            <a:r>
              <a:rPr lang="en-US" dirty="0"/>
              <a:t>Results of H</a:t>
            </a:r>
            <a:r>
              <a:rPr lang="en-US" baseline="-25000" dirty="0"/>
              <a:t>3</a:t>
            </a:r>
            <a:r>
              <a:rPr lang="en-US" dirty="0"/>
              <a:t> (Presence of Fireplace)</a:t>
            </a:r>
          </a:p>
        </p:txBody>
      </p:sp>
      <p:sp>
        <p:nvSpPr>
          <p:cNvPr id="3" name="Content Placeholder 2">
            <a:extLst>
              <a:ext uri="{FF2B5EF4-FFF2-40B4-BE49-F238E27FC236}">
                <a16:creationId xmlns:a16="http://schemas.microsoft.com/office/drawing/2014/main" id="{23709B67-0AF5-2548-8B3C-3BB5C1FAA94B}"/>
              </a:ext>
            </a:extLst>
          </p:cNvPr>
          <p:cNvSpPr>
            <a:spLocks noGrp="1"/>
          </p:cNvSpPr>
          <p:nvPr>
            <p:ph idx="1"/>
          </p:nvPr>
        </p:nvSpPr>
        <p:spPr>
          <a:xfrm>
            <a:off x="1371600" y="1447800"/>
            <a:ext cx="9601200" cy="4993942"/>
          </a:xfrm>
        </p:spPr>
        <p:txBody>
          <a:bodyPr>
            <a:normAutofit/>
          </a:bodyPr>
          <a:lstStyle/>
          <a:p>
            <a:pPr marL="0" indent="0">
              <a:buNone/>
            </a:pPr>
            <a:r>
              <a:rPr lang="en-US" sz="1800" b="1" dirty="0"/>
              <a:t>H</a:t>
            </a:r>
            <a:r>
              <a:rPr lang="en-US" sz="1800" b="1" baseline="-25000" dirty="0"/>
              <a:t>3</a:t>
            </a:r>
            <a:r>
              <a:rPr lang="en-US" sz="1800" b="1" dirty="0"/>
              <a:t>: </a:t>
            </a:r>
            <a:r>
              <a:rPr lang="el-GR" sz="1800" b="1" dirty="0"/>
              <a:t>μ</a:t>
            </a:r>
            <a:r>
              <a:rPr lang="en-US" sz="1800" b="1" dirty="0"/>
              <a:t>1 - </a:t>
            </a:r>
            <a:r>
              <a:rPr lang="el-GR" sz="1800" b="1" dirty="0"/>
              <a:t>μ</a:t>
            </a:r>
            <a:r>
              <a:rPr lang="en-US" sz="1800" b="1" dirty="0"/>
              <a:t>2 = 0</a:t>
            </a:r>
          </a:p>
          <a:p>
            <a:pPr marL="0" indent="0">
              <a:buNone/>
            </a:pPr>
            <a:r>
              <a:rPr lang="en-US" sz="1800" b="1" dirty="0"/>
              <a:t>H</a:t>
            </a:r>
            <a:r>
              <a:rPr lang="en-US" sz="1800" b="1" baseline="-25000" dirty="0"/>
              <a:t>3A</a:t>
            </a:r>
            <a:r>
              <a:rPr lang="en-US" sz="1800" b="1" dirty="0"/>
              <a:t>: </a:t>
            </a:r>
            <a:r>
              <a:rPr lang="el-GR" sz="1800" b="1" dirty="0"/>
              <a:t>μ</a:t>
            </a:r>
            <a:r>
              <a:rPr lang="en-US" sz="1800" b="1" dirty="0"/>
              <a:t>1 - </a:t>
            </a:r>
            <a:r>
              <a:rPr lang="el-GR" sz="1800" b="1" dirty="0"/>
              <a:t>μ</a:t>
            </a:r>
            <a:r>
              <a:rPr lang="en-US" sz="1800" b="1" dirty="0"/>
              <a:t>2 ≠ 0</a:t>
            </a:r>
          </a:p>
          <a:p>
            <a:endParaRPr lang="en-US" dirty="0"/>
          </a:p>
          <a:p>
            <a:endParaRPr lang="en-US" dirty="0"/>
          </a:p>
          <a:p>
            <a:endParaRPr lang="en-US" dirty="0"/>
          </a:p>
          <a:p>
            <a:endParaRPr lang="en-US" dirty="0"/>
          </a:p>
          <a:p>
            <a:endParaRPr lang="en-US" dirty="0"/>
          </a:p>
          <a:p>
            <a:endParaRPr lang="en-US" dirty="0"/>
          </a:p>
          <a:p>
            <a:endParaRPr lang="en-US" dirty="0"/>
          </a:p>
          <a:p>
            <a:r>
              <a:rPr lang="en-US" sz="1700" b="1" u="sng" dirty="0"/>
              <a:t>Reject H</a:t>
            </a:r>
            <a:r>
              <a:rPr lang="en-US" sz="1700" b="1" u="sng" baseline="-25000" dirty="0"/>
              <a:t>3</a:t>
            </a:r>
            <a:r>
              <a:rPr lang="en-US" sz="1700" b="1" u="sng" dirty="0"/>
              <a:t> at p = 4.63E</a:t>
            </a:r>
            <a:r>
              <a:rPr lang="en-US" sz="1700" b="1" u="sng" baseline="30000" dirty="0"/>
              <a:t>-84 </a:t>
            </a:r>
          </a:p>
          <a:p>
            <a:r>
              <a:rPr lang="en-US" sz="1700" dirty="0">
                <a:sym typeface="Wingdings" pitchFamily="2" charset="2"/>
              </a:rPr>
              <a:t>There is </a:t>
            </a:r>
            <a:r>
              <a:rPr lang="en-US" sz="1700" b="1" u="sng" dirty="0">
                <a:sym typeface="Wingdings" pitchFamily="2" charset="2"/>
              </a:rPr>
              <a:t>a statistical difference</a:t>
            </a:r>
            <a:r>
              <a:rPr lang="en-US" sz="1700" dirty="0">
                <a:sym typeface="Wingdings" pitchFamily="2" charset="2"/>
              </a:rPr>
              <a:t> between the means of sales price of houses without a fireplace and the houses with a fireplace. </a:t>
            </a:r>
            <a:endParaRPr lang="en-US" dirty="0"/>
          </a:p>
          <a:p>
            <a:endParaRPr lang="en-US" dirty="0"/>
          </a:p>
          <a:p>
            <a:endParaRPr lang="en-US" dirty="0"/>
          </a:p>
          <a:p>
            <a:endParaRPr lang="en-US" dirty="0"/>
          </a:p>
          <a:p>
            <a:endParaRPr lang="en-US" dirty="0"/>
          </a:p>
          <a:p>
            <a:pPr marL="0" indent="0">
              <a:buNone/>
            </a:pPr>
            <a:endParaRPr lang="en-US" dirty="0"/>
          </a:p>
          <a:p>
            <a:endParaRPr lang="en-US" sz="1800" dirty="0"/>
          </a:p>
        </p:txBody>
      </p:sp>
      <p:graphicFrame>
        <p:nvGraphicFramePr>
          <p:cNvPr id="5" name="Table 4">
            <a:extLst>
              <a:ext uri="{FF2B5EF4-FFF2-40B4-BE49-F238E27FC236}">
                <a16:creationId xmlns:a16="http://schemas.microsoft.com/office/drawing/2014/main" id="{8BF04CAC-7C06-5340-A806-BC93E07651F8}"/>
              </a:ext>
            </a:extLst>
          </p:cNvPr>
          <p:cNvGraphicFramePr>
            <a:graphicFrameLocks noGrp="1"/>
          </p:cNvGraphicFramePr>
          <p:nvPr>
            <p:extLst>
              <p:ext uri="{D42A27DB-BD31-4B8C-83A1-F6EECF244321}">
                <p14:modId xmlns:p14="http://schemas.microsoft.com/office/powerpoint/2010/main" val="3327904386"/>
              </p:ext>
            </p:extLst>
          </p:nvPr>
        </p:nvGraphicFramePr>
        <p:xfrm>
          <a:off x="1085850" y="2609061"/>
          <a:ext cx="4286250" cy="2077240"/>
        </p:xfrm>
        <a:graphic>
          <a:graphicData uri="http://schemas.openxmlformats.org/drawingml/2006/table">
            <a:tbl>
              <a:tblPr>
                <a:tableStyleId>{284E427A-3D55-4303-BF80-6455036E1DE7}</a:tableStyleId>
              </a:tblPr>
              <a:tblGrid>
                <a:gridCol w="1428750">
                  <a:extLst>
                    <a:ext uri="{9D8B030D-6E8A-4147-A177-3AD203B41FA5}">
                      <a16:colId xmlns:a16="http://schemas.microsoft.com/office/drawing/2014/main" val="3451166176"/>
                    </a:ext>
                  </a:extLst>
                </a:gridCol>
                <a:gridCol w="1428750">
                  <a:extLst>
                    <a:ext uri="{9D8B030D-6E8A-4147-A177-3AD203B41FA5}">
                      <a16:colId xmlns:a16="http://schemas.microsoft.com/office/drawing/2014/main" val="2551602336"/>
                    </a:ext>
                  </a:extLst>
                </a:gridCol>
                <a:gridCol w="1428750">
                  <a:extLst>
                    <a:ext uri="{9D8B030D-6E8A-4147-A177-3AD203B41FA5}">
                      <a16:colId xmlns:a16="http://schemas.microsoft.com/office/drawing/2014/main" val="3283235787"/>
                    </a:ext>
                  </a:extLst>
                </a:gridCol>
              </a:tblGrid>
              <a:tr h="208646">
                <a:tc gridSpan="3">
                  <a:txBody>
                    <a:bodyPr/>
                    <a:lstStyle/>
                    <a:p>
                      <a:pPr algn="ctr" fontAlgn="b"/>
                      <a:r>
                        <a:rPr lang="en-US" sz="1200" b="0" i="0" u="none" strike="noStrike" dirty="0">
                          <a:solidFill>
                            <a:srgbClr val="000000"/>
                          </a:solidFill>
                          <a:effectLst/>
                          <a:latin typeface="Franklin Gothic Medium" panose="020B0603020102020204" pitchFamily="34" charset="0"/>
                        </a:rPr>
                        <a:t>Two sample t-Test Results</a:t>
                      </a:r>
                    </a:p>
                  </a:txBody>
                  <a:tcPr marL="9525" marR="9525" marT="9525" marB="0" anchor="b"/>
                </a:tc>
                <a:tc hMerge="1">
                  <a:txBody>
                    <a:bodyPr/>
                    <a:lstStyle/>
                    <a:p>
                      <a:pPr algn="ctr" fontAlgn="b"/>
                      <a:endParaRPr lang="en-US" sz="1200" b="0" i="1"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2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6467333"/>
                  </a:ext>
                </a:extLst>
              </a:tr>
              <a:tr h="208646">
                <a:tc>
                  <a:txBody>
                    <a:bodyPr/>
                    <a:lstStyle/>
                    <a:p>
                      <a:pPr algn="ctr" fontAlgn="b"/>
                      <a:r>
                        <a:rPr lang="en-US" sz="1200" u="none" strike="noStrike" dirty="0">
                          <a:effectLst/>
                        </a:rPr>
                        <a:t> </a:t>
                      </a:r>
                      <a:endParaRPr lang="en-US" sz="12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w/o fireplace</a:t>
                      </a:r>
                      <a:endParaRPr lang="en-US" sz="12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w/ fireplace</a:t>
                      </a:r>
                      <a:endParaRPr lang="en-US" sz="12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0397641"/>
                  </a:ext>
                </a:extLst>
              </a:tr>
              <a:tr h="276658">
                <a:tc>
                  <a:txBody>
                    <a:bodyPr/>
                    <a:lstStyle/>
                    <a:p>
                      <a:pPr algn="l" fontAlgn="b"/>
                      <a:r>
                        <a:rPr lang="en-US" sz="1200" u="none" strike="noStrike" dirty="0">
                          <a:effectLst/>
                        </a:rPr>
                        <a:t>Mean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141331.4826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216397.6922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4899312"/>
                  </a:ext>
                </a:extLst>
              </a:tr>
              <a:tr h="276658">
                <a:tc>
                  <a:txBody>
                    <a:bodyPr/>
                    <a:lstStyle/>
                    <a:p>
                      <a:pPr algn="l" fontAlgn="b"/>
                      <a:r>
                        <a:rPr lang="en-US" sz="1200" u="none" strike="noStrike" dirty="0">
                          <a:effectLst/>
                        </a:rPr>
                        <a:t>Variance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6837086055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5888497938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1227286"/>
                  </a:ext>
                </a:extLst>
              </a:tr>
              <a:tr h="276658">
                <a:tc>
                  <a:txBody>
                    <a:bodyPr/>
                    <a:lstStyle/>
                    <a:p>
                      <a:pPr algn="l" fontAlgn="b"/>
                      <a:r>
                        <a:rPr lang="en-US" sz="1200" u="none" strike="noStrike" dirty="0">
                          <a:effectLst/>
                        </a:rPr>
                        <a:t>Observations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5038318"/>
                  </a:ext>
                </a:extLst>
              </a:tr>
              <a:tr h="276658">
                <a:tc>
                  <a:txBody>
                    <a:bodyPr/>
                    <a:lstStyle/>
                    <a:p>
                      <a:pPr algn="l" fontAlgn="b"/>
                      <a:r>
                        <a:rPr lang="en-US" sz="1200" u="none" strike="noStrike" dirty="0">
                          <a:effectLst/>
                        </a:rPr>
                        <a:t>Standard error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3147.827881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2765.393267</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8953881"/>
                  </a:ext>
                </a:extLst>
              </a:tr>
              <a:tr h="276658">
                <a:tc>
                  <a:txBody>
                    <a:bodyPr/>
                    <a:lstStyle/>
                    <a:p>
                      <a:pPr algn="l" fontAlgn="b"/>
                      <a:r>
                        <a:rPr lang="en-US" sz="1200" u="none" strike="noStrike" dirty="0" err="1">
                          <a:effectLst/>
                        </a:rPr>
                        <a:t>c.i.</a:t>
                      </a:r>
                      <a:r>
                        <a:rPr lang="en-US" sz="1200" u="none" strike="noStrike" dirty="0">
                          <a:effectLst/>
                        </a:rPr>
                        <a:t> upper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6176.007338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5425.674386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20553"/>
                  </a:ext>
                </a:extLst>
              </a:tr>
              <a:tr h="276658">
                <a:tc>
                  <a:txBody>
                    <a:bodyPr/>
                    <a:lstStyle/>
                    <a:p>
                      <a:pPr algn="l" fontAlgn="b"/>
                      <a:r>
                        <a:rPr lang="en-US" sz="1200" u="none" strike="noStrike" dirty="0" err="1">
                          <a:effectLst/>
                        </a:rPr>
                        <a:t>c.i.</a:t>
                      </a:r>
                      <a:r>
                        <a:rPr lang="en-US" sz="1200" u="none" strike="noStrike" dirty="0">
                          <a:effectLst/>
                        </a:rPr>
                        <a:t> lower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6176.007338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5425.674386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252689"/>
                  </a:ext>
                </a:extLst>
              </a:tr>
            </a:tbl>
          </a:graphicData>
        </a:graphic>
      </p:graphicFrame>
      <p:graphicFrame>
        <p:nvGraphicFramePr>
          <p:cNvPr id="7" name="Chart 6">
            <a:extLst>
              <a:ext uri="{FF2B5EF4-FFF2-40B4-BE49-F238E27FC236}">
                <a16:creationId xmlns:a16="http://schemas.microsoft.com/office/drawing/2014/main" id="{45555C4A-0B59-1A4C-92A4-FB261DD258A1}"/>
              </a:ext>
            </a:extLst>
          </p:cNvPr>
          <p:cNvGraphicFramePr>
            <a:graphicFrameLocks/>
          </p:cNvGraphicFramePr>
          <p:nvPr>
            <p:extLst>
              <p:ext uri="{D42A27DB-BD31-4B8C-83A1-F6EECF244321}">
                <p14:modId xmlns:p14="http://schemas.microsoft.com/office/powerpoint/2010/main" val="2655935457"/>
              </p:ext>
            </p:extLst>
          </p:nvPr>
        </p:nvGraphicFramePr>
        <p:xfrm>
          <a:off x="5943601" y="1866900"/>
          <a:ext cx="5834062" cy="33998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477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684F-DACC-5C44-B115-DA3F906E3A6C}"/>
              </a:ext>
            </a:extLst>
          </p:cNvPr>
          <p:cNvSpPr>
            <a:spLocks noGrp="1"/>
          </p:cNvSpPr>
          <p:nvPr>
            <p:ph type="title"/>
          </p:nvPr>
        </p:nvSpPr>
        <p:spPr/>
        <p:txBody>
          <a:bodyPr/>
          <a:lstStyle/>
          <a:p>
            <a:r>
              <a:rPr lang="en-US" dirty="0"/>
              <a:t>Results of H</a:t>
            </a:r>
            <a:r>
              <a:rPr lang="en-US" baseline="-25000" dirty="0"/>
              <a:t>4</a:t>
            </a:r>
            <a:r>
              <a:rPr lang="en-US" dirty="0"/>
              <a:t> (Presence of Pool)</a:t>
            </a:r>
          </a:p>
        </p:txBody>
      </p:sp>
      <p:sp>
        <p:nvSpPr>
          <p:cNvPr id="7" name="Content Placeholder 6">
            <a:extLst>
              <a:ext uri="{FF2B5EF4-FFF2-40B4-BE49-F238E27FC236}">
                <a16:creationId xmlns:a16="http://schemas.microsoft.com/office/drawing/2014/main" id="{F0789CF1-106A-8946-8D22-C73FAA04AC1F}"/>
              </a:ext>
            </a:extLst>
          </p:cNvPr>
          <p:cNvSpPr>
            <a:spLocks noGrp="1"/>
          </p:cNvSpPr>
          <p:nvPr>
            <p:ph idx="1"/>
          </p:nvPr>
        </p:nvSpPr>
        <p:spPr>
          <a:xfrm>
            <a:off x="1371600" y="1428750"/>
            <a:ext cx="9601200" cy="5257799"/>
          </a:xfrm>
        </p:spPr>
        <p:txBody>
          <a:bodyPr>
            <a:normAutofit lnSpcReduction="10000"/>
          </a:bodyPr>
          <a:lstStyle/>
          <a:p>
            <a:pPr marL="0" indent="0">
              <a:buNone/>
            </a:pPr>
            <a:r>
              <a:rPr lang="en-US" sz="1800" b="1" dirty="0"/>
              <a:t>H</a:t>
            </a:r>
            <a:r>
              <a:rPr lang="en-US" sz="1800" b="1" baseline="-25000" dirty="0"/>
              <a:t>4</a:t>
            </a:r>
            <a:r>
              <a:rPr lang="en-US" sz="1800" b="1" dirty="0"/>
              <a:t>: </a:t>
            </a:r>
            <a:r>
              <a:rPr lang="el-GR" sz="1800" b="1" dirty="0"/>
              <a:t>μ</a:t>
            </a:r>
            <a:r>
              <a:rPr lang="en-US" sz="1800" b="1" dirty="0"/>
              <a:t>1 - </a:t>
            </a:r>
            <a:r>
              <a:rPr lang="el-GR" sz="1800" b="1" dirty="0"/>
              <a:t>μ</a:t>
            </a:r>
            <a:r>
              <a:rPr lang="en-US" sz="1800" b="1" dirty="0"/>
              <a:t>2 = 0</a:t>
            </a:r>
          </a:p>
          <a:p>
            <a:pPr marL="0" indent="0">
              <a:buNone/>
            </a:pPr>
            <a:r>
              <a:rPr lang="en-US" sz="1800" b="1" dirty="0"/>
              <a:t>H</a:t>
            </a:r>
            <a:r>
              <a:rPr lang="en-US" sz="1800" b="1" baseline="-25000" dirty="0"/>
              <a:t>4A</a:t>
            </a:r>
            <a:r>
              <a:rPr lang="en-US" sz="1800" b="1" dirty="0"/>
              <a:t>: </a:t>
            </a:r>
            <a:r>
              <a:rPr lang="el-GR" sz="1800" b="1" dirty="0"/>
              <a:t>μ</a:t>
            </a:r>
            <a:r>
              <a:rPr lang="en-US" sz="1800" b="1" dirty="0"/>
              <a:t>1 - </a:t>
            </a:r>
            <a:r>
              <a:rPr lang="el-GR" sz="1800" b="1" dirty="0"/>
              <a:t>μ</a:t>
            </a:r>
            <a:r>
              <a:rPr lang="en-US" sz="1800" b="1" dirty="0"/>
              <a:t>2 ≠ 0</a:t>
            </a:r>
          </a:p>
          <a:p>
            <a:endParaRPr lang="en-US" dirty="0"/>
          </a:p>
          <a:p>
            <a:endParaRPr lang="en-US" dirty="0"/>
          </a:p>
          <a:p>
            <a:endParaRPr lang="en-US" dirty="0"/>
          </a:p>
          <a:p>
            <a:endParaRPr lang="en-US" dirty="0"/>
          </a:p>
          <a:p>
            <a:endParaRPr lang="en-US" dirty="0"/>
          </a:p>
          <a:p>
            <a:endParaRPr lang="en-US" dirty="0"/>
          </a:p>
          <a:p>
            <a:pPr marL="0" indent="0">
              <a:buNone/>
            </a:pPr>
            <a:endParaRPr lang="en-US" sz="1700" dirty="0"/>
          </a:p>
          <a:p>
            <a:endParaRPr lang="en-US" sz="1800" b="1" u="sng" dirty="0"/>
          </a:p>
          <a:p>
            <a:r>
              <a:rPr lang="en-US" sz="1800" b="1" u="sng" dirty="0"/>
              <a:t>Fail to reject H</a:t>
            </a:r>
            <a:r>
              <a:rPr lang="en-US" sz="1800" b="1" u="sng" baseline="-25000" dirty="0"/>
              <a:t>4</a:t>
            </a:r>
            <a:r>
              <a:rPr lang="en-US" sz="1800" b="1" u="sng" dirty="0"/>
              <a:t> at p =0.216</a:t>
            </a:r>
            <a:endParaRPr lang="en-US" sz="1800" b="1" u="sng" baseline="30000" dirty="0"/>
          </a:p>
          <a:p>
            <a:r>
              <a:rPr lang="en-US" sz="1800" dirty="0">
                <a:sym typeface="Wingdings" pitchFamily="2" charset="2"/>
              </a:rPr>
              <a:t>There is </a:t>
            </a:r>
            <a:r>
              <a:rPr lang="en-US" sz="1800" b="1" u="sng" dirty="0">
                <a:sym typeface="Wingdings" pitchFamily="2" charset="2"/>
              </a:rPr>
              <a:t>no statistical difference</a:t>
            </a:r>
            <a:r>
              <a:rPr lang="en-US" sz="1800" dirty="0">
                <a:sym typeface="Wingdings" pitchFamily="2" charset="2"/>
              </a:rPr>
              <a:t> between the means of sales price of houses without a pool and houses with a pool.</a:t>
            </a:r>
          </a:p>
        </p:txBody>
      </p:sp>
      <p:graphicFrame>
        <p:nvGraphicFramePr>
          <p:cNvPr id="3" name="Table 2">
            <a:extLst>
              <a:ext uri="{FF2B5EF4-FFF2-40B4-BE49-F238E27FC236}">
                <a16:creationId xmlns:a16="http://schemas.microsoft.com/office/drawing/2014/main" id="{3E720709-3F34-DB47-839F-2DD4C1426A9B}"/>
              </a:ext>
            </a:extLst>
          </p:cNvPr>
          <p:cNvGraphicFramePr>
            <a:graphicFrameLocks noGrp="1"/>
          </p:cNvGraphicFramePr>
          <p:nvPr>
            <p:extLst>
              <p:ext uri="{D42A27DB-BD31-4B8C-83A1-F6EECF244321}">
                <p14:modId xmlns:p14="http://schemas.microsoft.com/office/powerpoint/2010/main" val="1970586273"/>
              </p:ext>
            </p:extLst>
          </p:nvPr>
        </p:nvGraphicFramePr>
        <p:xfrm>
          <a:off x="1371600" y="2572389"/>
          <a:ext cx="4297363" cy="2356160"/>
        </p:xfrm>
        <a:graphic>
          <a:graphicData uri="http://schemas.openxmlformats.org/drawingml/2006/table">
            <a:tbl>
              <a:tblPr>
                <a:tableStyleId>{284E427A-3D55-4303-BF80-6455036E1DE7}</a:tableStyleId>
              </a:tblPr>
              <a:tblGrid>
                <a:gridCol w="1086184">
                  <a:extLst>
                    <a:ext uri="{9D8B030D-6E8A-4147-A177-3AD203B41FA5}">
                      <a16:colId xmlns:a16="http://schemas.microsoft.com/office/drawing/2014/main" val="2807233624"/>
                    </a:ext>
                  </a:extLst>
                </a:gridCol>
                <a:gridCol w="1556525">
                  <a:extLst>
                    <a:ext uri="{9D8B030D-6E8A-4147-A177-3AD203B41FA5}">
                      <a16:colId xmlns:a16="http://schemas.microsoft.com/office/drawing/2014/main" val="1933024745"/>
                    </a:ext>
                  </a:extLst>
                </a:gridCol>
                <a:gridCol w="1654654">
                  <a:extLst>
                    <a:ext uri="{9D8B030D-6E8A-4147-A177-3AD203B41FA5}">
                      <a16:colId xmlns:a16="http://schemas.microsoft.com/office/drawing/2014/main" val="4040461484"/>
                    </a:ext>
                  </a:extLst>
                </a:gridCol>
              </a:tblGrid>
              <a:tr h="292237">
                <a:tc gridSpan="3">
                  <a:txBody>
                    <a:bodyPr/>
                    <a:lstStyle/>
                    <a:p>
                      <a:pPr algn="ctr" fontAlgn="b"/>
                      <a:r>
                        <a:rPr lang="en-US" sz="1200" b="1" u="none" strike="noStrike" dirty="0">
                          <a:effectLst/>
                        </a:rPr>
                        <a:t>Two Sample t-Test Results</a:t>
                      </a:r>
                      <a:endParaRPr lang="en-US" sz="12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200" b="0" i="1" u="none" strike="noStrike">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2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6962845"/>
                  </a:ext>
                </a:extLst>
              </a:tr>
              <a:tr h="29223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w/o pool</a:t>
                      </a:r>
                      <a:endParaRPr lang="en-US" sz="12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w pool</a:t>
                      </a:r>
                      <a:endParaRPr lang="en-US" sz="12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315667"/>
                  </a:ext>
                </a:extLst>
              </a:tr>
              <a:tr h="292237">
                <a:tc>
                  <a:txBody>
                    <a:bodyPr/>
                    <a:lstStyle/>
                    <a:p>
                      <a:pPr algn="l" fontAlgn="b"/>
                      <a:r>
                        <a:rPr lang="en-US" sz="1200" u="none" strike="noStrike">
                          <a:effectLst/>
                        </a:rPr>
                        <a:t>Mean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180404.6635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288138.5714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4615005"/>
                  </a:ext>
                </a:extLst>
              </a:tr>
              <a:tr h="292237">
                <a:tc>
                  <a:txBody>
                    <a:bodyPr/>
                    <a:lstStyle/>
                    <a:p>
                      <a:pPr algn="l" fontAlgn="b"/>
                      <a:r>
                        <a:rPr lang="en-US" sz="1200" u="none" strike="noStrike">
                          <a:effectLst/>
                        </a:rPr>
                        <a:t>Variance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6110372631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42465607748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8923158"/>
                  </a:ext>
                </a:extLst>
              </a:tr>
              <a:tr h="292237">
                <a:tc>
                  <a:txBody>
                    <a:bodyPr/>
                    <a:lstStyle/>
                    <a:p>
                      <a:pPr algn="l" fontAlgn="b"/>
                      <a:r>
                        <a:rPr lang="en-US" sz="1200" u="none" strike="noStrike">
                          <a:effectLst/>
                        </a:rPr>
                        <a:t>Observations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1453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326767"/>
                  </a:ext>
                </a:extLst>
              </a:tr>
              <a:tr h="292237">
                <a:tc>
                  <a:txBody>
                    <a:bodyPr/>
                    <a:lstStyle/>
                    <a:p>
                      <a:pPr algn="l" fontAlgn="b"/>
                      <a:r>
                        <a:rPr lang="en-US" sz="1200" u="none" strike="noStrike">
                          <a:effectLst/>
                        </a:rPr>
                        <a:t>Standard error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2050.69485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77887.83854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2424361"/>
                  </a:ext>
                </a:extLst>
              </a:tr>
              <a:tr h="292237">
                <a:tc>
                  <a:txBody>
                    <a:bodyPr/>
                    <a:lstStyle/>
                    <a:p>
                      <a:pPr algn="l" fontAlgn="b"/>
                      <a:r>
                        <a:rPr lang="en-US" sz="1200" u="none" strike="noStrike">
                          <a:effectLst/>
                        </a:rPr>
                        <a:t>c.i. upper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5017.869531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190584.6752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3103593"/>
                  </a:ext>
                </a:extLst>
              </a:tr>
              <a:tr h="310501">
                <a:tc>
                  <a:txBody>
                    <a:bodyPr/>
                    <a:lstStyle/>
                    <a:p>
                      <a:pPr algn="l" fontAlgn="b"/>
                      <a:r>
                        <a:rPr lang="en-US" sz="1200" u="none" strike="noStrike" dirty="0" err="1">
                          <a:effectLst/>
                        </a:rPr>
                        <a:t>c.i.</a:t>
                      </a:r>
                      <a:r>
                        <a:rPr lang="en-US" sz="1200" u="none" strike="noStrike" dirty="0">
                          <a:effectLst/>
                        </a:rPr>
                        <a:t> lower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5017.869531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190584.6752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0789391"/>
                  </a:ext>
                </a:extLst>
              </a:tr>
            </a:tbl>
          </a:graphicData>
        </a:graphic>
      </p:graphicFrame>
      <p:graphicFrame>
        <p:nvGraphicFramePr>
          <p:cNvPr id="9" name="Chart 8">
            <a:extLst>
              <a:ext uri="{FF2B5EF4-FFF2-40B4-BE49-F238E27FC236}">
                <a16:creationId xmlns:a16="http://schemas.microsoft.com/office/drawing/2014/main" id="{95E10340-8E0B-634B-BF7C-C7F0A4C54393}"/>
              </a:ext>
            </a:extLst>
          </p:cNvPr>
          <p:cNvGraphicFramePr>
            <a:graphicFrameLocks/>
          </p:cNvGraphicFramePr>
          <p:nvPr>
            <p:extLst>
              <p:ext uri="{D42A27DB-BD31-4B8C-83A1-F6EECF244321}">
                <p14:modId xmlns:p14="http://schemas.microsoft.com/office/powerpoint/2010/main" val="1132930646"/>
              </p:ext>
            </p:extLst>
          </p:nvPr>
        </p:nvGraphicFramePr>
        <p:xfrm>
          <a:off x="6032361" y="1428750"/>
          <a:ext cx="5811977" cy="3900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511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0" end="10"/>
                                            </p:txEl>
                                          </p:spTgt>
                                        </p:tgtEl>
                                        <p:attrNameLst>
                                          <p:attrName>style.visibility</p:attrName>
                                        </p:attrNameLst>
                                      </p:cBhvr>
                                      <p:to>
                                        <p:strVal val="visible"/>
                                      </p:to>
                                    </p:set>
                                    <p:animEffect transition="in" filter="fade">
                                      <p:cBhvr>
                                        <p:cTn id="12" dur="500"/>
                                        <p:tgtEl>
                                          <p:spTgt spid="7">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animEffect transition="in" filter="fade">
                                      <p:cBhvr>
                                        <p:cTn id="17" dur="500"/>
                                        <p:tgtEl>
                                          <p:spTgt spid="7">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794B-A1D2-E948-BB37-8F0776E5B795}"/>
              </a:ext>
            </a:extLst>
          </p:cNvPr>
          <p:cNvSpPr>
            <a:spLocks noGrp="1"/>
          </p:cNvSpPr>
          <p:nvPr>
            <p:ph type="title"/>
          </p:nvPr>
        </p:nvSpPr>
        <p:spPr>
          <a:xfrm>
            <a:off x="1371600" y="685800"/>
            <a:ext cx="9601200" cy="971550"/>
          </a:xfrm>
        </p:spPr>
        <p:txBody>
          <a:bodyPr/>
          <a:lstStyle/>
          <a:p>
            <a:r>
              <a:rPr lang="en-US" dirty="0"/>
              <a:t>Results of H</a:t>
            </a:r>
            <a:r>
              <a:rPr lang="en-US" baseline="-25000" dirty="0"/>
              <a:t>5</a:t>
            </a:r>
            <a:r>
              <a:rPr lang="en-US" dirty="0"/>
              <a:t> (Year built)</a:t>
            </a:r>
          </a:p>
        </p:txBody>
      </p:sp>
      <p:sp>
        <p:nvSpPr>
          <p:cNvPr id="3" name="Content Placeholder 2">
            <a:extLst>
              <a:ext uri="{FF2B5EF4-FFF2-40B4-BE49-F238E27FC236}">
                <a16:creationId xmlns:a16="http://schemas.microsoft.com/office/drawing/2014/main" id="{2949B730-61CA-AE49-B934-3555A1B5EDE6}"/>
              </a:ext>
            </a:extLst>
          </p:cNvPr>
          <p:cNvSpPr>
            <a:spLocks noGrp="1"/>
          </p:cNvSpPr>
          <p:nvPr>
            <p:ph idx="1"/>
          </p:nvPr>
        </p:nvSpPr>
        <p:spPr>
          <a:xfrm>
            <a:off x="1371600" y="1500188"/>
            <a:ext cx="9601200" cy="5014912"/>
          </a:xfrm>
        </p:spPr>
        <p:txBody>
          <a:bodyPr>
            <a:normAutofit fontScale="77500" lnSpcReduction="20000"/>
          </a:bodyPr>
          <a:lstStyle/>
          <a:p>
            <a:pPr marL="0" indent="0">
              <a:buNone/>
            </a:pPr>
            <a:r>
              <a:rPr lang="en-US" sz="2600" b="1" dirty="0"/>
              <a:t>H</a:t>
            </a:r>
            <a:r>
              <a:rPr lang="en-US" sz="2600" b="1" baseline="-25000" dirty="0"/>
              <a:t>5</a:t>
            </a:r>
            <a:r>
              <a:rPr lang="en-US" sz="2600" b="1" dirty="0"/>
              <a:t>: </a:t>
            </a:r>
            <a:r>
              <a:rPr lang="el-GR" sz="2600" b="1" dirty="0"/>
              <a:t>μ</a:t>
            </a:r>
            <a:r>
              <a:rPr lang="en-US" sz="2600" b="1" dirty="0"/>
              <a:t>1 - </a:t>
            </a:r>
            <a:r>
              <a:rPr lang="el-GR" sz="2600" b="1" dirty="0"/>
              <a:t>μ</a:t>
            </a:r>
            <a:r>
              <a:rPr lang="en-US" sz="2600" b="1" dirty="0"/>
              <a:t>2 = 0</a:t>
            </a:r>
          </a:p>
          <a:p>
            <a:pPr marL="0" indent="0">
              <a:buNone/>
            </a:pPr>
            <a:r>
              <a:rPr lang="en-US" sz="2600" b="1" dirty="0"/>
              <a:t>H</a:t>
            </a:r>
            <a:r>
              <a:rPr lang="en-US" sz="2600" b="1" baseline="-25000" dirty="0"/>
              <a:t>5A</a:t>
            </a:r>
            <a:r>
              <a:rPr lang="en-US" sz="2600" b="1" dirty="0"/>
              <a:t>: </a:t>
            </a:r>
            <a:r>
              <a:rPr lang="el-GR" sz="2600" b="1" dirty="0"/>
              <a:t>μ</a:t>
            </a:r>
            <a:r>
              <a:rPr lang="en-US" sz="2600" b="1" dirty="0"/>
              <a:t>1 - </a:t>
            </a:r>
            <a:r>
              <a:rPr lang="el-GR" sz="2600" b="1" dirty="0"/>
              <a:t>μ</a:t>
            </a:r>
            <a:r>
              <a:rPr lang="en-US" sz="2600" b="1" dirty="0"/>
              <a:t>2 ≠ 0</a:t>
            </a:r>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endParaRPr lang="en-US" sz="1800" dirty="0"/>
          </a:p>
          <a:p>
            <a:pPr marL="0" indent="0">
              <a:buNone/>
            </a:pPr>
            <a:endParaRPr lang="en-US" sz="1800" b="1" u="sng" dirty="0"/>
          </a:p>
          <a:p>
            <a:r>
              <a:rPr lang="en-US" sz="2600" b="1" u="sng" dirty="0"/>
              <a:t>Reject H</a:t>
            </a:r>
            <a:r>
              <a:rPr lang="en-US" sz="2600" b="1" u="sng" baseline="-25000" dirty="0"/>
              <a:t>5</a:t>
            </a:r>
            <a:r>
              <a:rPr lang="en-US" sz="2600" b="1" u="sng" dirty="0"/>
              <a:t> at p = 5.88E-98 level. </a:t>
            </a:r>
          </a:p>
          <a:p>
            <a:r>
              <a:rPr lang="en-US" sz="2600" dirty="0"/>
              <a:t>There is </a:t>
            </a:r>
            <a:r>
              <a:rPr lang="en-US" sz="2600" b="1" u="sng" dirty="0"/>
              <a:t>a significant difference </a:t>
            </a:r>
            <a:r>
              <a:rPr lang="en-US" sz="2600" dirty="0"/>
              <a:t>between the average sale prices of houses that were built before 1980 and the houses built after 1980. </a:t>
            </a:r>
          </a:p>
          <a:p>
            <a:endParaRPr lang="en-US" sz="1800" dirty="0"/>
          </a:p>
          <a:p>
            <a:endParaRPr lang="en-US" dirty="0"/>
          </a:p>
        </p:txBody>
      </p:sp>
      <p:graphicFrame>
        <p:nvGraphicFramePr>
          <p:cNvPr id="4" name="Chart 3">
            <a:extLst>
              <a:ext uri="{FF2B5EF4-FFF2-40B4-BE49-F238E27FC236}">
                <a16:creationId xmlns:a16="http://schemas.microsoft.com/office/drawing/2014/main" id="{41B299F8-CCA2-524D-8CD2-C4429412039B}"/>
              </a:ext>
            </a:extLst>
          </p:cNvPr>
          <p:cNvGraphicFramePr>
            <a:graphicFrameLocks/>
          </p:cNvGraphicFramePr>
          <p:nvPr>
            <p:extLst>
              <p:ext uri="{D42A27DB-BD31-4B8C-83A1-F6EECF244321}">
                <p14:modId xmlns:p14="http://schemas.microsoft.com/office/powerpoint/2010/main" val="4162994674"/>
              </p:ext>
            </p:extLst>
          </p:nvPr>
        </p:nvGraphicFramePr>
        <p:xfrm>
          <a:off x="6578601" y="1657350"/>
          <a:ext cx="5391150" cy="32771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8EA074D1-3C2C-E041-90A7-1B1AA94FF720}"/>
              </a:ext>
            </a:extLst>
          </p:cNvPr>
          <p:cNvGraphicFramePr>
            <a:graphicFrameLocks noGrp="1"/>
          </p:cNvGraphicFramePr>
          <p:nvPr>
            <p:extLst>
              <p:ext uri="{D42A27DB-BD31-4B8C-83A1-F6EECF244321}">
                <p14:modId xmlns:p14="http://schemas.microsoft.com/office/powerpoint/2010/main" val="510777433"/>
              </p:ext>
            </p:extLst>
          </p:nvPr>
        </p:nvGraphicFramePr>
        <p:xfrm>
          <a:off x="1371600" y="2197622"/>
          <a:ext cx="4826002" cy="2462755"/>
        </p:xfrm>
        <a:graphic>
          <a:graphicData uri="http://schemas.openxmlformats.org/drawingml/2006/table">
            <a:tbl>
              <a:tblPr>
                <a:tableStyleId>{284E427A-3D55-4303-BF80-6455036E1DE7}</a:tableStyleId>
              </a:tblPr>
              <a:tblGrid>
                <a:gridCol w="1133109">
                  <a:extLst>
                    <a:ext uri="{9D8B030D-6E8A-4147-A177-3AD203B41FA5}">
                      <a16:colId xmlns:a16="http://schemas.microsoft.com/office/drawing/2014/main" val="1685916070"/>
                    </a:ext>
                  </a:extLst>
                </a:gridCol>
                <a:gridCol w="1762038">
                  <a:extLst>
                    <a:ext uri="{9D8B030D-6E8A-4147-A177-3AD203B41FA5}">
                      <a16:colId xmlns:a16="http://schemas.microsoft.com/office/drawing/2014/main" val="987952056"/>
                    </a:ext>
                  </a:extLst>
                </a:gridCol>
                <a:gridCol w="1930855">
                  <a:extLst>
                    <a:ext uri="{9D8B030D-6E8A-4147-A177-3AD203B41FA5}">
                      <a16:colId xmlns:a16="http://schemas.microsoft.com/office/drawing/2014/main" val="4013432683"/>
                    </a:ext>
                  </a:extLst>
                </a:gridCol>
              </a:tblGrid>
              <a:tr h="305458">
                <a:tc gridSpan="3">
                  <a:txBody>
                    <a:bodyPr/>
                    <a:lstStyle/>
                    <a:p>
                      <a:pPr algn="ctr" fontAlgn="b"/>
                      <a:r>
                        <a:rPr lang="en-US" sz="1200" b="1" u="none" strike="noStrike" dirty="0">
                          <a:effectLst/>
                        </a:rPr>
                        <a:t>Two Sample t-Test Results </a:t>
                      </a:r>
                      <a:endParaRPr lang="en-US" sz="12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200" b="0" i="1"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2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1391225"/>
                  </a:ext>
                </a:extLst>
              </a:tr>
              <a:tr h="305458">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Before before 1980</a:t>
                      </a:r>
                      <a:endParaRPr lang="en-US" sz="12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Built after 1980</a:t>
                      </a:r>
                      <a:endParaRPr lang="en-US" sz="12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121495"/>
                  </a:ext>
                </a:extLst>
              </a:tr>
              <a:tr h="305458">
                <a:tc>
                  <a:txBody>
                    <a:bodyPr/>
                    <a:lstStyle/>
                    <a:p>
                      <a:pPr algn="l" fontAlgn="b"/>
                      <a:r>
                        <a:rPr lang="en-US" sz="1200" u="none" strike="noStrike" dirty="0">
                          <a:effectLst/>
                        </a:rPr>
                        <a:t>Mean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142987.9281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233482.3252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9057422"/>
                  </a:ext>
                </a:extLst>
              </a:tr>
              <a:tr h="305458">
                <a:tc>
                  <a:txBody>
                    <a:bodyPr/>
                    <a:lstStyle/>
                    <a:p>
                      <a:pPr algn="l" fontAlgn="b"/>
                      <a:r>
                        <a:rPr lang="en-US" sz="1200" u="none" strike="noStrike">
                          <a:effectLst/>
                        </a:rPr>
                        <a:t>Variance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2296635503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7122243189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8939434"/>
                  </a:ext>
                </a:extLst>
              </a:tr>
              <a:tr h="305458">
                <a:tc>
                  <a:txBody>
                    <a:bodyPr/>
                    <a:lstStyle/>
                    <a:p>
                      <a:pPr algn="l" fontAlgn="b"/>
                      <a:r>
                        <a:rPr lang="en-US" sz="1200" u="none" strike="noStrike">
                          <a:effectLst/>
                        </a:rPr>
                        <a:t>Observations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3522924"/>
                  </a:ext>
                </a:extLst>
              </a:tr>
              <a:tr h="305458">
                <a:tc>
                  <a:txBody>
                    <a:bodyPr/>
                    <a:lstStyle/>
                    <a:p>
                      <a:pPr algn="l" fontAlgn="b"/>
                      <a:r>
                        <a:rPr lang="en-US" sz="1200" u="none" strike="noStrike">
                          <a:effectLst/>
                        </a:rPr>
                        <a:t>Standard error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1645.690306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3411.400338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0576972"/>
                  </a:ext>
                </a:extLst>
              </a:tr>
              <a:tr h="305458">
                <a:tc>
                  <a:txBody>
                    <a:bodyPr/>
                    <a:lstStyle/>
                    <a:p>
                      <a:pPr algn="l" fontAlgn="b"/>
                      <a:r>
                        <a:rPr lang="en-US" sz="1200" u="none" strike="noStrike">
                          <a:effectLst/>
                        </a:rPr>
                        <a:t>c.i. upper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3229.866465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6695.286172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965283"/>
                  </a:ext>
                </a:extLst>
              </a:tr>
              <a:tr h="324549">
                <a:tc>
                  <a:txBody>
                    <a:bodyPr/>
                    <a:lstStyle/>
                    <a:p>
                      <a:pPr algn="l" fontAlgn="b"/>
                      <a:r>
                        <a:rPr lang="en-US" sz="1200" u="none" strike="noStrike">
                          <a:effectLst/>
                        </a:rPr>
                        <a:t>c.i. lower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3229.866465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6695.286172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077811"/>
                  </a:ext>
                </a:extLst>
              </a:tr>
            </a:tbl>
          </a:graphicData>
        </a:graphic>
      </p:graphicFrame>
    </p:spTree>
    <p:extLst>
      <p:ext uri="{BB962C8B-B14F-4D97-AF65-F5344CB8AC3E}">
        <p14:creationId xmlns:p14="http://schemas.microsoft.com/office/powerpoint/2010/main" val="11432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500"/>
                                        <p:tgtEl>
                                          <p:spTgt spid="3">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animEffect transition="in" filter="fade">
                                      <p:cBhvr>
                                        <p:cTn id="17" dur="500"/>
                                        <p:tgtEl>
                                          <p:spTgt spid="3">
                                            <p:txEl>
                                              <p:pRg st="13"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{FC262C1C-6868-FC4E-9397-2FA762E05C6E}tf10001072</Template>
  <TotalTime>20365</TotalTime>
  <Words>2104</Words>
  <Application>Microsoft Macintosh PowerPoint</Application>
  <PresentationFormat>Widescreen</PresentationFormat>
  <Paragraphs>316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Franklin Gothic Book</vt:lpstr>
      <vt:lpstr>Franklin Gothic Medium</vt:lpstr>
      <vt:lpstr>Crop</vt:lpstr>
      <vt:lpstr>statistical Analysis of house prices in ames, iowa</vt:lpstr>
      <vt:lpstr>Introduction</vt:lpstr>
      <vt:lpstr>Data</vt:lpstr>
      <vt:lpstr>Methods</vt:lpstr>
      <vt:lpstr>Results of H1 (Overall Condition of the House)</vt:lpstr>
      <vt:lpstr>Results of H2 (Sale type)</vt:lpstr>
      <vt:lpstr>Results of H3 (Presence of Fireplace)</vt:lpstr>
      <vt:lpstr>Results of H4 (Presence of Pool)</vt:lpstr>
      <vt:lpstr>Results of H5 (Year built)</vt:lpstr>
      <vt:lpstr>Discussion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Home Prices</dc:title>
  <dc:creator>Kandice Giselle Gunawan</dc:creator>
  <cp:lastModifiedBy>Kandice Giselle Gunawan</cp:lastModifiedBy>
  <cp:revision>74</cp:revision>
  <dcterms:created xsi:type="dcterms:W3CDTF">2020-04-15T20:51:09Z</dcterms:created>
  <dcterms:modified xsi:type="dcterms:W3CDTF">2020-04-30T19:47:20Z</dcterms:modified>
</cp:coreProperties>
</file>