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Montserrat"/>
      <p:regular r:id="rId17"/>
      <p:bold r:id="rId18"/>
      <p:italic r:id="rId19"/>
      <p:boldItalic r:id="rId20"/>
    </p:embeddedFont>
    <p:embeddedFont>
      <p:font typeface="Merriweather"/>
      <p:regular r:id="rId21"/>
      <p:bold r:id="rId22"/>
      <p:italic r:id="rId23"/>
      <p:boldItalic r:id="rId24"/>
    </p:embeddedFont>
    <p:embeddedFont>
      <p:font typeface="Century Gothic"/>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n5vZIlWRwpX5nwhx9pYfbj4Lo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erriweather-bold.fntdata"/><Relationship Id="rId21" Type="http://schemas.openxmlformats.org/officeDocument/2006/relationships/font" Target="fonts/Merriweather-regular.fntdata"/><Relationship Id="rId24" Type="http://schemas.openxmlformats.org/officeDocument/2006/relationships/font" Target="fonts/Merriweather-boldItalic.fntdata"/><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5"/>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 name="Google Shape;16;p15"/>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5"/>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15"/>
          <p:cNvGrpSpPr/>
          <p:nvPr/>
        </p:nvGrpSpPr>
        <p:grpSpPr>
          <a:xfrm>
            <a:off x="5250180" y="1267730"/>
            <a:ext cx="1691640" cy="615934"/>
            <a:chOff x="5250180" y="1267730"/>
            <a:chExt cx="1691640" cy="615934"/>
          </a:xfrm>
        </p:grpSpPr>
        <p:cxnSp>
          <p:nvCxnSpPr>
            <p:cNvPr id="20" name="Google Shape;20;p15"/>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15"/>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15"/>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1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1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23"/>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3"/>
          <p:cNvSpPr/>
          <p:nvPr>
            <p:ph idx="2" type="pic"/>
          </p:nvPr>
        </p:nvSpPr>
        <p:spPr>
          <a:xfrm>
            <a:off x="228599" y="237744"/>
            <a:ext cx="7696201" cy="6382512"/>
          </a:xfrm>
          <a:prstGeom prst="rect">
            <a:avLst/>
          </a:prstGeom>
          <a:solidFill>
            <a:srgbClr val="95C77F"/>
          </a:solidFill>
          <a:ln>
            <a:noFill/>
          </a:ln>
        </p:spPr>
      </p:sp>
      <p:sp>
        <p:nvSpPr>
          <p:cNvPr id="108" name="Google Shape;108;p23"/>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3"/>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3"/>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3"/>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1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14"/>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14"/>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4"/>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4"/>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14"/>
          <p:cNvGrpSpPr/>
          <p:nvPr/>
        </p:nvGrpSpPr>
        <p:grpSpPr>
          <a:xfrm>
            <a:off x="5250180" y="1267730"/>
            <a:ext cx="1691640" cy="615934"/>
            <a:chOff x="5250180" y="1267730"/>
            <a:chExt cx="1691640" cy="615934"/>
          </a:xfrm>
        </p:grpSpPr>
        <p:cxnSp>
          <p:nvCxnSpPr>
            <p:cNvPr id="49" name="Google Shape;49;p14"/>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0" name="Google Shape;50;p14"/>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1" name="Google Shape;51;p14"/>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2" name="Google Shape;52;p14"/>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4"/>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4" name="Google Shape;54;p14"/>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7" name="Shape 57"/>
        <p:cNvGrpSpPr/>
        <p:nvPr/>
      </p:nvGrpSpPr>
      <p:grpSpPr>
        <a:xfrm>
          <a:off x="0" y="0"/>
          <a:ext cx="0" cy="0"/>
          <a:chOff x="0" y="0"/>
          <a:chExt cx="0" cy="0"/>
        </a:xfrm>
      </p:grpSpPr>
      <p:sp>
        <p:nvSpPr>
          <p:cNvPr id="58" name="Google Shape;58;p17"/>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9" name="Google Shape;59;p1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7"/>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3" name="Google Shape;63;p17"/>
          <p:cNvGrpSpPr/>
          <p:nvPr/>
        </p:nvGrpSpPr>
        <p:grpSpPr>
          <a:xfrm>
            <a:off x="5250180" y="1267730"/>
            <a:ext cx="1691640" cy="615934"/>
            <a:chOff x="5250180" y="1267730"/>
            <a:chExt cx="1691640" cy="615934"/>
          </a:xfrm>
        </p:grpSpPr>
        <p:cxnSp>
          <p:nvCxnSpPr>
            <p:cNvPr id="64" name="Google Shape;64;p17"/>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5" name="Google Shape;65;p17"/>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6" name="Google Shape;66;p17"/>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67" name="Google Shape;67;p17"/>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68" name="Google Shape;68;p17"/>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8"/>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4" name="Google Shape;74;p18"/>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5" name="Google Shape;75;p1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19"/>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19"/>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19"/>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1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2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22"/>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22"/>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 name="Google Shape;7;p13"/>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Century Gothic"/>
              <a:buNone/>
              <a:defRPr b="0" i="0" sz="40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1" name="Google Shape;11;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12"/>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2"/>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34" name="Google Shape;34;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5" name="Google Shape;35;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kapalomen.com/2016/06/web-pemahaman-dasar-sebelum-belajar-web.html" TargetMode="External"/><Relationship Id="rId4" Type="http://schemas.openxmlformats.org/officeDocument/2006/relationships/hyperlink" Target="https://en.wikipedia.org/wiki/AngularJS" TargetMode="External"/><Relationship Id="rId10" Type="http://schemas.openxmlformats.org/officeDocument/2006/relationships/hyperlink" Target="http://www.kapalomen.com/2016/07/pengertian-dan-manfaat-javascript-web.html" TargetMode="External"/><Relationship Id="rId9" Type="http://schemas.openxmlformats.org/officeDocument/2006/relationships/hyperlink" Target="http://www.kapalomen.com/2016/05/mengenal-bahasa-pemograman-html.html" TargetMode="External"/><Relationship Id="rId5" Type="http://schemas.openxmlformats.org/officeDocument/2006/relationships/hyperlink" Target="https://en.wikipedia.org/wiki/AngularJS" TargetMode="External"/><Relationship Id="rId6" Type="http://schemas.openxmlformats.org/officeDocument/2006/relationships/hyperlink" Target="http://www.google.com/" TargetMode="External"/><Relationship Id="rId7" Type="http://schemas.openxmlformats.org/officeDocument/2006/relationships/hyperlink" Target="https://docs.angularjs.org/guide/introduction" TargetMode="External"/><Relationship Id="rId8" Type="http://schemas.openxmlformats.org/officeDocument/2006/relationships/hyperlink" Target="http://www.kapalomen.com/2016/05/mengenal-bahasa-pemograman-html.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kapalomen.com/2016/07/pengertian-dan-manfaat-javascript-web.html" TargetMode="External"/><Relationship Id="rId4" Type="http://schemas.openxmlformats.org/officeDocument/2006/relationships/hyperlink" Target="http://www.kapalomen.com/2016/07/pengertian-dan-manfaat-javascript-web.html" TargetMode="External"/><Relationship Id="rId5" Type="http://schemas.openxmlformats.org/officeDocument/2006/relationships/hyperlink" Target="http://www.kapalomen.com/2016/10/mengenal-konsep-framework-mv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kapalomen.com/2016/07/pengertian-dan-manfaat-javascript-web.html" TargetMode="External"/><Relationship Id="rId4" Type="http://schemas.openxmlformats.org/officeDocument/2006/relationships/hyperlink" Target="http://www.kapalomen.com/2016/05/mengenal-bahasa-pemograman-html.html" TargetMode="External"/><Relationship Id="rId5" Type="http://schemas.openxmlformats.org/officeDocument/2006/relationships/hyperlink" Target="http://www.kapalomen.com/2016/10/mengenal-konsep-framework-mvc.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descr="abstract image" id="118" name="Google Shape;118;p1"/>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19" name="Google Shape;119;p1"/>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ph type="ctrTitle"/>
          </p:nvPr>
        </p:nvSpPr>
        <p:spPr>
          <a:xfrm>
            <a:off x="6033793" y="2355458"/>
            <a:ext cx="4775075" cy="163090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chemeClr val="lt1"/>
              </a:buClr>
              <a:buSzPct val="100000"/>
              <a:buFont typeface="Century Gothic"/>
              <a:buNone/>
            </a:pPr>
            <a:r>
              <a:rPr lang="en-US" sz="4400">
                <a:solidFill>
                  <a:schemeClr val="lt1"/>
                </a:solidFill>
              </a:rPr>
              <a:t>ARCHITECTURE CLOUD COMPUTING</a:t>
            </a:r>
            <a:endParaRPr/>
          </a:p>
        </p:txBody>
      </p:sp>
      <p:sp>
        <p:nvSpPr>
          <p:cNvPr id="122" name="Google Shape;122;p1"/>
          <p:cNvSpPr txBox="1"/>
          <p:nvPr>
            <p:ph idx="1" type="subTitle"/>
          </p:nvPr>
        </p:nvSpPr>
        <p:spPr>
          <a:xfrm>
            <a:off x="6033793" y="3995988"/>
            <a:ext cx="4775075" cy="55965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en-US">
                <a:solidFill>
                  <a:schemeClr val="lt1"/>
                </a:solidFill>
              </a:rPr>
              <a:t>M. Irsal Yunus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4040"/>
              </a:buClr>
              <a:buSzPts val="4000"/>
              <a:buFont typeface="Open Sans"/>
              <a:buNone/>
            </a:pPr>
            <a:r>
              <a:rPr b="0" i="0" lang="en-US">
                <a:solidFill>
                  <a:srgbClr val="404040"/>
                </a:solidFill>
                <a:latin typeface="Open Sans"/>
                <a:ea typeface="Open Sans"/>
                <a:cs typeface="Open Sans"/>
                <a:sym typeface="Open Sans"/>
              </a:rPr>
              <a:t>Keuntungan Menggunakan GraphQL</a:t>
            </a:r>
            <a:br>
              <a:rPr b="0" i="0" lang="en-US">
                <a:solidFill>
                  <a:srgbClr val="404040"/>
                </a:solidFill>
                <a:latin typeface="Open Sans"/>
                <a:ea typeface="Open Sans"/>
                <a:cs typeface="Open Sans"/>
                <a:sym typeface="Open Sans"/>
              </a:rPr>
            </a:br>
            <a:endParaRPr/>
          </a:p>
        </p:txBody>
      </p:sp>
      <p:sp>
        <p:nvSpPr>
          <p:cNvPr id="176" name="Google Shape;176;p10"/>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500"/>
              <a:buFont typeface="Century Gothic"/>
              <a:buAutoNum type="arabicPeriod"/>
            </a:pPr>
            <a:r>
              <a:rPr b="0" i="0" lang="en-US">
                <a:solidFill>
                  <a:srgbClr val="404040"/>
                </a:solidFill>
                <a:latin typeface="Open Sans"/>
                <a:ea typeface="Open Sans"/>
                <a:cs typeface="Open Sans"/>
                <a:sym typeface="Open Sans"/>
              </a:rPr>
              <a:t>Tipe data akan terdefinisi dengan baik sehingga dapat mengurangi miskomunikasi antara klien dan server.</a:t>
            </a:r>
            <a:endParaRPr/>
          </a:p>
          <a:p>
            <a:pPr indent="-182880" lvl="0" marL="182880" rtl="0" algn="l">
              <a:lnSpc>
                <a:spcPct val="110000"/>
              </a:lnSpc>
              <a:spcBef>
                <a:spcPts val="900"/>
              </a:spcBef>
              <a:spcAft>
                <a:spcPts val="0"/>
              </a:spcAft>
              <a:buSzPts val="1500"/>
              <a:buFont typeface="Century Gothic"/>
              <a:buAutoNum type="arabicPeriod"/>
            </a:pPr>
            <a:r>
              <a:rPr b="0" i="0" lang="en-US">
                <a:solidFill>
                  <a:srgbClr val="404040"/>
                </a:solidFill>
                <a:latin typeface="Open Sans"/>
                <a:ea typeface="Open Sans"/>
                <a:cs typeface="Open Sans"/>
                <a:sym typeface="Open Sans"/>
              </a:rPr>
              <a:t>Memungkinkan API aplikasi untuk berkembang tanpa memecah kueri yang ada.</a:t>
            </a:r>
            <a:endParaRPr/>
          </a:p>
          <a:p>
            <a:pPr indent="-182880" lvl="0" marL="182880" rtl="0" algn="l">
              <a:lnSpc>
                <a:spcPct val="110000"/>
              </a:lnSpc>
              <a:spcBef>
                <a:spcPts val="900"/>
              </a:spcBef>
              <a:spcAft>
                <a:spcPts val="0"/>
              </a:spcAft>
              <a:buSzPts val="1500"/>
              <a:buFont typeface="Century Gothic"/>
              <a:buAutoNum type="arabicPeriod"/>
            </a:pPr>
            <a:r>
              <a:rPr b="0" i="0" lang="en-US">
                <a:solidFill>
                  <a:srgbClr val="404040"/>
                </a:solidFill>
                <a:latin typeface="Open Sans"/>
                <a:ea typeface="Open Sans"/>
                <a:cs typeface="Open Sans"/>
                <a:sym typeface="Open Sans"/>
              </a:rPr>
              <a:t>Memiliki banyak ekstensi yang bersifat open source sehingga beberapa fitur yang tidak tersedia dapat ditambahkan.</a:t>
            </a:r>
            <a:endParaRPr/>
          </a:p>
          <a:p>
            <a:pPr indent="-182880" lvl="0" marL="182880" rtl="0" algn="l">
              <a:lnSpc>
                <a:spcPct val="110000"/>
              </a:lnSpc>
              <a:spcBef>
                <a:spcPts val="900"/>
              </a:spcBef>
              <a:spcAft>
                <a:spcPts val="0"/>
              </a:spcAft>
              <a:buSzPts val="1500"/>
              <a:buFont typeface="Century Gothic"/>
              <a:buAutoNum type="arabicPeriod"/>
            </a:pPr>
            <a:r>
              <a:rPr b="0" i="0" lang="en-US">
                <a:solidFill>
                  <a:srgbClr val="404040"/>
                </a:solidFill>
                <a:latin typeface="Open Sans"/>
                <a:ea typeface="Open Sans"/>
                <a:cs typeface="Open Sans"/>
                <a:sym typeface="Open Sans"/>
              </a:rPr>
              <a:t>Bersifat introspective. Klien dapat melakukan permintaan list tipe data yang tersedia sehingga sangat ideal untuk auto-generating documentation.</a:t>
            </a:r>
            <a:endParaRPr/>
          </a:p>
          <a:p>
            <a:pPr indent="-182880" lvl="0" marL="182880" rtl="0" algn="l">
              <a:lnSpc>
                <a:spcPct val="110000"/>
              </a:lnSpc>
              <a:spcBef>
                <a:spcPts val="900"/>
              </a:spcBef>
              <a:spcAft>
                <a:spcPts val="0"/>
              </a:spcAft>
              <a:buSzPts val="1500"/>
              <a:buFont typeface="Century Gothic"/>
              <a:buAutoNum type="arabicPeriod"/>
            </a:pPr>
            <a:r>
              <a:rPr b="0" i="0" lang="en-US">
                <a:solidFill>
                  <a:srgbClr val="404040"/>
                </a:solidFill>
                <a:latin typeface="Open Sans"/>
                <a:ea typeface="Open Sans"/>
                <a:cs typeface="Open Sans"/>
                <a:sym typeface="Open Sans"/>
              </a:rPr>
              <a:t>Klien mendapat apa yang mereka minta tanpa over fetching atau menerima lebih banyak data dari yang dibutuhkan.</a:t>
            </a:r>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Title Lorem Ipsum </a:t>
            </a:r>
            <a:endParaRPr/>
          </a:p>
        </p:txBody>
      </p:sp>
      <p:grpSp>
        <p:nvGrpSpPr>
          <p:cNvPr id="182" name="Google Shape;182;p11"/>
          <p:cNvGrpSpPr/>
          <p:nvPr/>
        </p:nvGrpSpPr>
        <p:grpSpPr>
          <a:xfrm>
            <a:off x="1102406" y="2620368"/>
            <a:ext cx="9987187" cy="3105001"/>
            <a:chOff x="35606" y="310305"/>
            <a:chExt cx="9987187" cy="3105001"/>
          </a:xfrm>
        </p:grpSpPr>
        <p:sp>
          <p:nvSpPr>
            <p:cNvPr id="183" name="Google Shape;183;p11"/>
            <p:cNvSpPr/>
            <p:nvPr/>
          </p:nvSpPr>
          <p:spPr>
            <a:xfrm>
              <a:off x="616949" y="310305"/>
              <a:ext cx="1818562" cy="1818562"/>
            </a:xfrm>
            <a:prstGeom prst="ellipse">
              <a:avLst/>
            </a:prstGeom>
            <a:solidFill>
              <a:srgbClr val="EE3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004512" y="697868"/>
              <a:ext cx="1043437" cy="10434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35606" y="2695306"/>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txBox="1"/>
            <p:nvPr/>
          </p:nvSpPr>
          <p:spPr>
            <a:xfrm>
              <a:off x="35606" y="2695306"/>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entury Gothic"/>
                <a:buNone/>
              </a:pPr>
              <a:r>
                <a:rPr b="0" i="0" lang="en-US" sz="1500" u="none" cap="none" strike="noStrike">
                  <a:solidFill>
                    <a:schemeClr val="dk1"/>
                  </a:solidFill>
                  <a:latin typeface="Century Gothic"/>
                  <a:ea typeface="Century Gothic"/>
                  <a:cs typeface="Century Gothic"/>
                  <a:sym typeface="Century Gothic"/>
                </a:rPr>
                <a:t>LOREM IPSUM DOLOR SIT AMET, CONSECTETUER ADIPISCING ELIT. </a:t>
              </a:r>
              <a:endParaRPr/>
            </a:p>
          </p:txBody>
        </p:sp>
        <p:sp>
          <p:nvSpPr>
            <p:cNvPr id="187" name="Google Shape;187;p11"/>
            <p:cNvSpPr/>
            <p:nvPr/>
          </p:nvSpPr>
          <p:spPr>
            <a:xfrm>
              <a:off x="4119918" y="310305"/>
              <a:ext cx="1818562" cy="1818562"/>
            </a:xfrm>
            <a:prstGeom prst="ellipse">
              <a:avLst/>
            </a:prstGeom>
            <a:solidFill>
              <a:srgbClr val="318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4507481" y="697868"/>
              <a:ext cx="1043437" cy="10434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3538574" y="2695306"/>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txBox="1"/>
            <p:nvPr/>
          </p:nvSpPr>
          <p:spPr>
            <a:xfrm>
              <a:off x="3538574" y="2695306"/>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entury Gothic"/>
                <a:buNone/>
              </a:pPr>
              <a:r>
                <a:rPr b="0" i="0" lang="en-US" sz="1500" u="none" cap="none" strike="noStrike">
                  <a:solidFill>
                    <a:schemeClr val="dk1"/>
                  </a:solidFill>
                  <a:latin typeface="Century Gothic"/>
                  <a:ea typeface="Century Gothic"/>
                  <a:cs typeface="Century Gothic"/>
                  <a:sym typeface="Century Gothic"/>
                </a:rPr>
                <a:t>NUNC VIVERRA IMPERDIET ENIM. FUSCE EST. VIVAMUS A TELLUS.</a:t>
              </a:r>
              <a:endParaRPr/>
            </a:p>
          </p:txBody>
        </p:sp>
        <p:sp>
          <p:nvSpPr>
            <p:cNvPr id="191" name="Google Shape;191;p11"/>
            <p:cNvSpPr/>
            <p:nvPr/>
          </p:nvSpPr>
          <p:spPr>
            <a:xfrm>
              <a:off x="7622887" y="310305"/>
              <a:ext cx="1818562" cy="1818562"/>
            </a:xfrm>
            <a:prstGeom prst="ellipse">
              <a:avLst/>
            </a:prstGeom>
            <a:solidFill>
              <a:srgbClr val="F6D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8010450" y="697868"/>
              <a:ext cx="1043437" cy="104343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7041543" y="2695306"/>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txBox="1"/>
            <p:nvPr/>
          </p:nvSpPr>
          <p:spPr>
            <a:xfrm>
              <a:off x="7041543" y="2695306"/>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entury Gothic"/>
                <a:buNone/>
              </a:pPr>
              <a:r>
                <a:rPr b="0" i="0" lang="en-US" sz="1500" u="none" cap="none" strike="noStrike">
                  <a:solidFill>
                    <a:schemeClr val="dk1"/>
                  </a:solidFill>
                  <a:latin typeface="Century Gothic"/>
                  <a:ea typeface="Century Gothic"/>
                  <a:cs typeface="Century Gothic"/>
                  <a:sym typeface="Century Gothic"/>
                </a:rPr>
                <a:t>PELLENTESQUE HABITANT MORBI TRISTIQUE SENECTUS ET NETUS.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Introductions</a:t>
            </a:r>
            <a:endParaRPr/>
          </a:p>
        </p:txBody>
      </p:sp>
      <p:sp>
        <p:nvSpPr>
          <p:cNvPr id="128" name="Google Shape;128;p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lang="en-US" sz="1800"/>
              <a:t>Why cloud computing</a:t>
            </a:r>
            <a:endParaRPr/>
          </a:p>
          <a:p>
            <a:pPr indent="-182880" lvl="0" marL="182880" rtl="0" algn="l">
              <a:lnSpc>
                <a:spcPct val="110000"/>
              </a:lnSpc>
              <a:spcBef>
                <a:spcPts val="900"/>
              </a:spcBef>
              <a:spcAft>
                <a:spcPts val="0"/>
              </a:spcAft>
              <a:buSzPts val="1800"/>
              <a:buChar char="◦"/>
            </a:pPr>
            <a:r>
              <a:rPr lang="en-US" sz="1800"/>
              <a:t>Whats is cloud computing</a:t>
            </a:r>
            <a:endParaRPr/>
          </a:p>
          <a:p>
            <a:pPr indent="-182880" lvl="0" marL="182880" rtl="0" algn="l">
              <a:lnSpc>
                <a:spcPct val="110000"/>
              </a:lnSpc>
              <a:spcBef>
                <a:spcPts val="900"/>
              </a:spcBef>
              <a:spcAft>
                <a:spcPts val="0"/>
              </a:spcAft>
              <a:buSzPts val="1800"/>
              <a:buChar char="◦"/>
            </a:pPr>
            <a:r>
              <a:rPr lang="en-US" sz="1800"/>
              <a:t>Benefits of cloud computing</a:t>
            </a:r>
            <a:endParaRPr/>
          </a:p>
          <a:p>
            <a:pPr indent="-182880" lvl="0" marL="182880" rtl="0" algn="l">
              <a:lnSpc>
                <a:spcPct val="110000"/>
              </a:lnSpc>
              <a:spcBef>
                <a:spcPts val="900"/>
              </a:spcBef>
              <a:spcAft>
                <a:spcPts val="0"/>
              </a:spcAft>
              <a:buSzPts val="1800"/>
              <a:buChar char="◦"/>
            </a:pPr>
            <a:r>
              <a:rPr lang="en-US" sz="1800"/>
              <a:t>Architecture of cloud computing</a:t>
            </a:r>
            <a:endParaRPr/>
          </a:p>
          <a:p>
            <a:pPr indent="-182880" lvl="0" marL="182880" rtl="0" algn="l">
              <a:lnSpc>
                <a:spcPct val="110000"/>
              </a:lnSpc>
              <a:spcBef>
                <a:spcPts val="900"/>
              </a:spcBef>
              <a:spcAft>
                <a:spcPts val="0"/>
              </a:spcAft>
              <a:buSzPts val="1800"/>
              <a:buChar char="◦"/>
            </a:pPr>
            <a:r>
              <a:rPr lang="en-US" sz="1800"/>
              <a:t>Frontend</a:t>
            </a:r>
            <a:endParaRPr/>
          </a:p>
          <a:p>
            <a:pPr indent="-182880" lvl="0" marL="182880" rtl="0" algn="l">
              <a:lnSpc>
                <a:spcPct val="110000"/>
              </a:lnSpc>
              <a:spcBef>
                <a:spcPts val="900"/>
              </a:spcBef>
              <a:spcAft>
                <a:spcPts val="0"/>
              </a:spcAft>
              <a:buSzPts val="1800"/>
              <a:buChar char="◦"/>
            </a:pPr>
            <a:r>
              <a:rPr lang="en-US" sz="1800"/>
              <a:t>Backend</a:t>
            </a:r>
            <a:endParaRPr/>
          </a:p>
          <a:p>
            <a:pPr indent="-182880" lvl="0" marL="182880" rtl="0" algn="l">
              <a:lnSpc>
                <a:spcPct val="110000"/>
              </a:lnSpc>
              <a:spcBef>
                <a:spcPts val="900"/>
              </a:spcBef>
              <a:spcAft>
                <a:spcPts val="0"/>
              </a:spcAft>
              <a:buSzPts val="1800"/>
              <a:buChar char="◦"/>
            </a:pPr>
            <a:r>
              <a:rPr lang="en-US" sz="1800"/>
              <a:t>Components of Cloud Computing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sz="4000"/>
              <a:t>Why cloud computing</a:t>
            </a:r>
            <a:br>
              <a:rPr lang="en-US" sz="4000"/>
            </a:br>
            <a:endParaRPr/>
          </a:p>
        </p:txBody>
      </p:sp>
      <p:sp>
        <p:nvSpPr>
          <p:cNvPr id="134" name="Google Shape;134;p3"/>
          <p:cNvSpPr txBox="1"/>
          <p:nvPr>
            <p:ph idx="1" type="body"/>
          </p:nvPr>
        </p:nvSpPr>
        <p:spPr>
          <a:xfrm>
            <a:off x="1066800" y="1617345"/>
            <a:ext cx="10058400" cy="441198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lang="en-US" sz="1800"/>
              <a:t>Chalenges : </a:t>
            </a:r>
            <a:endParaRPr/>
          </a:p>
          <a:p>
            <a:pPr indent="-182880" lvl="0" marL="182880" rtl="0" algn="l">
              <a:lnSpc>
                <a:spcPct val="110000"/>
              </a:lnSpc>
              <a:spcBef>
                <a:spcPts val="900"/>
              </a:spcBef>
              <a:spcAft>
                <a:spcPts val="0"/>
              </a:spcAft>
              <a:buSzPts val="1800"/>
              <a:buChar char="◦"/>
            </a:pPr>
            <a:r>
              <a:rPr lang="en-US" sz="1800"/>
              <a:t>On-premise is expensive</a:t>
            </a:r>
            <a:endParaRPr/>
          </a:p>
          <a:p>
            <a:pPr indent="-182880" lvl="0" marL="182880" rtl="0" algn="l">
              <a:lnSpc>
                <a:spcPct val="110000"/>
              </a:lnSpc>
              <a:spcBef>
                <a:spcPts val="900"/>
              </a:spcBef>
              <a:spcAft>
                <a:spcPts val="0"/>
              </a:spcAft>
              <a:buSzPts val="1800"/>
              <a:buChar char="◦"/>
            </a:pPr>
            <a:r>
              <a:rPr lang="en-US" sz="1800"/>
              <a:t>Less scalability</a:t>
            </a:r>
            <a:endParaRPr/>
          </a:p>
          <a:p>
            <a:pPr indent="-182880" lvl="0" marL="182880" rtl="0" algn="l">
              <a:lnSpc>
                <a:spcPct val="110000"/>
              </a:lnSpc>
              <a:spcBef>
                <a:spcPts val="900"/>
              </a:spcBef>
              <a:spcAft>
                <a:spcPts val="0"/>
              </a:spcAft>
              <a:buSzPts val="1800"/>
              <a:buChar char="◦"/>
            </a:pPr>
            <a:r>
              <a:rPr lang="en-US" sz="1800"/>
              <a:t>Allot huge space for servers</a:t>
            </a:r>
            <a:endParaRPr/>
          </a:p>
          <a:p>
            <a:pPr indent="-182880" lvl="0" marL="182880" rtl="0" algn="l">
              <a:lnSpc>
                <a:spcPct val="110000"/>
              </a:lnSpc>
              <a:spcBef>
                <a:spcPts val="900"/>
              </a:spcBef>
              <a:spcAft>
                <a:spcPts val="0"/>
              </a:spcAft>
              <a:buSzPts val="1800"/>
              <a:buChar char="◦"/>
            </a:pPr>
            <a:r>
              <a:rPr lang="en-US" sz="1800"/>
              <a:t>Less Chance of data recovery</a:t>
            </a:r>
            <a:endParaRPr/>
          </a:p>
          <a:p>
            <a:pPr indent="-182880" lvl="0" marL="182880" rtl="0" algn="l">
              <a:lnSpc>
                <a:spcPct val="110000"/>
              </a:lnSpc>
              <a:spcBef>
                <a:spcPts val="900"/>
              </a:spcBef>
              <a:spcAft>
                <a:spcPts val="0"/>
              </a:spcAft>
              <a:buSzPts val="1800"/>
              <a:buChar char="◦"/>
            </a:pPr>
            <a:r>
              <a:rPr lang="en-US" sz="1800"/>
              <a:t>Long deployment times</a:t>
            </a:r>
            <a:endParaRPr/>
          </a:p>
          <a:p>
            <a:pPr indent="-182880" lvl="0" marL="182880" rtl="0" algn="l">
              <a:lnSpc>
                <a:spcPct val="110000"/>
              </a:lnSpc>
              <a:spcBef>
                <a:spcPts val="900"/>
              </a:spcBef>
              <a:spcAft>
                <a:spcPts val="0"/>
              </a:spcAft>
              <a:buSzPts val="1800"/>
              <a:buChar char="◦"/>
            </a:pPr>
            <a:r>
              <a:rPr lang="en-US" sz="1800"/>
              <a:t>Lack of flexibility</a:t>
            </a:r>
            <a:endParaRPr/>
          </a:p>
          <a:p>
            <a:pPr indent="-182880" lvl="0" marL="182880" rtl="0" algn="l">
              <a:lnSpc>
                <a:spcPct val="110000"/>
              </a:lnSpc>
              <a:spcBef>
                <a:spcPts val="900"/>
              </a:spcBef>
              <a:spcAft>
                <a:spcPts val="0"/>
              </a:spcAft>
              <a:buSzPts val="1800"/>
              <a:buChar char="◦"/>
            </a:pPr>
            <a:r>
              <a:rPr lang="en-US" sz="1800"/>
              <a:t>Poor data security</a:t>
            </a:r>
            <a:endParaRPr/>
          </a:p>
          <a:p>
            <a:pPr indent="-182880" lvl="0" marL="182880" rtl="0" algn="l">
              <a:lnSpc>
                <a:spcPct val="110000"/>
              </a:lnSpc>
              <a:spcBef>
                <a:spcPts val="900"/>
              </a:spcBef>
              <a:spcAft>
                <a:spcPts val="0"/>
              </a:spcAft>
              <a:buSzPts val="1800"/>
              <a:buChar char="◦"/>
            </a:pPr>
            <a:r>
              <a:rPr lang="en-US" sz="1800"/>
              <a:t>Less Colaboration</a:t>
            </a:r>
            <a:endParaRPr sz="1800"/>
          </a:p>
          <a:p>
            <a:pPr indent="-182880" lvl="0" marL="182880" rtl="0" algn="l">
              <a:lnSpc>
                <a:spcPct val="110000"/>
              </a:lnSpc>
              <a:spcBef>
                <a:spcPts val="900"/>
              </a:spcBef>
              <a:spcAft>
                <a:spcPts val="0"/>
              </a:spcAft>
              <a:buSzPts val="1800"/>
              <a:buChar char="◦"/>
            </a:pPr>
            <a:r>
              <a:rPr lang="en-US" sz="1800"/>
              <a:t>Data Cannot be access remotely</a:t>
            </a:r>
            <a:endParaRPr/>
          </a:p>
          <a:p>
            <a:pPr indent="-68579" lvl="0" marL="182880" rtl="0" algn="l">
              <a:lnSpc>
                <a:spcPct val="110000"/>
              </a:lnSpc>
              <a:spcBef>
                <a:spcPts val="900"/>
              </a:spcBef>
              <a:spcAft>
                <a:spcPts val="0"/>
              </a:spcAft>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sz="4000"/>
              <a:t>Architecture </a:t>
            </a:r>
            <a:br>
              <a:rPr lang="en-US" sz="4000"/>
            </a:br>
            <a:endParaRPr/>
          </a:p>
        </p:txBody>
      </p:sp>
      <p:pic>
        <p:nvPicPr>
          <p:cNvPr id="140" name="Google Shape;140;p4"/>
          <p:cNvPicPr preferRelativeResize="0"/>
          <p:nvPr/>
        </p:nvPicPr>
        <p:blipFill rotWithShape="1">
          <a:blip r:embed="rId3">
            <a:alphaModFix/>
          </a:blip>
          <a:srcRect b="0" l="0" r="0" t="0"/>
          <a:stretch/>
        </p:blipFill>
        <p:spPr>
          <a:xfrm>
            <a:off x="857249" y="1547352"/>
            <a:ext cx="10506075" cy="4481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Application Angular</a:t>
            </a:r>
            <a:endParaRPr/>
          </a:p>
        </p:txBody>
      </p:sp>
      <p:sp>
        <p:nvSpPr>
          <p:cNvPr id="146" name="Google Shape;146;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500"/>
              <a:buChar char="◦"/>
            </a:pPr>
            <a:r>
              <a:rPr b="0" i="0" lang="en-US">
                <a:solidFill>
                  <a:srgbClr val="484848"/>
                </a:solidFill>
                <a:latin typeface="Montserrat"/>
                <a:ea typeface="Montserrat"/>
                <a:cs typeface="Montserrat"/>
                <a:sym typeface="Montserrat"/>
              </a:rPr>
              <a:t>Apa Itu  AngularJS ?</a:t>
            </a:r>
            <a:endParaRPr/>
          </a:p>
          <a:p>
            <a:pPr indent="-182880" lvl="0" marL="182880" rtl="0" algn="just">
              <a:lnSpc>
                <a:spcPct val="110000"/>
              </a:lnSpc>
              <a:spcBef>
                <a:spcPts val="900"/>
              </a:spcBef>
              <a:spcAft>
                <a:spcPts val="0"/>
              </a:spcAft>
              <a:buSzPts val="1500"/>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adalah kerangka aplikasi </a:t>
            </a:r>
            <a:r>
              <a:rPr b="0" i="0" lang="en-US" u="sng" strike="noStrike">
                <a:solidFill>
                  <a:srgbClr val="FF435D"/>
                </a:solidFill>
                <a:latin typeface="Merriweather"/>
                <a:ea typeface="Merriweather"/>
                <a:cs typeface="Merriweather"/>
                <a:sym typeface="Merriweather"/>
                <a:hlinkClick r:id="rId3">
                  <a:extLst>
                    <a:ext uri="{A12FA001-AC4F-418D-AE19-62706E023703}">
                      <ahyp:hlinkClr val="tx"/>
                    </a:ext>
                  </a:extLst>
                </a:hlinkClick>
              </a:rPr>
              <a:t>web </a:t>
            </a:r>
            <a:r>
              <a:rPr b="0" i="1" lang="en-US">
                <a:solidFill>
                  <a:srgbClr val="484848"/>
                </a:solidFill>
                <a:latin typeface="Merriweather"/>
                <a:ea typeface="Merriweather"/>
                <a:cs typeface="Merriweather"/>
                <a:sym typeface="Merriweather"/>
              </a:rPr>
              <a:t>Open Source</a:t>
            </a:r>
            <a:r>
              <a:rPr b="0" i="0" lang="en-US">
                <a:solidFill>
                  <a:srgbClr val="484848"/>
                </a:solidFill>
                <a:latin typeface="Merriweather"/>
                <a:ea typeface="Merriweather"/>
                <a:cs typeface="Merriweather"/>
                <a:sym typeface="Merriweather"/>
              </a:rPr>
              <a:t>. Ini awalnya dikembangkan tahun 2009 oleh </a:t>
            </a:r>
            <a:r>
              <a:rPr b="0" i="0" lang="en-US" u="sng" strike="noStrike">
                <a:solidFill>
                  <a:srgbClr val="FF435D"/>
                </a:solidFill>
                <a:latin typeface="Merriweather"/>
                <a:ea typeface="Merriweather"/>
                <a:cs typeface="Merriweather"/>
                <a:sym typeface="Merriweather"/>
                <a:hlinkClick r:id="rId4">
                  <a:extLst>
                    <a:ext uri="{A12FA001-AC4F-418D-AE19-62706E023703}">
                      <ahyp:hlinkClr val="tx"/>
                    </a:ext>
                  </a:extLst>
                </a:hlinkClick>
              </a:rPr>
              <a:t>Misko Hevery </a:t>
            </a:r>
            <a:r>
              <a:rPr b="0" i="0" lang="en-US">
                <a:solidFill>
                  <a:srgbClr val="484848"/>
                </a:solidFill>
                <a:latin typeface="Merriweather"/>
                <a:ea typeface="Merriweather"/>
                <a:cs typeface="Merriweather"/>
                <a:sym typeface="Merriweather"/>
              </a:rPr>
              <a:t>dan </a:t>
            </a:r>
            <a:r>
              <a:rPr b="0" i="0" lang="en-US" u="sng" strike="noStrike">
                <a:solidFill>
                  <a:srgbClr val="FF435D"/>
                </a:solidFill>
                <a:latin typeface="Merriweather"/>
                <a:ea typeface="Merriweather"/>
                <a:cs typeface="Merriweather"/>
                <a:sym typeface="Merriweather"/>
                <a:hlinkClick r:id="rId5">
                  <a:extLst>
                    <a:ext uri="{A12FA001-AC4F-418D-AE19-62706E023703}">
                      <ahyp:hlinkClr val="tx"/>
                    </a:ext>
                  </a:extLst>
                </a:hlinkClick>
              </a:rPr>
              <a:t>Adam Abrons</a:t>
            </a:r>
            <a:r>
              <a:rPr b="0" i="0" lang="en-US">
                <a:solidFill>
                  <a:srgbClr val="484848"/>
                </a:solidFill>
                <a:latin typeface="Merriweather"/>
                <a:ea typeface="Merriweather"/>
                <a:cs typeface="Merriweather"/>
                <a:sym typeface="Merriweather"/>
              </a:rPr>
              <a:t>. Ini sekarang dikelola oleh </a:t>
            </a:r>
            <a:r>
              <a:rPr b="0" i="0" lang="en-US" u="sng" strike="noStrike">
                <a:solidFill>
                  <a:srgbClr val="FF435D"/>
                </a:solidFill>
                <a:latin typeface="Merriweather"/>
                <a:ea typeface="Merriweather"/>
                <a:cs typeface="Merriweather"/>
                <a:sym typeface="Merriweather"/>
                <a:hlinkClick r:id="rId6">
                  <a:extLst>
                    <a:ext uri="{A12FA001-AC4F-418D-AE19-62706E023703}">
                      <ahyp:hlinkClr val="tx"/>
                    </a:ext>
                  </a:extLst>
                </a:hlinkClick>
              </a:rPr>
              <a:t>Google</a:t>
            </a:r>
            <a:r>
              <a:rPr b="0" i="0" lang="en-US">
                <a:solidFill>
                  <a:srgbClr val="484848"/>
                </a:solidFill>
                <a:latin typeface="Merriweather"/>
                <a:ea typeface="Merriweather"/>
                <a:cs typeface="Merriweather"/>
                <a:sym typeface="Merriweather"/>
              </a:rPr>
              <a:t>. Versi terbaru adalah 1.4.3.</a:t>
            </a:r>
            <a:endParaRPr/>
          </a:p>
          <a:p>
            <a:pPr indent="-182880" lvl="0" marL="182880" rtl="0" algn="just">
              <a:lnSpc>
                <a:spcPct val="110000"/>
              </a:lnSpc>
              <a:spcBef>
                <a:spcPts val="900"/>
              </a:spcBef>
              <a:spcAft>
                <a:spcPts val="0"/>
              </a:spcAft>
              <a:buSzPts val="1500"/>
              <a:buChar char="◦"/>
            </a:pPr>
            <a:r>
              <a:rPr b="0" i="0" lang="en-US">
                <a:solidFill>
                  <a:srgbClr val="484848"/>
                </a:solidFill>
                <a:latin typeface="Merriweather"/>
                <a:ea typeface="Merriweather"/>
                <a:cs typeface="Merriweather"/>
                <a:sym typeface="Merriweather"/>
              </a:rPr>
              <a:t>Definisi </a:t>
            </a:r>
            <a:r>
              <a:rPr b="1" i="0" lang="en-US">
                <a:solidFill>
                  <a:srgbClr val="484848"/>
                </a:solidFill>
                <a:latin typeface="Merriweather"/>
                <a:ea typeface="Merriweather"/>
                <a:cs typeface="Merriweather"/>
                <a:sym typeface="Merriweather"/>
              </a:rPr>
              <a:t>AngularJS</a:t>
            </a:r>
            <a:r>
              <a:rPr b="0" i="0" lang="en-US">
                <a:solidFill>
                  <a:srgbClr val="484848"/>
                </a:solidFill>
                <a:latin typeface="Merriweather"/>
                <a:ea typeface="Merriweather"/>
                <a:cs typeface="Merriweather"/>
                <a:sym typeface="Merriweather"/>
              </a:rPr>
              <a:t> seperti menempatkan dengan </a:t>
            </a:r>
            <a:r>
              <a:rPr b="0" i="0" lang="en-US" u="sng" strike="noStrike">
                <a:solidFill>
                  <a:srgbClr val="FF435D"/>
                </a:solidFill>
                <a:latin typeface="Merriweather"/>
                <a:ea typeface="Merriweather"/>
                <a:cs typeface="Merriweather"/>
                <a:sym typeface="Merriweather"/>
                <a:hlinkClick r:id="rId7">
                  <a:extLst>
                    <a:ext uri="{A12FA001-AC4F-418D-AE19-62706E023703}">
                      <ahyp:hlinkClr val="tx"/>
                    </a:ext>
                  </a:extLst>
                </a:hlinkClick>
              </a:rPr>
              <a:t>dokumentasi yang resmi</a:t>
            </a:r>
            <a:r>
              <a:rPr b="0" i="0" lang="en-US">
                <a:solidFill>
                  <a:srgbClr val="484848"/>
                </a:solidFill>
                <a:latin typeface="Merriweather"/>
                <a:ea typeface="Merriweather"/>
                <a:cs typeface="Merriweather"/>
                <a:sym typeface="Merriweather"/>
              </a:rPr>
              <a:t> sebagai berikut :</a:t>
            </a: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adalah Framework struktural untuk aplikasi web dinamis. Ini memungkinkan Anda untuk menggunakan </a:t>
            </a:r>
            <a:r>
              <a:rPr b="1" i="0" lang="en-US" u="sng" strike="noStrike">
                <a:solidFill>
                  <a:srgbClr val="FF435D"/>
                </a:solidFill>
                <a:latin typeface="Merriweather"/>
                <a:ea typeface="Merriweather"/>
                <a:cs typeface="Merriweather"/>
                <a:sym typeface="Merriweather"/>
                <a:hlinkClick r:id="rId8">
                  <a:extLst>
                    <a:ext uri="{A12FA001-AC4F-418D-AE19-62706E023703}">
                      <ahyp:hlinkClr val="tx"/>
                    </a:ext>
                  </a:extLst>
                </a:hlinkClick>
              </a:rPr>
              <a:t>HTML </a:t>
            </a:r>
            <a:r>
              <a:rPr b="0" i="0" lang="en-US">
                <a:solidFill>
                  <a:srgbClr val="484848"/>
                </a:solidFill>
                <a:latin typeface="Merriweather"/>
                <a:ea typeface="Merriweather"/>
                <a:cs typeface="Merriweather"/>
                <a:sym typeface="Merriweather"/>
              </a:rPr>
              <a:t>sebagai bahasa template Anda dan memungkinkan Anda memperluas sintaks </a:t>
            </a:r>
            <a:r>
              <a:rPr b="1" i="0" lang="en-US" u="sng" strike="noStrike">
                <a:solidFill>
                  <a:srgbClr val="FF435D"/>
                </a:solidFill>
                <a:latin typeface="Merriweather"/>
                <a:ea typeface="Merriweather"/>
                <a:cs typeface="Merriweather"/>
                <a:sym typeface="Merriweather"/>
                <a:hlinkClick r:id="rId9">
                  <a:extLst>
                    <a:ext uri="{A12FA001-AC4F-418D-AE19-62706E023703}">
                      <ahyp:hlinkClr val="tx"/>
                    </a:ext>
                  </a:extLst>
                </a:hlinkClick>
              </a:rPr>
              <a:t>HTML </a:t>
            </a:r>
            <a:r>
              <a:rPr b="0" i="0" lang="en-US">
                <a:solidFill>
                  <a:srgbClr val="484848"/>
                </a:solidFill>
                <a:latin typeface="Merriweather"/>
                <a:ea typeface="Merriweather"/>
                <a:cs typeface="Merriweather"/>
                <a:sym typeface="Merriweather"/>
              </a:rPr>
              <a:t>untuk mengekspresikan komponen aplikasi Anda secara jelas dan ringkas. Sudut yang mengikat data dan ketergantungan injeksimenghilangkan banyak kode yang Anda miliki untuk menulis. Dan itu semua terjadidalam browser, sehingga adalah pasangan yang ideal dengan teknologi server apapun.</a:t>
            </a: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adalah </a:t>
            </a:r>
            <a:r>
              <a:rPr b="0" i="1" lang="en-US">
                <a:solidFill>
                  <a:srgbClr val="484848"/>
                </a:solidFill>
                <a:latin typeface="Merriweather"/>
                <a:ea typeface="Merriweather"/>
                <a:cs typeface="Merriweather"/>
                <a:sym typeface="Merriweather"/>
              </a:rPr>
              <a:t>front-end framework</a:t>
            </a:r>
            <a:r>
              <a:rPr b="0" i="0" lang="en-US">
                <a:solidFill>
                  <a:srgbClr val="484848"/>
                </a:solidFill>
                <a:latin typeface="Merriweather"/>
                <a:ea typeface="Merriweather"/>
                <a:cs typeface="Merriweather"/>
                <a:sym typeface="Merriweather"/>
              </a:rPr>
              <a:t> untuk </a:t>
            </a:r>
            <a:r>
              <a:rPr b="0" i="0" lang="en-US" u="sng" strike="noStrike">
                <a:solidFill>
                  <a:srgbClr val="FF435D"/>
                </a:solidFill>
                <a:latin typeface="Merriweather"/>
                <a:ea typeface="Merriweather"/>
                <a:cs typeface="Merriweather"/>
                <a:sym typeface="Merriweather"/>
                <a:hlinkClick r:id="rId10">
                  <a:extLst>
                    <a:ext uri="{A12FA001-AC4F-418D-AE19-62706E023703}">
                      <ahyp:hlinkClr val="tx"/>
                    </a:ext>
                  </a:extLst>
                </a:hlinkClick>
              </a:rPr>
              <a:t>javascript </a:t>
            </a:r>
            <a:r>
              <a:rPr b="0" i="0" lang="en-US">
                <a:solidFill>
                  <a:srgbClr val="484848"/>
                </a:solidFill>
                <a:latin typeface="Merriweather"/>
                <a:ea typeface="Merriweather"/>
                <a:cs typeface="Merriweather"/>
                <a:sym typeface="Merriweather"/>
              </a:rPr>
              <a:t>yang dikembangkan oleh Google. Dengan fitur-fitur powerful dari </a:t>
            </a:r>
            <a:r>
              <a:rPr b="1" i="0" lang="en-US">
                <a:solidFill>
                  <a:srgbClr val="484848"/>
                </a:solidFill>
                <a:latin typeface="Merriweather"/>
                <a:ea typeface="Merriweather"/>
                <a:cs typeface="Merriweather"/>
                <a:sym typeface="Merriweather"/>
              </a:rPr>
              <a:t>AngularJS</a:t>
            </a:r>
            <a:r>
              <a:rPr b="0" i="0" lang="en-US">
                <a:solidFill>
                  <a:srgbClr val="484848"/>
                </a:solidFill>
                <a:latin typeface="Merriweather"/>
                <a:ea typeface="Merriweather"/>
                <a:cs typeface="Merriweather"/>
                <a:sym typeface="Merriweather"/>
              </a:rPr>
              <a:t>, proses development bisa menjadi jauh lebih singkat.</a:t>
            </a:r>
            <a:endParaRPr/>
          </a:p>
          <a:p>
            <a:pPr indent="-87629" lvl="0" marL="182880" rtl="0" algn="just">
              <a:lnSpc>
                <a:spcPct val="110000"/>
              </a:lnSpc>
              <a:spcBef>
                <a:spcPts val="900"/>
              </a:spcBef>
              <a:spcAft>
                <a:spcPts val="0"/>
              </a:spcAft>
              <a:buSzPts val="1500"/>
              <a:buNone/>
            </a:pPr>
            <a:r>
              <a:t/>
            </a:r>
            <a:endParaRPr b="0" i="0">
              <a:solidFill>
                <a:srgbClr val="484848"/>
              </a:solidFill>
              <a:latin typeface="Merriweather"/>
              <a:ea typeface="Merriweather"/>
              <a:cs typeface="Merriweather"/>
              <a:sym typeface="Merriweather"/>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4848"/>
              </a:buClr>
              <a:buSzPts val="4000"/>
              <a:buFont typeface="Montserrat"/>
              <a:buNone/>
            </a:pPr>
            <a:r>
              <a:rPr b="0" i="0" lang="en-US">
                <a:solidFill>
                  <a:srgbClr val="484848"/>
                </a:solidFill>
                <a:latin typeface="Montserrat"/>
                <a:ea typeface="Montserrat"/>
                <a:cs typeface="Montserrat"/>
                <a:sym typeface="Montserrat"/>
              </a:rPr>
              <a:t>Fitur AngularJS</a:t>
            </a:r>
            <a:br>
              <a:rPr b="0" i="0" lang="en-US">
                <a:solidFill>
                  <a:srgbClr val="484848"/>
                </a:solidFill>
                <a:latin typeface="Montserrat"/>
                <a:ea typeface="Montserrat"/>
                <a:cs typeface="Montserrat"/>
                <a:sym typeface="Montserrat"/>
              </a:rPr>
            </a:br>
            <a:endParaRPr/>
          </a:p>
        </p:txBody>
      </p:sp>
      <p:sp>
        <p:nvSpPr>
          <p:cNvPr id="152" name="Google Shape;152;p6"/>
          <p:cNvSpPr txBox="1"/>
          <p:nvPr>
            <p:ph idx="1" type="body"/>
          </p:nvPr>
        </p:nvSpPr>
        <p:spPr>
          <a:xfrm>
            <a:off x="1066800" y="2103120"/>
            <a:ext cx="10058400" cy="3088005"/>
          </a:xfrm>
          <a:prstGeom prst="rect">
            <a:avLst/>
          </a:prstGeom>
          <a:noFill/>
          <a:ln>
            <a:noFill/>
          </a:ln>
        </p:spPr>
        <p:txBody>
          <a:bodyPr anchorCtr="0" anchor="t" bIns="45700" lIns="91425" spcFirstLastPara="1" rIns="91425" wrap="square" tIns="45700">
            <a:normAutofit/>
          </a:bodyPr>
          <a:lstStyle/>
          <a:p>
            <a:pPr indent="-182880" lvl="0" marL="182880" rtl="0" algn="just">
              <a:lnSpc>
                <a:spcPct val="110000"/>
              </a:lnSpc>
              <a:spcBef>
                <a:spcPts val="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adalah membangun </a:t>
            </a:r>
            <a:r>
              <a:rPr b="0" i="1" lang="en-US">
                <a:solidFill>
                  <a:srgbClr val="484848"/>
                </a:solidFill>
                <a:latin typeface="Merriweather"/>
                <a:ea typeface="Merriweather"/>
                <a:cs typeface="Merriweather"/>
                <a:sym typeface="Merriweather"/>
              </a:rPr>
              <a:t>framework </a:t>
            </a:r>
            <a:r>
              <a:rPr b="0" i="0" lang="en-US">
                <a:solidFill>
                  <a:srgbClr val="484848"/>
                </a:solidFill>
                <a:latin typeface="Merriweather"/>
                <a:ea typeface="Merriweather"/>
                <a:cs typeface="Merriweather"/>
                <a:sym typeface="Merriweather"/>
              </a:rPr>
              <a:t>berbasis </a:t>
            </a:r>
            <a:r>
              <a:rPr b="0" i="0" lang="en-US" u="sng" strike="noStrike">
                <a:solidFill>
                  <a:srgbClr val="FF435D"/>
                </a:solidFill>
                <a:latin typeface="Merriweather"/>
                <a:ea typeface="Merriweather"/>
                <a:cs typeface="Merriweather"/>
                <a:sym typeface="Merriweather"/>
                <a:hlinkClick r:id="rId3">
                  <a:extLst>
                    <a:ext uri="{A12FA001-AC4F-418D-AE19-62706E023703}">
                      <ahyp:hlinkClr val="tx"/>
                    </a:ext>
                  </a:extLst>
                </a:hlinkClick>
              </a:rPr>
              <a:t>JavaScript </a:t>
            </a:r>
            <a:r>
              <a:rPr b="0" i="0" lang="en-US">
                <a:solidFill>
                  <a:srgbClr val="484848"/>
                </a:solidFill>
                <a:latin typeface="Merriweather"/>
                <a:ea typeface="Merriweather"/>
                <a:cs typeface="Merriweather"/>
                <a:sym typeface="Merriweather"/>
              </a:rPr>
              <a:t>untuk membuat </a:t>
            </a:r>
            <a:r>
              <a:rPr b="1" i="0" lang="en-US">
                <a:solidFill>
                  <a:srgbClr val="484848"/>
                </a:solidFill>
                <a:latin typeface="Merriweather"/>
                <a:ea typeface="Merriweather"/>
                <a:cs typeface="Merriweather"/>
                <a:sym typeface="Merriweather"/>
              </a:rPr>
              <a:t>RICH Internet Application (RIA)</a:t>
            </a:r>
            <a:endParaRPr b="0" i="0">
              <a:solidFill>
                <a:srgbClr val="484848"/>
              </a:solidFill>
              <a:latin typeface="Merriweather"/>
              <a:ea typeface="Merriweather"/>
              <a:cs typeface="Merriweather"/>
              <a:sym typeface="Merriweathe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menyediakan pilihan pengembang untuk menulis sisi aplikasi klien (menggunakan </a:t>
            </a:r>
            <a:r>
              <a:rPr b="0" i="0" lang="en-US" u="sng" strike="noStrike">
                <a:solidFill>
                  <a:srgbClr val="FF435D"/>
                </a:solidFill>
                <a:latin typeface="Merriweather"/>
                <a:ea typeface="Merriweather"/>
                <a:cs typeface="Merriweather"/>
                <a:sym typeface="Merriweather"/>
                <a:hlinkClick r:id="rId4">
                  <a:extLst>
                    <a:ext uri="{A12FA001-AC4F-418D-AE19-62706E023703}">
                      <ahyp:hlinkClr val="tx"/>
                    </a:ext>
                  </a:extLst>
                </a:hlinkClick>
              </a:rPr>
              <a:t>JavaScript</a:t>
            </a:r>
            <a:r>
              <a:rPr b="0" i="0" lang="en-US">
                <a:solidFill>
                  <a:srgbClr val="484848"/>
                </a:solidFill>
                <a:latin typeface="Merriweather"/>
                <a:ea typeface="Merriweather"/>
                <a:cs typeface="Merriweather"/>
                <a:sym typeface="Merriweather"/>
              </a:rPr>
              <a:t>) dalam </a:t>
            </a:r>
            <a:r>
              <a:rPr b="0" i="0" lang="en-US" u="sng" strike="noStrike">
                <a:solidFill>
                  <a:srgbClr val="FF435D"/>
                </a:solidFill>
                <a:latin typeface="Merriweather"/>
                <a:ea typeface="Merriweather"/>
                <a:cs typeface="Merriweather"/>
                <a:sym typeface="Merriweather"/>
                <a:hlinkClick r:id="rId5">
                  <a:extLst>
                    <a:ext uri="{A12FA001-AC4F-418D-AE19-62706E023703}">
                      <ahyp:hlinkClr val="tx"/>
                    </a:ext>
                  </a:extLst>
                </a:hlinkClick>
              </a:rPr>
              <a:t>MVC (Model View Controller)</a:t>
            </a:r>
            <a:r>
              <a:rPr b="0" i="0" lang="en-US">
                <a:solidFill>
                  <a:srgbClr val="484848"/>
                </a:solidFill>
                <a:latin typeface="Merriweather"/>
                <a:ea typeface="Merriweather"/>
                <a:cs typeface="Merriweather"/>
                <a:sym typeface="Merriweather"/>
              </a:rPr>
              <a:t>.</a:t>
            </a:r>
            <a:endParaRPr/>
          </a:p>
          <a:p>
            <a:pPr indent="-182880" lvl="0" marL="182880" rtl="0" algn="just">
              <a:lnSpc>
                <a:spcPct val="110000"/>
              </a:lnSpc>
              <a:spcBef>
                <a:spcPts val="900"/>
              </a:spcBef>
              <a:spcAft>
                <a:spcPts val="0"/>
              </a:spcAft>
              <a:buSzPts val="1500"/>
              <a:buFont typeface="Arial"/>
              <a:buChar char="•"/>
            </a:pPr>
            <a:r>
              <a:rPr b="0" i="0" lang="en-US">
                <a:solidFill>
                  <a:srgbClr val="484848"/>
                </a:solidFill>
                <a:latin typeface="Merriweather"/>
                <a:ea typeface="Merriweather"/>
                <a:cs typeface="Merriweather"/>
                <a:sym typeface="Merriweather"/>
              </a:rPr>
              <a:t>Aplikasi yang ditulis dalam AngularJS cross-browser compliant. </a:t>
            </a:r>
            <a:r>
              <a:rPr b="1" i="0" lang="en-US" u="sng">
                <a:solidFill>
                  <a:srgbClr val="484848"/>
                </a:solidFill>
                <a:latin typeface="Merriweather"/>
                <a:ea typeface="Merriweather"/>
                <a:cs typeface="Merriweather"/>
                <a:sym typeface="Merriweather"/>
              </a:rPr>
              <a:t>AngularJS</a:t>
            </a:r>
            <a:r>
              <a:rPr b="0" i="0" lang="en-US" u="sng">
                <a:solidFill>
                  <a:srgbClr val="484848"/>
                </a:solidFill>
                <a:latin typeface="Merriweather"/>
                <a:ea typeface="Merriweather"/>
                <a:cs typeface="Merriweather"/>
                <a:sym typeface="Merriweather"/>
              </a:rPr>
              <a:t> secara otomatis menangani kode </a:t>
            </a:r>
            <a:r>
              <a:rPr b="1" i="0" lang="en-US" u="sng">
                <a:solidFill>
                  <a:srgbClr val="484848"/>
                </a:solidFill>
                <a:latin typeface="Merriweather"/>
                <a:ea typeface="Merriweather"/>
                <a:cs typeface="Merriweather"/>
                <a:sym typeface="Merriweather"/>
              </a:rPr>
              <a:t>JavaScript </a:t>
            </a:r>
            <a:r>
              <a:rPr b="0" i="0" lang="en-US">
                <a:solidFill>
                  <a:srgbClr val="484848"/>
                </a:solidFill>
                <a:latin typeface="Merriweather"/>
                <a:ea typeface="Merriweather"/>
                <a:cs typeface="Merriweather"/>
                <a:sym typeface="Merriweather"/>
              </a:rPr>
              <a:t>yang cocok untuk masing-masing browser.</a:t>
            </a:r>
            <a:endParaRPr/>
          </a:p>
          <a:p>
            <a:pPr indent="-182880" lvl="0" marL="182880" rtl="0" algn="just">
              <a:lnSpc>
                <a:spcPct val="110000"/>
              </a:lnSpc>
              <a:spcBef>
                <a:spcPts val="900"/>
              </a:spcBef>
              <a:spcAft>
                <a:spcPts val="0"/>
              </a:spcAft>
              <a:buSzPts val="1500"/>
              <a:buFont typeface="Arial"/>
              <a:buChar char="•"/>
            </a:pPr>
            <a:r>
              <a:rPr b="1" i="0" lang="en-US" u="sng">
                <a:solidFill>
                  <a:srgbClr val="484848"/>
                </a:solidFill>
                <a:latin typeface="Merriweather"/>
                <a:ea typeface="Merriweather"/>
                <a:cs typeface="Merriweather"/>
                <a:sym typeface="Merriweather"/>
              </a:rPr>
              <a:t>AngularJS </a:t>
            </a:r>
            <a:r>
              <a:rPr b="0" i="0" lang="en-US" u="sng">
                <a:solidFill>
                  <a:srgbClr val="484848"/>
                </a:solidFill>
                <a:latin typeface="Merriweather"/>
                <a:ea typeface="Merriweather"/>
                <a:cs typeface="Merriweather"/>
                <a:sym typeface="Merriweather"/>
              </a:rPr>
              <a:t>adalah </a:t>
            </a:r>
            <a:r>
              <a:rPr b="0" i="1" lang="en-US" u="sng">
                <a:solidFill>
                  <a:srgbClr val="484848"/>
                </a:solidFill>
                <a:latin typeface="Merriweather"/>
                <a:ea typeface="Merriweather"/>
                <a:cs typeface="Merriweather"/>
                <a:sym typeface="Merriweather"/>
              </a:rPr>
              <a:t>open sourc</a:t>
            </a:r>
            <a:r>
              <a:rPr b="0" i="1" lang="en-US">
                <a:solidFill>
                  <a:srgbClr val="484848"/>
                </a:solidFill>
                <a:latin typeface="Merriweather"/>
                <a:ea typeface="Merriweather"/>
                <a:cs typeface="Merriweather"/>
                <a:sym typeface="Merriweather"/>
              </a:rPr>
              <a:t>e</a:t>
            </a:r>
            <a:r>
              <a:rPr b="0" i="0" lang="en-US">
                <a:solidFill>
                  <a:srgbClr val="484848"/>
                </a:solidFill>
                <a:latin typeface="Merriweather"/>
                <a:ea typeface="Merriweather"/>
                <a:cs typeface="Merriweather"/>
                <a:sym typeface="Merriweather"/>
              </a:rPr>
              <a:t>, sepenuhnya gratis, dan digunakan oleh ribuan pengembang di seluruh dunia. Hal ini berlisensi di bawah lisensi Apache versi 2.0.</a:t>
            </a:r>
            <a:endParaRPr/>
          </a:p>
          <a:p>
            <a:pPr indent="-182880" lvl="0" marL="182880" rtl="0" algn="just">
              <a:lnSpc>
                <a:spcPct val="110000"/>
              </a:lnSpc>
              <a:spcBef>
                <a:spcPts val="900"/>
              </a:spcBef>
              <a:spcAft>
                <a:spcPts val="0"/>
              </a:spcAft>
              <a:buSzPts val="1500"/>
              <a:buFont typeface="Arial"/>
              <a:buChar char="•"/>
            </a:pPr>
            <a:r>
              <a:rPr b="0" i="0" lang="en-US">
                <a:solidFill>
                  <a:srgbClr val="484848"/>
                </a:solidFill>
                <a:latin typeface="Merriweather"/>
                <a:ea typeface="Merriweather"/>
                <a:cs typeface="Merriweather"/>
                <a:sym typeface="Merriweather"/>
              </a:rPr>
              <a:t>Secara keseluruhan, </a:t>
            </a:r>
            <a:r>
              <a:rPr b="1" i="0" lang="en-US" u="sng">
                <a:solidFill>
                  <a:srgbClr val="484848"/>
                </a:solidFill>
                <a:latin typeface="Merriweather"/>
                <a:ea typeface="Merriweather"/>
                <a:cs typeface="Merriweather"/>
                <a:sym typeface="Merriweather"/>
              </a:rPr>
              <a:t>AngularJS </a:t>
            </a:r>
            <a:r>
              <a:rPr b="0" i="0" lang="en-US" u="sng">
                <a:solidFill>
                  <a:srgbClr val="484848"/>
                </a:solidFill>
                <a:latin typeface="Merriweather"/>
                <a:ea typeface="Merriweather"/>
                <a:cs typeface="Merriweather"/>
                <a:sym typeface="Merriweather"/>
              </a:rPr>
              <a:t>adalah suatu framework kerja untuk membangun kinerja tinggi</a:t>
            </a:r>
            <a:r>
              <a:rPr b="0" i="0" lang="en-US">
                <a:solidFill>
                  <a:srgbClr val="484848"/>
                </a:solidFill>
                <a:latin typeface="Merriweather"/>
                <a:ea typeface="Merriweather"/>
                <a:cs typeface="Merriweather"/>
                <a:sym typeface="Merriweather"/>
              </a:rPr>
              <a:t> aplikasi web sementara menjaga mereka sebagai mudah-untuk-mempertahankan dan skala besar.</a:t>
            </a:r>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1066800" y="452094"/>
            <a:ext cx="10058400" cy="876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84848"/>
              </a:buClr>
              <a:buSzPct val="100000"/>
              <a:buFont typeface="Montserrat"/>
              <a:buNone/>
            </a:pPr>
            <a:r>
              <a:rPr b="0" i="0" lang="en-US">
                <a:solidFill>
                  <a:srgbClr val="484848"/>
                </a:solidFill>
                <a:latin typeface="Montserrat"/>
                <a:ea typeface="Montserrat"/>
                <a:cs typeface="Montserrat"/>
                <a:sym typeface="Montserrat"/>
              </a:rPr>
              <a:t>Fitur Utama AnggularJS</a:t>
            </a:r>
            <a:br>
              <a:rPr b="0" i="0" lang="en-US">
                <a:solidFill>
                  <a:srgbClr val="484848"/>
                </a:solidFill>
                <a:latin typeface="Montserrat"/>
                <a:ea typeface="Montserrat"/>
                <a:cs typeface="Montserrat"/>
                <a:sym typeface="Montserrat"/>
              </a:rPr>
            </a:br>
            <a:endParaRPr/>
          </a:p>
        </p:txBody>
      </p:sp>
      <p:sp>
        <p:nvSpPr>
          <p:cNvPr id="158" name="Google Shape;158;p7"/>
          <p:cNvSpPr txBox="1"/>
          <p:nvPr>
            <p:ph idx="1" type="body"/>
          </p:nvPr>
        </p:nvSpPr>
        <p:spPr>
          <a:xfrm>
            <a:off x="1066800" y="1033119"/>
            <a:ext cx="10058400" cy="3849624"/>
          </a:xfrm>
          <a:prstGeom prst="rect">
            <a:avLst/>
          </a:prstGeom>
          <a:noFill/>
          <a:ln>
            <a:noFill/>
          </a:ln>
        </p:spPr>
        <p:txBody>
          <a:bodyPr anchorCtr="0" anchor="t" bIns="45700" lIns="91425" spcFirstLastPara="1" rIns="91425" wrap="square" tIns="45700">
            <a:noAutofit/>
          </a:bodyPr>
          <a:lstStyle/>
          <a:p>
            <a:pPr indent="-182880" lvl="0" marL="182880" rtl="0" algn="l">
              <a:lnSpc>
                <a:spcPct val="110000"/>
              </a:lnSpc>
              <a:spcBef>
                <a:spcPts val="0"/>
              </a:spcBef>
              <a:spcAft>
                <a:spcPts val="0"/>
              </a:spcAft>
              <a:buSzPts val="1200"/>
              <a:buChar char="◦"/>
            </a:pPr>
            <a:r>
              <a:rPr b="0" i="0" lang="en-US" sz="1200">
                <a:solidFill>
                  <a:srgbClr val="484848"/>
                </a:solidFill>
                <a:latin typeface="Merriweather"/>
                <a:ea typeface="Merriweather"/>
                <a:cs typeface="Merriweather"/>
                <a:sym typeface="Merriweather"/>
              </a:rPr>
              <a:t>Berikut adalah fitur utama yang paling penting dari </a:t>
            </a:r>
            <a:r>
              <a:rPr b="1" i="0" lang="en-US" sz="1200">
                <a:solidFill>
                  <a:srgbClr val="484848"/>
                </a:solidFill>
                <a:latin typeface="Merriweather"/>
                <a:ea typeface="Merriweather"/>
                <a:cs typeface="Merriweather"/>
                <a:sym typeface="Merriweather"/>
              </a:rPr>
              <a:t>AngularJS :</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Data binding</a:t>
            </a:r>
            <a:r>
              <a:rPr b="0" i="0" lang="en-US" sz="1200">
                <a:solidFill>
                  <a:srgbClr val="484848"/>
                </a:solidFill>
                <a:latin typeface="Merriweather"/>
                <a:ea typeface="Merriweather"/>
                <a:cs typeface="Merriweather"/>
                <a:sym typeface="Merriweather"/>
              </a:rPr>
              <a:t> - Sinkronisasi data seraca otomatis antara komponen model dan view.</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Scope / Lingkup</a:t>
            </a:r>
            <a:r>
              <a:rPr b="0" i="0" lang="en-US" sz="1200">
                <a:solidFill>
                  <a:srgbClr val="484848"/>
                </a:solidFill>
                <a:latin typeface="Merriweather"/>
                <a:ea typeface="Merriweather"/>
                <a:cs typeface="Merriweather"/>
                <a:sym typeface="Merriweather"/>
              </a:rPr>
              <a:t> − Merupakan obyek yang mengacu pada model. Mereka bertindak sebagai lem antara controller dan View.</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Controller </a:t>
            </a:r>
            <a:r>
              <a:rPr b="0" i="0" lang="en-US" sz="1200">
                <a:solidFill>
                  <a:srgbClr val="484848"/>
                </a:solidFill>
                <a:latin typeface="Merriweather"/>
                <a:ea typeface="Merriweather"/>
                <a:cs typeface="Merriweather"/>
                <a:sym typeface="Merriweather"/>
              </a:rPr>
              <a:t>− Merupaan fungsi </a:t>
            </a:r>
            <a:r>
              <a:rPr b="0" i="0" lang="en-US" sz="1200" u="sng" strike="noStrike">
                <a:solidFill>
                  <a:srgbClr val="FF435D"/>
                </a:solidFill>
                <a:latin typeface="Merriweather"/>
                <a:ea typeface="Merriweather"/>
                <a:cs typeface="Merriweather"/>
                <a:sym typeface="Merriweather"/>
                <a:hlinkClick r:id="rId3">
                  <a:extLst>
                    <a:ext uri="{A12FA001-AC4F-418D-AE19-62706E023703}">
                      <ahyp:hlinkClr val="tx"/>
                    </a:ext>
                  </a:extLst>
                </a:hlinkClick>
              </a:rPr>
              <a:t>JavaScript</a:t>
            </a:r>
            <a:r>
              <a:rPr b="0" i="0" lang="en-US" sz="1200">
                <a:solidFill>
                  <a:srgbClr val="484848"/>
                </a:solidFill>
                <a:latin typeface="Merriweather"/>
                <a:ea typeface="Merriweather"/>
                <a:cs typeface="Merriweather"/>
                <a:sym typeface="Merriweather"/>
              </a:rPr>
              <a:t> yang terikat pada lingkup tertentu.</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Services / Layanan</a:t>
            </a:r>
            <a:r>
              <a:rPr b="0" i="0" lang="en-US" sz="1200">
                <a:solidFill>
                  <a:srgbClr val="484848"/>
                </a:solidFill>
                <a:latin typeface="Merriweather"/>
                <a:ea typeface="Merriweather"/>
                <a:cs typeface="Merriweather"/>
                <a:sym typeface="Merriweather"/>
              </a:rPr>
              <a:t> − </a:t>
            </a:r>
            <a:r>
              <a:rPr b="1" i="0" lang="en-US" sz="1200">
                <a:solidFill>
                  <a:srgbClr val="484848"/>
                </a:solidFill>
                <a:latin typeface="Merriweather"/>
                <a:ea typeface="Merriweather"/>
                <a:cs typeface="Merriweather"/>
                <a:sym typeface="Merriweather"/>
              </a:rPr>
              <a:t>AngularJS </a:t>
            </a:r>
            <a:r>
              <a:rPr b="0" i="0" lang="en-US" sz="1200">
                <a:solidFill>
                  <a:srgbClr val="484848"/>
                </a:solidFill>
                <a:latin typeface="Merriweather"/>
                <a:ea typeface="Merriweather"/>
                <a:cs typeface="Merriweather"/>
                <a:sym typeface="Merriweather"/>
              </a:rPr>
              <a:t>datang dengan beberapa </a:t>
            </a:r>
            <a:r>
              <a:rPr b="0" i="1" lang="en-US" sz="1200">
                <a:solidFill>
                  <a:srgbClr val="484848"/>
                </a:solidFill>
                <a:latin typeface="Merriweather"/>
                <a:ea typeface="Merriweather"/>
                <a:cs typeface="Merriweather"/>
                <a:sym typeface="Merriweather"/>
              </a:rPr>
              <a:t>built-in services</a:t>
            </a:r>
            <a:r>
              <a:rPr b="0" i="0" lang="en-US" sz="1200">
                <a:solidFill>
                  <a:srgbClr val="484848"/>
                </a:solidFill>
                <a:latin typeface="Merriweather"/>
                <a:ea typeface="Merriweather"/>
                <a:cs typeface="Merriweather"/>
                <a:sym typeface="Merriweather"/>
              </a:rPr>
              <a:t> misalnya $http untuk membuat </a:t>
            </a:r>
            <a:r>
              <a:rPr b="1" i="0" lang="en-US" sz="1200">
                <a:solidFill>
                  <a:srgbClr val="484848"/>
                </a:solidFill>
                <a:latin typeface="Merriweather"/>
                <a:ea typeface="Merriweather"/>
                <a:cs typeface="Merriweather"/>
                <a:sym typeface="Merriweather"/>
              </a:rPr>
              <a:t>XMLHttpRequests</a:t>
            </a:r>
            <a:r>
              <a:rPr b="0" i="0" lang="en-US" sz="1200">
                <a:solidFill>
                  <a:srgbClr val="484848"/>
                </a:solidFill>
                <a:latin typeface="Merriweather"/>
                <a:ea typeface="Merriweather"/>
                <a:cs typeface="Merriweather"/>
                <a:sym typeface="Merriweather"/>
              </a:rPr>
              <a:t>. Ini adalah objek tunggal yang dipakai hanya sekali diapp.</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Filter</a:t>
            </a:r>
            <a:r>
              <a:rPr b="0" i="0" lang="en-US" sz="1200">
                <a:solidFill>
                  <a:srgbClr val="484848"/>
                </a:solidFill>
                <a:latin typeface="Merriweather"/>
                <a:ea typeface="Merriweather"/>
                <a:cs typeface="Merriweather"/>
                <a:sym typeface="Merriweather"/>
              </a:rPr>
              <a:t> − Pilihan subset dari item dari array dan mengembalikan array baru.</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Directives / Arahan</a:t>
            </a:r>
            <a:r>
              <a:rPr b="0" i="0" lang="en-US" sz="1200">
                <a:solidFill>
                  <a:srgbClr val="484848"/>
                </a:solidFill>
                <a:latin typeface="Merriweather"/>
                <a:ea typeface="Merriweather"/>
                <a:cs typeface="Merriweather"/>
                <a:sym typeface="Merriweather"/>
              </a:rPr>
              <a:t> − Adalah tanda-tanda pada elemen </a:t>
            </a:r>
            <a:r>
              <a:rPr b="1" i="0" lang="en-US" sz="1200">
                <a:solidFill>
                  <a:srgbClr val="484848"/>
                </a:solidFill>
                <a:latin typeface="Merriweather"/>
                <a:ea typeface="Merriweather"/>
                <a:cs typeface="Merriweather"/>
                <a:sym typeface="Merriweather"/>
              </a:rPr>
              <a:t>DOM </a:t>
            </a:r>
            <a:r>
              <a:rPr b="0" i="0" lang="en-US" sz="1200">
                <a:solidFill>
                  <a:srgbClr val="484848"/>
                </a:solidFill>
                <a:latin typeface="Merriweather"/>
                <a:ea typeface="Merriweather"/>
                <a:cs typeface="Merriweather"/>
                <a:sym typeface="Merriweather"/>
              </a:rPr>
              <a:t>(seperti elemen, atribut, css, dan lain - lain). Ini dapat digunakan untuk membuat kustom tag </a:t>
            </a:r>
            <a:r>
              <a:rPr b="0" i="0" lang="en-US" sz="1200" u="sng" strike="noStrike">
                <a:solidFill>
                  <a:srgbClr val="FF435D"/>
                </a:solidFill>
                <a:latin typeface="Merriweather"/>
                <a:ea typeface="Merriweather"/>
                <a:cs typeface="Merriweather"/>
                <a:sym typeface="Merriweather"/>
                <a:hlinkClick r:id="rId4">
                  <a:extLst>
                    <a:ext uri="{A12FA001-AC4F-418D-AE19-62706E023703}">
                      <ahyp:hlinkClr val="tx"/>
                    </a:ext>
                  </a:extLst>
                </a:hlinkClick>
              </a:rPr>
              <a:t>HTML </a:t>
            </a:r>
            <a:r>
              <a:rPr b="0" i="0" lang="en-US" sz="1200">
                <a:solidFill>
                  <a:srgbClr val="484848"/>
                </a:solidFill>
                <a:latin typeface="Merriweather"/>
                <a:ea typeface="Merriweather"/>
                <a:cs typeface="Merriweather"/>
                <a:sym typeface="Merriweather"/>
              </a:rPr>
              <a:t>yang berfungsi sebagai widget baru, kustom. </a:t>
            </a:r>
            <a:r>
              <a:rPr b="1" i="0" lang="en-US" sz="1200">
                <a:solidFill>
                  <a:srgbClr val="484848"/>
                </a:solidFill>
                <a:latin typeface="Merriweather"/>
                <a:ea typeface="Merriweather"/>
                <a:cs typeface="Merriweather"/>
                <a:sym typeface="Merriweather"/>
              </a:rPr>
              <a:t>AngularJS </a:t>
            </a:r>
            <a:r>
              <a:rPr b="0" i="0" lang="en-US" sz="1200">
                <a:solidFill>
                  <a:srgbClr val="484848"/>
                </a:solidFill>
                <a:latin typeface="Merriweather"/>
                <a:ea typeface="Merriweather"/>
                <a:cs typeface="Merriweather"/>
                <a:sym typeface="Merriweather"/>
              </a:rPr>
              <a:t>memiliki built-in arahan (ngBind, ngModel...)</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Templates</a:t>
            </a:r>
            <a:r>
              <a:rPr b="0" i="0" lang="en-US" sz="1200">
                <a:solidFill>
                  <a:srgbClr val="484848"/>
                </a:solidFill>
                <a:latin typeface="Merriweather"/>
                <a:ea typeface="Merriweather"/>
                <a:cs typeface="Merriweather"/>
                <a:sym typeface="Merriweather"/>
              </a:rPr>
              <a:t> − Adalah View yang diberikan dengan informasi dari controller dan model. Terdapat beberapa view dalam satu halaman, menggunakan "parsial" atau file tunggal (seperti index.html).</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Routing </a:t>
            </a:r>
            <a:r>
              <a:rPr b="0" i="0" lang="en-US" sz="1200">
                <a:solidFill>
                  <a:srgbClr val="484848"/>
                </a:solidFill>
                <a:latin typeface="Merriweather"/>
                <a:ea typeface="Merriweather"/>
                <a:cs typeface="Merriweather"/>
                <a:sym typeface="Merriweather"/>
              </a:rPr>
              <a:t>-  Merupajan konsep View switching.</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Model View Whatever </a:t>
            </a:r>
            <a:r>
              <a:rPr b="0" i="0" lang="en-US" sz="1200">
                <a:solidFill>
                  <a:srgbClr val="484848"/>
                </a:solidFill>
                <a:latin typeface="Merriweather"/>
                <a:ea typeface="Merriweather"/>
                <a:cs typeface="Merriweather"/>
                <a:sym typeface="Merriweather"/>
              </a:rPr>
              <a:t>− Apapun </a:t>
            </a:r>
            <a:r>
              <a:rPr b="0" i="0" lang="en-US" sz="1200" u="sng" strike="noStrike">
                <a:solidFill>
                  <a:srgbClr val="FF435D"/>
                </a:solidFill>
                <a:latin typeface="Merriweather"/>
                <a:ea typeface="Merriweather"/>
                <a:cs typeface="Merriweather"/>
                <a:sym typeface="Merriweather"/>
                <a:hlinkClick r:id="rId5">
                  <a:extLst>
                    <a:ext uri="{A12FA001-AC4F-418D-AE19-62706E023703}">
                      <ahyp:hlinkClr val="tx"/>
                    </a:ext>
                  </a:extLst>
                </a:hlinkClick>
              </a:rPr>
              <a:t>MVC </a:t>
            </a:r>
            <a:r>
              <a:rPr b="0" i="0" lang="en-US" sz="1200">
                <a:solidFill>
                  <a:srgbClr val="484848"/>
                </a:solidFill>
                <a:latin typeface="Merriweather"/>
                <a:ea typeface="Merriweather"/>
                <a:cs typeface="Merriweather"/>
                <a:sym typeface="Merriweather"/>
              </a:rPr>
              <a:t>adalah pola desain untuk membagi aplikasi menjadi bagian yang berbeda (disebut </a:t>
            </a:r>
            <a:r>
              <a:rPr b="0" i="1" lang="en-US" sz="1200">
                <a:solidFill>
                  <a:srgbClr val="484848"/>
                </a:solidFill>
                <a:latin typeface="Merriweather"/>
                <a:ea typeface="Merriweather"/>
                <a:cs typeface="Merriweather"/>
                <a:sym typeface="Merriweather"/>
              </a:rPr>
              <a:t>Model, View </a:t>
            </a:r>
            <a:r>
              <a:rPr b="0" i="0" lang="en-US" sz="1200">
                <a:solidFill>
                  <a:srgbClr val="484848"/>
                </a:solidFill>
                <a:latin typeface="Merriweather"/>
                <a:ea typeface="Merriweather"/>
                <a:cs typeface="Merriweather"/>
                <a:sym typeface="Merriweather"/>
              </a:rPr>
              <a:t>dan </a:t>
            </a:r>
            <a:r>
              <a:rPr b="0" i="1" lang="en-US" sz="1200">
                <a:solidFill>
                  <a:srgbClr val="484848"/>
                </a:solidFill>
                <a:latin typeface="Merriweather"/>
                <a:ea typeface="Merriweather"/>
                <a:cs typeface="Merriweather"/>
                <a:sym typeface="Merriweather"/>
              </a:rPr>
              <a:t>Controller</a:t>
            </a:r>
            <a:r>
              <a:rPr b="0" i="0" lang="en-US" sz="1200">
                <a:solidFill>
                  <a:srgbClr val="484848"/>
                </a:solidFill>
                <a:latin typeface="Merriweather"/>
                <a:ea typeface="Merriweather"/>
                <a:cs typeface="Merriweather"/>
                <a:sym typeface="Merriweather"/>
              </a:rPr>
              <a:t>), masing-masing dengan tanggung jawab yang berbeda. AngularJS tidak melaksanakan MVC dalam arti tradisional, tetapi agak sesuatu lebih dekat ke </a:t>
            </a:r>
            <a:r>
              <a:rPr b="1" i="0" lang="en-US" sz="1200">
                <a:solidFill>
                  <a:srgbClr val="484848"/>
                </a:solidFill>
                <a:latin typeface="Merriweather"/>
                <a:ea typeface="Merriweather"/>
                <a:cs typeface="Merriweather"/>
                <a:sym typeface="Merriweather"/>
              </a:rPr>
              <a:t>MVVM(Model-View-ViewModel)</a:t>
            </a:r>
            <a:r>
              <a:rPr b="0" i="0" lang="en-US" sz="1200">
                <a:solidFill>
                  <a:srgbClr val="484848"/>
                </a:solidFill>
                <a:latin typeface="Merriweather"/>
                <a:ea typeface="Merriweather"/>
                <a:cs typeface="Merriweather"/>
                <a:sym typeface="Merriweather"/>
              </a:rPr>
              <a:t>. </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Deep Linking</a:t>
            </a:r>
            <a:r>
              <a:rPr b="0" i="0" lang="en-US" sz="1200">
                <a:solidFill>
                  <a:srgbClr val="484848"/>
                </a:solidFill>
                <a:latin typeface="Merriweather"/>
                <a:ea typeface="Merriweather"/>
                <a:cs typeface="Merriweather"/>
                <a:sym typeface="Merriweather"/>
              </a:rPr>
              <a:t> − </a:t>
            </a:r>
            <a:r>
              <a:rPr b="1" i="0" lang="en-US" sz="1200">
                <a:solidFill>
                  <a:srgbClr val="484848"/>
                </a:solidFill>
                <a:latin typeface="Merriweather"/>
                <a:ea typeface="Merriweather"/>
                <a:cs typeface="Merriweather"/>
                <a:sym typeface="Merriweather"/>
              </a:rPr>
              <a:t>Deep </a:t>
            </a:r>
            <a:r>
              <a:rPr b="0" i="0" lang="en-US" sz="1200">
                <a:solidFill>
                  <a:srgbClr val="484848"/>
                </a:solidFill>
                <a:latin typeface="Merriweather"/>
                <a:ea typeface="Merriweather"/>
                <a:cs typeface="Merriweather"/>
                <a:sym typeface="Merriweather"/>
              </a:rPr>
              <a:t>menungkinkan  menghubungkan Anda untuk menyandikan keadaan aplikasi dalam </a:t>
            </a:r>
            <a:r>
              <a:rPr b="1" i="0" lang="en-US" sz="1200">
                <a:solidFill>
                  <a:srgbClr val="484848"/>
                </a:solidFill>
                <a:latin typeface="Merriweather"/>
                <a:ea typeface="Merriweather"/>
                <a:cs typeface="Merriweather"/>
                <a:sym typeface="Merriweather"/>
              </a:rPr>
              <a:t>URL </a:t>
            </a:r>
            <a:r>
              <a:rPr b="0" i="0" lang="en-US" sz="1200">
                <a:solidFill>
                  <a:srgbClr val="484848"/>
                </a:solidFill>
                <a:latin typeface="Merriweather"/>
                <a:ea typeface="Merriweather"/>
                <a:cs typeface="Merriweather"/>
                <a:sym typeface="Merriweather"/>
              </a:rPr>
              <a:t>sehingga ia dapat bookmarked. Aplikasi kemudian dapat dikembalikan dari </a:t>
            </a:r>
            <a:r>
              <a:rPr b="1" i="0" lang="en-US" sz="1200">
                <a:solidFill>
                  <a:srgbClr val="484848"/>
                </a:solidFill>
                <a:latin typeface="Merriweather"/>
                <a:ea typeface="Merriweather"/>
                <a:cs typeface="Merriweather"/>
                <a:sym typeface="Merriweather"/>
              </a:rPr>
              <a:t>URL</a:t>
            </a:r>
            <a:r>
              <a:rPr b="0" i="0" lang="en-US" sz="1200">
                <a:solidFill>
                  <a:srgbClr val="484848"/>
                </a:solidFill>
                <a:latin typeface="Merriweather"/>
                <a:ea typeface="Merriweather"/>
                <a:cs typeface="Merriweather"/>
                <a:sym typeface="Merriweather"/>
              </a:rPr>
              <a:t> ke negara yang sama.</a:t>
            </a:r>
            <a:endParaRPr/>
          </a:p>
          <a:p>
            <a:pPr indent="-182880" lvl="0" marL="182880" rtl="0" algn="just">
              <a:lnSpc>
                <a:spcPct val="110000"/>
              </a:lnSpc>
              <a:spcBef>
                <a:spcPts val="900"/>
              </a:spcBef>
              <a:spcAft>
                <a:spcPts val="0"/>
              </a:spcAft>
              <a:buSzPts val="1200"/>
              <a:buFont typeface="Arial"/>
              <a:buChar char="•"/>
            </a:pPr>
            <a:r>
              <a:rPr b="1" i="0" lang="en-US" sz="1200">
                <a:solidFill>
                  <a:srgbClr val="484848"/>
                </a:solidFill>
                <a:latin typeface="Merriweather"/>
                <a:ea typeface="Merriweather"/>
                <a:cs typeface="Merriweather"/>
                <a:sym typeface="Merriweather"/>
              </a:rPr>
              <a:t>Dependency Injection </a:t>
            </a:r>
            <a:r>
              <a:rPr b="0" i="0" lang="en-US" sz="1200">
                <a:solidFill>
                  <a:srgbClr val="484848"/>
                </a:solidFill>
                <a:latin typeface="Merriweather"/>
                <a:ea typeface="Merriweather"/>
                <a:cs typeface="Merriweather"/>
                <a:sym typeface="Merriweather"/>
              </a:rPr>
              <a:t>− </a:t>
            </a:r>
            <a:r>
              <a:rPr b="1" i="0" lang="en-US" sz="1200">
                <a:solidFill>
                  <a:srgbClr val="484848"/>
                </a:solidFill>
                <a:latin typeface="Merriweather"/>
                <a:ea typeface="Merriweather"/>
                <a:cs typeface="Merriweather"/>
                <a:sym typeface="Merriweather"/>
              </a:rPr>
              <a:t>AngularJS </a:t>
            </a:r>
            <a:r>
              <a:rPr b="0" i="0" lang="en-US" sz="1200">
                <a:solidFill>
                  <a:srgbClr val="484848"/>
                </a:solidFill>
                <a:latin typeface="Merriweather"/>
                <a:ea typeface="Merriweather"/>
                <a:cs typeface="Merriweather"/>
                <a:sym typeface="Merriweather"/>
              </a:rPr>
              <a:t>memiliki </a:t>
            </a:r>
            <a:r>
              <a:rPr b="0" i="1" lang="en-US" sz="1200">
                <a:solidFill>
                  <a:srgbClr val="484848"/>
                </a:solidFill>
                <a:latin typeface="Merriweather"/>
                <a:ea typeface="Merriweather"/>
                <a:cs typeface="Merriweather"/>
                <a:sym typeface="Merriweather"/>
              </a:rPr>
              <a:t>built-in</a:t>
            </a:r>
            <a:r>
              <a:rPr b="0" i="0" lang="en-US" sz="1200">
                <a:solidFill>
                  <a:srgbClr val="484848"/>
                </a:solidFill>
                <a:latin typeface="Merriweather"/>
                <a:ea typeface="Merriweather"/>
                <a:cs typeface="Merriweather"/>
                <a:sym typeface="Merriweather"/>
              </a:rPr>
              <a:t> ketergantungan injeksi subsistem yang membantu pengembang dengan membuat aplikasi lebih mudah untuk mengembangkan, memahami, dan menguji.</a:t>
            </a:r>
            <a:endParaRPr/>
          </a:p>
          <a:p>
            <a:pPr indent="-106679" lvl="0" marL="182880" rtl="0" algn="l">
              <a:lnSpc>
                <a:spcPct val="110000"/>
              </a:lnSpc>
              <a:spcBef>
                <a:spcPts val="900"/>
              </a:spcBef>
              <a:spcAft>
                <a:spcPts val="0"/>
              </a:spcAft>
              <a:buSzPts val="1200"/>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84848"/>
              </a:buClr>
              <a:buSzPts val="4000"/>
              <a:buFont typeface="Montserrat"/>
              <a:buNone/>
            </a:pPr>
            <a:r>
              <a:rPr b="0" i="0" lang="en-US">
                <a:solidFill>
                  <a:srgbClr val="484848"/>
                </a:solidFill>
                <a:latin typeface="Montserrat"/>
                <a:ea typeface="Montserrat"/>
                <a:cs typeface="Montserrat"/>
                <a:sym typeface="Montserrat"/>
              </a:rPr>
              <a:t>Konsep dari AngularJS</a:t>
            </a:r>
            <a:br>
              <a:rPr b="0" i="0" lang="en-US">
                <a:solidFill>
                  <a:srgbClr val="484848"/>
                </a:solidFill>
                <a:latin typeface="Montserrat"/>
                <a:ea typeface="Montserrat"/>
                <a:cs typeface="Montserrat"/>
                <a:sym typeface="Montserrat"/>
              </a:rPr>
            </a:br>
            <a:endParaRPr/>
          </a:p>
        </p:txBody>
      </p:sp>
      <p:pic>
        <p:nvPicPr>
          <p:cNvPr id="164" name="Google Shape;164;p8"/>
          <p:cNvPicPr preferRelativeResize="0"/>
          <p:nvPr>
            <p:ph idx="1" type="body"/>
          </p:nvPr>
        </p:nvPicPr>
        <p:blipFill rotWithShape="1">
          <a:blip r:embed="rId3">
            <a:alphaModFix/>
          </a:blip>
          <a:srcRect b="0" l="0" r="0" t="0"/>
          <a:stretch/>
        </p:blipFill>
        <p:spPr>
          <a:xfrm>
            <a:off x="3651490" y="2103438"/>
            <a:ext cx="4889019" cy="3849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84848"/>
              </a:buClr>
              <a:buSzPct val="100000"/>
              <a:buFont typeface="Montserrat"/>
              <a:buNone/>
            </a:pPr>
            <a:r>
              <a:rPr b="0" i="0" lang="en-US">
                <a:solidFill>
                  <a:srgbClr val="484848"/>
                </a:solidFill>
                <a:latin typeface="Montserrat"/>
                <a:ea typeface="Montserrat"/>
                <a:cs typeface="Montserrat"/>
                <a:sym typeface="Montserrat"/>
              </a:rPr>
              <a:t>Keuntungan / Kelebihan dan Manfaat dari AngularJS</a:t>
            </a:r>
            <a:br>
              <a:rPr b="0" i="0" lang="en-US">
                <a:solidFill>
                  <a:srgbClr val="484848"/>
                </a:solidFill>
                <a:latin typeface="Montserrat"/>
                <a:ea typeface="Montserrat"/>
                <a:cs typeface="Montserrat"/>
                <a:sym typeface="Montserrat"/>
              </a:rPr>
            </a:br>
            <a:endParaRPr/>
          </a:p>
        </p:txBody>
      </p:sp>
      <p:sp>
        <p:nvSpPr>
          <p:cNvPr id="170" name="Google Shape;170;p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just">
              <a:lnSpc>
                <a:spcPct val="110000"/>
              </a:lnSpc>
              <a:spcBef>
                <a:spcPts val="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menyediakan </a:t>
            </a:r>
            <a:r>
              <a:rPr b="0" i="0" lang="en-US" u="sng">
                <a:solidFill>
                  <a:srgbClr val="484848"/>
                </a:solidFill>
                <a:latin typeface="Merriweather"/>
                <a:ea typeface="Merriweather"/>
                <a:cs typeface="Merriweather"/>
                <a:sym typeface="Merriweather"/>
              </a:rPr>
              <a:t>kemampuan untuk membuat satu halaman</a:t>
            </a:r>
            <a:r>
              <a:rPr b="0" i="0" lang="en-US">
                <a:solidFill>
                  <a:srgbClr val="484848"/>
                </a:solidFill>
                <a:latin typeface="Merriweather"/>
                <a:ea typeface="Merriweather"/>
                <a:cs typeface="Merriweather"/>
                <a:sym typeface="Merriweather"/>
              </a:rPr>
              <a:t> aplikasi dengan cara yang sangat bersih / clean dan maintainable .</a:t>
            </a: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menyediakan kemampuan mengikat data ke HTML sehingga memberikan pengguna pengalaman yang </a:t>
            </a:r>
            <a:r>
              <a:rPr b="0" i="0" lang="en-US" u="sng">
                <a:solidFill>
                  <a:srgbClr val="484848"/>
                </a:solidFill>
                <a:latin typeface="Merriweather"/>
                <a:ea typeface="Merriweather"/>
                <a:cs typeface="Merriweather"/>
                <a:sym typeface="Merriweather"/>
              </a:rPr>
              <a:t>kaya dan responsif</a:t>
            </a:r>
            <a:endParaRPr b="0" i="0">
              <a:solidFill>
                <a:srgbClr val="484848"/>
              </a:solidFill>
              <a:latin typeface="Merriweather"/>
              <a:ea typeface="Merriweather"/>
              <a:cs typeface="Merriweather"/>
              <a:sym typeface="Merriweather"/>
            </a:endParaRPr>
          </a:p>
          <a:p>
            <a:pPr indent="-182880" lvl="0" marL="182880" rtl="0" algn="just">
              <a:lnSpc>
                <a:spcPct val="110000"/>
              </a:lnSpc>
              <a:spcBef>
                <a:spcPts val="900"/>
              </a:spcBef>
              <a:spcAft>
                <a:spcPts val="0"/>
              </a:spcAft>
              <a:buSzPts val="1500"/>
              <a:buFont typeface="Arial"/>
              <a:buChar char="•"/>
            </a:pPr>
            <a:r>
              <a:rPr b="0" i="0" lang="en-US">
                <a:solidFill>
                  <a:srgbClr val="484848"/>
                </a:solidFill>
                <a:latin typeface="Merriweather"/>
                <a:ea typeface="Merriweather"/>
                <a:cs typeface="Merriweather"/>
                <a:sym typeface="Merriweather"/>
              </a:rPr>
              <a:t>Kode </a:t>
            </a: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merupakan unit </a:t>
            </a:r>
            <a:r>
              <a:rPr b="0" i="0" lang="en-US" u="sng">
                <a:solidFill>
                  <a:srgbClr val="484848"/>
                </a:solidFill>
                <a:latin typeface="Merriweather"/>
                <a:ea typeface="Merriweather"/>
                <a:cs typeface="Merriweather"/>
                <a:sym typeface="Merriweather"/>
              </a:rPr>
              <a:t>yang telah teruji.</a:t>
            </a:r>
            <a:endParaRPr b="0" i="0">
              <a:solidFill>
                <a:srgbClr val="484848"/>
              </a:solidFill>
              <a:latin typeface="Merriweather"/>
              <a:ea typeface="Merriweather"/>
              <a:cs typeface="Merriweather"/>
              <a:sym typeface="Merriweathe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menggunakan injeksi ketergantungan dan membuat penggunaan keprihatinan pemisahan.</a:t>
            </a:r>
            <a:endParaRPr/>
          </a:p>
          <a:p>
            <a:pPr indent="-182880" lvl="0" marL="182880" rtl="0" algn="just">
              <a:lnSpc>
                <a:spcPct val="110000"/>
              </a:lnSpc>
              <a:spcBef>
                <a:spcPts val="900"/>
              </a:spcBef>
              <a:spcAft>
                <a:spcPts val="0"/>
              </a:spcAft>
              <a:buSzPts val="1500"/>
              <a:buFont typeface="Arial"/>
              <a:buChar char="•"/>
            </a:pPr>
            <a:r>
              <a:rPr b="1" i="0" lang="en-US">
                <a:solidFill>
                  <a:srgbClr val="484848"/>
                </a:solidFill>
                <a:latin typeface="Merriweather"/>
                <a:ea typeface="Merriweather"/>
                <a:cs typeface="Merriweather"/>
                <a:sym typeface="Merriweather"/>
              </a:rPr>
              <a:t>AngularJS </a:t>
            </a:r>
            <a:r>
              <a:rPr b="0" i="0" lang="en-US">
                <a:solidFill>
                  <a:srgbClr val="484848"/>
                </a:solidFill>
                <a:latin typeface="Merriweather"/>
                <a:ea typeface="Merriweather"/>
                <a:cs typeface="Merriweather"/>
                <a:sym typeface="Merriweather"/>
              </a:rPr>
              <a:t>menyediakan</a:t>
            </a:r>
            <a:r>
              <a:rPr b="0" i="0" lang="en-US" u="sng">
                <a:solidFill>
                  <a:srgbClr val="484848"/>
                </a:solidFill>
                <a:latin typeface="Merriweather"/>
                <a:ea typeface="Merriweather"/>
                <a:cs typeface="Merriweather"/>
                <a:sym typeface="Merriweather"/>
              </a:rPr>
              <a:t> komponen yang dapat digunakan kembali.</a:t>
            </a:r>
            <a:endParaRPr b="0" i="0">
              <a:solidFill>
                <a:srgbClr val="484848"/>
              </a:solidFill>
              <a:latin typeface="Merriweather"/>
              <a:ea typeface="Merriweather"/>
              <a:cs typeface="Merriweather"/>
              <a:sym typeface="Merriweather"/>
            </a:endParaRPr>
          </a:p>
          <a:p>
            <a:pPr indent="-182880" lvl="0" marL="182880" rtl="0" algn="just">
              <a:lnSpc>
                <a:spcPct val="110000"/>
              </a:lnSpc>
              <a:spcBef>
                <a:spcPts val="900"/>
              </a:spcBef>
              <a:spcAft>
                <a:spcPts val="0"/>
              </a:spcAft>
              <a:buSzPts val="1500"/>
              <a:buFont typeface="Arial"/>
              <a:buChar char="•"/>
            </a:pPr>
            <a:r>
              <a:rPr b="0" i="0" lang="en-US">
                <a:solidFill>
                  <a:srgbClr val="484848"/>
                </a:solidFill>
                <a:latin typeface="Merriweather"/>
                <a:ea typeface="Merriweather"/>
                <a:cs typeface="Merriweather"/>
                <a:sym typeface="Merriweather"/>
              </a:rPr>
              <a:t>Dengan </a:t>
            </a:r>
            <a:r>
              <a:rPr b="1" i="0" lang="en-US">
                <a:solidFill>
                  <a:srgbClr val="484848"/>
                </a:solidFill>
                <a:latin typeface="Merriweather"/>
                <a:ea typeface="Merriweather"/>
                <a:cs typeface="Merriweather"/>
                <a:sym typeface="Merriweather"/>
              </a:rPr>
              <a:t>AngularJS</a:t>
            </a:r>
            <a:r>
              <a:rPr b="0" i="0" lang="en-US">
                <a:solidFill>
                  <a:srgbClr val="484848"/>
                </a:solidFill>
                <a:latin typeface="Merriweather"/>
                <a:ea typeface="Merriweather"/>
                <a:cs typeface="Merriweather"/>
                <a:sym typeface="Merriweather"/>
              </a:rPr>
              <a:t>, pengembang dapat menulis lebih sedikit kode dan mendapatkan lebih banyak fungsi.</a:t>
            </a:r>
            <a:endParaRPr/>
          </a:p>
          <a:p>
            <a:pPr indent="-182880" lvl="0" marL="182880" rtl="0" algn="just">
              <a:lnSpc>
                <a:spcPct val="110000"/>
              </a:lnSpc>
              <a:spcBef>
                <a:spcPts val="900"/>
              </a:spcBef>
              <a:spcAft>
                <a:spcPts val="0"/>
              </a:spcAft>
              <a:buSzPts val="1500"/>
              <a:buFont typeface="Arial"/>
              <a:buChar char="•"/>
            </a:pPr>
            <a:r>
              <a:rPr b="0" i="0" lang="en-US">
                <a:solidFill>
                  <a:srgbClr val="484848"/>
                </a:solidFill>
                <a:latin typeface="Merriweather"/>
                <a:ea typeface="Merriweather"/>
                <a:cs typeface="Merriweather"/>
                <a:sym typeface="Merriweather"/>
              </a:rPr>
              <a:t>Dalam </a:t>
            </a:r>
            <a:r>
              <a:rPr b="1" i="0" lang="en-US">
                <a:solidFill>
                  <a:srgbClr val="484848"/>
                </a:solidFill>
                <a:latin typeface="Merriweather"/>
                <a:ea typeface="Merriweather"/>
                <a:cs typeface="Merriweather"/>
                <a:sym typeface="Merriweather"/>
              </a:rPr>
              <a:t>AngularJS</a:t>
            </a:r>
            <a:r>
              <a:rPr b="0" i="0" lang="en-US">
                <a:solidFill>
                  <a:srgbClr val="484848"/>
                </a:solidFill>
                <a:latin typeface="Merriweather"/>
                <a:ea typeface="Merriweather"/>
                <a:cs typeface="Merriweather"/>
                <a:sym typeface="Merriweather"/>
              </a:rPr>
              <a:t>, </a:t>
            </a:r>
            <a:r>
              <a:rPr b="0" i="0" lang="en-US" u="sng">
                <a:solidFill>
                  <a:srgbClr val="484848"/>
                </a:solidFill>
                <a:latin typeface="Merriweather"/>
                <a:ea typeface="Merriweather"/>
                <a:cs typeface="Merriweather"/>
                <a:sym typeface="Merriweather"/>
              </a:rPr>
              <a:t>murni halaman View html</a:t>
            </a:r>
            <a:r>
              <a:rPr b="0" i="0" lang="en-US">
                <a:solidFill>
                  <a:srgbClr val="484848"/>
                </a:solidFill>
                <a:latin typeface="Merriweather"/>
                <a:ea typeface="Merriweather"/>
                <a:cs typeface="Merriweather"/>
                <a:sym typeface="Merriweather"/>
              </a:rPr>
              <a:t>, dan ditulis dalam JavaScript controller melakukan proses bisnis.</a:t>
            </a:r>
            <a:endParaRPr/>
          </a:p>
          <a:p>
            <a:pPr indent="-87629" lvl="0" marL="182880" rtl="0" algn="l">
              <a:lnSpc>
                <a:spcPct val="110000"/>
              </a:lnSpc>
              <a:spcBef>
                <a:spcPts val="900"/>
              </a:spcBef>
              <a:spcAft>
                <a:spcPts val="0"/>
              </a:spcAft>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2021-03-04T03:19:30Z</dcterms:created>
  <dc:creator>irsal yunus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