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2" r:id="rId8"/>
    <p:sldId id="277" r:id="rId9"/>
    <p:sldId id="263" r:id="rId10"/>
    <p:sldId id="280" r:id="rId11"/>
    <p:sldId id="281" r:id="rId12"/>
    <p:sldId id="261" r:id="rId13"/>
    <p:sldId id="265" r:id="rId14"/>
    <p:sldId id="266" r:id="rId15"/>
    <p:sldId id="267" r:id="rId16"/>
    <p:sldId id="269" r:id="rId17"/>
    <p:sldId id="268" r:id="rId18"/>
    <p:sldId id="272" r:id="rId19"/>
    <p:sldId id="273" r:id="rId20"/>
    <p:sldId id="276" r:id="rId21"/>
    <p:sldId id="271" r:id="rId22"/>
    <p:sldId id="274" r:id="rId23"/>
    <p:sldId id="275" r:id="rId24"/>
    <p:sldId id="282" r:id="rId25"/>
    <p:sldId id="279" r:id="rId26"/>
    <p:sldId id="283" r:id="rId27"/>
    <p:sldId id="284" r:id="rId28"/>
    <p:sldId id="278" r:id="rId29"/>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p:scale>
          <a:sx n="129" d="100"/>
          <a:sy n="129" d="100"/>
        </p:scale>
        <p:origin x="-438" y="1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t-IT"/>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t-IT"/>
          </a:p>
        </p:txBody>
      </p:sp>
      <p:sp>
        <p:nvSpPr>
          <p:cNvPr id="4" name="Date Placeholder 3"/>
          <p:cNvSpPr>
            <a:spLocks noGrp="1"/>
          </p:cNvSpPr>
          <p:nvPr>
            <p:ph type="dt" sz="half" idx="10"/>
          </p:nvPr>
        </p:nvSpPr>
        <p:spPr/>
        <p:txBody>
          <a:bodyPr/>
          <a:lstStyle/>
          <a:p>
            <a:fld id="{D1DF1945-3545-452F-B1C3-0E7D6E6707B8}" type="datetimeFigureOut">
              <a:rPr lang="it-IT" smtClean="0"/>
              <a:t>15/11/2017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0FA79F21-E67B-47A4-A5DB-CE37F7338D02}" type="slidenum">
              <a:rPr lang="it-IT" smtClean="0"/>
              <a:t>‹#›</a:t>
            </a:fld>
            <a:endParaRPr lang="it-IT"/>
          </a:p>
        </p:txBody>
      </p:sp>
    </p:spTree>
    <p:extLst>
      <p:ext uri="{BB962C8B-B14F-4D97-AF65-F5344CB8AC3E}">
        <p14:creationId xmlns:p14="http://schemas.microsoft.com/office/powerpoint/2010/main" val="1503028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10"/>
          </p:nvPr>
        </p:nvSpPr>
        <p:spPr/>
        <p:txBody>
          <a:bodyPr/>
          <a:lstStyle/>
          <a:p>
            <a:fld id="{D1DF1945-3545-452F-B1C3-0E7D6E6707B8}" type="datetimeFigureOut">
              <a:rPr lang="it-IT" smtClean="0"/>
              <a:t>15/11/2017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0FA79F21-E67B-47A4-A5DB-CE37F7338D02}" type="slidenum">
              <a:rPr lang="it-IT" smtClean="0"/>
              <a:t>‹#›</a:t>
            </a:fld>
            <a:endParaRPr lang="it-IT"/>
          </a:p>
        </p:txBody>
      </p:sp>
    </p:spTree>
    <p:extLst>
      <p:ext uri="{BB962C8B-B14F-4D97-AF65-F5344CB8AC3E}">
        <p14:creationId xmlns:p14="http://schemas.microsoft.com/office/powerpoint/2010/main" val="560320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t-IT"/>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10"/>
          </p:nvPr>
        </p:nvSpPr>
        <p:spPr/>
        <p:txBody>
          <a:bodyPr/>
          <a:lstStyle/>
          <a:p>
            <a:fld id="{D1DF1945-3545-452F-B1C3-0E7D6E6707B8}" type="datetimeFigureOut">
              <a:rPr lang="it-IT" smtClean="0"/>
              <a:t>15/11/2017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0FA79F21-E67B-47A4-A5DB-CE37F7338D02}" type="slidenum">
              <a:rPr lang="it-IT" smtClean="0"/>
              <a:t>‹#›</a:t>
            </a:fld>
            <a:endParaRPr lang="it-IT"/>
          </a:p>
        </p:txBody>
      </p:sp>
    </p:spTree>
    <p:extLst>
      <p:ext uri="{BB962C8B-B14F-4D97-AF65-F5344CB8AC3E}">
        <p14:creationId xmlns:p14="http://schemas.microsoft.com/office/powerpoint/2010/main" val="74972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10"/>
          </p:nvPr>
        </p:nvSpPr>
        <p:spPr/>
        <p:txBody>
          <a:bodyPr/>
          <a:lstStyle/>
          <a:p>
            <a:fld id="{D1DF1945-3545-452F-B1C3-0E7D6E6707B8}" type="datetimeFigureOut">
              <a:rPr lang="it-IT" smtClean="0"/>
              <a:t>15/11/2017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0FA79F21-E67B-47A4-A5DB-CE37F7338D02}" type="slidenum">
              <a:rPr lang="it-IT" smtClean="0"/>
              <a:t>‹#›</a:t>
            </a:fld>
            <a:endParaRPr lang="it-IT"/>
          </a:p>
        </p:txBody>
      </p:sp>
    </p:spTree>
    <p:extLst>
      <p:ext uri="{BB962C8B-B14F-4D97-AF65-F5344CB8AC3E}">
        <p14:creationId xmlns:p14="http://schemas.microsoft.com/office/powerpoint/2010/main" val="1659808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t-IT"/>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DF1945-3545-452F-B1C3-0E7D6E6707B8}" type="datetimeFigureOut">
              <a:rPr lang="it-IT" smtClean="0"/>
              <a:t>15/11/2017</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0FA79F21-E67B-47A4-A5DB-CE37F7338D02}" type="slidenum">
              <a:rPr lang="it-IT" smtClean="0"/>
              <a:t>‹#›</a:t>
            </a:fld>
            <a:endParaRPr lang="it-IT"/>
          </a:p>
        </p:txBody>
      </p:sp>
    </p:spTree>
    <p:extLst>
      <p:ext uri="{BB962C8B-B14F-4D97-AF65-F5344CB8AC3E}">
        <p14:creationId xmlns:p14="http://schemas.microsoft.com/office/powerpoint/2010/main" val="308795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5" name="Date Placeholder 4"/>
          <p:cNvSpPr>
            <a:spLocks noGrp="1"/>
          </p:cNvSpPr>
          <p:nvPr>
            <p:ph type="dt" sz="half" idx="10"/>
          </p:nvPr>
        </p:nvSpPr>
        <p:spPr/>
        <p:txBody>
          <a:bodyPr/>
          <a:lstStyle/>
          <a:p>
            <a:fld id="{D1DF1945-3545-452F-B1C3-0E7D6E6707B8}" type="datetimeFigureOut">
              <a:rPr lang="it-IT" smtClean="0"/>
              <a:t>15/11/2017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0FA79F21-E67B-47A4-A5DB-CE37F7338D02}" type="slidenum">
              <a:rPr lang="it-IT" smtClean="0"/>
              <a:t>‹#›</a:t>
            </a:fld>
            <a:endParaRPr lang="it-IT"/>
          </a:p>
        </p:txBody>
      </p:sp>
    </p:spTree>
    <p:extLst>
      <p:ext uri="{BB962C8B-B14F-4D97-AF65-F5344CB8AC3E}">
        <p14:creationId xmlns:p14="http://schemas.microsoft.com/office/powerpoint/2010/main" val="1389175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t-IT"/>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7" name="Date Placeholder 6"/>
          <p:cNvSpPr>
            <a:spLocks noGrp="1"/>
          </p:cNvSpPr>
          <p:nvPr>
            <p:ph type="dt" sz="half" idx="10"/>
          </p:nvPr>
        </p:nvSpPr>
        <p:spPr/>
        <p:txBody>
          <a:bodyPr/>
          <a:lstStyle/>
          <a:p>
            <a:fld id="{D1DF1945-3545-452F-B1C3-0E7D6E6707B8}" type="datetimeFigureOut">
              <a:rPr lang="it-IT" smtClean="0"/>
              <a:t>15/11/2017</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0FA79F21-E67B-47A4-A5DB-CE37F7338D02}" type="slidenum">
              <a:rPr lang="it-IT" smtClean="0"/>
              <a:t>‹#›</a:t>
            </a:fld>
            <a:endParaRPr lang="it-IT"/>
          </a:p>
        </p:txBody>
      </p:sp>
    </p:spTree>
    <p:extLst>
      <p:ext uri="{BB962C8B-B14F-4D97-AF65-F5344CB8AC3E}">
        <p14:creationId xmlns:p14="http://schemas.microsoft.com/office/powerpoint/2010/main" val="2735381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Date Placeholder 2"/>
          <p:cNvSpPr>
            <a:spLocks noGrp="1"/>
          </p:cNvSpPr>
          <p:nvPr>
            <p:ph type="dt" sz="half" idx="10"/>
          </p:nvPr>
        </p:nvSpPr>
        <p:spPr/>
        <p:txBody>
          <a:bodyPr/>
          <a:lstStyle/>
          <a:p>
            <a:fld id="{D1DF1945-3545-452F-B1C3-0E7D6E6707B8}" type="datetimeFigureOut">
              <a:rPr lang="it-IT" smtClean="0"/>
              <a:t>15/11/2017</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0FA79F21-E67B-47A4-A5DB-CE37F7338D02}" type="slidenum">
              <a:rPr lang="it-IT" smtClean="0"/>
              <a:t>‹#›</a:t>
            </a:fld>
            <a:endParaRPr lang="it-IT"/>
          </a:p>
        </p:txBody>
      </p:sp>
    </p:spTree>
    <p:extLst>
      <p:ext uri="{BB962C8B-B14F-4D97-AF65-F5344CB8AC3E}">
        <p14:creationId xmlns:p14="http://schemas.microsoft.com/office/powerpoint/2010/main" val="1528630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DF1945-3545-452F-B1C3-0E7D6E6707B8}" type="datetimeFigureOut">
              <a:rPr lang="it-IT" smtClean="0"/>
              <a:t>15/11/2017</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0FA79F21-E67B-47A4-A5DB-CE37F7338D02}" type="slidenum">
              <a:rPr lang="it-IT" smtClean="0"/>
              <a:t>‹#›</a:t>
            </a:fld>
            <a:endParaRPr lang="it-IT"/>
          </a:p>
        </p:txBody>
      </p:sp>
    </p:spTree>
    <p:extLst>
      <p:ext uri="{BB962C8B-B14F-4D97-AF65-F5344CB8AC3E}">
        <p14:creationId xmlns:p14="http://schemas.microsoft.com/office/powerpoint/2010/main" val="3054789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t-IT"/>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DF1945-3545-452F-B1C3-0E7D6E6707B8}" type="datetimeFigureOut">
              <a:rPr lang="it-IT" smtClean="0"/>
              <a:t>15/11/2017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0FA79F21-E67B-47A4-A5DB-CE37F7338D02}" type="slidenum">
              <a:rPr lang="it-IT" smtClean="0"/>
              <a:t>‹#›</a:t>
            </a:fld>
            <a:endParaRPr lang="it-IT"/>
          </a:p>
        </p:txBody>
      </p:sp>
    </p:spTree>
    <p:extLst>
      <p:ext uri="{BB962C8B-B14F-4D97-AF65-F5344CB8AC3E}">
        <p14:creationId xmlns:p14="http://schemas.microsoft.com/office/powerpoint/2010/main" val="3734590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t-IT"/>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DF1945-3545-452F-B1C3-0E7D6E6707B8}" type="datetimeFigureOut">
              <a:rPr lang="it-IT" smtClean="0"/>
              <a:t>15/11/2017</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0FA79F21-E67B-47A4-A5DB-CE37F7338D02}" type="slidenum">
              <a:rPr lang="it-IT" smtClean="0"/>
              <a:t>‹#›</a:t>
            </a:fld>
            <a:endParaRPr lang="it-IT"/>
          </a:p>
        </p:txBody>
      </p:sp>
    </p:spTree>
    <p:extLst>
      <p:ext uri="{BB962C8B-B14F-4D97-AF65-F5344CB8AC3E}">
        <p14:creationId xmlns:p14="http://schemas.microsoft.com/office/powerpoint/2010/main" val="2969073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t-IT"/>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DF1945-3545-452F-B1C3-0E7D6E6707B8}" type="datetimeFigureOut">
              <a:rPr lang="it-IT" smtClean="0"/>
              <a:t>15/11/2017</a:t>
            </a:fld>
            <a:endParaRPr lang="it-IT"/>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A79F21-E67B-47A4-A5DB-CE37F7338D02}" type="slidenum">
              <a:rPr lang="it-IT" smtClean="0"/>
              <a:t>‹#›</a:t>
            </a:fld>
            <a:endParaRPr lang="it-IT"/>
          </a:p>
        </p:txBody>
      </p:sp>
    </p:spTree>
    <p:extLst>
      <p:ext uri="{BB962C8B-B14F-4D97-AF65-F5344CB8AC3E}">
        <p14:creationId xmlns:p14="http://schemas.microsoft.com/office/powerpoint/2010/main" val="26256375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CH" dirty="0" smtClean="0"/>
              <a:t>Order Management Project</a:t>
            </a:r>
            <a:endParaRPr lang="it-IT" dirty="0"/>
          </a:p>
        </p:txBody>
      </p:sp>
      <p:sp>
        <p:nvSpPr>
          <p:cNvPr id="3" name="Subtitle 2"/>
          <p:cNvSpPr>
            <a:spLocks noGrp="1"/>
          </p:cNvSpPr>
          <p:nvPr>
            <p:ph type="subTitle" idx="1"/>
          </p:nvPr>
        </p:nvSpPr>
        <p:spPr/>
        <p:txBody>
          <a:bodyPr/>
          <a:lstStyle/>
          <a:p>
            <a:r>
              <a:rPr lang="de-CH" dirty="0" smtClean="0"/>
              <a:t>Igor Rebesco</a:t>
            </a:r>
          </a:p>
          <a:p>
            <a:r>
              <a:rPr lang="de-CH" dirty="0" smtClean="0"/>
              <a:t>15 November 2017</a:t>
            </a:r>
            <a:endParaRPr lang="it-IT" dirty="0"/>
          </a:p>
        </p:txBody>
      </p:sp>
    </p:spTree>
    <p:extLst>
      <p:ext uri="{BB962C8B-B14F-4D97-AF65-F5344CB8AC3E}">
        <p14:creationId xmlns:p14="http://schemas.microsoft.com/office/powerpoint/2010/main" val="41012472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Blotter</a:t>
            </a:r>
            <a:endParaRPr lang="it-IT" dirty="0"/>
          </a:p>
        </p:txBody>
      </p:sp>
      <p:sp>
        <p:nvSpPr>
          <p:cNvPr id="3" name="TextBox 2"/>
          <p:cNvSpPr txBox="1"/>
          <p:nvPr/>
        </p:nvSpPr>
        <p:spPr>
          <a:xfrm>
            <a:off x="1231438" y="1600200"/>
            <a:ext cx="6681124" cy="4247317"/>
          </a:xfrm>
          <a:prstGeom prst="rect">
            <a:avLst/>
          </a:prstGeom>
          <a:noFill/>
        </p:spPr>
        <p:txBody>
          <a:bodyPr wrap="none" rtlCol="0">
            <a:spAutoFit/>
          </a:bodyPr>
          <a:lstStyle/>
          <a:p>
            <a:r>
              <a:rPr lang="de-CH" b="1" dirty="0">
                <a:solidFill>
                  <a:schemeClr val="accent1"/>
                </a:solidFill>
              </a:rPr>
              <a:t>c</a:t>
            </a:r>
            <a:r>
              <a:rPr lang="de-CH" b="1" dirty="0" smtClean="0">
                <a:solidFill>
                  <a:schemeClr val="accent1"/>
                </a:solidFill>
              </a:rPr>
              <a:t>onst</a:t>
            </a:r>
            <a:r>
              <a:rPr lang="de-CH" dirty="0" smtClean="0"/>
              <a:t> Blotter = </a:t>
            </a:r>
            <a:r>
              <a:rPr lang="de-CH" b="1" dirty="0" smtClean="0">
                <a:solidFill>
                  <a:schemeClr val="accent1"/>
                </a:solidFill>
              </a:rPr>
              <a:t>new</a:t>
            </a:r>
            <a:r>
              <a:rPr lang="de-CH" dirty="0" smtClean="0"/>
              <a:t> mongoose.Schema {</a:t>
            </a:r>
          </a:p>
          <a:p>
            <a:r>
              <a:rPr lang="de-CH" dirty="0" smtClean="0"/>
              <a:t>	order_id </a:t>
            </a:r>
            <a:r>
              <a:rPr lang="de-CH" dirty="0"/>
              <a:t>: {type : </a:t>
            </a:r>
            <a:r>
              <a:rPr lang="de-CH" dirty="0">
                <a:solidFill>
                  <a:schemeClr val="accent2">
                    <a:lumMod val="60000"/>
                    <a:lumOff val="40000"/>
                  </a:schemeClr>
                </a:solidFill>
              </a:rPr>
              <a:t>String</a:t>
            </a:r>
            <a:r>
              <a:rPr lang="de-CH" dirty="0"/>
              <a:t>, required : </a:t>
            </a:r>
            <a:r>
              <a:rPr lang="de-CH" dirty="0">
                <a:solidFill>
                  <a:schemeClr val="accent1"/>
                </a:solidFill>
              </a:rPr>
              <a:t>true</a:t>
            </a:r>
            <a:r>
              <a:rPr lang="de-CH" dirty="0" smtClean="0"/>
              <a:t>},</a:t>
            </a:r>
          </a:p>
          <a:p>
            <a:r>
              <a:rPr lang="de-CH" dirty="0"/>
              <a:t>	</a:t>
            </a:r>
            <a:r>
              <a:rPr lang="de-CH" dirty="0" smtClean="0"/>
              <a:t>symbol : {type : </a:t>
            </a:r>
            <a:r>
              <a:rPr lang="de-CH" dirty="0" smtClean="0">
                <a:solidFill>
                  <a:schemeClr val="accent2">
                    <a:lumMod val="60000"/>
                    <a:lumOff val="40000"/>
                  </a:schemeClr>
                </a:solidFill>
              </a:rPr>
              <a:t>String</a:t>
            </a:r>
            <a:r>
              <a:rPr lang="de-CH" dirty="0" smtClean="0"/>
              <a:t>, required : </a:t>
            </a:r>
            <a:r>
              <a:rPr lang="de-CH" dirty="0" smtClean="0">
                <a:solidFill>
                  <a:schemeClr val="accent1"/>
                </a:solidFill>
              </a:rPr>
              <a:t>true</a:t>
            </a:r>
            <a:r>
              <a:rPr lang="de-CH" dirty="0" smtClean="0"/>
              <a:t>},</a:t>
            </a:r>
          </a:p>
          <a:p>
            <a:r>
              <a:rPr lang="de-CH" dirty="0" smtClean="0"/>
              <a:t>	creation_time : </a:t>
            </a:r>
            <a:r>
              <a:rPr lang="de-CH" dirty="0"/>
              <a:t>{type : </a:t>
            </a:r>
            <a:r>
              <a:rPr lang="de-CH" dirty="0">
                <a:solidFill>
                  <a:schemeClr val="accent2">
                    <a:lumMod val="60000"/>
                    <a:lumOff val="40000"/>
                  </a:schemeClr>
                </a:solidFill>
              </a:rPr>
              <a:t>Date</a:t>
            </a:r>
            <a:r>
              <a:rPr lang="de-CH" dirty="0"/>
              <a:t>, required : </a:t>
            </a:r>
            <a:r>
              <a:rPr lang="de-CH" dirty="0">
                <a:solidFill>
                  <a:schemeClr val="accent1"/>
                </a:solidFill>
              </a:rPr>
              <a:t>true</a:t>
            </a:r>
            <a:r>
              <a:rPr lang="de-CH" dirty="0" smtClean="0"/>
              <a:t>},</a:t>
            </a:r>
          </a:p>
          <a:p>
            <a:r>
              <a:rPr lang="de-CH" dirty="0" smtClean="0"/>
              <a:t>	timestamp </a:t>
            </a:r>
            <a:r>
              <a:rPr lang="de-CH" dirty="0"/>
              <a:t>: {type : </a:t>
            </a:r>
            <a:r>
              <a:rPr lang="de-CH" dirty="0">
                <a:solidFill>
                  <a:schemeClr val="accent2">
                    <a:lumMod val="60000"/>
                    <a:lumOff val="40000"/>
                  </a:schemeClr>
                </a:solidFill>
              </a:rPr>
              <a:t>Date</a:t>
            </a:r>
            <a:r>
              <a:rPr lang="de-CH" dirty="0"/>
              <a:t>, required : </a:t>
            </a:r>
            <a:r>
              <a:rPr lang="de-CH" dirty="0">
                <a:solidFill>
                  <a:schemeClr val="accent1"/>
                </a:solidFill>
              </a:rPr>
              <a:t>true</a:t>
            </a:r>
            <a:r>
              <a:rPr lang="de-CH" dirty="0" smtClean="0"/>
              <a:t>}, </a:t>
            </a:r>
            <a:r>
              <a:rPr lang="de-CH" dirty="0" smtClean="0">
                <a:solidFill>
                  <a:schemeClr val="bg1">
                    <a:lumMod val="75000"/>
                  </a:schemeClr>
                </a:solidFill>
              </a:rPr>
              <a:t>// all amendation</a:t>
            </a:r>
          </a:p>
          <a:p>
            <a:r>
              <a:rPr lang="de-CH" dirty="0"/>
              <a:t>	</a:t>
            </a:r>
            <a:r>
              <a:rPr lang="de-CH" dirty="0" smtClean="0"/>
              <a:t>type : {type : </a:t>
            </a:r>
            <a:r>
              <a:rPr lang="de-CH" dirty="0" smtClean="0">
                <a:solidFill>
                  <a:schemeClr val="accent2">
                    <a:lumMod val="60000"/>
                    <a:lumOff val="40000"/>
                  </a:schemeClr>
                </a:solidFill>
              </a:rPr>
              <a:t>String</a:t>
            </a:r>
            <a:r>
              <a:rPr lang="de-CH" dirty="0" smtClean="0"/>
              <a:t>, required : </a:t>
            </a:r>
            <a:r>
              <a:rPr lang="de-CH" dirty="0" smtClean="0">
                <a:solidFill>
                  <a:schemeClr val="accent1"/>
                </a:solidFill>
              </a:rPr>
              <a:t>true</a:t>
            </a:r>
            <a:r>
              <a:rPr lang="de-CH" dirty="0" smtClean="0"/>
              <a:t>},</a:t>
            </a:r>
          </a:p>
          <a:p>
            <a:r>
              <a:rPr lang="de-CH" dirty="0"/>
              <a:t>	</a:t>
            </a:r>
            <a:r>
              <a:rPr lang="de-CH" dirty="0" smtClean="0"/>
              <a:t>action : {type : </a:t>
            </a:r>
            <a:r>
              <a:rPr lang="de-CH" dirty="0" smtClean="0">
                <a:solidFill>
                  <a:schemeClr val="accent2">
                    <a:lumMod val="60000"/>
                    <a:lumOff val="40000"/>
                  </a:schemeClr>
                </a:solidFill>
              </a:rPr>
              <a:t>String</a:t>
            </a:r>
            <a:r>
              <a:rPr lang="de-CH" dirty="0" smtClean="0"/>
              <a:t>, required : </a:t>
            </a:r>
            <a:r>
              <a:rPr lang="de-CH" dirty="0" smtClean="0">
                <a:solidFill>
                  <a:schemeClr val="accent1"/>
                </a:solidFill>
              </a:rPr>
              <a:t>true</a:t>
            </a:r>
            <a:r>
              <a:rPr lang="de-CH" dirty="0" smtClean="0"/>
              <a:t>},</a:t>
            </a:r>
          </a:p>
          <a:p>
            <a:r>
              <a:rPr lang="de-CH" dirty="0" smtClean="0"/>
              <a:t>	quantity : {type : </a:t>
            </a:r>
            <a:r>
              <a:rPr lang="de-CH" dirty="0" smtClean="0">
                <a:solidFill>
                  <a:schemeClr val="accent2">
                    <a:lumMod val="60000"/>
                    <a:lumOff val="40000"/>
                  </a:schemeClr>
                </a:solidFill>
              </a:rPr>
              <a:t>String</a:t>
            </a:r>
            <a:r>
              <a:rPr lang="de-CH" dirty="0" smtClean="0"/>
              <a:t>, required : </a:t>
            </a:r>
            <a:r>
              <a:rPr lang="de-CH" dirty="0" smtClean="0">
                <a:solidFill>
                  <a:schemeClr val="accent1"/>
                </a:solidFill>
              </a:rPr>
              <a:t>true</a:t>
            </a:r>
            <a:r>
              <a:rPr lang="de-CH" dirty="0" smtClean="0"/>
              <a:t>},</a:t>
            </a:r>
          </a:p>
          <a:p>
            <a:r>
              <a:rPr lang="de-CH" dirty="0"/>
              <a:t>	</a:t>
            </a:r>
            <a:r>
              <a:rPr lang="de-CH" dirty="0" smtClean="0"/>
              <a:t>price : {type : </a:t>
            </a:r>
            <a:r>
              <a:rPr lang="de-CH" dirty="0" smtClean="0">
                <a:solidFill>
                  <a:schemeClr val="accent2">
                    <a:lumMod val="60000"/>
                    <a:lumOff val="40000"/>
                  </a:schemeClr>
                </a:solidFill>
              </a:rPr>
              <a:t>Double</a:t>
            </a:r>
            <a:r>
              <a:rPr lang="de-CH" dirty="0" smtClean="0"/>
              <a:t>, required : </a:t>
            </a:r>
            <a:r>
              <a:rPr lang="de-CH" dirty="0" smtClean="0">
                <a:solidFill>
                  <a:schemeClr val="accent1"/>
                </a:solidFill>
              </a:rPr>
              <a:t>true</a:t>
            </a:r>
            <a:r>
              <a:rPr lang="de-CH" dirty="0" smtClean="0"/>
              <a:t>},</a:t>
            </a:r>
          </a:p>
          <a:p>
            <a:r>
              <a:rPr lang="de-CH" dirty="0" smtClean="0"/>
              <a:t>	duration : {type : </a:t>
            </a:r>
            <a:r>
              <a:rPr lang="de-CH" dirty="0" smtClean="0">
                <a:solidFill>
                  <a:schemeClr val="accent2">
                    <a:lumMod val="60000"/>
                    <a:lumOff val="40000"/>
                  </a:schemeClr>
                </a:solidFill>
              </a:rPr>
              <a:t>String</a:t>
            </a:r>
            <a:r>
              <a:rPr lang="de-CH" dirty="0" smtClean="0"/>
              <a:t>, required : </a:t>
            </a:r>
            <a:r>
              <a:rPr lang="de-CH" dirty="0" smtClean="0">
                <a:solidFill>
                  <a:schemeClr val="accent1"/>
                </a:solidFill>
              </a:rPr>
              <a:t>true</a:t>
            </a:r>
            <a:r>
              <a:rPr lang="de-CH" dirty="0" smtClean="0"/>
              <a:t>},</a:t>
            </a:r>
          </a:p>
          <a:p>
            <a:r>
              <a:rPr lang="de-CH" dirty="0"/>
              <a:t>	</a:t>
            </a:r>
            <a:r>
              <a:rPr lang="de-CH" dirty="0" smtClean="0"/>
              <a:t>status </a:t>
            </a:r>
            <a:r>
              <a:rPr lang="de-CH" dirty="0"/>
              <a:t>: {type : </a:t>
            </a:r>
            <a:r>
              <a:rPr lang="de-CH" dirty="0">
                <a:solidFill>
                  <a:schemeClr val="accent2">
                    <a:lumMod val="60000"/>
                    <a:lumOff val="40000"/>
                  </a:schemeClr>
                </a:solidFill>
              </a:rPr>
              <a:t>String</a:t>
            </a:r>
            <a:r>
              <a:rPr lang="de-CH" dirty="0"/>
              <a:t>, required : </a:t>
            </a:r>
            <a:r>
              <a:rPr lang="de-CH" dirty="0">
                <a:solidFill>
                  <a:schemeClr val="accent1"/>
                </a:solidFill>
              </a:rPr>
              <a:t>true</a:t>
            </a:r>
            <a:r>
              <a:rPr lang="de-CH" dirty="0" smtClean="0"/>
              <a:t>},</a:t>
            </a:r>
          </a:p>
          <a:p>
            <a:r>
              <a:rPr lang="de-CH" dirty="0"/>
              <a:t>	</a:t>
            </a:r>
            <a:r>
              <a:rPr lang="de-CH" dirty="0" smtClean="0"/>
              <a:t>tag </a:t>
            </a:r>
            <a:r>
              <a:rPr lang="de-CH" dirty="0"/>
              <a:t>: {type : </a:t>
            </a:r>
            <a:r>
              <a:rPr lang="de-CH" dirty="0">
                <a:solidFill>
                  <a:schemeClr val="accent2">
                    <a:lumMod val="60000"/>
                    <a:lumOff val="40000"/>
                  </a:schemeClr>
                </a:solidFill>
              </a:rPr>
              <a:t>String</a:t>
            </a:r>
            <a:r>
              <a:rPr lang="de-CH" dirty="0"/>
              <a:t>, required : </a:t>
            </a:r>
            <a:r>
              <a:rPr lang="de-CH" dirty="0">
                <a:solidFill>
                  <a:schemeClr val="accent1"/>
                </a:solidFill>
              </a:rPr>
              <a:t>true</a:t>
            </a:r>
            <a:r>
              <a:rPr lang="de-CH" dirty="0" smtClean="0"/>
              <a:t>},</a:t>
            </a:r>
          </a:p>
          <a:p>
            <a:r>
              <a:rPr lang="de-CH" dirty="0"/>
              <a:t>	</a:t>
            </a:r>
            <a:r>
              <a:rPr lang="de-CH" dirty="0" smtClean="0"/>
              <a:t>broker </a:t>
            </a:r>
            <a:r>
              <a:rPr lang="de-CH" dirty="0"/>
              <a:t>: {type : </a:t>
            </a:r>
            <a:r>
              <a:rPr lang="de-CH" dirty="0">
                <a:solidFill>
                  <a:schemeClr val="accent2">
                    <a:lumMod val="60000"/>
                    <a:lumOff val="40000"/>
                  </a:schemeClr>
                </a:solidFill>
              </a:rPr>
              <a:t>String</a:t>
            </a:r>
            <a:r>
              <a:rPr lang="de-CH" dirty="0"/>
              <a:t>, required : </a:t>
            </a:r>
            <a:r>
              <a:rPr lang="de-CH" dirty="0">
                <a:solidFill>
                  <a:schemeClr val="accent1"/>
                </a:solidFill>
              </a:rPr>
              <a:t>true</a:t>
            </a:r>
            <a:r>
              <a:rPr lang="de-CH" dirty="0" smtClean="0"/>
              <a:t>},</a:t>
            </a:r>
          </a:p>
          <a:p>
            <a:r>
              <a:rPr lang="de-CH" dirty="0"/>
              <a:t>	</a:t>
            </a:r>
            <a:r>
              <a:rPr lang="de-CH" dirty="0" smtClean="0"/>
              <a:t>account : </a:t>
            </a:r>
            <a:r>
              <a:rPr lang="de-CH" dirty="0"/>
              <a:t>{type : </a:t>
            </a:r>
            <a:r>
              <a:rPr lang="de-CH" dirty="0">
                <a:solidFill>
                  <a:schemeClr val="accent2">
                    <a:lumMod val="60000"/>
                    <a:lumOff val="40000"/>
                  </a:schemeClr>
                </a:solidFill>
              </a:rPr>
              <a:t>String</a:t>
            </a:r>
            <a:r>
              <a:rPr lang="de-CH" dirty="0"/>
              <a:t>, required : </a:t>
            </a:r>
            <a:r>
              <a:rPr lang="de-CH" dirty="0">
                <a:solidFill>
                  <a:schemeClr val="accent1"/>
                </a:solidFill>
              </a:rPr>
              <a:t>true</a:t>
            </a:r>
            <a:r>
              <a:rPr lang="de-CH" dirty="0" smtClean="0"/>
              <a:t>}</a:t>
            </a:r>
          </a:p>
          <a:p>
            <a:r>
              <a:rPr lang="de-CH" dirty="0" smtClean="0"/>
              <a:t>}</a:t>
            </a:r>
            <a:endParaRPr lang="it-IT" dirty="0"/>
          </a:p>
        </p:txBody>
      </p:sp>
      <p:sp>
        <p:nvSpPr>
          <p:cNvPr id="4" name="TextBox 3"/>
          <p:cNvSpPr txBox="1"/>
          <p:nvPr/>
        </p:nvSpPr>
        <p:spPr>
          <a:xfrm>
            <a:off x="914400" y="5966847"/>
            <a:ext cx="7604518" cy="646331"/>
          </a:xfrm>
          <a:prstGeom prst="rect">
            <a:avLst/>
          </a:prstGeom>
          <a:noFill/>
        </p:spPr>
        <p:txBody>
          <a:bodyPr wrap="none" rtlCol="0">
            <a:spAutoFit/>
          </a:bodyPr>
          <a:lstStyle/>
          <a:p>
            <a:r>
              <a:rPr lang="de-CH" dirty="0" smtClean="0"/>
              <a:t>Store all order that are alive (or partially alive) displaying in the </a:t>
            </a:r>
            <a:r>
              <a:rPr lang="de-CH" dirty="0"/>
              <a:t>timestamp</a:t>
            </a:r>
            <a:r>
              <a:rPr lang="de-CH" dirty="0" smtClean="0"/>
              <a:t> field</a:t>
            </a:r>
          </a:p>
          <a:p>
            <a:r>
              <a:rPr lang="de-CH" dirty="0"/>
              <a:t>t</a:t>
            </a:r>
            <a:r>
              <a:rPr lang="de-CH" dirty="0" smtClean="0"/>
              <a:t>he time of all modifications changing the status field if required</a:t>
            </a:r>
            <a:endParaRPr lang="it-IT" dirty="0"/>
          </a:p>
        </p:txBody>
      </p:sp>
    </p:spTree>
    <p:extLst>
      <p:ext uri="{BB962C8B-B14F-4D97-AF65-F5344CB8AC3E}">
        <p14:creationId xmlns:p14="http://schemas.microsoft.com/office/powerpoint/2010/main" val="32428288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Fills</a:t>
            </a:r>
            <a:endParaRPr lang="it-IT" dirty="0"/>
          </a:p>
        </p:txBody>
      </p:sp>
      <p:sp>
        <p:nvSpPr>
          <p:cNvPr id="3" name="TextBox 2"/>
          <p:cNvSpPr txBox="1"/>
          <p:nvPr/>
        </p:nvSpPr>
        <p:spPr>
          <a:xfrm>
            <a:off x="1231438" y="1600200"/>
            <a:ext cx="5043368" cy="3416320"/>
          </a:xfrm>
          <a:prstGeom prst="rect">
            <a:avLst/>
          </a:prstGeom>
          <a:noFill/>
        </p:spPr>
        <p:txBody>
          <a:bodyPr wrap="none" rtlCol="0">
            <a:spAutoFit/>
          </a:bodyPr>
          <a:lstStyle/>
          <a:p>
            <a:r>
              <a:rPr lang="de-CH" b="1" dirty="0">
                <a:solidFill>
                  <a:schemeClr val="accent1"/>
                </a:solidFill>
              </a:rPr>
              <a:t>c</a:t>
            </a:r>
            <a:r>
              <a:rPr lang="de-CH" b="1" dirty="0" smtClean="0">
                <a:solidFill>
                  <a:schemeClr val="accent1"/>
                </a:solidFill>
              </a:rPr>
              <a:t>onst</a:t>
            </a:r>
            <a:r>
              <a:rPr lang="de-CH" dirty="0" smtClean="0"/>
              <a:t> </a:t>
            </a:r>
            <a:r>
              <a:rPr lang="de-CH" dirty="0" smtClean="0"/>
              <a:t>Fill </a:t>
            </a:r>
            <a:r>
              <a:rPr lang="de-CH" dirty="0" smtClean="0"/>
              <a:t>= </a:t>
            </a:r>
            <a:r>
              <a:rPr lang="de-CH" b="1" dirty="0" smtClean="0">
                <a:solidFill>
                  <a:schemeClr val="accent1"/>
                </a:solidFill>
              </a:rPr>
              <a:t>new</a:t>
            </a:r>
            <a:r>
              <a:rPr lang="de-CH" dirty="0" smtClean="0"/>
              <a:t> mongoose.Schema {</a:t>
            </a:r>
          </a:p>
          <a:p>
            <a:r>
              <a:rPr lang="de-CH" dirty="0" smtClean="0"/>
              <a:t>	order_id </a:t>
            </a:r>
            <a:r>
              <a:rPr lang="de-CH" dirty="0"/>
              <a:t>: {type : </a:t>
            </a:r>
            <a:r>
              <a:rPr lang="de-CH" dirty="0">
                <a:solidFill>
                  <a:schemeClr val="accent2">
                    <a:lumMod val="60000"/>
                    <a:lumOff val="40000"/>
                  </a:schemeClr>
                </a:solidFill>
              </a:rPr>
              <a:t>String</a:t>
            </a:r>
            <a:r>
              <a:rPr lang="de-CH" dirty="0"/>
              <a:t>, required : </a:t>
            </a:r>
            <a:r>
              <a:rPr lang="de-CH" dirty="0">
                <a:solidFill>
                  <a:schemeClr val="accent1"/>
                </a:solidFill>
              </a:rPr>
              <a:t>true</a:t>
            </a:r>
            <a:r>
              <a:rPr lang="de-CH" dirty="0" smtClean="0"/>
              <a:t>},</a:t>
            </a:r>
          </a:p>
          <a:p>
            <a:r>
              <a:rPr lang="de-CH" dirty="0"/>
              <a:t>	</a:t>
            </a:r>
            <a:r>
              <a:rPr lang="de-CH" dirty="0" smtClean="0"/>
              <a:t>symbol : {type : </a:t>
            </a:r>
            <a:r>
              <a:rPr lang="de-CH" dirty="0" smtClean="0">
                <a:solidFill>
                  <a:schemeClr val="accent2">
                    <a:lumMod val="60000"/>
                    <a:lumOff val="40000"/>
                  </a:schemeClr>
                </a:solidFill>
              </a:rPr>
              <a:t>String</a:t>
            </a:r>
            <a:r>
              <a:rPr lang="de-CH" dirty="0" smtClean="0"/>
              <a:t>, required : </a:t>
            </a:r>
            <a:r>
              <a:rPr lang="de-CH" dirty="0" smtClean="0">
                <a:solidFill>
                  <a:schemeClr val="accent1"/>
                </a:solidFill>
              </a:rPr>
              <a:t>true</a:t>
            </a:r>
            <a:r>
              <a:rPr lang="de-CH" dirty="0" smtClean="0"/>
              <a:t>},</a:t>
            </a:r>
          </a:p>
          <a:p>
            <a:r>
              <a:rPr lang="de-CH" dirty="0" smtClean="0"/>
              <a:t>	timestamp </a:t>
            </a:r>
            <a:r>
              <a:rPr lang="de-CH" dirty="0"/>
              <a:t>: {type : </a:t>
            </a:r>
            <a:r>
              <a:rPr lang="de-CH" dirty="0">
                <a:solidFill>
                  <a:schemeClr val="accent2">
                    <a:lumMod val="60000"/>
                    <a:lumOff val="40000"/>
                  </a:schemeClr>
                </a:solidFill>
              </a:rPr>
              <a:t>Date</a:t>
            </a:r>
            <a:r>
              <a:rPr lang="de-CH" dirty="0"/>
              <a:t>, required : </a:t>
            </a:r>
            <a:r>
              <a:rPr lang="de-CH" dirty="0">
                <a:solidFill>
                  <a:schemeClr val="accent1"/>
                </a:solidFill>
              </a:rPr>
              <a:t>true</a:t>
            </a:r>
            <a:r>
              <a:rPr lang="de-CH" dirty="0" smtClean="0"/>
              <a:t>}, </a:t>
            </a:r>
            <a:endParaRPr lang="de-CH" dirty="0" smtClean="0">
              <a:solidFill>
                <a:schemeClr val="bg1">
                  <a:lumMod val="75000"/>
                </a:schemeClr>
              </a:solidFill>
            </a:endParaRPr>
          </a:p>
          <a:p>
            <a:r>
              <a:rPr lang="de-CH" dirty="0"/>
              <a:t>	</a:t>
            </a:r>
            <a:r>
              <a:rPr lang="de-CH" dirty="0" smtClean="0"/>
              <a:t>action : {type : </a:t>
            </a:r>
            <a:r>
              <a:rPr lang="de-CH" dirty="0" smtClean="0">
                <a:solidFill>
                  <a:schemeClr val="accent2">
                    <a:lumMod val="60000"/>
                    <a:lumOff val="40000"/>
                  </a:schemeClr>
                </a:solidFill>
              </a:rPr>
              <a:t>String</a:t>
            </a:r>
            <a:r>
              <a:rPr lang="de-CH" dirty="0" smtClean="0"/>
              <a:t>, required : </a:t>
            </a:r>
            <a:r>
              <a:rPr lang="de-CH" dirty="0" smtClean="0">
                <a:solidFill>
                  <a:schemeClr val="accent1"/>
                </a:solidFill>
              </a:rPr>
              <a:t>true</a:t>
            </a:r>
            <a:r>
              <a:rPr lang="de-CH" dirty="0" smtClean="0"/>
              <a:t>},</a:t>
            </a:r>
          </a:p>
          <a:p>
            <a:r>
              <a:rPr lang="de-CH" dirty="0" smtClean="0"/>
              <a:t>	quantity : {type : </a:t>
            </a:r>
            <a:r>
              <a:rPr lang="de-CH" dirty="0" smtClean="0">
                <a:solidFill>
                  <a:schemeClr val="accent2">
                    <a:lumMod val="60000"/>
                    <a:lumOff val="40000"/>
                  </a:schemeClr>
                </a:solidFill>
              </a:rPr>
              <a:t>String</a:t>
            </a:r>
            <a:r>
              <a:rPr lang="de-CH" dirty="0" smtClean="0"/>
              <a:t>, required : </a:t>
            </a:r>
            <a:r>
              <a:rPr lang="de-CH" dirty="0" smtClean="0">
                <a:solidFill>
                  <a:schemeClr val="accent1"/>
                </a:solidFill>
              </a:rPr>
              <a:t>true</a:t>
            </a:r>
            <a:r>
              <a:rPr lang="de-CH" dirty="0" smtClean="0"/>
              <a:t>},</a:t>
            </a:r>
          </a:p>
          <a:p>
            <a:r>
              <a:rPr lang="de-CH" dirty="0"/>
              <a:t>	</a:t>
            </a:r>
            <a:r>
              <a:rPr lang="de-CH" dirty="0" smtClean="0"/>
              <a:t>price : {type : </a:t>
            </a:r>
            <a:r>
              <a:rPr lang="de-CH" dirty="0" smtClean="0">
                <a:solidFill>
                  <a:schemeClr val="accent2">
                    <a:lumMod val="60000"/>
                    <a:lumOff val="40000"/>
                  </a:schemeClr>
                </a:solidFill>
              </a:rPr>
              <a:t>Double</a:t>
            </a:r>
            <a:r>
              <a:rPr lang="de-CH" dirty="0" smtClean="0"/>
              <a:t>, required : </a:t>
            </a:r>
            <a:r>
              <a:rPr lang="de-CH" dirty="0" smtClean="0">
                <a:solidFill>
                  <a:schemeClr val="accent1"/>
                </a:solidFill>
              </a:rPr>
              <a:t>true</a:t>
            </a:r>
            <a:r>
              <a:rPr lang="de-CH" dirty="0" smtClean="0"/>
              <a:t>},</a:t>
            </a:r>
          </a:p>
          <a:p>
            <a:r>
              <a:rPr lang="de-CH" dirty="0"/>
              <a:t>	</a:t>
            </a:r>
            <a:r>
              <a:rPr lang="de-CH" dirty="0" smtClean="0"/>
              <a:t>status </a:t>
            </a:r>
            <a:r>
              <a:rPr lang="de-CH" dirty="0"/>
              <a:t>: {type : </a:t>
            </a:r>
            <a:r>
              <a:rPr lang="de-CH" dirty="0">
                <a:solidFill>
                  <a:schemeClr val="accent2">
                    <a:lumMod val="60000"/>
                    <a:lumOff val="40000"/>
                  </a:schemeClr>
                </a:solidFill>
              </a:rPr>
              <a:t>String</a:t>
            </a:r>
            <a:r>
              <a:rPr lang="de-CH" dirty="0"/>
              <a:t>, required : </a:t>
            </a:r>
            <a:r>
              <a:rPr lang="de-CH" dirty="0">
                <a:solidFill>
                  <a:schemeClr val="accent1"/>
                </a:solidFill>
              </a:rPr>
              <a:t>true</a:t>
            </a:r>
            <a:r>
              <a:rPr lang="de-CH" dirty="0" smtClean="0"/>
              <a:t>},</a:t>
            </a:r>
          </a:p>
          <a:p>
            <a:r>
              <a:rPr lang="de-CH" dirty="0"/>
              <a:t>	</a:t>
            </a:r>
            <a:r>
              <a:rPr lang="de-CH" dirty="0" smtClean="0"/>
              <a:t>tag </a:t>
            </a:r>
            <a:r>
              <a:rPr lang="de-CH" dirty="0"/>
              <a:t>: {type : </a:t>
            </a:r>
            <a:r>
              <a:rPr lang="de-CH" dirty="0">
                <a:solidFill>
                  <a:schemeClr val="accent2">
                    <a:lumMod val="60000"/>
                    <a:lumOff val="40000"/>
                  </a:schemeClr>
                </a:solidFill>
              </a:rPr>
              <a:t>String</a:t>
            </a:r>
            <a:r>
              <a:rPr lang="de-CH" dirty="0"/>
              <a:t>, required : </a:t>
            </a:r>
            <a:r>
              <a:rPr lang="de-CH" dirty="0">
                <a:solidFill>
                  <a:schemeClr val="accent1"/>
                </a:solidFill>
              </a:rPr>
              <a:t>true</a:t>
            </a:r>
            <a:r>
              <a:rPr lang="de-CH" dirty="0" smtClean="0"/>
              <a:t>},</a:t>
            </a:r>
          </a:p>
          <a:p>
            <a:r>
              <a:rPr lang="de-CH" dirty="0"/>
              <a:t>	</a:t>
            </a:r>
            <a:r>
              <a:rPr lang="de-CH" dirty="0" smtClean="0"/>
              <a:t>broker </a:t>
            </a:r>
            <a:r>
              <a:rPr lang="de-CH" dirty="0"/>
              <a:t>: {type : </a:t>
            </a:r>
            <a:r>
              <a:rPr lang="de-CH" dirty="0">
                <a:solidFill>
                  <a:schemeClr val="accent2">
                    <a:lumMod val="60000"/>
                    <a:lumOff val="40000"/>
                  </a:schemeClr>
                </a:solidFill>
              </a:rPr>
              <a:t>String</a:t>
            </a:r>
            <a:r>
              <a:rPr lang="de-CH" dirty="0"/>
              <a:t>, required : </a:t>
            </a:r>
            <a:r>
              <a:rPr lang="de-CH" dirty="0">
                <a:solidFill>
                  <a:schemeClr val="accent1"/>
                </a:solidFill>
              </a:rPr>
              <a:t>true</a:t>
            </a:r>
            <a:r>
              <a:rPr lang="de-CH" dirty="0" smtClean="0"/>
              <a:t>},</a:t>
            </a:r>
          </a:p>
          <a:p>
            <a:r>
              <a:rPr lang="de-CH" dirty="0"/>
              <a:t>	</a:t>
            </a:r>
            <a:r>
              <a:rPr lang="de-CH" dirty="0" smtClean="0"/>
              <a:t>account : </a:t>
            </a:r>
            <a:r>
              <a:rPr lang="de-CH" dirty="0"/>
              <a:t>{type : </a:t>
            </a:r>
            <a:r>
              <a:rPr lang="de-CH" dirty="0">
                <a:solidFill>
                  <a:schemeClr val="accent2">
                    <a:lumMod val="60000"/>
                    <a:lumOff val="40000"/>
                  </a:schemeClr>
                </a:solidFill>
              </a:rPr>
              <a:t>String</a:t>
            </a:r>
            <a:r>
              <a:rPr lang="de-CH" dirty="0"/>
              <a:t>, required : </a:t>
            </a:r>
            <a:r>
              <a:rPr lang="de-CH" dirty="0">
                <a:solidFill>
                  <a:schemeClr val="accent1"/>
                </a:solidFill>
              </a:rPr>
              <a:t>true</a:t>
            </a:r>
            <a:r>
              <a:rPr lang="de-CH" dirty="0" smtClean="0"/>
              <a:t>}</a:t>
            </a:r>
          </a:p>
          <a:p>
            <a:r>
              <a:rPr lang="de-CH" dirty="0" smtClean="0"/>
              <a:t>}</a:t>
            </a:r>
            <a:endParaRPr lang="it-IT" dirty="0"/>
          </a:p>
        </p:txBody>
      </p:sp>
      <p:sp>
        <p:nvSpPr>
          <p:cNvPr id="4" name="TextBox 3"/>
          <p:cNvSpPr txBox="1"/>
          <p:nvPr/>
        </p:nvSpPr>
        <p:spPr>
          <a:xfrm>
            <a:off x="535510" y="5486400"/>
            <a:ext cx="8072979" cy="923330"/>
          </a:xfrm>
          <a:prstGeom prst="rect">
            <a:avLst/>
          </a:prstGeom>
          <a:noFill/>
        </p:spPr>
        <p:txBody>
          <a:bodyPr wrap="none" rtlCol="0">
            <a:spAutoFit/>
          </a:bodyPr>
          <a:lstStyle/>
          <a:p>
            <a:r>
              <a:rPr lang="de-CH" dirty="0" smtClean="0"/>
              <a:t>Store all order that are </a:t>
            </a:r>
            <a:r>
              <a:rPr lang="de-CH" dirty="0" smtClean="0"/>
              <a:t>executed (including partially) or cancelled displaying </a:t>
            </a:r>
            <a:r>
              <a:rPr lang="de-CH" dirty="0" smtClean="0"/>
              <a:t>in the </a:t>
            </a:r>
            <a:endParaRPr lang="de-CH" dirty="0" smtClean="0"/>
          </a:p>
          <a:p>
            <a:r>
              <a:rPr lang="de-CH" dirty="0" smtClean="0"/>
              <a:t>timestamp field the </a:t>
            </a:r>
            <a:r>
              <a:rPr lang="de-CH" dirty="0" smtClean="0"/>
              <a:t>time of </a:t>
            </a:r>
            <a:r>
              <a:rPr lang="de-CH" dirty="0" smtClean="0"/>
              <a:t>the last execution/cancellation updating </a:t>
            </a:r>
            <a:r>
              <a:rPr lang="de-CH" dirty="0" smtClean="0"/>
              <a:t>the status </a:t>
            </a:r>
            <a:r>
              <a:rPr lang="de-CH" dirty="0" smtClean="0"/>
              <a:t>field.</a:t>
            </a:r>
          </a:p>
          <a:p>
            <a:r>
              <a:rPr lang="de-CH" dirty="0" smtClean="0"/>
              <a:t>This collection must be cleared at the end of the day</a:t>
            </a:r>
            <a:endParaRPr lang="it-IT" dirty="0"/>
          </a:p>
        </p:txBody>
      </p:sp>
    </p:spTree>
    <p:extLst>
      <p:ext uri="{BB962C8B-B14F-4D97-AF65-F5344CB8AC3E}">
        <p14:creationId xmlns:p14="http://schemas.microsoft.com/office/powerpoint/2010/main" val="31606383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Registry</a:t>
            </a:r>
            <a:endParaRPr lang="it-IT" dirty="0"/>
          </a:p>
        </p:txBody>
      </p:sp>
      <p:sp>
        <p:nvSpPr>
          <p:cNvPr id="3" name="TextBox 2"/>
          <p:cNvSpPr txBox="1"/>
          <p:nvPr/>
        </p:nvSpPr>
        <p:spPr>
          <a:xfrm>
            <a:off x="1690570" y="2211092"/>
            <a:ext cx="6368090" cy="3139321"/>
          </a:xfrm>
          <a:prstGeom prst="rect">
            <a:avLst/>
          </a:prstGeom>
          <a:noFill/>
        </p:spPr>
        <p:txBody>
          <a:bodyPr wrap="none" rtlCol="0">
            <a:spAutoFit/>
          </a:bodyPr>
          <a:lstStyle/>
          <a:p>
            <a:r>
              <a:rPr lang="de-CH" b="1" dirty="0">
                <a:solidFill>
                  <a:schemeClr val="accent1"/>
                </a:solidFill>
              </a:rPr>
              <a:t>c</a:t>
            </a:r>
            <a:r>
              <a:rPr lang="de-CH" b="1" dirty="0" smtClean="0">
                <a:solidFill>
                  <a:schemeClr val="accent1"/>
                </a:solidFill>
              </a:rPr>
              <a:t>onst</a:t>
            </a:r>
            <a:r>
              <a:rPr lang="de-CH" dirty="0" smtClean="0"/>
              <a:t> Registry = </a:t>
            </a:r>
            <a:r>
              <a:rPr lang="de-CH" b="1" dirty="0" smtClean="0">
                <a:solidFill>
                  <a:schemeClr val="accent1"/>
                </a:solidFill>
              </a:rPr>
              <a:t>new</a:t>
            </a:r>
            <a:r>
              <a:rPr lang="de-CH" dirty="0" smtClean="0"/>
              <a:t> mongoose.Schema {</a:t>
            </a:r>
          </a:p>
          <a:p>
            <a:endParaRPr lang="de-CH" dirty="0" smtClean="0"/>
          </a:p>
          <a:p>
            <a:r>
              <a:rPr lang="de-CH" dirty="0"/>
              <a:t>	</a:t>
            </a:r>
            <a:r>
              <a:rPr lang="de-CH" dirty="0" smtClean="0"/>
              <a:t>instrument_id : {type : </a:t>
            </a:r>
            <a:r>
              <a:rPr lang="de-CH" dirty="0" smtClean="0">
                <a:solidFill>
                  <a:schemeClr val="accent2">
                    <a:lumMod val="60000"/>
                    <a:lumOff val="40000"/>
                  </a:schemeClr>
                </a:solidFill>
              </a:rPr>
              <a:t>String</a:t>
            </a:r>
            <a:r>
              <a:rPr lang="de-CH" dirty="0" smtClean="0"/>
              <a:t>, required : </a:t>
            </a:r>
            <a:r>
              <a:rPr lang="de-CH" dirty="0" smtClean="0">
                <a:solidFill>
                  <a:schemeClr val="accent1"/>
                </a:solidFill>
              </a:rPr>
              <a:t>true</a:t>
            </a:r>
            <a:r>
              <a:rPr lang="de-CH" dirty="0" smtClean="0"/>
              <a:t>},</a:t>
            </a:r>
          </a:p>
          <a:p>
            <a:r>
              <a:rPr lang="de-CH" dirty="0"/>
              <a:t>	</a:t>
            </a:r>
            <a:r>
              <a:rPr lang="de-CH" dirty="0" smtClean="0"/>
              <a:t>tradable : {type : </a:t>
            </a:r>
            <a:r>
              <a:rPr lang="de-CH" dirty="0" smtClean="0">
                <a:solidFill>
                  <a:schemeClr val="accent2">
                    <a:lumMod val="60000"/>
                    <a:lumOff val="40000"/>
                  </a:schemeClr>
                </a:solidFill>
              </a:rPr>
              <a:t>Boolean</a:t>
            </a:r>
            <a:r>
              <a:rPr lang="de-CH" dirty="0" smtClean="0"/>
              <a:t>, required : </a:t>
            </a:r>
            <a:r>
              <a:rPr lang="de-CH" dirty="0" smtClean="0">
                <a:solidFill>
                  <a:schemeClr val="accent1"/>
                </a:solidFill>
              </a:rPr>
              <a:t>true</a:t>
            </a:r>
            <a:r>
              <a:rPr lang="de-CH" dirty="0" smtClean="0"/>
              <a:t>}, </a:t>
            </a:r>
            <a:r>
              <a:rPr lang="de-CH" dirty="0" smtClean="0">
                <a:solidFill>
                  <a:schemeClr val="bg1">
                    <a:lumMod val="75000"/>
                  </a:schemeClr>
                </a:solidFill>
              </a:rPr>
              <a:t>// eliminate?</a:t>
            </a:r>
          </a:p>
          <a:p>
            <a:r>
              <a:rPr lang="de-CH" dirty="0" smtClean="0"/>
              <a:t>	exchange_id : {type : </a:t>
            </a:r>
            <a:r>
              <a:rPr lang="de-CH" dirty="0" smtClean="0">
                <a:solidFill>
                  <a:schemeClr val="accent2">
                    <a:lumMod val="60000"/>
                    <a:lumOff val="40000"/>
                  </a:schemeClr>
                </a:solidFill>
              </a:rPr>
              <a:t>String</a:t>
            </a:r>
            <a:r>
              <a:rPr lang="de-CH" dirty="0" smtClean="0"/>
              <a:t>},</a:t>
            </a:r>
          </a:p>
          <a:p>
            <a:r>
              <a:rPr lang="de-CH" dirty="0"/>
              <a:t>	</a:t>
            </a:r>
            <a:r>
              <a:rPr lang="de-CH" dirty="0" smtClean="0"/>
              <a:t>class : </a:t>
            </a:r>
            <a:r>
              <a:rPr lang="de-CH" dirty="0" smtClean="0">
                <a:solidFill>
                  <a:schemeClr val="bg1">
                    <a:lumMod val="65000"/>
                  </a:schemeClr>
                </a:solidFill>
              </a:rPr>
              <a:t>// another schema related to the asset type</a:t>
            </a:r>
          </a:p>
          <a:p>
            <a:r>
              <a:rPr lang="de-CH" dirty="0"/>
              <a:t>	</a:t>
            </a:r>
            <a:r>
              <a:rPr lang="de-CH" dirty="0" smtClean="0"/>
              <a:t>tickers : {type : </a:t>
            </a:r>
            <a:r>
              <a:rPr lang="de-CH" dirty="0" smtClean="0">
                <a:solidFill>
                  <a:schemeClr val="accent2">
                    <a:lumMod val="60000"/>
                    <a:lumOff val="40000"/>
                  </a:schemeClr>
                </a:solidFill>
              </a:rPr>
              <a:t>Object</a:t>
            </a:r>
            <a:r>
              <a:rPr lang="de-CH" dirty="0" smtClean="0"/>
              <a:t>, required : </a:t>
            </a:r>
            <a:r>
              <a:rPr lang="de-CH" dirty="0" smtClean="0">
                <a:solidFill>
                  <a:schemeClr val="accent1"/>
                </a:solidFill>
              </a:rPr>
              <a:t>true</a:t>
            </a:r>
            <a:r>
              <a:rPr lang="de-CH" dirty="0" smtClean="0"/>
              <a:t>},</a:t>
            </a:r>
          </a:p>
          <a:p>
            <a:r>
              <a:rPr lang="de-CH" dirty="0" smtClean="0"/>
              <a:t>	tick_size : {type : </a:t>
            </a:r>
            <a:r>
              <a:rPr lang="de-CH" dirty="0" smtClean="0">
                <a:solidFill>
                  <a:schemeClr val="accent2">
                    <a:lumMod val="60000"/>
                    <a:lumOff val="40000"/>
                  </a:schemeClr>
                </a:solidFill>
              </a:rPr>
              <a:t>Double</a:t>
            </a:r>
            <a:r>
              <a:rPr lang="de-CH" dirty="0" smtClean="0"/>
              <a:t>, required : </a:t>
            </a:r>
            <a:r>
              <a:rPr lang="de-CH" dirty="0" smtClean="0">
                <a:solidFill>
                  <a:schemeClr val="accent1"/>
                </a:solidFill>
              </a:rPr>
              <a:t>true</a:t>
            </a:r>
            <a:r>
              <a:rPr lang="de-CH" dirty="0" smtClean="0"/>
              <a:t>},</a:t>
            </a:r>
          </a:p>
          <a:p>
            <a:r>
              <a:rPr lang="de-CH" dirty="0"/>
              <a:t>	</a:t>
            </a:r>
            <a:r>
              <a:rPr lang="de-CH" dirty="0" smtClean="0"/>
              <a:t>currency : {type : </a:t>
            </a:r>
            <a:r>
              <a:rPr lang="de-CH" dirty="0" smtClean="0">
                <a:solidFill>
                  <a:schemeClr val="accent2">
                    <a:lumMod val="60000"/>
                    <a:lumOff val="40000"/>
                  </a:schemeClr>
                </a:solidFill>
              </a:rPr>
              <a:t>String</a:t>
            </a:r>
            <a:r>
              <a:rPr lang="de-CH" dirty="0" smtClean="0"/>
              <a:t>, required : </a:t>
            </a:r>
            <a:r>
              <a:rPr lang="de-CH" dirty="0" smtClean="0">
                <a:solidFill>
                  <a:schemeClr val="accent1"/>
                </a:solidFill>
              </a:rPr>
              <a:t>true</a:t>
            </a:r>
            <a:r>
              <a:rPr lang="de-CH" dirty="0" smtClean="0"/>
              <a:t>}</a:t>
            </a:r>
          </a:p>
          <a:p>
            <a:endParaRPr lang="de-CH" dirty="0" smtClean="0"/>
          </a:p>
          <a:p>
            <a:r>
              <a:rPr lang="de-CH" dirty="0" smtClean="0"/>
              <a:t>}</a:t>
            </a:r>
            <a:endParaRPr lang="it-IT" dirty="0"/>
          </a:p>
        </p:txBody>
      </p:sp>
      <p:sp>
        <p:nvSpPr>
          <p:cNvPr id="4" name="TextBox 3"/>
          <p:cNvSpPr txBox="1"/>
          <p:nvPr/>
        </p:nvSpPr>
        <p:spPr>
          <a:xfrm>
            <a:off x="914400" y="5867400"/>
            <a:ext cx="4026039" cy="369332"/>
          </a:xfrm>
          <a:prstGeom prst="rect">
            <a:avLst/>
          </a:prstGeom>
          <a:noFill/>
        </p:spPr>
        <p:txBody>
          <a:bodyPr wrap="none" rtlCol="0">
            <a:spAutoFit/>
          </a:bodyPr>
          <a:lstStyle/>
          <a:p>
            <a:r>
              <a:rPr lang="de-CH" dirty="0" smtClean="0"/>
              <a:t>Schema for classes in the following slides</a:t>
            </a:r>
            <a:endParaRPr lang="it-IT" dirty="0"/>
          </a:p>
        </p:txBody>
      </p:sp>
      <p:sp>
        <p:nvSpPr>
          <p:cNvPr id="5" name="Line Callout 2 4"/>
          <p:cNvSpPr/>
          <p:nvPr/>
        </p:nvSpPr>
        <p:spPr>
          <a:xfrm>
            <a:off x="6019800" y="5093732"/>
            <a:ext cx="1524000" cy="1143000"/>
          </a:xfrm>
          <a:prstGeom prst="borderCallout2">
            <a:avLst>
              <a:gd name="adj1" fmla="val 49016"/>
              <a:gd name="adj2" fmla="val -1723"/>
              <a:gd name="adj3" fmla="val 47660"/>
              <a:gd name="adj4" fmla="val -95481"/>
              <a:gd name="adj5" fmla="val -106991"/>
              <a:gd name="adj6" fmla="val -95653"/>
            </a:avLst>
          </a:prstGeom>
          <a:ln>
            <a:solidFill>
              <a:schemeClr val="accent1">
                <a:shade val="50000"/>
                <a:alpha val="3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sz="1200" dirty="0" smtClean="0"/>
              <a:t>{ </a:t>
            </a:r>
          </a:p>
          <a:p>
            <a:r>
              <a:rPr lang="de-CH" sz="1200" dirty="0"/>
              <a:t> </a:t>
            </a:r>
            <a:r>
              <a:rPr lang="de-CH" sz="1200" dirty="0" smtClean="0"/>
              <a:t>  own : String,</a:t>
            </a:r>
          </a:p>
          <a:p>
            <a:r>
              <a:rPr lang="de-CH" sz="1200" dirty="0" smtClean="0"/>
              <a:t>   Bloomberg: String,</a:t>
            </a:r>
          </a:p>
          <a:p>
            <a:r>
              <a:rPr lang="de-CH" sz="1200" dirty="0" smtClean="0"/>
              <a:t>   Reuters :  String,</a:t>
            </a:r>
          </a:p>
          <a:p>
            <a:r>
              <a:rPr lang="de-CH" sz="1200" dirty="0" smtClean="0"/>
              <a:t>   ... : String</a:t>
            </a:r>
          </a:p>
          <a:p>
            <a:r>
              <a:rPr lang="de-CH" sz="1200" dirty="0" smtClean="0"/>
              <a:t>}</a:t>
            </a:r>
            <a:endParaRPr lang="it-IT" sz="1200" dirty="0"/>
          </a:p>
        </p:txBody>
      </p:sp>
    </p:spTree>
    <p:extLst>
      <p:ext uri="{BB962C8B-B14F-4D97-AF65-F5344CB8AC3E}">
        <p14:creationId xmlns:p14="http://schemas.microsoft.com/office/powerpoint/2010/main" val="26775841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Futures</a:t>
            </a:r>
            <a:endParaRPr lang="it-IT" dirty="0"/>
          </a:p>
        </p:txBody>
      </p:sp>
      <p:sp>
        <p:nvSpPr>
          <p:cNvPr id="3" name="TextBox 2"/>
          <p:cNvSpPr txBox="1"/>
          <p:nvPr/>
        </p:nvSpPr>
        <p:spPr>
          <a:xfrm>
            <a:off x="1690570" y="2211092"/>
            <a:ext cx="5526513" cy="2862322"/>
          </a:xfrm>
          <a:prstGeom prst="rect">
            <a:avLst/>
          </a:prstGeom>
          <a:noFill/>
        </p:spPr>
        <p:txBody>
          <a:bodyPr wrap="none" rtlCol="0">
            <a:spAutoFit/>
          </a:bodyPr>
          <a:lstStyle/>
          <a:p>
            <a:r>
              <a:rPr lang="de-CH" b="1" dirty="0">
                <a:solidFill>
                  <a:schemeClr val="accent1"/>
                </a:solidFill>
              </a:rPr>
              <a:t>c</a:t>
            </a:r>
            <a:r>
              <a:rPr lang="de-CH" b="1" dirty="0" smtClean="0">
                <a:solidFill>
                  <a:schemeClr val="accent1"/>
                </a:solidFill>
              </a:rPr>
              <a:t>onst</a:t>
            </a:r>
            <a:r>
              <a:rPr lang="de-CH" dirty="0" smtClean="0"/>
              <a:t> Future = </a:t>
            </a:r>
            <a:r>
              <a:rPr lang="de-CH" b="1" dirty="0" smtClean="0">
                <a:solidFill>
                  <a:schemeClr val="accent1"/>
                </a:solidFill>
              </a:rPr>
              <a:t>new</a:t>
            </a:r>
            <a:r>
              <a:rPr lang="de-CH" dirty="0" smtClean="0"/>
              <a:t> mongoose.Schema {</a:t>
            </a:r>
          </a:p>
          <a:p>
            <a:endParaRPr lang="de-CH" dirty="0" smtClean="0"/>
          </a:p>
          <a:p>
            <a:r>
              <a:rPr lang="de-CH" dirty="0"/>
              <a:t>	t</a:t>
            </a:r>
            <a:r>
              <a:rPr lang="de-CH" dirty="0" smtClean="0"/>
              <a:t>ype : {type : </a:t>
            </a:r>
            <a:r>
              <a:rPr lang="de-CH" dirty="0" smtClean="0">
                <a:solidFill>
                  <a:schemeClr val="accent2">
                    <a:lumMod val="60000"/>
                    <a:lumOff val="40000"/>
                  </a:schemeClr>
                </a:solidFill>
              </a:rPr>
              <a:t>String</a:t>
            </a:r>
            <a:r>
              <a:rPr lang="de-CH" dirty="0" smtClean="0"/>
              <a:t>, required : </a:t>
            </a:r>
            <a:r>
              <a:rPr lang="de-CH" dirty="0" smtClean="0">
                <a:solidFill>
                  <a:schemeClr val="accent1"/>
                </a:solidFill>
              </a:rPr>
              <a:t>true</a:t>
            </a:r>
            <a:r>
              <a:rPr lang="de-CH" dirty="0" smtClean="0"/>
              <a:t>},</a:t>
            </a:r>
          </a:p>
          <a:p>
            <a:r>
              <a:rPr lang="de-CH" dirty="0" smtClean="0"/>
              <a:t>	tick_value : {type : </a:t>
            </a:r>
            <a:r>
              <a:rPr lang="de-CH" dirty="0" smtClean="0">
                <a:solidFill>
                  <a:schemeClr val="accent2">
                    <a:lumMod val="60000"/>
                    <a:lumOff val="40000"/>
                  </a:schemeClr>
                </a:solidFill>
              </a:rPr>
              <a:t>Double</a:t>
            </a:r>
            <a:r>
              <a:rPr lang="de-CH" dirty="0" smtClean="0"/>
              <a:t> , required : </a:t>
            </a:r>
            <a:r>
              <a:rPr lang="de-CH" dirty="0" smtClean="0">
                <a:solidFill>
                  <a:schemeClr val="accent1"/>
                </a:solidFill>
              </a:rPr>
              <a:t>true</a:t>
            </a:r>
            <a:r>
              <a:rPr lang="de-CH" dirty="0" smtClean="0"/>
              <a:t>},</a:t>
            </a:r>
          </a:p>
          <a:p>
            <a:r>
              <a:rPr lang="de-CH" dirty="0"/>
              <a:t>	</a:t>
            </a:r>
            <a:r>
              <a:rPr lang="de-CH" dirty="0" smtClean="0"/>
              <a:t>underlying : {type : </a:t>
            </a:r>
            <a:r>
              <a:rPr lang="de-CH" dirty="0" smtClean="0">
                <a:solidFill>
                  <a:schemeClr val="accent2">
                    <a:lumMod val="60000"/>
                    <a:lumOff val="40000"/>
                  </a:schemeClr>
                </a:solidFill>
              </a:rPr>
              <a:t>String</a:t>
            </a:r>
            <a:r>
              <a:rPr lang="de-CH" dirty="0" smtClean="0"/>
              <a:t>, required : </a:t>
            </a:r>
            <a:r>
              <a:rPr lang="de-CH" dirty="0" smtClean="0">
                <a:solidFill>
                  <a:schemeClr val="accent1"/>
                </a:solidFill>
              </a:rPr>
              <a:t>true</a:t>
            </a:r>
            <a:r>
              <a:rPr lang="de-CH" dirty="0" smtClean="0"/>
              <a:t>},</a:t>
            </a:r>
            <a:endParaRPr lang="de-CH" dirty="0" smtClean="0">
              <a:solidFill>
                <a:schemeClr val="bg1">
                  <a:lumMod val="65000"/>
                </a:schemeClr>
              </a:solidFill>
            </a:endParaRPr>
          </a:p>
          <a:p>
            <a:r>
              <a:rPr lang="de-CH" dirty="0"/>
              <a:t>	</a:t>
            </a:r>
            <a:r>
              <a:rPr lang="de-CH" dirty="0" smtClean="0"/>
              <a:t>issuing_date : {type : </a:t>
            </a:r>
            <a:r>
              <a:rPr lang="de-CH" dirty="0" smtClean="0">
                <a:solidFill>
                  <a:schemeClr val="accent2">
                    <a:lumMod val="60000"/>
                    <a:lumOff val="40000"/>
                  </a:schemeClr>
                </a:solidFill>
              </a:rPr>
              <a:t>Date</a:t>
            </a:r>
            <a:r>
              <a:rPr lang="de-CH" dirty="0" smtClean="0"/>
              <a:t>},</a:t>
            </a:r>
          </a:p>
          <a:p>
            <a:r>
              <a:rPr lang="de-CH" dirty="0" smtClean="0"/>
              <a:t>	expiring_date : {type : </a:t>
            </a:r>
            <a:r>
              <a:rPr lang="de-CH" dirty="0" smtClean="0">
                <a:solidFill>
                  <a:schemeClr val="accent2">
                    <a:lumMod val="60000"/>
                    <a:lumOff val="40000"/>
                  </a:schemeClr>
                </a:solidFill>
              </a:rPr>
              <a:t>Date</a:t>
            </a:r>
            <a:r>
              <a:rPr lang="de-CH" dirty="0" smtClean="0"/>
              <a:t>, required : </a:t>
            </a:r>
            <a:r>
              <a:rPr lang="de-CH" dirty="0" smtClean="0">
                <a:solidFill>
                  <a:schemeClr val="accent1"/>
                </a:solidFill>
              </a:rPr>
              <a:t>true</a:t>
            </a:r>
            <a:r>
              <a:rPr lang="de-CH" dirty="0" smtClean="0"/>
              <a:t>},</a:t>
            </a:r>
          </a:p>
          <a:p>
            <a:r>
              <a:rPr lang="de-CH" dirty="0"/>
              <a:t>	</a:t>
            </a:r>
            <a:r>
              <a:rPr lang="de-CH" dirty="0" smtClean="0"/>
              <a:t>first_notice_date : {type : </a:t>
            </a:r>
            <a:r>
              <a:rPr lang="de-CH" dirty="0" smtClean="0">
                <a:solidFill>
                  <a:schemeClr val="accent2">
                    <a:lumMod val="60000"/>
                    <a:lumOff val="40000"/>
                  </a:schemeClr>
                </a:solidFill>
              </a:rPr>
              <a:t>Date</a:t>
            </a:r>
            <a:r>
              <a:rPr lang="de-CH" dirty="0" smtClean="0"/>
              <a:t>, required : </a:t>
            </a:r>
            <a:r>
              <a:rPr lang="de-CH" dirty="0" smtClean="0">
                <a:solidFill>
                  <a:schemeClr val="accent1"/>
                </a:solidFill>
              </a:rPr>
              <a:t>true</a:t>
            </a:r>
            <a:r>
              <a:rPr lang="de-CH" dirty="0" smtClean="0"/>
              <a:t>}</a:t>
            </a:r>
          </a:p>
          <a:p>
            <a:r>
              <a:rPr lang="de-CH" dirty="0" smtClean="0"/>
              <a:t>	</a:t>
            </a:r>
          </a:p>
          <a:p>
            <a:r>
              <a:rPr lang="de-CH" dirty="0" smtClean="0"/>
              <a:t>}</a:t>
            </a:r>
            <a:endParaRPr lang="it-IT" dirty="0"/>
          </a:p>
        </p:txBody>
      </p:sp>
      <p:sp>
        <p:nvSpPr>
          <p:cNvPr id="5" name="Line Callout 2 4"/>
          <p:cNvSpPr/>
          <p:nvPr/>
        </p:nvSpPr>
        <p:spPr>
          <a:xfrm>
            <a:off x="6553200" y="5257800"/>
            <a:ext cx="1524000" cy="990600"/>
          </a:xfrm>
          <a:prstGeom prst="borderCallout2">
            <a:avLst>
              <a:gd name="adj1" fmla="val 50372"/>
              <a:gd name="adj2" fmla="val -706"/>
              <a:gd name="adj3" fmla="val 50372"/>
              <a:gd name="adj4" fmla="val -16667"/>
              <a:gd name="adj5" fmla="val -166162"/>
              <a:gd name="adj6" fmla="val -105819"/>
            </a:avLst>
          </a:prstGeom>
          <a:ln>
            <a:solidFill>
              <a:schemeClr val="accent1">
                <a:shade val="50000"/>
                <a:alpha val="3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t>underlying_id</a:t>
            </a:r>
            <a:endParaRPr lang="it-IT" dirty="0"/>
          </a:p>
        </p:txBody>
      </p:sp>
    </p:spTree>
    <p:extLst>
      <p:ext uri="{BB962C8B-B14F-4D97-AF65-F5344CB8AC3E}">
        <p14:creationId xmlns:p14="http://schemas.microsoft.com/office/powerpoint/2010/main" val="40865029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Options</a:t>
            </a:r>
            <a:endParaRPr lang="it-IT" dirty="0"/>
          </a:p>
        </p:txBody>
      </p:sp>
      <p:sp>
        <p:nvSpPr>
          <p:cNvPr id="3" name="TextBox 2"/>
          <p:cNvSpPr txBox="1"/>
          <p:nvPr/>
        </p:nvSpPr>
        <p:spPr>
          <a:xfrm>
            <a:off x="1690570" y="2211092"/>
            <a:ext cx="5268302" cy="3139321"/>
          </a:xfrm>
          <a:prstGeom prst="rect">
            <a:avLst/>
          </a:prstGeom>
          <a:noFill/>
        </p:spPr>
        <p:txBody>
          <a:bodyPr wrap="none" rtlCol="0">
            <a:spAutoFit/>
          </a:bodyPr>
          <a:lstStyle/>
          <a:p>
            <a:r>
              <a:rPr lang="de-CH" b="1" dirty="0">
                <a:solidFill>
                  <a:schemeClr val="accent1"/>
                </a:solidFill>
              </a:rPr>
              <a:t>c</a:t>
            </a:r>
            <a:r>
              <a:rPr lang="de-CH" b="1" dirty="0" smtClean="0">
                <a:solidFill>
                  <a:schemeClr val="accent1"/>
                </a:solidFill>
              </a:rPr>
              <a:t>onst</a:t>
            </a:r>
            <a:r>
              <a:rPr lang="de-CH" dirty="0" smtClean="0"/>
              <a:t> Option = </a:t>
            </a:r>
            <a:r>
              <a:rPr lang="de-CH" b="1" dirty="0" smtClean="0">
                <a:solidFill>
                  <a:schemeClr val="accent1"/>
                </a:solidFill>
              </a:rPr>
              <a:t>new</a:t>
            </a:r>
            <a:r>
              <a:rPr lang="de-CH" dirty="0" smtClean="0"/>
              <a:t> mongoose.Schema {</a:t>
            </a:r>
          </a:p>
          <a:p>
            <a:endParaRPr lang="de-CH" dirty="0" smtClean="0"/>
          </a:p>
          <a:p>
            <a:r>
              <a:rPr lang="de-CH" dirty="0"/>
              <a:t>	t</a:t>
            </a:r>
            <a:r>
              <a:rPr lang="de-CH" dirty="0" smtClean="0"/>
              <a:t>ype : {type : </a:t>
            </a:r>
            <a:r>
              <a:rPr lang="de-CH" dirty="0" smtClean="0">
                <a:solidFill>
                  <a:schemeClr val="accent2">
                    <a:lumMod val="60000"/>
                    <a:lumOff val="40000"/>
                  </a:schemeClr>
                </a:solidFill>
              </a:rPr>
              <a:t>String</a:t>
            </a:r>
            <a:r>
              <a:rPr lang="de-CH" dirty="0" smtClean="0"/>
              <a:t>, required : </a:t>
            </a:r>
            <a:r>
              <a:rPr lang="de-CH" dirty="0" smtClean="0">
                <a:solidFill>
                  <a:schemeClr val="accent1"/>
                </a:solidFill>
              </a:rPr>
              <a:t>true</a:t>
            </a:r>
            <a:r>
              <a:rPr lang="de-CH" dirty="0" smtClean="0"/>
              <a:t>},</a:t>
            </a:r>
          </a:p>
          <a:p>
            <a:r>
              <a:rPr lang="de-CH" dirty="0" smtClean="0"/>
              <a:t>	multiplier : {type : </a:t>
            </a:r>
            <a:r>
              <a:rPr lang="de-CH" dirty="0" smtClean="0">
                <a:solidFill>
                  <a:schemeClr val="accent2">
                    <a:lumMod val="60000"/>
                    <a:lumOff val="40000"/>
                  </a:schemeClr>
                </a:solidFill>
              </a:rPr>
              <a:t>Double</a:t>
            </a:r>
            <a:r>
              <a:rPr lang="de-CH" dirty="0" smtClean="0"/>
              <a:t> , required : </a:t>
            </a:r>
            <a:r>
              <a:rPr lang="de-CH" dirty="0" smtClean="0">
                <a:solidFill>
                  <a:schemeClr val="accent1"/>
                </a:solidFill>
              </a:rPr>
              <a:t>true</a:t>
            </a:r>
            <a:r>
              <a:rPr lang="de-CH" dirty="0" smtClean="0"/>
              <a:t>},</a:t>
            </a:r>
          </a:p>
          <a:p>
            <a:r>
              <a:rPr lang="de-CH" dirty="0"/>
              <a:t>	</a:t>
            </a:r>
            <a:r>
              <a:rPr lang="de-CH" dirty="0" smtClean="0"/>
              <a:t>underlying : {type : </a:t>
            </a:r>
            <a:r>
              <a:rPr lang="de-CH" dirty="0" smtClean="0">
                <a:solidFill>
                  <a:schemeClr val="accent2">
                    <a:lumMod val="60000"/>
                    <a:lumOff val="40000"/>
                  </a:schemeClr>
                </a:solidFill>
              </a:rPr>
              <a:t>String</a:t>
            </a:r>
            <a:r>
              <a:rPr lang="de-CH" dirty="0" smtClean="0"/>
              <a:t>, required : </a:t>
            </a:r>
            <a:r>
              <a:rPr lang="de-CH" dirty="0" smtClean="0">
                <a:solidFill>
                  <a:schemeClr val="accent1"/>
                </a:solidFill>
              </a:rPr>
              <a:t>true</a:t>
            </a:r>
            <a:r>
              <a:rPr lang="de-CH" dirty="0" smtClean="0"/>
              <a:t>},</a:t>
            </a:r>
            <a:endParaRPr lang="de-CH" dirty="0" smtClean="0">
              <a:solidFill>
                <a:schemeClr val="bg1">
                  <a:lumMod val="65000"/>
                </a:schemeClr>
              </a:solidFill>
            </a:endParaRPr>
          </a:p>
          <a:p>
            <a:r>
              <a:rPr lang="de-CH" dirty="0"/>
              <a:t>	</a:t>
            </a:r>
            <a:r>
              <a:rPr lang="de-CH" dirty="0" smtClean="0"/>
              <a:t>issuing_date : {type : </a:t>
            </a:r>
            <a:r>
              <a:rPr lang="de-CH" dirty="0" smtClean="0">
                <a:solidFill>
                  <a:schemeClr val="accent2">
                    <a:lumMod val="60000"/>
                    <a:lumOff val="40000"/>
                  </a:schemeClr>
                </a:solidFill>
              </a:rPr>
              <a:t>Date</a:t>
            </a:r>
            <a:r>
              <a:rPr lang="de-CH" dirty="0" smtClean="0"/>
              <a:t>},</a:t>
            </a:r>
          </a:p>
          <a:p>
            <a:r>
              <a:rPr lang="de-CH" dirty="0" smtClean="0"/>
              <a:t>	expiring_date : {type : </a:t>
            </a:r>
            <a:r>
              <a:rPr lang="de-CH" dirty="0" smtClean="0">
                <a:solidFill>
                  <a:schemeClr val="accent2">
                    <a:lumMod val="60000"/>
                    <a:lumOff val="40000"/>
                  </a:schemeClr>
                </a:solidFill>
              </a:rPr>
              <a:t>Date</a:t>
            </a:r>
            <a:r>
              <a:rPr lang="de-CH" dirty="0" smtClean="0"/>
              <a:t>, required : </a:t>
            </a:r>
            <a:r>
              <a:rPr lang="de-CH" dirty="0" smtClean="0">
                <a:solidFill>
                  <a:schemeClr val="accent1"/>
                </a:solidFill>
              </a:rPr>
              <a:t>true</a:t>
            </a:r>
            <a:r>
              <a:rPr lang="de-CH" dirty="0" smtClean="0"/>
              <a:t>},</a:t>
            </a:r>
          </a:p>
          <a:p>
            <a:r>
              <a:rPr lang="de-CH" dirty="0"/>
              <a:t>	</a:t>
            </a:r>
            <a:r>
              <a:rPr lang="de-CH" dirty="0" smtClean="0"/>
              <a:t>strike : {type : </a:t>
            </a:r>
            <a:r>
              <a:rPr lang="de-CH" dirty="0" smtClean="0">
                <a:solidFill>
                  <a:schemeClr val="accent2">
                    <a:lumMod val="60000"/>
                    <a:lumOff val="40000"/>
                  </a:schemeClr>
                </a:solidFill>
              </a:rPr>
              <a:t>Double</a:t>
            </a:r>
            <a:r>
              <a:rPr lang="de-CH" dirty="0" smtClean="0"/>
              <a:t>, required : </a:t>
            </a:r>
            <a:r>
              <a:rPr lang="de-CH" dirty="0" smtClean="0">
                <a:solidFill>
                  <a:schemeClr val="accent1"/>
                </a:solidFill>
              </a:rPr>
              <a:t>true</a:t>
            </a:r>
            <a:r>
              <a:rPr lang="de-CH" dirty="0" smtClean="0"/>
              <a:t>},</a:t>
            </a:r>
          </a:p>
          <a:p>
            <a:r>
              <a:rPr lang="de-CH" dirty="0"/>
              <a:t>	</a:t>
            </a:r>
            <a:r>
              <a:rPr lang="de-CH" dirty="0" smtClean="0"/>
              <a:t>right : {type : </a:t>
            </a:r>
            <a:r>
              <a:rPr lang="de-CH" dirty="0" smtClean="0">
                <a:solidFill>
                  <a:schemeClr val="accent2">
                    <a:lumMod val="60000"/>
                    <a:lumOff val="40000"/>
                  </a:schemeClr>
                </a:solidFill>
              </a:rPr>
              <a:t>String</a:t>
            </a:r>
            <a:r>
              <a:rPr lang="de-CH" dirty="0" smtClean="0"/>
              <a:t>, required : </a:t>
            </a:r>
            <a:r>
              <a:rPr lang="de-CH" dirty="0" smtClean="0">
                <a:solidFill>
                  <a:schemeClr val="accent1"/>
                </a:solidFill>
              </a:rPr>
              <a:t>true</a:t>
            </a:r>
            <a:r>
              <a:rPr lang="de-CH" dirty="0" smtClean="0"/>
              <a:t>}</a:t>
            </a:r>
          </a:p>
          <a:p>
            <a:r>
              <a:rPr lang="de-CH" dirty="0" smtClean="0"/>
              <a:t>	</a:t>
            </a:r>
          </a:p>
          <a:p>
            <a:r>
              <a:rPr lang="de-CH" dirty="0" smtClean="0"/>
              <a:t>}</a:t>
            </a:r>
            <a:endParaRPr lang="it-IT" dirty="0"/>
          </a:p>
        </p:txBody>
      </p:sp>
      <p:sp>
        <p:nvSpPr>
          <p:cNvPr id="5" name="Line Callout 2 4"/>
          <p:cNvSpPr/>
          <p:nvPr/>
        </p:nvSpPr>
        <p:spPr>
          <a:xfrm>
            <a:off x="6553200" y="5257800"/>
            <a:ext cx="1524000" cy="990600"/>
          </a:xfrm>
          <a:prstGeom prst="borderCallout2">
            <a:avLst>
              <a:gd name="adj1" fmla="val 50372"/>
              <a:gd name="adj2" fmla="val -706"/>
              <a:gd name="adj3" fmla="val 50372"/>
              <a:gd name="adj4" fmla="val -16667"/>
              <a:gd name="adj5" fmla="val -166162"/>
              <a:gd name="adj6" fmla="val -105819"/>
            </a:avLst>
          </a:prstGeom>
          <a:ln>
            <a:solidFill>
              <a:schemeClr val="accent1">
                <a:shade val="50000"/>
                <a:alpha val="3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t>underlying_id</a:t>
            </a:r>
            <a:endParaRPr lang="it-IT" dirty="0"/>
          </a:p>
        </p:txBody>
      </p:sp>
    </p:spTree>
    <p:extLst>
      <p:ext uri="{BB962C8B-B14F-4D97-AF65-F5344CB8AC3E}">
        <p14:creationId xmlns:p14="http://schemas.microsoft.com/office/powerpoint/2010/main" val="20993659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Equities</a:t>
            </a:r>
            <a:endParaRPr lang="it-IT" dirty="0"/>
          </a:p>
        </p:txBody>
      </p:sp>
      <p:sp>
        <p:nvSpPr>
          <p:cNvPr id="3" name="TextBox 2"/>
          <p:cNvSpPr txBox="1"/>
          <p:nvPr/>
        </p:nvSpPr>
        <p:spPr>
          <a:xfrm>
            <a:off x="1690570" y="2211092"/>
            <a:ext cx="4509311" cy="3139321"/>
          </a:xfrm>
          <a:prstGeom prst="rect">
            <a:avLst/>
          </a:prstGeom>
          <a:noFill/>
        </p:spPr>
        <p:txBody>
          <a:bodyPr wrap="none" rtlCol="0">
            <a:spAutoFit/>
          </a:bodyPr>
          <a:lstStyle/>
          <a:p>
            <a:r>
              <a:rPr lang="de-CH" b="1" dirty="0">
                <a:solidFill>
                  <a:schemeClr val="accent1"/>
                </a:solidFill>
              </a:rPr>
              <a:t>c</a:t>
            </a:r>
            <a:r>
              <a:rPr lang="de-CH" b="1" dirty="0" smtClean="0">
                <a:solidFill>
                  <a:schemeClr val="accent1"/>
                </a:solidFill>
              </a:rPr>
              <a:t>onst</a:t>
            </a:r>
            <a:r>
              <a:rPr lang="de-CH" dirty="0" smtClean="0"/>
              <a:t> Equity = </a:t>
            </a:r>
            <a:r>
              <a:rPr lang="de-CH" b="1" dirty="0" smtClean="0">
                <a:solidFill>
                  <a:schemeClr val="accent1"/>
                </a:solidFill>
              </a:rPr>
              <a:t>new</a:t>
            </a:r>
            <a:r>
              <a:rPr lang="de-CH" dirty="0" smtClean="0"/>
              <a:t> mongoose.Schema {</a:t>
            </a:r>
          </a:p>
          <a:p>
            <a:endParaRPr lang="de-CH" dirty="0" smtClean="0"/>
          </a:p>
          <a:p>
            <a:r>
              <a:rPr lang="de-CH" dirty="0"/>
              <a:t>	t</a:t>
            </a:r>
            <a:r>
              <a:rPr lang="de-CH" dirty="0" smtClean="0"/>
              <a:t>ype : {type : </a:t>
            </a:r>
            <a:r>
              <a:rPr lang="de-CH" dirty="0" smtClean="0">
                <a:solidFill>
                  <a:schemeClr val="accent2">
                    <a:lumMod val="60000"/>
                    <a:lumOff val="40000"/>
                  </a:schemeClr>
                </a:solidFill>
              </a:rPr>
              <a:t>String</a:t>
            </a:r>
            <a:r>
              <a:rPr lang="de-CH" dirty="0" smtClean="0"/>
              <a:t>, required : </a:t>
            </a:r>
            <a:r>
              <a:rPr lang="de-CH" dirty="0" smtClean="0">
                <a:solidFill>
                  <a:schemeClr val="accent1"/>
                </a:solidFill>
              </a:rPr>
              <a:t>true</a:t>
            </a:r>
            <a:r>
              <a:rPr lang="de-CH" dirty="0" smtClean="0"/>
              <a:t>},</a:t>
            </a:r>
          </a:p>
          <a:p>
            <a:r>
              <a:rPr lang="de-CH" dirty="0" smtClean="0"/>
              <a:t>	isin : {type : </a:t>
            </a:r>
            <a:r>
              <a:rPr lang="de-CH" dirty="0" smtClean="0">
                <a:solidFill>
                  <a:schemeClr val="accent2">
                    <a:lumMod val="60000"/>
                    <a:lumOff val="40000"/>
                  </a:schemeClr>
                </a:solidFill>
              </a:rPr>
              <a:t>String</a:t>
            </a:r>
            <a:r>
              <a:rPr lang="de-CH" dirty="0" smtClean="0"/>
              <a:t> , required : </a:t>
            </a:r>
            <a:r>
              <a:rPr lang="de-CH" dirty="0" smtClean="0">
                <a:solidFill>
                  <a:schemeClr val="accent1"/>
                </a:solidFill>
              </a:rPr>
              <a:t>true</a:t>
            </a:r>
            <a:r>
              <a:rPr lang="de-CH" dirty="0" smtClean="0"/>
              <a:t>},</a:t>
            </a:r>
          </a:p>
          <a:p>
            <a:r>
              <a:rPr lang="de-CH" dirty="0"/>
              <a:t>	</a:t>
            </a:r>
            <a:r>
              <a:rPr lang="de-CH" dirty="0" smtClean="0"/>
              <a:t>description : {type : </a:t>
            </a:r>
            <a:r>
              <a:rPr lang="de-CH" dirty="0" smtClean="0">
                <a:solidFill>
                  <a:schemeClr val="accent2">
                    <a:lumMod val="60000"/>
                    <a:lumOff val="40000"/>
                  </a:schemeClr>
                </a:solidFill>
              </a:rPr>
              <a:t>String</a:t>
            </a:r>
            <a:r>
              <a:rPr lang="de-CH" dirty="0" smtClean="0"/>
              <a:t>},</a:t>
            </a:r>
          </a:p>
          <a:p>
            <a:r>
              <a:rPr lang="de-CH" dirty="0"/>
              <a:t>	</a:t>
            </a:r>
            <a:r>
              <a:rPr lang="de-CH" dirty="0" smtClean="0"/>
              <a:t>country : {type : </a:t>
            </a:r>
            <a:r>
              <a:rPr lang="de-CH" dirty="0" smtClean="0">
                <a:solidFill>
                  <a:schemeClr val="accent2">
                    <a:lumMod val="60000"/>
                    <a:lumOff val="40000"/>
                  </a:schemeClr>
                </a:solidFill>
              </a:rPr>
              <a:t>String</a:t>
            </a:r>
            <a:r>
              <a:rPr lang="de-CH" dirty="0" smtClean="0"/>
              <a:t>},</a:t>
            </a:r>
          </a:p>
          <a:p>
            <a:r>
              <a:rPr lang="de-CH" dirty="0"/>
              <a:t>	</a:t>
            </a:r>
            <a:r>
              <a:rPr lang="de-CH" dirty="0" smtClean="0"/>
              <a:t>industry : {type : </a:t>
            </a:r>
            <a:r>
              <a:rPr lang="de-CH" dirty="0" smtClean="0">
                <a:solidFill>
                  <a:schemeClr val="accent2">
                    <a:lumMod val="60000"/>
                    <a:lumOff val="40000"/>
                  </a:schemeClr>
                </a:solidFill>
              </a:rPr>
              <a:t>String</a:t>
            </a:r>
            <a:r>
              <a:rPr lang="de-CH" dirty="0" smtClean="0"/>
              <a:t>},</a:t>
            </a:r>
            <a:endParaRPr lang="de-CH" dirty="0" smtClean="0">
              <a:solidFill>
                <a:schemeClr val="bg1">
                  <a:lumMod val="65000"/>
                </a:schemeClr>
              </a:solidFill>
            </a:endParaRPr>
          </a:p>
          <a:p>
            <a:r>
              <a:rPr lang="de-CH" dirty="0"/>
              <a:t>	</a:t>
            </a:r>
            <a:r>
              <a:rPr lang="de-CH" dirty="0" smtClean="0"/>
              <a:t>supersector : {type : </a:t>
            </a:r>
            <a:r>
              <a:rPr lang="de-CH" dirty="0" smtClean="0">
                <a:solidFill>
                  <a:schemeClr val="accent2">
                    <a:lumMod val="60000"/>
                    <a:lumOff val="40000"/>
                  </a:schemeClr>
                </a:solidFill>
              </a:rPr>
              <a:t>String</a:t>
            </a:r>
            <a:r>
              <a:rPr lang="de-CH" dirty="0" smtClean="0"/>
              <a:t>},</a:t>
            </a:r>
          </a:p>
          <a:p>
            <a:r>
              <a:rPr lang="de-CH" dirty="0" smtClean="0"/>
              <a:t>	sector : {type : </a:t>
            </a:r>
            <a:r>
              <a:rPr lang="de-CH" dirty="0" smtClean="0">
                <a:solidFill>
                  <a:schemeClr val="accent2">
                    <a:lumMod val="60000"/>
                    <a:lumOff val="40000"/>
                  </a:schemeClr>
                </a:solidFill>
              </a:rPr>
              <a:t>String</a:t>
            </a:r>
            <a:r>
              <a:rPr lang="de-CH" dirty="0" smtClean="0"/>
              <a:t>}</a:t>
            </a:r>
          </a:p>
          <a:p>
            <a:r>
              <a:rPr lang="de-CH" dirty="0" smtClean="0"/>
              <a:t>	</a:t>
            </a:r>
          </a:p>
          <a:p>
            <a:r>
              <a:rPr lang="de-CH" dirty="0" smtClean="0"/>
              <a:t>}</a:t>
            </a:r>
            <a:endParaRPr lang="it-IT" dirty="0"/>
          </a:p>
        </p:txBody>
      </p:sp>
    </p:spTree>
    <p:extLst>
      <p:ext uri="{BB962C8B-B14F-4D97-AF65-F5344CB8AC3E}">
        <p14:creationId xmlns:p14="http://schemas.microsoft.com/office/powerpoint/2010/main" val="10340454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Bonds</a:t>
            </a:r>
            <a:endParaRPr lang="it-IT" dirty="0"/>
          </a:p>
        </p:txBody>
      </p:sp>
      <p:sp>
        <p:nvSpPr>
          <p:cNvPr id="3" name="TextBox 2"/>
          <p:cNvSpPr txBox="1"/>
          <p:nvPr/>
        </p:nvSpPr>
        <p:spPr>
          <a:xfrm>
            <a:off x="1690570" y="2211092"/>
            <a:ext cx="5724644" cy="3416320"/>
          </a:xfrm>
          <a:prstGeom prst="rect">
            <a:avLst/>
          </a:prstGeom>
          <a:noFill/>
        </p:spPr>
        <p:txBody>
          <a:bodyPr wrap="none" rtlCol="0">
            <a:spAutoFit/>
          </a:bodyPr>
          <a:lstStyle/>
          <a:p>
            <a:r>
              <a:rPr lang="de-CH" b="1" dirty="0">
                <a:solidFill>
                  <a:schemeClr val="accent1"/>
                </a:solidFill>
              </a:rPr>
              <a:t>c</a:t>
            </a:r>
            <a:r>
              <a:rPr lang="de-CH" b="1" dirty="0" smtClean="0">
                <a:solidFill>
                  <a:schemeClr val="accent1"/>
                </a:solidFill>
              </a:rPr>
              <a:t>onst</a:t>
            </a:r>
            <a:r>
              <a:rPr lang="de-CH" dirty="0" smtClean="0"/>
              <a:t> Bond = </a:t>
            </a:r>
            <a:r>
              <a:rPr lang="de-CH" b="1" dirty="0" smtClean="0">
                <a:solidFill>
                  <a:schemeClr val="accent1"/>
                </a:solidFill>
              </a:rPr>
              <a:t>new</a:t>
            </a:r>
            <a:r>
              <a:rPr lang="de-CH" dirty="0" smtClean="0"/>
              <a:t> mongoose.Schema {</a:t>
            </a:r>
          </a:p>
          <a:p>
            <a:endParaRPr lang="de-CH" dirty="0" smtClean="0"/>
          </a:p>
          <a:p>
            <a:r>
              <a:rPr lang="de-CH" dirty="0"/>
              <a:t>	t</a:t>
            </a:r>
            <a:r>
              <a:rPr lang="de-CH" dirty="0" smtClean="0"/>
              <a:t>ype : {type : </a:t>
            </a:r>
            <a:r>
              <a:rPr lang="de-CH" dirty="0" smtClean="0">
                <a:solidFill>
                  <a:schemeClr val="accent2">
                    <a:lumMod val="60000"/>
                    <a:lumOff val="40000"/>
                  </a:schemeClr>
                </a:solidFill>
              </a:rPr>
              <a:t>String</a:t>
            </a:r>
            <a:r>
              <a:rPr lang="de-CH" dirty="0" smtClean="0"/>
              <a:t>, required : </a:t>
            </a:r>
            <a:r>
              <a:rPr lang="de-CH" dirty="0" smtClean="0">
                <a:solidFill>
                  <a:schemeClr val="accent1"/>
                </a:solidFill>
              </a:rPr>
              <a:t>true</a:t>
            </a:r>
            <a:r>
              <a:rPr lang="de-CH" dirty="0" smtClean="0"/>
              <a:t>},</a:t>
            </a:r>
          </a:p>
          <a:p>
            <a:r>
              <a:rPr lang="de-CH" dirty="0" smtClean="0"/>
              <a:t>	isin : {type : </a:t>
            </a:r>
            <a:r>
              <a:rPr lang="de-CH" dirty="0" smtClean="0">
                <a:solidFill>
                  <a:schemeClr val="accent2">
                    <a:lumMod val="60000"/>
                    <a:lumOff val="40000"/>
                  </a:schemeClr>
                </a:solidFill>
              </a:rPr>
              <a:t>String</a:t>
            </a:r>
            <a:r>
              <a:rPr lang="de-CH" dirty="0" smtClean="0"/>
              <a:t> , required : </a:t>
            </a:r>
            <a:r>
              <a:rPr lang="de-CH" dirty="0" smtClean="0">
                <a:solidFill>
                  <a:schemeClr val="accent1"/>
                </a:solidFill>
              </a:rPr>
              <a:t>true</a:t>
            </a:r>
            <a:r>
              <a:rPr lang="de-CH" dirty="0" smtClean="0"/>
              <a:t>},</a:t>
            </a:r>
          </a:p>
          <a:p>
            <a:r>
              <a:rPr lang="de-CH" dirty="0"/>
              <a:t>	</a:t>
            </a:r>
            <a:r>
              <a:rPr lang="de-CH" dirty="0" smtClean="0"/>
              <a:t>issuer : {type : </a:t>
            </a:r>
            <a:r>
              <a:rPr lang="de-CH" dirty="0" smtClean="0">
                <a:solidFill>
                  <a:schemeClr val="accent2">
                    <a:lumMod val="60000"/>
                    <a:lumOff val="40000"/>
                  </a:schemeClr>
                </a:solidFill>
              </a:rPr>
              <a:t>String</a:t>
            </a:r>
            <a:r>
              <a:rPr lang="de-CH" dirty="0" smtClean="0"/>
              <a:t>},</a:t>
            </a:r>
          </a:p>
          <a:p>
            <a:r>
              <a:rPr lang="de-CH" dirty="0" smtClean="0"/>
              <a:t>	issuing_date : {type : </a:t>
            </a:r>
            <a:r>
              <a:rPr lang="de-CH" dirty="0" smtClean="0">
                <a:solidFill>
                  <a:schemeClr val="accent2">
                    <a:lumMod val="60000"/>
                    <a:lumOff val="40000"/>
                  </a:schemeClr>
                </a:solidFill>
              </a:rPr>
              <a:t>Date</a:t>
            </a:r>
            <a:r>
              <a:rPr lang="de-CH" dirty="0" smtClean="0"/>
              <a:t>},</a:t>
            </a:r>
          </a:p>
          <a:p>
            <a:r>
              <a:rPr lang="de-CH" dirty="0" smtClean="0"/>
              <a:t>	expiring_date : {type : </a:t>
            </a:r>
            <a:r>
              <a:rPr lang="de-CH" dirty="0" smtClean="0">
                <a:solidFill>
                  <a:schemeClr val="accent2">
                    <a:lumMod val="60000"/>
                    <a:lumOff val="40000"/>
                  </a:schemeClr>
                </a:solidFill>
              </a:rPr>
              <a:t>Date</a:t>
            </a:r>
            <a:r>
              <a:rPr lang="de-CH" dirty="0" smtClean="0"/>
              <a:t>, required : </a:t>
            </a:r>
            <a:r>
              <a:rPr lang="de-CH" dirty="0" smtClean="0">
                <a:solidFill>
                  <a:schemeClr val="accent1"/>
                </a:solidFill>
              </a:rPr>
              <a:t>true</a:t>
            </a:r>
            <a:r>
              <a:rPr lang="de-CH" dirty="0" smtClean="0"/>
              <a:t>},</a:t>
            </a:r>
            <a:r>
              <a:rPr lang="de-CH" dirty="0"/>
              <a:t>	</a:t>
            </a:r>
            <a:endParaRPr lang="de-CH" dirty="0" smtClean="0"/>
          </a:p>
          <a:p>
            <a:r>
              <a:rPr lang="de-CH" dirty="0"/>
              <a:t>	</a:t>
            </a:r>
            <a:r>
              <a:rPr lang="de-CH" dirty="0" smtClean="0"/>
              <a:t>coupon : {type : </a:t>
            </a:r>
            <a:r>
              <a:rPr lang="de-CH" dirty="0" smtClean="0">
                <a:solidFill>
                  <a:schemeClr val="accent2">
                    <a:lumMod val="60000"/>
                    <a:lumOff val="40000"/>
                  </a:schemeClr>
                </a:solidFill>
              </a:rPr>
              <a:t>String</a:t>
            </a:r>
            <a:r>
              <a:rPr lang="de-CH" dirty="0" smtClean="0"/>
              <a:t>},</a:t>
            </a:r>
            <a:endParaRPr lang="de-CH" dirty="0" smtClean="0">
              <a:solidFill>
                <a:schemeClr val="bg1">
                  <a:lumMod val="65000"/>
                </a:schemeClr>
              </a:solidFill>
            </a:endParaRPr>
          </a:p>
          <a:p>
            <a:r>
              <a:rPr lang="de-CH" dirty="0"/>
              <a:t>	</a:t>
            </a:r>
            <a:r>
              <a:rPr lang="de-CH" dirty="0" smtClean="0"/>
              <a:t>compounding : {type : </a:t>
            </a:r>
            <a:r>
              <a:rPr lang="de-CH" dirty="0" smtClean="0">
                <a:solidFill>
                  <a:schemeClr val="accent2">
                    <a:lumMod val="60000"/>
                    <a:lumOff val="40000"/>
                  </a:schemeClr>
                </a:solidFill>
              </a:rPr>
              <a:t>String</a:t>
            </a:r>
            <a:r>
              <a:rPr lang="de-CH" dirty="0" smtClean="0"/>
              <a:t>}	,</a:t>
            </a:r>
          </a:p>
          <a:p>
            <a:r>
              <a:rPr lang="de-CH" dirty="0"/>
              <a:t>	</a:t>
            </a:r>
            <a:r>
              <a:rPr lang="de-CH" dirty="0" smtClean="0"/>
              <a:t>rating : {type : </a:t>
            </a:r>
            <a:r>
              <a:rPr lang="de-CH" dirty="0" smtClean="0">
                <a:solidFill>
                  <a:schemeClr val="accent2">
                    <a:lumMod val="60000"/>
                    <a:lumOff val="40000"/>
                  </a:schemeClr>
                </a:solidFill>
              </a:rPr>
              <a:t>String</a:t>
            </a:r>
            <a:r>
              <a:rPr lang="de-CH" dirty="0" smtClean="0"/>
              <a:t>}</a:t>
            </a:r>
          </a:p>
          <a:p>
            <a:r>
              <a:rPr lang="de-CH" dirty="0"/>
              <a:t>	</a:t>
            </a:r>
            <a:r>
              <a:rPr lang="de-CH" dirty="0" smtClean="0">
                <a:solidFill>
                  <a:schemeClr val="bg1">
                    <a:lumMod val="75000"/>
                  </a:schemeClr>
                </a:solidFill>
              </a:rPr>
              <a:t>// other</a:t>
            </a:r>
          </a:p>
          <a:p>
            <a:r>
              <a:rPr lang="de-CH" dirty="0" smtClean="0"/>
              <a:t>}</a:t>
            </a:r>
            <a:endParaRPr lang="it-IT" dirty="0"/>
          </a:p>
        </p:txBody>
      </p:sp>
    </p:spTree>
    <p:extLst>
      <p:ext uri="{BB962C8B-B14F-4D97-AF65-F5344CB8AC3E}">
        <p14:creationId xmlns:p14="http://schemas.microsoft.com/office/powerpoint/2010/main" val="29564408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Indeces</a:t>
            </a:r>
            <a:endParaRPr lang="it-IT" dirty="0"/>
          </a:p>
        </p:txBody>
      </p:sp>
      <p:sp>
        <p:nvSpPr>
          <p:cNvPr id="3" name="TextBox 2"/>
          <p:cNvSpPr txBox="1"/>
          <p:nvPr/>
        </p:nvSpPr>
        <p:spPr>
          <a:xfrm>
            <a:off x="1690570" y="2211092"/>
            <a:ext cx="4509311" cy="3139321"/>
          </a:xfrm>
          <a:prstGeom prst="rect">
            <a:avLst/>
          </a:prstGeom>
          <a:noFill/>
        </p:spPr>
        <p:txBody>
          <a:bodyPr wrap="none" rtlCol="0">
            <a:spAutoFit/>
          </a:bodyPr>
          <a:lstStyle/>
          <a:p>
            <a:r>
              <a:rPr lang="de-CH" b="1" dirty="0">
                <a:solidFill>
                  <a:schemeClr val="accent1"/>
                </a:solidFill>
              </a:rPr>
              <a:t>c</a:t>
            </a:r>
            <a:r>
              <a:rPr lang="de-CH" b="1" dirty="0" smtClean="0">
                <a:solidFill>
                  <a:schemeClr val="accent1"/>
                </a:solidFill>
              </a:rPr>
              <a:t>onst</a:t>
            </a:r>
            <a:r>
              <a:rPr lang="de-CH" dirty="0" smtClean="0"/>
              <a:t> Index = </a:t>
            </a:r>
            <a:r>
              <a:rPr lang="de-CH" b="1" dirty="0" smtClean="0">
                <a:solidFill>
                  <a:schemeClr val="accent1"/>
                </a:solidFill>
              </a:rPr>
              <a:t>new</a:t>
            </a:r>
            <a:r>
              <a:rPr lang="de-CH" dirty="0" smtClean="0"/>
              <a:t> mongoose.Schema {</a:t>
            </a:r>
          </a:p>
          <a:p>
            <a:endParaRPr lang="de-CH" dirty="0" smtClean="0"/>
          </a:p>
          <a:p>
            <a:r>
              <a:rPr lang="de-CH" dirty="0"/>
              <a:t>	t</a:t>
            </a:r>
            <a:r>
              <a:rPr lang="de-CH" dirty="0" smtClean="0"/>
              <a:t>ype : {type : </a:t>
            </a:r>
            <a:r>
              <a:rPr lang="de-CH" dirty="0" smtClean="0">
                <a:solidFill>
                  <a:schemeClr val="accent2">
                    <a:lumMod val="60000"/>
                    <a:lumOff val="40000"/>
                  </a:schemeClr>
                </a:solidFill>
              </a:rPr>
              <a:t>String</a:t>
            </a:r>
            <a:r>
              <a:rPr lang="de-CH" dirty="0" smtClean="0"/>
              <a:t>, required : </a:t>
            </a:r>
            <a:r>
              <a:rPr lang="de-CH" dirty="0" smtClean="0">
                <a:solidFill>
                  <a:schemeClr val="accent1"/>
                </a:solidFill>
              </a:rPr>
              <a:t>true</a:t>
            </a:r>
            <a:r>
              <a:rPr lang="de-CH" dirty="0" smtClean="0"/>
              <a:t>},</a:t>
            </a:r>
          </a:p>
          <a:p>
            <a:r>
              <a:rPr lang="de-CH" dirty="0" smtClean="0"/>
              <a:t>	isin : {type : </a:t>
            </a:r>
            <a:r>
              <a:rPr lang="de-CH" dirty="0" smtClean="0">
                <a:solidFill>
                  <a:schemeClr val="accent2">
                    <a:lumMod val="60000"/>
                    <a:lumOff val="40000"/>
                  </a:schemeClr>
                </a:solidFill>
              </a:rPr>
              <a:t>String</a:t>
            </a:r>
            <a:r>
              <a:rPr lang="de-CH" dirty="0" smtClean="0"/>
              <a:t> , required : </a:t>
            </a:r>
            <a:r>
              <a:rPr lang="de-CH" dirty="0" smtClean="0">
                <a:solidFill>
                  <a:schemeClr val="accent1"/>
                </a:solidFill>
              </a:rPr>
              <a:t>true</a:t>
            </a:r>
            <a:r>
              <a:rPr lang="de-CH" dirty="0" smtClean="0"/>
              <a:t>},</a:t>
            </a:r>
          </a:p>
          <a:p>
            <a:r>
              <a:rPr lang="de-CH" dirty="0"/>
              <a:t>	</a:t>
            </a:r>
            <a:r>
              <a:rPr lang="de-CH" dirty="0" smtClean="0"/>
              <a:t>asset_class : {type : </a:t>
            </a:r>
            <a:r>
              <a:rPr lang="de-CH" dirty="0" smtClean="0">
                <a:solidFill>
                  <a:schemeClr val="accent2">
                    <a:lumMod val="60000"/>
                    <a:lumOff val="40000"/>
                  </a:schemeClr>
                </a:solidFill>
              </a:rPr>
              <a:t>String</a:t>
            </a:r>
            <a:r>
              <a:rPr lang="de-CH" dirty="0" smtClean="0"/>
              <a:t>},</a:t>
            </a:r>
          </a:p>
          <a:p>
            <a:r>
              <a:rPr lang="de-CH" dirty="0"/>
              <a:t>	</a:t>
            </a:r>
            <a:r>
              <a:rPr lang="de-CH" dirty="0" smtClean="0"/>
              <a:t>country : {type : </a:t>
            </a:r>
            <a:r>
              <a:rPr lang="de-CH" dirty="0" smtClean="0">
                <a:solidFill>
                  <a:schemeClr val="accent2">
                    <a:lumMod val="60000"/>
                    <a:lumOff val="40000"/>
                  </a:schemeClr>
                </a:solidFill>
              </a:rPr>
              <a:t>String</a:t>
            </a:r>
            <a:r>
              <a:rPr lang="de-CH" dirty="0" smtClean="0"/>
              <a:t>},</a:t>
            </a:r>
          </a:p>
          <a:p>
            <a:r>
              <a:rPr lang="de-CH" dirty="0"/>
              <a:t>	</a:t>
            </a:r>
            <a:r>
              <a:rPr lang="de-CH" dirty="0" smtClean="0"/>
              <a:t>industry : {type : </a:t>
            </a:r>
            <a:r>
              <a:rPr lang="de-CH" dirty="0" smtClean="0">
                <a:solidFill>
                  <a:schemeClr val="accent2">
                    <a:lumMod val="60000"/>
                    <a:lumOff val="40000"/>
                  </a:schemeClr>
                </a:solidFill>
              </a:rPr>
              <a:t>String</a:t>
            </a:r>
            <a:r>
              <a:rPr lang="de-CH" dirty="0" smtClean="0"/>
              <a:t>},</a:t>
            </a:r>
            <a:endParaRPr lang="de-CH" dirty="0" smtClean="0">
              <a:solidFill>
                <a:schemeClr val="bg1">
                  <a:lumMod val="65000"/>
                </a:schemeClr>
              </a:solidFill>
            </a:endParaRPr>
          </a:p>
          <a:p>
            <a:r>
              <a:rPr lang="de-CH" dirty="0"/>
              <a:t>	</a:t>
            </a:r>
            <a:r>
              <a:rPr lang="de-CH" dirty="0" smtClean="0"/>
              <a:t>supersector : {type : </a:t>
            </a:r>
            <a:r>
              <a:rPr lang="de-CH" dirty="0" smtClean="0">
                <a:solidFill>
                  <a:schemeClr val="accent2">
                    <a:lumMod val="60000"/>
                    <a:lumOff val="40000"/>
                  </a:schemeClr>
                </a:solidFill>
              </a:rPr>
              <a:t>String</a:t>
            </a:r>
            <a:r>
              <a:rPr lang="de-CH" dirty="0" smtClean="0"/>
              <a:t>},</a:t>
            </a:r>
          </a:p>
          <a:p>
            <a:r>
              <a:rPr lang="de-CH" dirty="0" smtClean="0"/>
              <a:t>	sector : {type : </a:t>
            </a:r>
            <a:r>
              <a:rPr lang="de-CH" dirty="0" smtClean="0">
                <a:solidFill>
                  <a:schemeClr val="accent2">
                    <a:lumMod val="60000"/>
                    <a:lumOff val="40000"/>
                  </a:schemeClr>
                </a:solidFill>
              </a:rPr>
              <a:t>String</a:t>
            </a:r>
            <a:r>
              <a:rPr lang="de-CH" dirty="0" smtClean="0"/>
              <a:t>}</a:t>
            </a:r>
          </a:p>
          <a:p>
            <a:r>
              <a:rPr lang="de-CH" dirty="0" smtClean="0"/>
              <a:t>	</a:t>
            </a:r>
          </a:p>
          <a:p>
            <a:r>
              <a:rPr lang="de-CH" dirty="0" smtClean="0"/>
              <a:t>}</a:t>
            </a:r>
            <a:endParaRPr lang="it-IT" dirty="0"/>
          </a:p>
        </p:txBody>
      </p:sp>
    </p:spTree>
    <p:extLst>
      <p:ext uri="{BB962C8B-B14F-4D97-AF65-F5344CB8AC3E}">
        <p14:creationId xmlns:p14="http://schemas.microsoft.com/office/powerpoint/2010/main" val="33261028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Currencies</a:t>
            </a:r>
            <a:endParaRPr lang="it-IT" dirty="0"/>
          </a:p>
        </p:txBody>
      </p:sp>
      <p:sp>
        <p:nvSpPr>
          <p:cNvPr id="3" name="TextBox 2"/>
          <p:cNvSpPr txBox="1"/>
          <p:nvPr/>
        </p:nvSpPr>
        <p:spPr>
          <a:xfrm>
            <a:off x="1690570" y="2211092"/>
            <a:ext cx="4509311" cy="2031325"/>
          </a:xfrm>
          <a:prstGeom prst="rect">
            <a:avLst/>
          </a:prstGeom>
          <a:noFill/>
        </p:spPr>
        <p:txBody>
          <a:bodyPr wrap="none" rtlCol="0">
            <a:spAutoFit/>
          </a:bodyPr>
          <a:lstStyle/>
          <a:p>
            <a:r>
              <a:rPr lang="de-CH" b="1" dirty="0">
                <a:solidFill>
                  <a:schemeClr val="accent1"/>
                </a:solidFill>
              </a:rPr>
              <a:t>c</a:t>
            </a:r>
            <a:r>
              <a:rPr lang="de-CH" b="1" dirty="0" smtClean="0">
                <a:solidFill>
                  <a:schemeClr val="accent1"/>
                </a:solidFill>
              </a:rPr>
              <a:t>onst</a:t>
            </a:r>
            <a:r>
              <a:rPr lang="de-CH" dirty="0" smtClean="0"/>
              <a:t> Currency = </a:t>
            </a:r>
            <a:r>
              <a:rPr lang="de-CH" b="1" dirty="0" smtClean="0">
                <a:solidFill>
                  <a:schemeClr val="accent1"/>
                </a:solidFill>
              </a:rPr>
              <a:t>new</a:t>
            </a:r>
            <a:r>
              <a:rPr lang="de-CH" dirty="0" smtClean="0"/>
              <a:t> mongoose.Schema {</a:t>
            </a:r>
          </a:p>
          <a:p>
            <a:endParaRPr lang="de-CH" dirty="0" smtClean="0"/>
          </a:p>
          <a:p>
            <a:r>
              <a:rPr lang="de-CH" dirty="0"/>
              <a:t>	t</a:t>
            </a:r>
            <a:r>
              <a:rPr lang="de-CH" dirty="0" smtClean="0"/>
              <a:t>ype : {type : </a:t>
            </a:r>
            <a:r>
              <a:rPr lang="de-CH" dirty="0" smtClean="0">
                <a:solidFill>
                  <a:schemeClr val="accent2">
                    <a:lumMod val="60000"/>
                    <a:lumOff val="40000"/>
                  </a:schemeClr>
                </a:solidFill>
              </a:rPr>
              <a:t>String</a:t>
            </a:r>
            <a:r>
              <a:rPr lang="de-CH" dirty="0" smtClean="0"/>
              <a:t>, required : </a:t>
            </a:r>
            <a:r>
              <a:rPr lang="de-CH" dirty="0" smtClean="0">
                <a:solidFill>
                  <a:schemeClr val="accent1"/>
                </a:solidFill>
              </a:rPr>
              <a:t>true</a:t>
            </a:r>
            <a:r>
              <a:rPr lang="de-CH" dirty="0" smtClean="0"/>
              <a:t>},</a:t>
            </a:r>
          </a:p>
          <a:p>
            <a:r>
              <a:rPr lang="de-CH" dirty="0" smtClean="0"/>
              <a:t>	isin : {type : </a:t>
            </a:r>
            <a:r>
              <a:rPr lang="de-CH" dirty="0" smtClean="0">
                <a:solidFill>
                  <a:schemeClr val="accent2">
                    <a:lumMod val="60000"/>
                    <a:lumOff val="40000"/>
                  </a:schemeClr>
                </a:solidFill>
              </a:rPr>
              <a:t>String</a:t>
            </a:r>
            <a:r>
              <a:rPr lang="de-CH" dirty="0" smtClean="0"/>
              <a:t> , required : </a:t>
            </a:r>
            <a:r>
              <a:rPr lang="de-CH" dirty="0" smtClean="0">
                <a:solidFill>
                  <a:schemeClr val="accent1"/>
                </a:solidFill>
              </a:rPr>
              <a:t>true</a:t>
            </a:r>
            <a:r>
              <a:rPr lang="de-CH" dirty="0" smtClean="0"/>
              <a:t>},</a:t>
            </a:r>
          </a:p>
          <a:p>
            <a:r>
              <a:rPr lang="de-CH" dirty="0"/>
              <a:t>	</a:t>
            </a:r>
            <a:r>
              <a:rPr lang="de-CH" dirty="0" smtClean="0"/>
              <a:t>country : {type : </a:t>
            </a:r>
            <a:r>
              <a:rPr lang="de-CH" dirty="0" smtClean="0">
                <a:solidFill>
                  <a:schemeClr val="accent2">
                    <a:lumMod val="60000"/>
                    <a:lumOff val="40000"/>
                  </a:schemeClr>
                </a:solidFill>
              </a:rPr>
              <a:t>String</a:t>
            </a:r>
            <a:r>
              <a:rPr lang="de-CH" dirty="0" smtClean="0"/>
              <a:t>}</a:t>
            </a:r>
          </a:p>
          <a:p>
            <a:r>
              <a:rPr lang="de-CH" dirty="0" smtClean="0"/>
              <a:t>	</a:t>
            </a:r>
          </a:p>
          <a:p>
            <a:r>
              <a:rPr lang="de-CH" dirty="0" smtClean="0"/>
              <a:t>}</a:t>
            </a:r>
            <a:endParaRPr lang="it-IT" dirty="0"/>
          </a:p>
        </p:txBody>
      </p:sp>
    </p:spTree>
    <p:extLst>
      <p:ext uri="{BB962C8B-B14F-4D97-AF65-F5344CB8AC3E}">
        <p14:creationId xmlns:p14="http://schemas.microsoft.com/office/powerpoint/2010/main" val="27623737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Security Symbol</a:t>
            </a:r>
            <a:endParaRPr lang="it-IT" dirty="0"/>
          </a:p>
        </p:txBody>
      </p:sp>
      <p:sp>
        <p:nvSpPr>
          <p:cNvPr id="3" name="TextBox 2"/>
          <p:cNvSpPr txBox="1"/>
          <p:nvPr/>
        </p:nvSpPr>
        <p:spPr>
          <a:xfrm>
            <a:off x="533400" y="1676400"/>
            <a:ext cx="7756867" cy="738664"/>
          </a:xfrm>
          <a:prstGeom prst="rect">
            <a:avLst/>
          </a:prstGeom>
          <a:noFill/>
        </p:spPr>
        <p:txBody>
          <a:bodyPr wrap="square" rtlCol="0">
            <a:spAutoFit/>
          </a:bodyPr>
          <a:lstStyle/>
          <a:p>
            <a:pPr algn="just"/>
            <a:r>
              <a:rPr lang="de-CH" sz="1400" dirty="0" smtClean="0"/>
              <a:t>The security symbol is a syntetic expression that helps the user to control the order: it should appears in the Blotter and Execution sections of the order form. It is also important for accounting purposes. The symbol is a combination of many information stored in the database and follow a model. That model is:</a:t>
            </a:r>
            <a:endParaRPr lang="it-IT" sz="1400" dirty="0"/>
          </a:p>
        </p:txBody>
      </p:sp>
      <p:sp>
        <p:nvSpPr>
          <p:cNvPr id="4" name="TextBox 3"/>
          <p:cNvSpPr txBox="1"/>
          <p:nvPr/>
        </p:nvSpPr>
        <p:spPr>
          <a:xfrm>
            <a:off x="533399" y="2743200"/>
            <a:ext cx="7756867" cy="369332"/>
          </a:xfrm>
          <a:prstGeom prst="rect">
            <a:avLst/>
          </a:prstGeom>
          <a:noFill/>
        </p:spPr>
        <p:txBody>
          <a:bodyPr wrap="none" rtlCol="0">
            <a:spAutoFit/>
          </a:bodyPr>
          <a:lstStyle/>
          <a:p>
            <a:r>
              <a:rPr lang="de-CH" dirty="0" smtClean="0"/>
              <a:t>&lt;class&gt;.&lt;ticker.own&gt;_</a:t>
            </a:r>
            <a:r>
              <a:rPr lang="de-CH" i="1" dirty="0" smtClean="0">
                <a:solidFill>
                  <a:schemeClr val="accent1"/>
                </a:solidFill>
              </a:rPr>
              <a:t>security related part</a:t>
            </a:r>
            <a:r>
              <a:rPr lang="de-CH" dirty="0" smtClean="0"/>
              <a:t>_&lt;maturity&gt;@&lt;exchange&gt;$&lt;currency&gt;</a:t>
            </a:r>
            <a:endParaRPr lang="it-IT" dirty="0"/>
          </a:p>
        </p:txBody>
      </p:sp>
      <p:sp>
        <p:nvSpPr>
          <p:cNvPr id="5" name="TextBox 4"/>
          <p:cNvSpPr txBox="1"/>
          <p:nvPr/>
        </p:nvSpPr>
        <p:spPr>
          <a:xfrm>
            <a:off x="533398" y="3439564"/>
            <a:ext cx="7756867" cy="3108543"/>
          </a:xfrm>
          <a:prstGeom prst="rect">
            <a:avLst/>
          </a:prstGeom>
          <a:noFill/>
        </p:spPr>
        <p:txBody>
          <a:bodyPr wrap="square" rtlCol="0">
            <a:spAutoFit/>
          </a:bodyPr>
          <a:lstStyle/>
          <a:p>
            <a:r>
              <a:rPr lang="de-CH" sz="1400" dirty="0" smtClean="0"/>
              <a:t>Example: Apple Inc is an equity whose symbol does not include neither a «security specific part» nor a maturity:</a:t>
            </a:r>
          </a:p>
          <a:p>
            <a:endParaRPr lang="de-CH" sz="1400" dirty="0"/>
          </a:p>
          <a:p>
            <a:r>
              <a:rPr lang="de-CH" sz="1400" dirty="0" smtClean="0"/>
              <a:t>STK.AAPL@NASDAQ$USD</a:t>
            </a:r>
          </a:p>
          <a:p>
            <a:endParaRPr lang="de-CH" sz="1400" dirty="0"/>
          </a:p>
          <a:p>
            <a:r>
              <a:rPr lang="de-CH" sz="1400" dirty="0" smtClean="0"/>
              <a:t>While a future on S&amp;P 500 has the following symbol:</a:t>
            </a:r>
          </a:p>
          <a:p>
            <a:endParaRPr lang="de-CH" sz="1400" dirty="0"/>
          </a:p>
          <a:p>
            <a:r>
              <a:rPr lang="de-CH" sz="1400" dirty="0" smtClean="0"/>
              <a:t> FUT.SPX Z17@CME$USD</a:t>
            </a:r>
            <a:endParaRPr lang="de-CH" sz="1400" dirty="0"/>
          </a:p>
          <a:p>
            <a:endParaRPr lang="de-CH" sz="1400" dirty="0" smtClean="0"/>
          </a:p>
          <a:p>
            <a:r>
              <a:rPr lang="de-CH" sz="1400" dirty="0"/>
              <a:t>h</a:t>
            </a:r>
            <a:r>
              <a:rPr lang="de-CH" sz="1400" dirty="0" smtClean="0"/>
              <a:t>as no </a:t>
            </a:r>
            <a:r>
              <a:rPr lang="de-CH" sz="1400" dirty="0"/>
              <a:t>«security s</a:t>
            </a:r>
            <a:r>
              <a:rPr lang="de-CH" sz="1400" dirty="0" smtClean="0"/>
              <a:t>pecific </a:t>
            </a:r>
            <a:r>
              <a:rPr lang="de-CH" sz="1400" dirty="0"/>
              <a:t>part</a:t>
            </a:r>
            <a:r>
              <a:rPr lang="de-CH" sz="1400" dirty="0" smtClean="0"/>
              <a:t>» and the maturity (Decsember 2017) is specified in symbolic form.</a:t>
            </a:r>
          </a:p>
          <a:p>
            <a:endParaRPr lang="de-CH" sz="1400" dirty="0"/>
          </a:p>
          <a:p>
            <a:r>
              <a:rPr lang="de-CH" sz="1400" dirty="0" smtClean="0"/>
              <a:t>For a call option strike 2580 the </a:t>
            </a:r>
            <a:r>
              <a:rPr lang="de-CH" sz="1400" dirty="0"/>
              <a:t>«security specific part» </a:t>
            </a:r>
            <a:r>
              <a:rPr lang="de-CH" sz="1400" dirty="0" smtClean="0"/>
              <a:t>is include into the symbol:</a:t>
            </a:r>
          </a:p>
          <a:p>
            <a:endParaRPr lang="de-CH" sz="1400" dirty="0"/>
          </a:p>
          <a:p>
            <a:r>
              <a:rPr lang="de-CH" sz="1400" dirty="0" smtClean="0"/>
              <a:t>OPT.SPX C 2580 DEC17@CBOT$USD</a:t>
            </a:r>
            <a:endParaRPr lang="it-IT" sz="1400" dirty="0"/>
          </a:p>
        </p:txBody>
      </p:sp>
    </p:spTree>
    <p:extLst>
      <p:ext uri="{BB962C8B-B14F-4D97-AF65-F5344CB8AC3E}">
        <p14:creationId xmlns:p14="http://schemas.microsoft.com/office/powerpoint/2010/main" val="42506413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Project components</a:t>
            </a:r>
            <a:endParaRPr lang="it-IT" dirty="0"/>
          </a:p>
        </p:txBody>
      </p:sp>
      <p:sp>
        <p:nvSpPr>
          <p:cNvPr id="3" name="TextBox 2"/>
          <p:cNvSpPr txBox="1"/>
          <p:nvPr/>
        </p:nvSpPr>
        <p:spPr>
          <a:xfrm>
            <a:off x="685800" y="1828800"/>
            <a:ext cx="7888763" cy="3970318"/>
          </a:xfrm>
          <a:prstGeom prst="rect">
            <a:avLst/>
          </a:prstGeom>
          <a:noFill/>
        </p:spPr>
        <p:txBody>
          <a:bodyPr wrap="none" rtlCol="0">
            <a:spAutoFit/>
          </a:bodyPr>
          <a:lstStyle/>
          <a:p>
            <a:r>
              <a:rPr lang="de-CH" dirty="0" smtClean="0"/>
              <a:t>The project should produce a web application to place electronic financial orders </a:t>
            </a:r>
          </a:p>
          <a:p>
            <a:r>
              <a:rPr lang="de-CH" dirty="0" smtClean="0"/>
              <a:t>to whatever broker using the standard FIX protocol.</a:t>
            </a:r>
          </a:p>
          <a:p>
            <a:r>
              <a:rPr lang="de-CH" dirty="0" smtClean="0"/>
              <a:t>Main components are:</a:t>
            </a:r>
          </a:p>
          <a:p>
            <a:endParaRPr lang="de-CH" dirty="0"/>
          </a:p>
          <a:p>
            <a:pPr marL="285750" indent="-285750">
              <a:buFont typeface="Arial" panose="020B0604020202020204" pitchFamily="34" charset="0"/>
              <a:buChar char="•"/>
            </a:pPr>
            <a:r>
              <a:rPr lang="de-CH" dirty="0" smtClean="0"/>
              <a:t>A database to store orders proposal and filled order (the book)</a:t>
            </a:r>
            <a:r>
              <a:rPr lang="it-IT" dirty="0" smtClean="0"/>
              <a:t>. Moreover the </a:t>
            </a:r>
          </a:p>
          <a:p>
            <a:r>
              <a:rPr lang="de-CH" dirty="0" smtClean="0"/>
              <a:t>database must maintain all details for each traded instruments (the registry), user </a:t>
            </a:r>
          </a:p>
          <a:p>
            <a:r>
              <a:rPr lang="de-CH" dirty="0"/>
              <a:t>s</a:t>
            </a:r>
            <a:r>
              <a:rPr lang="de-CH" dirty="0" smtClean="0"/>
              <a:t>ettings and broker details</a:t>
            </a:r>
          </a:p>
          <a:p>
            <a:pPr marL="285750" indent="-285750">
              <a:buFont typeface="Arial" panose="020B0604020202020204" pitchFamily="34" charset="0"/>
              <a:buChar char="•"/>
            </a:pPr>
            <a:endParaRPr lang="de-CH" dirty="0"/>
          </a:p>
          <a:p>
            <a:pPr marL="285750" indent="-285750">
              <a:buFont typeface="Arial" panose="020B0604020202020204" pitchFamily="34" charset="0"/>
              <a:buChar char="•"/>
            </a:pPr>
            <a:r>
              <a:rPr lang="de-CH" dirty="0" smtClean="0"/>
              <a:t>A GUI to build an order (or a set of orders) that must be sent to the broker via </a:t>
            </a:r>
          </a:p>
          <a:p>
            <a:r>
              <a:rPr lang="de-CH" dirty="0"/>
              <a:t>t</a:t>
            </a:r>
            <a:r>
              <a:rPr lang="de-CH" dirty="0" smtClean="0"/>
              <a:t>he FIX protocol</a:t>
            </a:r>
          </a:p>
          <a:p>
            <a:endParaRPr lang="de-CH" dirty="0"/>
          </a:p>
          <a:p>
            <a:pPr marL="285750" indent="-285750">
              <a:buFont typeface="Arial" panose="020B0604020202020204" pitchFamily="34" charset="0"/>
              <a:buChar char="•"/>
            </a:pPr>
            <a:r>
              <a:rPr lang="de-CH" dirty="0" smtClean="0"/>
              <a:t>A GUI that allows each used to determine the desired settings</a:t>
            </a:r>
          </a:p>
          <a:p>
            <a:pPr marL="285750" indent="-285750">
              <a:buFont typeface="Arial" panose="020B0604020202020204" pitchFamily="34" charset="0"/>
              <a:buChar char="•"/>
            </a:pPr>
            <a:endParaRPr lang="de-CH" dirty="0"/>
          </a:p>
          <a:p>
            <a:pPr marL="285750" indent="-285750">
              <a:buFont typeface="Arial" panose="020B0604020202020204" pitchFamily="34" charset="0"/>
              <a:buChar char="•"/>
            </a:pPr>
            <a:r>
              <a:rPr lang="de-CH" dirty="0" smtClean="0"/>
              <a:t>GUIs to register a new traded instrument with all its detailsand  brokers info</a:t>
            </a:r>
          </a:p>
        </p:txBody>
      </p:sp>
    </p:spTree>
    <p:extLst>
      <p:ext uri="{BB962C8B-B14F-4D97-AF65-F5344CB8AC3E}">
        <p14:creationId xmlns:p14="http://schemas.microsoft.com/office/powerpoint/2010/main" val="27033512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Forms</a:t>
            </a:r>
            <a:endParaRPr lang="it-IT" dirty="0"/>
          </a:p>
        </p:txBody>
      </p:sp>
      <p:sp>
        <p:nvSpPr>
          <p:cNvPr id="3" name="Text Placeholder 2"/>
          <p:cNvSpPr>
            <a:spLocks noGrp="1"/>
          </p:cNvSpPr>
          <p:nvPr>
            <p:ph type="body" idx="1"/>
          </p:nvPr>
        </p:nvSpPr>
        <p:spPr/>
        <p:txBody>
          <a:bodyPr/>
          <a:lstStyle/>
          <a:p>
            <a:r>
              <a:rPr lang="de-CH" dirty="0" smtClean="0"/>
              <a:t>GUI for users</a:t>
            </a:r>
            <a:endParaRPr lang="it-IT" dirty="0"/>
          </a:p>
        </p:txBody>
      </p:sp>
    </p:spTree>
    <p:extLst>
      <p:ext uri="{BB962C8B-B14F-4D97-AF65-F5344CB8AC3E}">
        <p14:creationId xmlns:p14="http://schemas.microsoft.com/office/powerpoint/2010/main" val="30030031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Order form</a:t>
            </a:r>
            <a:endParaRPr lang="it-IT" dirty="0"/>
          </a:p>
        </p:txBody>
      </p:sp>
      <p:graphicFrame>
        <p:nvGraphicFramePr>
          <p:cNvPr id="3" name="Table 2"/>
          <p:cNvGraphicFramePr>
            <a:graphicFrameLocks noGrp="1"/>
          </p:cNvGraphicFramePr>
          <p:nvPr>
            <p:extLst>
              <p:ext uri="{D42A27DB-BD31-4B8C-83A1-F6EECF244321}">
                <p14:modId xmlns:p14="http://schemas.microsoft.com/office/powerpoint/2010/main" val="1965864329"/>
              </p:ext>
            </p:extLst>
          </p:nvPr>
        </p:nvGraphicFramePr>
        <p:xfrm>
          <a:off x="649557" y="3276600"/>
          <a:ext cx="8189644" cy="989865"/>
        </p:xfrm>
        <a:graphic>
          <a:graphicData uri="http://schemas.openxmlformats.org/drawingml/2006/table">
            <a:tbl>
              <a:tblPr firstRow="1" bandRow="1">
                <a:tableStyleId>{5C22544A-7EE6-4342-B048-85BDC9FD1C3A}</a:tableStyleId>
              </a:tblPr>
              <a:tblGrid>
                <a:gridCol w="515072"/>
                <a:gridCol w="457841"/>
                <a:gridCol w="587330"/>
                <a:gridCol w="671735"/>
                <a:gridCol w="515072"/>
                <a:gridCol w="457841"/>
                <a:gridCol w="565152"/>
                <a:gridCol w="766257"/>
                <a:gridCol w="567037"/>
                <a:gridCol w="729048"/>
                <a:gridCol w="468660"/>
                <a:gridCol w="629533"/>
                <a:gridCol w="629533"/>
                <a:gridCol w="629533"/>
              </a:tblGrid>
              <a:tr h="228600">
                <a:tc>
                  <a:txBody>
                    <a:bodyPr/>
                    <a:lstStyle/>
                    <a:p>
                      <a:r>
                        <a:rPr lang="de-CH" sz="1000" dirty="0" smtClean="0"/>
                        <a:t>Act</a:t>
                      </a:r>
                      <a:endParaRPr lang="it-IT" sz="1000" dirty="0"/>
                    </a:p>
                  </a:txBody>
                  <a:tcPr>
                    <a:lnB w="38100" cmpd="sng">
                      <a:noFill/>
                    </a:lnB>
                  </a:tcPr>
                </a:tc>
                <a:tc>
                  <a:txBody>
                    <a:bodyPr/>
                    <a:lstStyle/>
                    <a:p>
                      <a:r>
                        <a:rPr lang="de-CH" sz="1000" dirty="0" smtClean="0"/>
                        <a:t>Canc</a:t>
                      </a:r>
                      <a:endParaRPr lang="it-IT" sz="1000" dirty="0"/>
                    </a:p>
                  </a:txBody>
                  <a:tcPr>
                    <a:lnB w="38100" cmpd="sng">
                      <a:noFill/>
                    </a:lnB>
                  </a:tcPr>
                </a:tc>
                <a:tc>
                  <a:txBody>
                    <a:bodyPr/>
                    <a:lstStyle/>
                    <a:p>
                      <a:r>
                        <a:rPr lang="de-CH" sz="1000" dirty="0" smtClean="0"/>
                        <a:t>Symbol</a:t>
                      </a:r>
                      <a:endParaRPr lang="it-IT" sz="1000" dirty="0"/>
                    </a:p>
                  </a:txBody>
                  <a:tcPr>
                    <a:lnB w="38100" cmpd="sng">
                      <a:noFill/>
                    </a:lnB>
                  </a:tcPr>
                </a:tc>
                <a:tc>
                  <a:txBody>
                    <a:bodyPr/>
                    <a:lstStyle/>
                    <a:p>
                      <a:r>
                        <a:rPr lang="de-CH" sz="1000" dirty="0" smtClean="0"/>
                        <a:t>Ent</a:t>
                      </a:r>
                      <a:r>
                        <a:rPr lang="de-CH" sz="1000" baseline="0" dirty="0" smtClean="0"/>
                        <a:t> Time</a:t>
                      </a:r>
                      <a:endParaRPr lang="it-IT" sz="1000" dirty="0"/>
                    </a:p>
                  </a:txBody>
                  <a:tcPr>
                    <a:lnB w="38100" cmpd="sng">
                      <a:noFill/>
                    </a:lnB>
                  </a:tcPr>
                </a:tc>
                <a:tc>
                  <a:txBody>
                    <a:bodyPr/>
                    <a:lstStyle/>
                    <a:p>
                      <a:r>
                        <a:rPr lang="de-CH" sz="1000" dirty="0" smtClean="0"/>
                        <a:t>Time</a:t>
                      </a:r>
                      <a:endParaRPr lang="it-IT" sz="1000" dirty="0"/>
                    </a:p>
                  </a:txBody>
                  <a:tcPr>
                    <a:lnB w="38100" cmpd="sng">
                      <a:noFill/>
                    </a:lnB>
                  </a:tcPr>
                </a:tc>
                <a:tc>
                  <a:txBody>
                    <a:bodyPr/>
                    <a:lstStyle/>
                    <a:p>
                      <a:r>
                        <a:rPr lang="de-CH" sz="1000" dirty="0" smtClean="0"/>
                        <a:t>Type</a:t>
                      </a:r>
                      <a:endParaRPr lang="it-IT" sz="1000" dirty="0"/>
                    </a:p>
                  </a:txBody>
                  <a:tcPr>
                    <a:lnB w="38100" cmpd="sng">
                      <a:noFill/>
                    </a:lnB>
                  </a:tcPr>
                </a:tc>
                <a:tc>
                  <a:txBody>
                    <a:bodyPr/>
                    <a:lstStyle/>
                    <a:p>
                      <a:r>
                        <a:rPr lang="de-CH" sz="1000" dirty="0" smtClean="0"/>
                        <a:t>Action</a:t>
                      </a:r>
                      <a:endParaRPr lang="it-IT" sz="1000" dirty="0"/>
                    </a:p>
                  </a:txBody>
                  <a:tcPr>
                    <a:lnB w="38100" cmpd="sng">
                      <a:noFill/>
                    </a:lnB>
                  </a:tcPr>
                </a:tc>
                <a:tc>
                  <a:txBody>
                    <a:bodyPr/>
                    <a:lstStyle/>
                    <a:p>
                      <a:r>
                        <a:rPr lang="de-CH" sz="1000" dirty="0" smtClean="0"/>
                        <a:t>Quantity</a:t>
                      </a:r>
                      <a:endParaRPr lang="it-IT" sz="1000" dirty="0"/>
                    </a:p>
                  </a:txBody>
                  <a:tcPr>
                    <a:lnB w="38100" cmpd="sng">
                      <a:noFill/>
                    </a:lnB>
                  </a:tcPr>
                </a:tc>
                <a:tc>
                  <a:txBody>
                    <a:bodyPr/>
                    <a:lstStyle/>
                    <a:p>
                      <a:r>
                        <a:rPr lang="de-CH" sz="1000" dirty="0" smtClean="0"/>
                        <a:t>Price</a:t>
                      </a:r>
                      <a:endParaRPr lang="it-IT" sz="1000" dirty="0"/>
                    </a:p>
                  </a:txBody>
                  <a:tcPr>
                    <a:lnB w="38100" cmpd="sng">
                      <a:noFill/>
                    </a:lnB>
                  </a:tcPr>
                </a:tc>
                <a:tc>
                  <a:txBody>
                    <a:bodyPr/>
                    <a:lstStyle/>
                    <a:p>
                      <a:r>
                        <a:rPr lang="de-CH" sz="1000" dirty="0" smtClean="0"/>
                        <a:t>Duration</a:t>
                      </a:r>
                      <a:endParaRPr lang="it-IT" sz="1000" dirty="0"/>
                    </a:p>
                  </a:txBody>
                  <a:tcPr>
                    <a:lnB w="38100" cmpd="sng">
                      <a:noFill/>
                    </a:lnB>
                  </a:tcPr>
                </a:tc>
                <a:tc>
                  <a:txBody>
                    <a:bodyPr/>
                    <a:lstStyle/>
                    <a:p>
                      <a:r>
                        <a:rPr lang="de-CH" sz="1000" dirty="0" smtClean="0"/>
                        <a:t>Tag</a:t>
                      </a:r>
                      <a:endParaRPr lang="it-IT" sz="1000" dirty="0"/>
                    </a:p>
                  </a:txBody>
                  <a:tcPr>
                    <a:lnB w="38100" cmpd="sng">
                      <a:noFill/>
                    </a:lnB>
                  </a:tcPr>
                </a:tc>
                <a:tc>
                  <a:txBody>
                    <a:bodyPr/>
                    <a:lstStyle/>
                    <a:p>
                      <a:r>
                        <a:rPr lang="de-CH" sz="1000" dirty="0" smtClean="0"/>
                        <a:t>Broker</a:t>
                      </a:r>
                      <a:endParaRPr lang="it-IT" sz="1000" dirty="0"/>
                    </a:p>
                  </a:txBody>
                  <a:tcPr>
                    <a:lnB w="38100" cmpd="sng">
                      <a:noFill/>
                    </a:lnB>
                  </a:tcPr>
                </a:tc>
                <a:tc>
                  <a:txBody>
                    <a:bodyPr/>
                    <a:lstStyle/>
                    <a:p>
                      <a:r>
                        <a:rPr lang="de-CH" sz="1000" dirty="0" smtClean="0"/>
                        <a:t>Account</a:t>
                      </a:r>
                      <a:endParaRPr lang="it-IT" sz="1000" dirty="0"/>
                    </a:p>
                  </a:txBody>
                  <a:tcPr>
                    <a:lnB w="38100" cmpd="sng">
                      <a:noFill/>
                    </a:lnB>
                  </a:tcPr>
                </a:tc>
                <a:tc>
                  <a:txBody>
                    <a:bodyPr/>
                    <a:lstStyle/>
                    <a:p>
                      <a:r>
                        <a:rPr lang="de-CH" sz="1000" dirty="0" smtClean="0"/>
                        <a:t>Status</a:t>
                      </a:r>
                      <a:endParaRPr lang="it-IT" sz="1000" dirty="0"/>
                    </a:p>
                  </a:txBody>
                  <a:tcPr>
                    <a:lnB w="38100" cmpd="sng">
                      <a:noFill/>
                    </a:lnB>
                  </a:tcPr>
                </a:tc>
              </a:tr>
              <a:tr h="746025">
                <a:tc>
                  <a:txBody>
                    <a:bodyPr/>
                    <a:lstStyle/>
                    <a:p>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r>
            </a:tbl>
          </a:graphicData>
        </a:graphic>
      </p:graphicFrame>
      <p:sp>
        <p:nvSpPr>
          <p:cNvPr id="4" name="TextBox 3"/>
          <p:cNvSpPr txBox="1"/>
          <p:nvPr/>
        </p:nvSpPr>
        <p:spPr>
          <a:xfrm rot="16200000">
            <a:off x="50835" y="3574027"/>
            <a:ext cx="828112" cy="369332"/>
          </a:xfrm>
          <a:prstGeom prst="rect">
            <a:avLst/>
          </a:prstGeom>
          <a:noFill/>
        </p:spPr>
        <p:txBody>
          <a:bodyPr wrap="none" rtlCol="0">
            <a:spAutoFit/>
          </a:bodyPr>
          <a:lstStyle/>
          <a:p>
            <a:r>
              <a:rPr lang="de-CH" dirty="0" smtClean="0"/>
              <a:t>Blotter</a:t>
            </a:r>
            <a:endParaRPr lang="it-IT" dirty="0"/>
          </a:p>
        </p:txBody>
      </p:sp>
      <p:sp>
        <p:nvSpPr>
          <p:cNvPr id="5" name="Rectangle 4"/>
          <p:cNvSpPr/>
          <p:nvPr/>
        </p:nvSpPr>
        <p:spPr>
          <a:xfrm>
            <a:off x="649557" y="1828800"/>
            <a:ext cx="8189643"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t>Populated by controls (button, combox, toggle, ...) necessary to build the order according to the user and portfolio selection</a:t>
            </a:r>
            <a:endParaRPr lang="it-IT" dirty="0"/>
          </a:p>
        </p:txBody>
      </p:sp>
      <p:sp>
        <p:nvSpPr>
          <p:cNvPr id="6" name="TextBox 5"/>
          <p:cNvSpPr txBox="1"/>
          <p:nvPr/>
        </p:nvSpPr>
        <p:spPr>
          <a:xfrm>
            <a:off x="930176" y="1481901"/>
            <a:ext cx="474810" cy="276999"/>
          </a:xfrm>
          <a:prstGeom prst="rect">
            <a:avLst/>
          </a:prstGeom>
          <a:noFill/>
        </p:spPr>
        <p:txBody>
          <a:bodyPr wrap="none" rtlCol="0">
            <a:spAutoFit/>
          </a:bodyPr>
          <a:lstStyle/>
          <a:p>
            <a:r>
              <a:rPr lang="de-CH" sz="1200" dirty="0" smtClean="0"/>
              <a:t>User</a:t>
            </a:r>
            <a:endParaRPr lang="it-IT" sz="1200" dirty="0"/>
          </a:p>
        </p:txBody>
      </p:sp>
      <p:sp>
        <p:nvSpPr>
          <p:cNvPr id="8" name="TextBox 7"/>
          <p:cNvSpPr txBox="1"/>
          <p:nvPr/>
        </p:nvSpPr>
        <p:spPr>
          <a:xfrm>
            <a:off x="2667000" y="1481588"/>
            <a:ext cx="762000" cy="276999"/>
          </a:xfrm>
          <a:prstGeom prst="rect">
            <a:avLst/>
          </a:prstGeom>
          <a:noFill/>
        </p:spPr>
        <p:txBody>
          <a:bodyPr wrap="square" rtlCol="0">
            <a:spAutoFit/>
          </a:bodyPr>
          <a:lstStyle/>
          <a:p>
            <a:r>
              <a:rPr lang="de-CH" sz="1200" dirty="0" smtClean="0"/>
              <a:t>Account</a:t>
            </a:r>
            <a:endParaRPr lang="it-IT" sz="1200" dirty="0"/>
          </a:p>
        </p:txBody>
      </p:sp>
      <p:sp>
        <p:nvSpPr>
          <p:cNvPr id="7" name="Rectangle 6"/>
          <p:cNvSpPr/>
          <p:nvPr/>
        </p:nvSpPr>
        <p:spPr>
          <a:xfrm>
            <a:off x="1447800" y="1528068"/>
            <a:ext cx="914400" cy="18466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11" name="Group 10"/>
          <p:cNvGrpSpPr/>
          <p:nvPr/>
        </p:nvGrpSpPr>
        <p:grpSpPr>
          <a:xfrm>
            <a:off x="3460955" y="1528069"/>
            <a:ext cx="1143000" cy="184666"/>
            <a:chOff x="1447800" y="1528068"/>
            <a:chExt cx="1143000" cy="184666"/>
          </a:xfrm>
          <a:solidFill>
            <a:schemeClr val="bg1">
              <a:lumMod val="75000"/>
            </a:schemeClr>
          </a:solidFill>
        </p:grpSpPr>
        <p:sp>
          <p:nvSpPr>
            <p:cNvPr id="12" name="Rectangle 11"/>
            <p:cNvSpPr/>
            <p:nvPr/>
          </p:nvSpPr>
          <p:spPr>
            <a:xfrm>
              <a:off x="1447800" y="1528068"/>
              <a:ext cx="914400" cy="184666"/>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Action Button: Back or Previous 12">
              <a:hlinkClick r:id="" action="ppaction://hlinkshowjump?jump=previousslide" highlightClick="1"/>
            </p:cNvPr>
            <p:cNvSpPr/>
            <p:nvPr/>
          </p:nvSpPr>
          <p:spPr>
            <a:xfrm rot="16200000">
              <a:off x="2384167" y="1506101"/>
              <a:ext cx="184666" cy="228600"/>
            </a:xfrm>
            <a:prstGeom prst="actionButtonBackPrevious">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aphicFrame>
        <p:nvGraphicFramePr>
          <p:cNvPr id="15" name="Table 14"/>
          <p:cNvGraphicFramePr>
            <a:graphicFrameLocks noGrp="1"/>
          </p:cNvGraphicFramePr>
          <p:nvPr>
            <p:extLst>
              <p:ext uri="{D42A27DB-BD31-4B8C-83A1-F6EECF244321}">
                <p14:modId xmlns:p14="http://schemas.microsoft.com/office/powerpoint/2010/main" val="548750790"/>
              </p:ext>
            </p:extLst>
          </p:nvPr>
        </p:nvGraphicFramePr>
        <p:xfrm>
          <a:off x="649556" y="4572000"/>
          <a:ext cx="8189646" cy="989865"/>
        </p:xfrm>
        <a:graphic>
          <a:graphicData uri="http://schemas.openxmlformats.org/drawingml/2006/table">
            <a:tbl>
              <a:tblPr firstRow="1" bandRow="1">
                <a:tableStyleId>{5C22544A-7EE6-4342-B048-85BDC9FD1C3A}</a:tableStyleId>
              </a:tblPr>
              <a:tblGrid>
                <a:gridCol w="404738"/>
                <a:gridCol w="864251"/>
                <a:gridCol w="598327"/>
                <a:gridCol w="564200"/>
                <a:gridCol w="728528"/>
                <a:gridCol w="664579"/>
                <a:gridCol w="598327"/>
                <a:gridCol w="841536"/>
                <a:gridCol w="731290"/>
                <a:gridCol w="731290"/>
                <a:gridCol w="731290"/>
                <a:gridCol w="731290"/>
              </a:tblGrid>
              <a:tr h="228600">
                <a:tc>
                  <a:txBody>
                    <a:bodyPr/>
                    <a:lstStyle/>
                    <a:p>
                      <a:r>
                        <a:rPr lang="de-CH" sz="1000" dirty="0" smtClean="0"/>
                        <a:t>ID</a:t>
                      </a:r>
                      <a:endParaRPr lang="it-IT" sz="1000" dirty="0"/>
                    </a:p>
                  </a:txBody>
                  <a:tcPr>
                    <a:lnB w="38100" cmpd="sng">
                      <a:noFill/>
                    </a:lnB>
                  </a:tcPr>
                </a:tc>
                <a:tc>
                  <a:txBody>
                    <a:bodyPr/>
                    <a:lstStyle/>
                    <a:p>
                      <a:r>
                        <a:rPr lang="de-CH" sz="1000" dirty="0" smtClean="0"/>
                        <a:t>Symbol</a:t>
                      </a:r>
                      <a:endParaRPr lang="it-IT" sz="1000" dirty="0"/>
                    </a:p>
                  </a:txBody>
                  <a:tcPr>
                    <a:lnB w="38100" cmpd="sng">
                      <a:noFill/>
                    </a:lnB>
                  </a:tcPr>
                </a:tc>
                <a:tc>
                  <a:txBody>
                    <a:bodyPr/>
                    <a:lstStyle/>
                    <a:p>
                      <a:r>
                        <a:rPr lang="de-CH" sz="1000" dirty="0" smtClean="0"/>
                        <a:t>Time</a:t>
                      </a:r>
                      <a:endParaRPr lang="it-IT" sz="1000" dirty="0"/>
                    </a:p>
                  </a:txBody>
                  <a:tcPr>
                    <a:lnB w="38100" cmpd="sng">
                      <a:noFill/>
                    </a:lnB>
                  </a:tcPr>
                </a:tc>
                <a:tc>
                  <a:txBody>
                    <a:bodyPr/>
                    <a:lstStyle/>
                    <a:p>
                      <a:r>
                        <a:rPr lang="de-CH" sz="1000" dirty="0" smtClean="0"/>
                        <a:t>Action</a:t>
                      </a:r>
                      <a:endParaRPr lang="it-IT" sz="1000" dirty="0"/>
                    </a:p>
                  </a:txBody>
                  <a:tcPr>
                    <a:lnB w="38100" cmpd="sng">
                      <a:noFill/>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CH" sz="1000" dirty="0" smtClean="0"/>
                        <a:t>Quantity</a:t>
                      </a:r>
                      <a:endParaRPr lang="it-IT" sz="1000" dirty="0" smtClean="0"/>
                    </a:p>
                  </a:txBody>
                  <a:tcPr>
                    <a:lnB w="38100" cmpd="sng">
                      <a:noFill/>
                    </a:lnB>
                  </a:tcPr>
                </a:tc>
                <a:tc>
                  <a:txBody>
                    <a:bodyPr/>
                    <a:lstStyle/>
                    <a:p>
                      <a:r>
                        <a:rPr lang="de-CH" sz="1000" dirty="0" smtClean="0"/>
                        <a:t>Fill</a:t>
                      </a:r>
                      <a:endParaRPr lang="it-IT" sz="1000" dirty="0"/>
                    </a:p>
                  </a:txBody>
                  <a:tcPr>
                    <a:lnB w="38100" cmpd="sng">
                      <a:noFill/>
                    </a:lnB>
                  </a:tcPr>
                </a:tc>
                <a:tc>
                  <a:txBody>
                    <a:bodyPr/>
                    <a:lstStyle/>
                    <a:p>
                      <a:r>
                        <a:rPr lang="de-CH" sz="1000" dirty="0" smtClean="0"/>
                        <a:t>Price</a:t>
                      </a:r>
                      <a:endParaRPr lang="it-IT" sz="1000" dirty="0"/>
                    </a:p>
                  </a:txBody>
                  <a:tcPr>
                    <a:lnB w="38100" cmpd="sng">
                      <a:noFill/>
                    </a:lnB>
                  </a:tcPr>
                </a:tc>
                <a:tc>
                  <a:txBody>
                    <a:bodyPr/>
                    <a:lstStyle/>
                    <a:p>
                      <a:r>
                        <a:rPr lang="de-CH" sz="1000" dirty="0" smtClean="0"/>
                        <a:t>Exchange</a:t>
                      </a:r>
                      <a:endParaRPr lang="it-IT" sz="1000" dirty="0"/>
                    </a:p>
                  </a:txBody>
                  <a:tcPr>
                    <a:lnB w="38100" cmpd="sng">
                      <a:noFill/>
                    </a:lnB>
                  </a:tcPr>
                </a:tc>
                <a:tc>
                  <a:txBody>
                    <a:bodyPr/>
                    <a:lstStyle/>
                    <a:p>
                      <a:r>
                        <a:rPr lang="de-CH" sz="1000" dirty="0" smtClean="0"/>
                        <a:t>Tag</a:t>
                      </a:r>
                      <a:endParaRPr lang="it-IT" sz="1000" dirty="0"/>
                    </a:p>
                  </a:txBody>
                  <a:tcPr>
                    <a:lnB w="38100" cmpd="sng">
                      <a:noFill/>
                    </a:lnB>
                  </a:tcPr>
                </a:tc>
                <a:tc>
                  <a:txBody>
                    <a:bodyPr/>
                    <a:lstStyle/>
                    <a:p>
                      <a:r>
                        <a:rPr lang="de-CH" sz="1000" dirty="0" smtClean="0"/>
                        <a:t>Broker</a:t>
                      </a:r>
                      <a:endParaRPr lang="it-IT" sz="1000" dirty="0"/>
                    </a:p>
                  </a:txBody>
                  <a:tcPr>
                    <a:lnB w="38100" cmpd="sng">
                      <a:noFill/>
                    </a:lnB>
                  </a:tcPr>
                </a:tc>
                <a:tc>
                  <a:txBody>
                    <a:bodyPr/>
                    <a:lstStyle/>
                    <a:p>
                      <a:r>
                        <a:rPr lang="de-CH" sz="1000" dirty="0" smtClean="0"/>
                        <a:t>Account</a:t>
                      </a:r>
                      <a:endParaRPr lang="it-IT" sz="1000" dirty="0"/>
                    </a:p>
                  </a:txBody>
                  <a:tcPr>
                    <a:lnB w="38100" cmpd="sng">
                      <a:noFill/>
                    </a:lnB>
                  </a:tcPr>
                </a:tc>
                <a:tc>
                  <a:txBody>
                    <a:bodyPr/>
                    <a:lstStyle/>
                    <a:p>
                      <a:r>
                        <a:rPr lang="de-CH" sz="1000" dirty="0" smtClean="0"/>
                        <a:t>Status</a:t>
                      </a:r>
                      <a:endParaRPr lang="it-IT" sz="1000" dirty="0"/>
                    </a:p>
                  </a:txBody>
                  <a:tcPr>
                    <a:lnB w="38100" cmpd="sng">
                      <a:noFill/>
                    </a:lnB>
                  </a:tcPr>
                </a:tc>
              </a:tr>
              <a:tr h="746025">
                <a:tc>
                  <a:txBody>
                    <a:bodyPr/>
                    <a:lstStyle/>
                    <a:p>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endParaRPr lang="it-IT" sz="1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r>
            </a:tbl>
          </a:graphicData>
        </a:graphic>
      </p:graphicFrame>
      <p:sp>
        <p:nvSpPr>
          <p:cNvPr id="16" name="TextBox 15"/>
          <p:cNvSpPr txBox="1"/>
          <p:nvPr/>
        </p:nvSpPr>
        <p:spPr>
          <a:xfrm rot="16200000">
            <a:off x="-84774" y="4877590"/>
            <a:ext cx="1098699" cy="369332"/>
          </a:xfrm>
          <a:prstGeom prst="rect">
            <a:avLst/>
          </a:prstGeom>
          <a:noFill/>
        </p:spPr>
        <p:txBody>
          <a:bodyPr wrap="none" rtlCol="0">
            <a:spAutoFit/>
          </a:bodyPr>
          <a:lstStyle/>
          <a:p>
            <a:r>
              <a:rPr lang="de-CH" dirty="0" smtClean="0"/>
              <a:t>Execution</a:t>
            </a:r>
            <a:endParaRPr lang="it-IT" dirty="0"/>
          </a:p>
        </p:txBody>
      </p:sp>
      <p:sp>
        <p:nvSpPr>
          <p:cNvPr id="17" name="TextBox 16"/>
          <p:cNvSpPr txBox="1"/>
          <p:nvPr/>
        </p:nvSpPr>
        <p:spPr>
          <a:xfrm>
            <a:off x="914399" y="5867400"/>
            <a:ext cx="1316451" cy="369332"/>
          </a:xfrm>
          <a:prstGeom prst="rect">
            <a:avLst/>
          </a:prstGeom>
          <a:noFill/>
        </p:spPr>
        <p:txBody>
          <a:bodyPr wrap="none" rtlCol="0">
            <a:spAutoFit/>
          </a:bodyPr>
          <a:lstStyle/>
          <a:p>
            <a:r>
              <a:rPr lang="de-CH" dirty="0" smtClean="0"/>
              <a:t>For the user</a:t>
            </a:r>
            <a:endParaRPr lang="it-IT" dirty="0"/>
          </a:p>
        </p:txBody>
      </p:sp>
      <p:sp>
        <p:nvSpPr>
          <p:cNvPr id="18" name="TextBox 17"/>
          <p:cNvSpPr txBox="1"/>
          <p:nvPr/>
        </p:nvSpPr>
        <p:spPr>
          <a:xfrm rot="16200000">
            <a:off x="37530" y="2253734"/>
            <a:ext cx="854721" cy="369332"/>
          </a:xfrm>
          <a:prstGeom prst="rect">
            <a:avLst/>
          </a:prstGeom>
          <a:noFill/>
        </p:spPr>
        <p:txBody>
          <a:bodyPr wrap="none" rtlCol="0">
            <a:spAutoFit/>
          </a:bodyPr>
          <a:lstStyle/>
          <a:p>
            <a:r>
              <a:rPr lang="de-CH" dirty="0" smtClean="0"/>
              <a:t>Builder</a:t>
            </a:r>
            <a:endParaRPr lang="it-IT" dirty="0"/>
          </a:p>
        </p:txBody>
      </p:sp>
    </p:spTree>
    <p:extLst>
      <p:ext uri="{BB962C8B-B14F-4D97-AF65-F5344CB8AC3E}">
        <p14:creationId xmlns:p14="http://schemas.microsoft.com/office/powerpoint/2010/main" val="30001737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Settings form</a:t>
            </a:r>
            <a:endParaRPr lang="it-IT" dirty="0"/>
          </a:p>
        </p:txBody>
      </p:sp>
      <p:sp>
        <p:nvSpPr>
          <p:cNvPr id="3" name="Rectangle 2"/>
          <p:cNvSpPr/>
          <p:nvPr/>
        </p:nvSpPr>
        <p:spPr>
          <a:xfrm>
            <a:off x="1447800" y="2057400"/>
            <a:ext cx="2209800" cy="31242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TextBox 4"/>
          <p:cNvSpPr txBox="1"/>
          <p:nvPr/>
        </p:nvSpPr>
        <p:spPr>
          <a:xfrm>
            <a:off x="1447800" y="1688068"/>
            <a:ext cx="907621" cy="369332"/>
          </a:xfrm>
          <a:prstGeom prst="rect">
            <a:avLst/>
          </a:prstGeom>
          <a:noFill/>
        </p:spPr>
        <p:txBody>
          <a:bodyPr wrap="none" rtlCol="0">
            <a:spAutoFit/>
          </a:bodyPr>
          <a:lstStyle/>
          <a:p>
            <a:r>
              <a:rPr lang="de-CH" dirty="0" smtClean="0"/>
              <a:t>Choices</a:t>
            </a:r>
            <a:endParaRPr lang="it-IT" dirty="0"/>
          </a:p>
        </p:txBody>
      </p:sp>
      <p:sp>
        <p:nvSpPr>
          <p:cNvPr id="6" name="Rectangle 5"/>
          <p:cNvSpPr/>
          <p:nvPr/>
        </p:nvSpPr>
        <p:spPr>
          <a:xfrm>
            <a:off x="5486400" y="2057400"/>
            <a:ext cx="2209800" cy="31242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TextBox 6"/>
          <p:cNvSpPr txBox="1"/>
          <p:nvPr/>
        </p:nvSpPr>
        <p:spPr>
          <a:xfrm>
            <a:off x="6650721" y="1688068"/>
            <a:ext cx="1045479" cy="369332"/>
          </a:xfrm>
          <a:prstGeom prst="rect">
            <a:avLst/>
          </a:prstGeom>
          <a:noFill/>
        </p:spPr>
        <p:txBody>
          <a:bodyPr wrap="none" rtlCol="0">
            <a:spAutoFit/>
          </a:bodyPr>
          <a:lstStyle/>
          <a:p>
            <a:r>
              <a:rPr lang="de-CH" dirty="0" smtClean="0"/>
              <a:t>Selection</a:t>
            </a:r>
            <a:endParaRPr lang="it-IT" dirty="0"/>
          </a:p>
        </p:txBody>
      </p:sp>
      <p:sp useBgFill="1">
        <p:nvSpPr>
          <p:cNvPr id="8" name="Action Button: Forward or Next 7">
            <a:hlinkClick r:id="" action="ppaction://hlinkshowjump?jump=nextslide" highlightClick="1"/>
          </p:cNvPr>
          <p:cNvSpPr/>
          <p:nvPr/>
        </p:nvSpPr>
        <p:spPr>
          <a:xfrm>
            <a:off x="4311396" y="2807110"/>
            <a:ext cx="521208" cy="457200"/>
          </a:xfrm>
          <a:prstGeom prst="actionButtonForwardNex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useBgFill="1">
        <p:nvSpPr>
          <p:cNvPr id="9" name="Action Button: Forward or Next 8">
            <a:hlinkClick r:id="" action="ppaction://hlinkshowjump?jump=nextslide" highlightClick="1"/>
          </p:cNvPr>
          <p:cNvSpPr/>
          <p:nvPr/>
        </p:nvSpPr>
        <p:spPr>
          <a:xfrm rot="10800000">
            <a:off x="4311396" y="3614584"/>
            <a:ext cx="521208" cy="457200"/>
          </a:xfrm>
          <a:prstGeom prst="actionButtonForwardNex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TextBox 9"/>
          <p:cNvSpPr txBox="1"/>
          <p:nvPr/>
        </p:nvSpPr>
        <p:spPr>
          <a:xfrm>
            <a:off x="914400" y="5638800"/>
            <a:ext cx="7467600" cy="646331"/>
          </a:xfrm>
          <a:prstGeom prst="rect">
            <a:avLst/>
          </a:prstGeom>
          <a:noFill/>
        </p:spPr>
        <p:txBody>
          <a:bodyPr wrap="square" rtlCol="0">
            <a:spAutoFit/>
          </a:bodyPr>
          <a:lstStyle/>
          <a:p>
            <a:r>
              <a:rPr lang="de-CH" dirty="0" smtClean="0"/>
              <a:t>For the user. It must customize the investible universe and the Blotter and </a:t>
            </a:r>
          </a:p>
          <a:p>
            <a:r>
              <a:rPr lang="de-CH" dirty="0" smtClean="0"/>
              <a:t>Execution section headers</a:t>
            </a:r>
            <a:endParaRPr lang="it-IT" dirty="0"/>
          </a:p>
        </p:txBody>
      </p:sp>
    </p:spTree>
    <p:extLst>
      <p:ext uri="{BB962C8B-B14F-4D97-AF65-F5344CB8AC3E}">
        <p14:creationId xmlns:p14="http://schemas.microsoft.com/office/powerpoint/2010/main" val="10575899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Registry and Broker form</a:t>
            </a:r>
            <a:endParaRPr lang="it-IT" dirty="0"/>
          </a:p>
        </p:txBody>
      </p:sp>
      <p:sp>
        <p:nvSpPr>
          <p:cNvPr id="3" name="TextBox 2"/>
          <p:cNvSpPr txBox="1"/>
          <p:nvPr/>
        </p:nvSpPr>
        <p:spPr>
          <a:xfrm>
            <a:off x="554299" y="1981200"/>
            <a:ext cx="8106258" cy="2585323"/>
          </a:xfrm>
          <a:prstGeom prst="rect">
            <a:avLst/>
          </a:prstGeom>
          <a:noFill/>
        </p:spPr>
        <p:txBody>
          <a:bodyPr wrap="none" rtlCol="0">
            <a:spAutoFit/>
          </a:bodyPr>
          <a:lstStyle/>
          <a:p>
            <a:pPr algn="just"/>
            <a:r>
              <a:rPr lang="de-CH" dirty="0" smtClean="0"/>
              <a:t>All input boxes that allow to enter all information required by the Registry schema </a:t>
            </a:r>
          </a:p>
          <a:p>
            <a:pPr algn="just"/>
            <a:r>
              <a:rPr lang="de-CH" dirty="0"/>
              <a:t>i</a:t>
            </a:r>
            <a:r>
              <a:rPr lang="de-CH" dirty="0" smtClean="0"/>
              <a:t>ncluding the «class» field. The form should adapts to the information of the «class» </a:t>
            </a:r>
          </a:p>
          <a:p>
            <a:pPr algn="just"/>
            <a:r>
              <a:rPr lang="de-CH" dirty="0" smtClean="0"/>
              <a:t>schema that depends on the kind of security to be registered.  </a:t>
            </a:r>
          </a:p>
          <a:p>
            <a:pPr algn="just"/>
            <a:endParaRPr lang="de-CH" dirty="0"/>
          </a:p>
          <a:p>
            <a:pPr algn="just"/>
            <a:r>
              <a:rPr lang="de-CH" dirty="0" smtClean="0"/>
              <a:t>Info should be stored uploading a file with a predefined format.</a:t>
            </a:r>
          </a:p>
          <a:p>
            <a:pPr algn="just"/>
            <a:endParaRPr lang="de-CH" dirty="0"/>
          </a:p>
          <a:p>
            <a:pPr algn="just"/>
            <a:r>
              <a:rPr lang="de-CH" dirty="0" smtClean="0"/>
              <a:t>This form must be accessible to user Admin only.</a:t>
            </a:r>
          </a:p>
          <a:p>
            <a:pPr algn="just"/>
            <a:endParaRPr lang="de-CH" dirty="0"/>
          </a:p>
          <a:p>
            <a:pPr algn="just"/>
            <a:r>
              <a:rPr lang="de-CH" dirty="0" smtClean="0"/>
              <a:t>Same requirements for the Broker schema.</a:t>
            </a:r>
            <a:endParaRPr lang="it-IT" dirty="0"/>
          </a:p>
        </p:txBody>
      </p:sp>
    </p:spTree>
    <p:extLst>
      <p:ext uri="{BB962C8B-B14F-4D97-AF65-F5344CB8AC3E}">
        <p14:creationId xmlns:p14="http://schemas.microsoft.com/office/powerpoint/2010/main" val="21182198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Event flow</a:t>
            </a:r>
            <a:endParaRPr lang="it-IT" dirty="0"/>
          </a:p>
        </p:txBody>
      </p:sp>
      <p:sp>
        <p:nvSpPr>
          <p:cNvPr id="3" name="Text Placeholder 2"/>
          <p:cNvSpPr>
            <a:spLocks noGrp="1"/>
          </p:cNvSpPr>
          <p:nvPr>
            <p:ph type="body" idx="1"/>
          </p:nvPr>
        </p:nvSpPr>
        <p:spPr/>
        <p:txBody>
          <a:bodyPr/>
          <a:lstStyle/>
          <a:p>
            <a:r>
              <a:rPr lang="de-CH" dirty="0" smtClean="0"/>
              <a:t>Login and place/execute/cancel an order</a:t>
            </a:r>
            <a:endParaRPr lang="it-IT" dirty="0"/>
          </a:p>
        </p:txBody>
      </p:sp>
    </p:spTree>
    <p:extLst>
      <p:ext uri="{BB962C8B-B14F-4D97-AF65-F5344CB8AC3E}">
        <p14:creationId xmlns:p14="http://schemas.microsoft.com/office/powerpoint/2010/main" val="23540267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User login</a:t>
            </a:r>
            <a:endParaRPr lang="it-IT" dirty="0"/>
          </a:p>
        </p:txBody>
      </p:sp>
      <p:sp>
        <p:nvSpPr>
          <p:cNvPr id="3" name="TextBox 2"/>
          <p:cNvSpPr txBox="1"/>
          <p:nvPr/>
        </p:nvSpPr>
        <p:spPr>
          <a:xfrm>
            <a:off x="609600" y="1614100"/>
            <a:ext cx="3749553" cy="307777"/>
          </a:xfrm>
          <a:prstGeom prst="rect">
            <a:avLst/>
          </a:prstGeom>
          <a:noFill/>
        </p:spPr>
        <p:txBody>
          <a:bodyPr wrap="none" rtlCol="0">
            <a:spAutoFit/>
          </a:bodyPr>
          <a:lstStyle/>
          <a:p>
            <a:r>
              <a:rPr lang="de-CH" sz="1400" dirty="0" smtClean="0"/>
              <a:t>Assumption: Registry </a:t>
            </a:r>
            <a:r>
              <a:rPr lang="de-CH" sz="1400" dirty="0" smtClean="0"/>
              <a:t>and settings are up-to-date</a:t>
            </a:r>
            <a:endParaRPr lang="it-IT" sz="1400" dirty="0"/>
          </a:p>
        </p:txBody>
      </p:sp>
      <p:sp>
        <p:nvSpPr>
          <p:cNvPr id="6" name="Flowchart: Decision 5"/>
          <p:cNvSpPr/>
          <p:nvPr/>
        </p:nvSpPr>
        <p:spPr>
          <a:xfrm>
            <a:off x="3245804" y="2687574"/>
            <a:ext cx="1447800" cy="726948"/>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00" dirty="0" smtClean="0">
                <a:solidFill>
                  <a:schemeClr val="tx1"/>
                </a:solidFill>
              </a:rPr>
              <a:t>Many portfolios</a:t>
            </a:r>
            <a:endParaRPr lang="it-IT" sz="1000" dirty="0">
              <a:solidFill>
                <a:schemeClr val="tx1"/>
              </a:solidFill>
            </a:endParaRPr>
          </a:p>
        </p:txBody>
      </p:sp>
      <p:sp>
        <p:nvSpPr>
          <p:cNvPr id="7" name="Flowchart: Manual Input 6"/>
          <p:cNvSpPr/>
          <p:nvPr/>
        </p:nvSpPr>
        <p:spPr>
          <a:xfrm>
            <a:off x="6324600" y="2819400"/>
            <a:ext cx="914400" cy="457200"/>
          </a:xfrm>
          <a:prstGeom prst="flowChartManualIn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00" dirty="0" smtClean="0">
                <a:solidFill>
                  <a:schemeClr val="tx1"/>
                </a:solidFill>
              </a:rPr>
              <a:t>Select a portfolio</a:t>
            </a:r>
            <a:endParaRPr lang="it-IT" sz="1000" dirty="0">
              <a:solidFill>
                <a:schemeClr val="tx1"/>
              </a:solidFill>
            </a:endParaRPr>
          </a:p>
        </p:txBody>
      </p:sp>
      <p:sp>
        <p:nvSpPr>
          <p:cNvPr id="8" name="Flowchart: Manual Input 7"/>
          <p:cNvSpPr/>
          <p:nvPr/>
        </p:nvSpPr>
        <p:spPr>
          <a:xfrm>
            <a:off x="1097596" y="2819400"/>
            <a:ext cx="914400" cy="457200"/>
          </a:xfrm>
          <a:prstGeom prst="flowChartManualIn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00" dirty="0">
                <a:solidFill>
                  <a:schemeClr val="tx1"/>
                </a:solidFill>
              </a:rPr>
              <a:t>User login successfully</a:t>
            </a:r>
            <a:endParaRPr lang="it-IT" sz="1000" dirty="0">
              <a:solidFill>
                <a:schemeClr val="tx1"/>
              </a:solidFill>
            </a:endParaRPr>
          </a:p>
        </p:txBody>
      </p:sp>
      <p:sp>
        <p:nvSpPr>
          <p:cNvPr id="9" name="Flowchart: Display 8"/>
          <p:cNvSpPr/>
          <p:nvPr/>
        </p:nvSpPr>
        <p:spPr>
          <a:xfrm>
            <a:off x="526096" y="4533900"/>
            <a:ext cx="2331404" cy="993648"/>
          </a:xfrm>
          <a:prstGeom prst="flowChartDisplay">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00" dirty="0">
                <a:solidFill>
                  <a:schemeClr val="tx1"/>
                </a:solidFill>
              </a:rPr>
              <a:t>The page is populated with the Order Form according to the user </a:t>
            </a:r>
            <a:r>
              <a:rPr lang="de-CH" sz="1000" dirty="0" smtClean="0">
                <a:solidFill>
                  <a:schemeClr val="tx1"/>
                </a:solidFill>
              </a:rPr>
              <a:t>settings and Blotter + Execution populated from the database</a:t>
            </a:r>
            <a:endParaRPr lang="it-IT" sz="1000" dirty="0">
              <a:solidFill>
                <a:schemeClr val="tx1"/>
              </a:solidFill>
            </a:endParaRPr>
          </a:p>
        </p:txBody>
      </p:sp>
      <p:sp>
        <p:nvSpPr>
          <p:cNvPr id="17" name="Flowchart: Magnetic Disk 16"/>
          <p:cNvSpPr/>
          <p:nvPr/>
        </p:nvSpPr>
        <p:spPr>
          <a:xfrm>
            <a:off x="6553200" y="4724400"/>
            <a:ext cx="914400" cy="612648"/>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000" dirty="0">
              <a:solidFill>
                <a:schemeClr val="tx1"/>
              </a:solidFill>
            </a:endParaRPr>
          </a:p>
        </p:txBody>
      </p:sp>
      <p:cxnSp>
        <p:nvCxnSpPr>
          <p:cNvPr id="20" name="Straight Arrow Connector 19"/>
          <p:cNvCxnSpPr>
            <a:stCxn id="17" idx="2"/>
            <a:endCxn id="9" idx="3"/>
          </p:cNvCxnSpPr>
          <p:nvPr/>
        </p:nvCxnSpPr>
        <p:spPr>
          <a:xfrm flipH="1">
            <a:off x="2857500" y="5030724"/>
            <a:ext cx="36957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764457" y="4669668"/>
            <a:ext cx="2110386" cy="369332"/>
          </a:xfrm>
          <a:prstGeom prst="rect">
            <a:avLst/>
          </a:prstGeom>
          <a:noFill/>
        </p:spPr>
        <p:txBody>
          <a:bodyPr wrap="none" rtlCol="0">
            <a:spAutoFit/>
          </a:bodyPr>
          <a:lstStyle/>
          <a:p>
            <a:r>
              <a:rPr lang="de-CH" dirty="0" smtClean="0"/>
              <a:t>Blotter and Fills data</a:t>
            </a:r>
            <a:endParaRPr lang="it-IT" dirty="0"/>
          </a:p>
        </p:txBody>
      </p:sp>
      <p:cxnSp>
        <p:nvCxnSpPr>
          <p:cNvPr id="23" name="Straight Arrow Connector 22"/>
          <p:cNvCxnSpPr>
            <a:stCxn id="6" idx="3"/>
            <a:endCxn id="7" idx="1"/>
          </p:cNvCxnSpPr>
          <p:nvPr/>
        </p:nvCxnSpPr>
        <p:spPr>
          <a:xfrm flipV="1">
            <a:off x="4693604" y="3048000"/>
            <a:ext cx="1630996" cy="304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6" idx="2"/>
            <a:endCxn id="9" idx="0"/>
          </p:cNvCxnSpPr>
          <p:nvPr/>
        </p:nvCxnSpPr>
        <p:spPr>
          <a:xfrm rot="5400000">
            <a:off x="2271062" y="2835258"/>
            <a:ext cx="1119378" cy="2277906"/>
          </a:xfrm>
          <a:prstGeom prst="bentConnector3">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8" idx="3"/>
            <a:endCxn id="6" idx="1"/>
          </p:cNvCxnSpPr>
          <p:nvPr/>
        </p:nvCxnSpPr>
        <p:spPr>
          <a:xfrm>
            <a:off x="2011996" y="3048000"/>
            <a:ext cx="1233808" cy="304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7" idx="2"/>
            <a:endCxn id="9" idx="3"/>
          </p:cNvCxnSpPr>
          <p:nvPr/>
        </p:nvCxnSpPr>
        <p:spPr>
          <a:xfrm flipH="1">
            <a:off x="2857500" y="3276600"/>
            <a:ext cx="3924300" cy="17541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484376" y="3611630"/>
            <a:ext cx="486030" cy="369332"/>
          </a:xfrm>
          <a:prstGeom prst="rect">
            <a:avLst/>
          </a:prstGeom>
          <a:noFill/>
        </p:spPr>
        <p:txBody>
          <a:bodyPr wrap="none" rtlCol="0">
            <a:spAutoFit/>
          </a:bodyPr>
          <a:lstStyle/>
          <a:p>
            <a:r>
              <a:rPr lang="de-CH" dirty="0" smtClean="0"/>
              <a:t>NO</a:t>
            </a:r>
            <a:endParaRPr lang="it-IT" dirty="0"/>
          </a:p>
        </p:txBody>
      </p:sp>
      <p:sp>
        <p:nvSpPr>
          <p:cNvPr id="36" name="TextBox 35"/>
          <p:cNvSpPr txBox="1"/>
          <p:nvPr/>
        </p:nvSpPr>
        <p:spPr>
          <a:xfrm>
            <a:off x="5266087" y="2696939"/>
            <a:ext cx="512641" cy="369332"/>
          </a:xfrm>
          <a:prstGeom prst="rect">
            <a:avLst/>
          </a:prstGeom>
          <a:noFill/>
        </p:spPr>
        <p:txBody>
          <a:bodyPr wrap="none" rtlCol="0">
            <a:spAutoFit/>
          </a:bodyPr>
          <a:lstStyle/>
          <a:p>
            <a:r>
              <a:rPr lang="de-CH" dirty="0" smtClean="0"/>
              <a:t>YES</a:t>
            </a:r>
            <a:endParaRPr lang="it-IT" dirty="0"/>
          </a:p>
        </p:txBody>
      </p:sp>
    </p:spTree>
    <p:extLst>
      <p:ext uri="{BB962C8B-B14F-4D97-AF65-F5344CB8AC3E}">
        <p14:creationId xmlns:p14="http://schemas.microsoft.com/office/powerpoint/2010/main" val="2026807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down)">
                                      <p:cBhvr>
                                        <p:cTn id="12" dur="500"/>
                                        <p:tgtEl>
                                          <p:spTgt spid="27"/>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wipe(down)">
                                      <p:cBhvr>
                                        <p:cTn id="20" dur="500"/>
                                        <p:tgtEl>
                                          <p:spTgt spid="25"/>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down)">
                                      <p:cBhvr>
                                        <p:cTn id="23" dur="500"/>
                                        <p:tgtEl>
                                          <p:spTgt spid="9"/>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down)">
                                      <p:cBhvr>
                                        <p:cTn id="26" dur="500"/>
                                        <p:tgtEl>
                                          <p:spTgt spid="21"/>
                                        </p:tgtEl>
                                      </p:cBhvr>
                                    </p:animEffect>
                                  </p:childTnLst>
                                </p:cTn>
                              </p:par>
                              <p:par>
                                <p:cTn id="27" presetID="22" presetClass="entr" presetSubtype="4"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ipe(down)">
                                      <p:cBhvr>
                                        <p:cTn id="29" dur="500"/>
                                        <p:tgtEl>
                                          <p:spTgt spid="20"/>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down)">
                                      <p:cBhvr>
                                        <p:cTn id="32" dur="500"/>
                                        <p:tgtEl>
                                          <p:spTgt spid="17"/>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wipe(down)">
                                      <p:cBhvr>
                                        <p:cTn id="35" dur="500"/>
                                        <p:tgtEl>
                                          <p:spTgt spid="3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wipe(down)">
                                      <p:cBhvr>
                                        <p:cTn id="40" dur="500"/>
                                        <p:tgtEl>
                                          <p:spTgt spid="36"/>
                                        </p:tgtEl>
                                      </p:cBhvr>
                                    </p:animEffect>
                                  </p:childTnLst>
                                </p:cTn>
                              </p:par>
                              <p:par>
                                <p:cTn id="41" presetID="22" presetClass="entr" presetSubtype="4"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wipe(down)">
                                      <p:cBhvr>
                                        <p:cTn id="43" dur="500"/>
                                        <p:tgtEl>
                                          <p:spTgt spid="23"/>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wipe(down)">
                                      <p:cBhvr>
                                        <p:cTn id="46" dur="500"/>
                                        <p:tgtEl>
                                          <p:spTgt spid="7"/>
                                        </p:tgtEl>
                                      </p:cBhvr>
                                    </p:animEffect>
                                  </p:childTnLst>
                                </p:cTn>
                              </p:par>
                              <p:par>
                                <p:cTn id="47" presetID="22" presetClass="entr" presetSubtype="4" fill="hold" nodeType="with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wipe(down)">
                                      <p:cBhvr>
                                        <p:cTn id="4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7" grpId="0" animBg="1"/>
      <p:bldP spid="21" grpId="0"/>
      <p:bldP spid="35" grpId="0"/>
      <p:bldP spid="3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Place and order</a:t>
            </a:r>
            <a:endParaRPr lang="it-IT" dirty="0"/>
          </a:p>
        </p:txBody>
      </p:sp>
      <p:sp>
        <p:nvSpPr>
          <p:cNvPr id="13" name="Flowchart: Manual Input 12"/>
          <p:cNvSpPr/>
          <p:nvPr/>
        </p:nvSpPr>
        <p:spPr>
          <a:xfrm>
            <a:off x="838200" y="2057400"/>
            <a:ext cx="1752600" cy="697451"/>
          </a:xfrm>
          <a:prstGeom prst="flowChartManualIn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00" dirty="0" smtClean="0">
                <a:solidFill>
                  <a:schemeClr val="tx1"/>
                </a:solidFill>
              </a:rPr>
              <a:t>The user </a:t>
            </a:r>
            <a:r>
              <a:rPr lang="de-CH" sz="1000" dirty="0" smtClean="0">
                <a:solidFill>
                  <a:schemeClr val="tx1"/>
                </a:solidFill>
              </a:rPr>
              <a:t>places </a:t>
            </a:r>
            <a:r>
              <a:rPr lang="de-CH" sz="1000" dirty="0" smtClean="0">
                <a:solidFill>
                  <a:schemeClr val="tx1"/>
                </a:solidFill>
              </a:rPr>
              <a:t>an order using controls of the Builder </a:t>
            </a:r>
            <a:r>
              <a:rPr lang="de-CH" sz="1000" dirty="0" smtClean="0">
                <a:solidFill>
                  <a:schemeClr val="tx1"/>
                </a:solidFill>
              </a:rPr>
              <a:t>section</a:t>
            </a:r>
            <a:endParaRPr lang="de-CH" sz="1000" dirty="0" smtClean="0">
              <a:solidFill>
                <a:schemeClr val="tx1"/>
              </a:solidFill>
            </a:endParaRPr>
          </a:p>
        </p:txBody>
      </p:sp>
      <p:sp>
        <p:nvSpPr>
          <p:cNvPr id="17" name="Flowchart: Magnetic Disk 16"/>
          <p:cNvSpPr/>
          <p:nvPr/>
        </p:nvSpPr>
        <p:spPr>
          <a:xfrm>
            <a:off x="6553200" y="2099801"/>
            <a:ext cx="914400" cy="612648"/>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000" dirty="0">
              <a:solidFill>
                <a:schemeClr val="tx1"/>
              </a:solidFill>
            </a:endParaRPr>
          </a:p>
        </p:txBody>
      </p:sp>
      <p:sp>
        <p:nvSpPr>
          <p:cNvPr id="10" name="Flowchart: Stored Data 9"/>
          <p:cNvSpPr/>
          <p:nvPr/>
        </p:nvSpPr>
        <p:spPr>
          <a:xfrm>
            <a:off x="3810000" y="2099801"/>
            <a:ext cx="1371600" cy="612648"/>
          </a:xfrm>
          <a:prstGeom prst="flowChartOnlineStorag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00" dirty="0" smtClean="0">
                <a:solidFill>
                  <a:schemeClr val="tx1"/>
                </a:solidFill>
              </a:rPr>
              <a:t>The Blotter is populated with a new record</a:t>
            </a:r>
            <a:endParaRPr lang="it-IT" sz="1000" dirty="0">
              <a:solidFill>
                <a:schemeClr val="tx1"/>
              </a:solidFill>
            </a:endParaRPr>
          </a:p>
        </p:txBody>
      </p:sp>
      <p:sp>
        <p:nvSpPr>
          <p:cNvPr id="19" name="Flowchart: Display 18"/>
          <p:cNvSpPr/>
          <p:nvPr/>
        </p:nvSpPr>
        <p:spPr>
          <a:xfrm>
            <a:off x="6339998" y="4038600"/>
            <a:ext cx="1340804" cy="838200"/>
          </a:xfrm>
          <a:prstGeom prst="flowChartDisplay">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00" dirty="0">
                <a:solidFill>
                  <a:schemeClr val="tx1"/>
                </a:solidFill>
              </a:rPr>
              <a:t>The record is displayed in the </a:t>
            </a:r>
            <a:r>
              <a:rPr lang="de-CH" sz="1000" dirty="0" smtClean="0">
                <a:solidFill>
                  <a:schemeClr val="tx1"/>
                </a:solidFill>
              </a:rPr>
              <a:t>Blotter order </a:t>
            </a:r>
            <a:r>
              <a:rPr lang="de-CH" sz="1000" dirty="0">
                <a:solidFill>
                  <a:schemeClr val="tx1"/>
                </a:solidFill>
              </a:rPr>
              <a:t>form</a:t>
            </a:r>
            <a:endParaRPr lang="it-IT" sz="1000" dirty="0">
              <a:solidFill>
                <a:schemeClr val="tx1"/>
              </a:solidFill>
            </a:endParaRPr>
          </a:p>
        </p:txBody>
      </p:sp>
      <p:cxnSp>
        <p:nvCxnSpPr>
          <p:cNvPr id="11" name="Straight Arrow Connector 10"/>
          <p:cNvCxnSpPr>
            <a:stCxn id="13" idx="3"/>
            <a:endCxn id="10" idx="1"/>
          </p:cNvCxnSpPr>
          <p:nvPr/>
        </p:nvCxnSpPr>
        <p:spPr>
          <a:xfrm flipV="1">
            <a:off x="2590800" y="2406125"/>
            <a:ext cx="1219200"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3"/>
            <a:endCxn id="17" idx="2"/>
          </p:cNvCxnSpPr>
          <p:nvPr/>
        </p:nvCxnSpPr>
        <p:spPr>
          <a:xfrm>
            <a:off x="4953000" y="2406125"/>
            <a:ext cx="16002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7030065" y="2712449"/>
            <a:ext cx="0" cy="13261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1730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par>
                                <p:cTn id="16" presetID="22" presetClass="entr" presetSubtype="4" fill="hold"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wipe(down)">
                                      <p:cBhvr>
                                        <p:cTn id="18" dur="500"/>
                                        <p:tgtEl>
                                          <p:spTgt spid="20"/>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down)">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wipe(down)">
                                      <p:cBhvr>
                                        <p:cTn id="26" dur="500"/>
                                        <p:tgtEl>
                                          <p:spTgt spid="22"/>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down)">
                                      <p:cBhvr>
                                        <p:cTn id="2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7" grpId="0" animBg="1"/>
      <p:bldP spid="10" grpId="0" animBg="1"/>
      <p:bldP spid="1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Cancel/Execute orders</a:t>
            </a:r>
            <a:endParaRPr lang="it-IT" dirty="0"/>
          </a:p>
        </p:txBody>
      </p:sp>
      <p:sp>
        <p:nvSpPr>
          <p:cNvPr id="14" name="Flowchart: Decision 13"/>
          <p:cNvSpPr/>
          <p:nvPr/>
        </p:nvSpPr>
        <p:spPr>
          <a:xfrm>
            <a:off x="3695700" y="1905000"/>
            <a:ext cx="1752600" cy="796389"/>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00" dirty="0" smtClean="0">
                <a:solidFill>
                  <a:schemeClr val="tx1"/>
                </a:solidFill>
              </a:rPr>
              <a:t>Order </a:t>
            </a:r>
            <a:r>
              <a:rPr lang="de-CH" sz="1000" dirty="0" smtClean="0">
                <a:solidFill>
                  <a:schemeClr val="tx1"/>
                </a:solidFill>
              </a:rPr>
              <a:t>cancelled or executed</a:t>
            </a:r>
            <a:endParaRPr lang="it-IT" sz="1000" dirty="0">
              <a:solidFill>
                <a:schemeClr val="tx1"/>
              </a:solidFill>
            </a:endParaRPr>
          </a:p>
        </p:txBody>
      </p:sp>
      <p:sp>
        <p:nvSpPr>
          <p:cNvPr id="15" name="Flowchart: Decision 14"/>
          <p:cNvSpPr/>
          <p:nvPr/>
        </p:nvSpPr>
        <p:spPr>
          <a:xfrm>
            <a:off x="3848100" y="3200400"/>
            <a:ext cx="1447800" cy="726948"/>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00" dirty="0" smtClean="0">
                <a:solidFill>
                  <a:schemeClr val="tx1"/>
                </a:solidFill>
              </a:rPr>
              <a:t>Partially</a:t>
            </a:r>
            <a:endParaRPr lang="it-IT" sz="1000" dirty="0">
              <a:solidFill>
                <a:schemeClr val="tx1"/>
              </a:solidFill>
            </a:endParaRPr>
          </a:p>
        </p:txBody>
      </p:sp>
      <p:sp>
        <p:nvSpPr>
          <p:cNvPr id="5" name="TextBox 4"/>
          <p:cNvSpPr txBox="1"/>
          <p:nvPr/>
        </p:nvSpPr>
        <p:spPr>
          <a:xfrm>
            <a:off x="1600200" y="2118528"/>
            <a:ext cx="604653" cy="369332"/>
          </a:xfrm>
          <a:prstGeom prst="rect">
            <a:avLst/>
          </a:prstGeom>
          <a:noFill/>
        </p:spPr>
        <p:txBody>
          <a:bodyPr wrap="none" rtlCol="0">
            <a:spAutoFit/>
          </a:bodyPr>
          <a:lstStyle/>
          <a:p>
            <a:r>
              <a:rPr lang="de-CH" dirty="0" smtClean="0"/>
              <a:t>NOP</a:t>
            </a:r>
            <a:endParaRPr lang="it-IT" dirty="0"/>
          </a:p>
        </p:txBody>
      </p:sp>
      <p:sp>
        <p:nvSpPr>
          <p:cNvPr id="21" name="TextBox 20"/>
          <p:cNvSpPr txBox="1"/>
          <p:nvPr/>
        </p:nvSpPr>
        <p:spPr>
          <a:xfrm>
            <a:off x="2972864" y="3200400"/>
            <a:ext cx="486030" cy="369332"/>
          </a:xfrm>
          <a:prstGeom prst="rect">
            <a:avLst/>
          </a:prstGeom>
          <a:noFill/>
        </p:spPr>
        <p:txBody>
          <a:bodyPr wrap="none" rtlCol="0">
            <a:spAutoFit/>
          </a:bodyPr>
          <a:lstStyle/>
          <a:p>
            <a:r>
              <a:rPr lang="de-CH" dirty="0" smtClean="0"/>
              <a:t>NO</a:t>
            </a:r>
            <a:endParaRPr lang="it-IT" dirty="0"/>
          </a:p>
        </p:txBody>
      </p:sp>
      <p:sp>
        <p:nvSpPr>
          <p:cNvPr id="23" name="Flowchart: Magnetic Disk 22"/>
          <p:cNvSpPr/>
          <p:nvPr/>
        </p:nvSpPr>
        <p:spPr>
          <a:xfrm>
            <a:off x="4114800" y="5867400"/>
            <a:ext cx="914400" cy="612648"/>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00" dirty="0" smtClean="0">
                <a:solidFill>
                  <a:schemeClr val="tx1"/>
                </a:solidFill>
              </a:rPr>
              <a:t>Store the fill in the Book</a:t>
            </a:r>
            <a:endParaRPr lang="it-IT" sz="1000" dirty="0">
              <a:solidFill>
                <a:schemeClr val="tx1"/>
              </a:solidFill>
            </a:endParaRPr>
          </a:p>
        </p:txBody>
      </p:sp>
      <p:sp>
        <p:nvSpPr>
          <p:cNvPr id="24" name="Flowchart: Magnetic Disk 23"/>
          <p:cNvSpPr/>
          <p:nvPr/>
        </p:nvSpPr>
        <p:spPr>
          <a:xfrm>
            <a:off x="2058464" y="3810000"/>
            <a:ext cx="914400" cy="83820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00" dirty="0">
                <a:solidFill>
                  <a:schemeClr val="tx1"/>
                </a:solidFill>
              </a:rPr>
              <a:t>Cancel the record from the Blotter</a:t>
            </a:r>
            <a:endParaRPr lang="it-IT" sz="1000" dirty="0">
              <a:solidFill>
                <a:schemeClr val="tx1"/>
              </a:solidFill>
            </a:endParaRPr>
          </a:p>
        </p:txBody>
      </p:sp>
      <p:sp>
        <p:nvSpPr>
          <p:cNvPr id="25" name="Flowchart: Magnetic Disk 24"/>
          <p:cNvSpPr/>
          <p:nvPr/>
        </p:nvSpPr>
        <p:spPr>
          <a:xfrm>
            <a:off x="2058464" y="4876800"/>
            <a:ext cx="914400" cy="612648"/>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00" dirty="0" smtClean="0">
                <a:solidFill>
                  <a:schemeClr val="tx1"/>
                </a:solidFill>
              </a:rPr>
              <a:t>Populate the Fill</a:t>
            </a:r>
            <a:endParaRPr lang="it-IT" sz="1000" dirty="0">
              <a:solidFill>
                <a:schemeClr val="tx1"/>
              </a:solidFill>
            </a:endParaRPr>
          </a:p>
        </p:txBody>
      </p:sp>
      <p:sp>
        <p:nvSpPr>
          <p:cNvPr id="26" name="Flowchart: Display 25"/>
          <p:cNvSpPr/>
          <p:nvPr/>
        </p:nvSpPr>
        <p:spPr>
          <a:xfrm>
            <a:off x="381000" y="3810000"/>
            <a:ext cx="1340804" cy="838200"/>
          </a:xfrm>
          <a:prstGeom prst="flowChartDisplay">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00" dirty="0">
                <a:solidFill>
                  <a:schemeClr val="tx1"/>
                </a:solidFill>
              </a:rPr>
              <a:t>The record is </a:t>
            </a:r>
            <a:r>
              <a:rPr lang="de-CH" sz="1000" dirty="0" smtClean="0">
                <a:solidFill>
                  <a:schemeClr val="tx1"/>
                </a:solidFill>
              </a:rPr>
              <a:t>cancelled </a:t>
            </a:r>
            <a:r>
              <a:rPr lang="de-CH" sz="1000" dirty="0">
                <a:solidFill>
                  <a:schemeClr val="tx1"/>
                </a:solidFill>
              </a:rPr>
              <a:t>in the </a:t>
            </a:r>
            <a:r>
              <a:rPr lang="de-CH" sz="1000" dirty="0" smtClean="0">
                <a:solidFill>
                  <a:schemeClr val="tx1"/>
                </a:solidFill>
              </a:rPr>
              <a:t>Blotter order </a:t>
            </a:r>
            <a:r>
              <a:rPr lang="de-CH" sz="1000" dirty="0">
                <a:solidFill>
                  <a:schemeClr val="tx1"/>
                </a:solidFill>
              </a:rPr>
              <a:t>form</a:t>
            </a:r>
            <a:endParaRPr lang="it-IT" sz="1000" dirty="0">
              <a:solidFill>
                <a:schemeClr val="tx1"/>
              </a:solidFill>
            </a:endParaRPr>
          </a:p>
        </p:txBody>
      </p:sp>
      <p:sp>
        <p:nvSpPr>
          <p:cNvPr id="27" name="Flowchart: Display 26"/>
          <p:cNvSpPr/>
          <p:nvPr/>
        </p:nvSpPr>
        <p:spPr>
          <a:xfrm>
            <a:off x="381000" y="4764024"/>
            <a:ext cx="1340804" cy="838200"/>
          </a:xfrm>
          <a:prstGeom prst="flowChartDisplay">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00" dirty="0">
                <a:solidFill>
                  <a:schemeClr val="tx1"/>
                </a:solidFill>
              </a:rPr>
              <a:t>The record is </a:t>
            </a:r>
            <a:r>
              <a:rPr lang="de-CH" sz="1000" dirty="0" smtClean="0">
                <a:solidFill>
                  <a:schemeClr val="tx1"/>
                </a:solidFill>
              </a:rPr>
              <a:t>displayed </a:t>
            </a:r>
            <a:r>
              <a:rPr lang="de-CH" sz="1000" dirty="0">
                <a:solidFill>
                  <a:schemeClr val="tx1"/>
                </a:solidFill>
              </a:rPr>
              <a:t>in the </a:t>
            </a:r>
            <a:r>
              <a:rPr lang="de-CH" sz="1000" dirty="0" smtClean="0">
                <a:solidFill>
                  <a:schemeClr val="tx1"/>
                </a:solidFill>
              </a:rPr>
              <a:t>Execution order </a:t>
            </a:r>
            <a:r>
              <a:rPr lang="de-CH" sz="1000" dirty="0">
                <a:solidFill>
                  <a:schemeClr val="tx1"/>
                </a:solidFill>
              </a:rPr>
              <a:t>form</a:t>
            </a:r>
            <a:endParaRPr lang="it-IT" sz="1000" dirty="0">
              <a:solidFill>
                <a:schemeClr val="tx1"/>
              </a:solidFill>
            </a:endParaRPr>
          </a:p>
        </p:txBody>
      </p:sp>
      <p:sp>
        <p:nvSpPr>
          <p:cNvPr id="28" name="Flowchart: Magnetic Disk 27"/>
          <p:cNvSpPr/>
          <p:nvPr/>
        </p:nvSpPr>
        <p:spPr>
          <a:xfrm>
            <a:off x="6172200" y="3810000"/>
            <a:ext cx="914400" cy="83820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00" dirty="0" smtClean="0">
                <a:solidFill>
                  <a:schemeClr val="tx1"/>
                </a:solidFill>
              </a:rPr>
              <a:t>Update </a:t>
            </a:r>
            <a:r>
              <a:rPr lang="de-CH" sz="1000" dirty="0">
                <a:solidFill>
                  <a:schemeClr val="tx1"/>
                </a:solidFill>
              </a:rPr>
              <a:t>the record </a:t>
            </a:r>
            <a:r>
              <a:rPr lang="de-CH" sz="1000" dirty="0" smtClean="0">
                <a:solidFill>
                  <a:schemeClr val="tx1"/>
                </a:solidFill>
              </a:rPr>
              <a:t>in the </a:t>
            </a:r>
            <a:r>
              <a:rPr lang="de-CH" sz="1000" dirty="0">
                <a:solidFill>
                  <a:schemeClr val="tx1"/>
                </a:solidFill>
              </a:rPr>
              <a:t>Blotter</a:t>
            </a:r>
            <a:endParaRPr lang="it-IT" sz="1000" dirty="0">
              <a:solidFill>
                <a:schemeClr val="tx1"/>
              </a:solidFill>
            </a:endParaRPr>
          </a:p>
        </p:txBody>
      </p:sp>
      <p:sp>
        <p:nvSpPr>
          <p:cNvPr id="29" name="Flowchart: Magnetic Disk 28"/>
          <p:cNvSpPr/>
          <p:nvPr/>
        </p:nvSpPr>
        <p:spPr>
          <a:xfrm>
            <a:off x="6172200" y="4876800"/>
            <a:ext cx="914400" cy="798576"/>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00" dirty="0" smtClean="0">
                <a:solidFill>
                  <a:schemeClr val="tx1"/>
                </a:solidFill>
              </a:rPr>
              <a:t>Populate or update the Fill</a:t>
            </a:r>
            <a:endParaRPr lang="it-IT" sz="1000" dirty="0">
              <a:solidFill>
                <a:schemeClr val="tx1"/>
              </a:solidFill>
            </a:endParaRPr>
          </a:p>
        </p:txBody>
      </p:sp>
      <p:sp>
        <p:nvSpPr>
          <p:cNvPr id="30" name="Flowchart: Display 29"/>
          <p:cNvSpPr/>
          <p:nvPr/>
        </p:nvSpPr>
        <p:spPr>
          <a:xfrm>
            <a:off x="7543800" y="3807542"/>
            <a:ext cx="1340804" cy="838200"/>
          </a:xfrm>
          <a:prstGeom prst="flowChartDisplay">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00" dirty="0">
                <a:solidFill>
                  <a:schemeClr val="tx1"/>
                </a:solidFill>
              </a:rPr>
              <a:t>The record is </a:t>
            </a:r>
            <a:r>
              <a:rPr lang="de-CH" sz="1000" dirty="0" smtClean="0">
                <a:solidFill>
                  <a:schemeClr val="tx1"/>
                </a:solidFill>
              </a:rPr>
              <a:t>updated </a:t>
            </a:r>
            <a:r>
              <a:rPr lang="de-CH" sz="1000" dirty="0">
                <a:solidFill>
                  <a:schemeClr val="tx1"/>
                </a:solidFill>
              </a:rPr>
              <a:t>in the </a:t>
            </a:r>
            <a:r>
              <a:rPr lang="de-CH" sz="1000" dirty="0" smtClean="0">
                <a:solidFill>
                  <a:schemeClr val="tx1"/>
                </a:solidFill>
              </a:rPr>
              <a:t>Blotter order </a:t>
            </a:r>
            <a:r>
              <a:rPr lang="de-CH" sz="1000" dirty="0">
                <a:solidFill>
                  <a:schemeClr val="tx1"/>
                </a:solidFill>
              </a:rPr>
              <a:t>form</a:t>
            </a:r>
            <a:endParaRPr lang="it-IT" sz="1000" dirty="0">
              <a:solidFill>
                <a:schemeClr val="tx1"/>
              </a:solidFill>
            </a:endParaRPr>
          </a:p>
        </p:txBody>
      </p:sp>
      <p:sp>
        <p:nvSpPr>
          <p:cNvPr id="31" name="Flowchart: Display 30"/>
          <p:cNvSpPr/>
          <p:nvPr/>
        </p:nvSpPr>
        <p:spPr>
          <a:xfrm>
            <a:off x="7543800" y="4856988"/>
            <a:ext cx="1340804" cy="838200"/>
          </a:xfrm>
          <a:prstGeom prst="flowChartDisplay">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00" dirty="0">
                <a:solidFill>
                  <a:schemeClr val="tx1"/>
                </a:solidFill>
              </a:rPr>
              <a:t>The record is </a:t>
            </a:r>
            <a:r>
              <a:rPr lang="de-CH" sz="1000" dirty="0" smtClean="0">
                <a:solidFill>
                  <a:schemeClr val="tx1"/>
                </a:solidFill>
              </a:rPr>
              <a:t>displayed or updated </a:t>
            </a:r>
            <a:r>
              <a:rPr lang="de-CH" sz="1000" dirty="0">
                <a:solidFill>
                  <a:schemeClr val="tx1"/>
                </a:solidFill>
              </a:rPr>
              <a:t>in the </a:t>
            </a:r>
            <a:r>
              <a:rPr lang="de-CH" sz="1000" dirty="0" smtClean="0">
                <a:solidFill>
                  <a:schemeClr val="tx1"/>
                </a:solidFill>
              </a:rPr>
              <a:t>Execution order </a:t>
            </a:r>
            <a:r>
              <a:rPr lang="de-CH" sz="1000" dirty="0">
                <a:solidFill>
                  <a:schemeClr val="tx1"/>
                </a:solidFill>
              </a:rPr>
              <a:t>form</a:t>
            </a:r>
            <a:endParaRPr lang="it-IT" sz="1000" dirty="0">
              <a:solidFill>
                <a:schemeClr val="tx1"/>
              </a:solidFill>
            </a:endParaRPr>
          </a:p>
        </p:txBody>
      </p:sp>
      <p:cxnSp>
        <p:nvCxnSpPr>
          <p:cNvPr id="32" name="Elbow Connector 31"/>
          <p:cNvCxnSpPr>
            <a:stCxn id="15" idx="1"/>
            <a:endCxn id="24" idx="1"/>
          </p:cNvCxnSpPr>
          <p:nvPr/>
        </p:nvCxnSpPr>
        <p:spPr>
          <a:xfrm rot="10800000" flipV="1">
            <a:off x="2515664" y="3563874"/>
            <a:ext cx="1332436" cy="246126"/>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659559" y="3200400"/>
            <a:ext cx="512641" cy="369332"/>
          </a:xfrm>
          <a:prstGeom prst="rect">
            <a:avLst/>
          </a:prstGeom>
          <a:noFill/>
        </p:spPr>
        <p:txBody>
          <a:bodyPr wrap="none" rtlCol="0">
            <a:spAutoFit/>
          </a:bodyPr>
          <a:lstStyle/>
          <a:p>
            <a:r>
              <a:rPr lang="de-CH" dirty="0" smtClean="0"/>
              <a:t>YES</a:t>
            </a:r>
            <a:endParaRPr lang="it-IT" dirty="0"/>
          </a:p>
        </p:txBody>
      </p:sp>
      <p:cxnSp>
        <p:nvCxnSpPr>
          <p:cNvPr id="35" name="Elbow Connector 34"/>
          <p:cNvCxnSpPr>
            <a:stCxn id="15" idx="3"/>
            <a:endCxn id="28" idx="1"/>
          </p:cNvCxnSpPr>
          <p:nvPr/>
        </p:nvCxnSpPr>
        <p:spPr>
          <a:xfrm>
            <a:off x="5295900" y="3563874"/>
            <a:ext cx="1333500" cy="246126"/>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4" idx="1"/>
            <a:endCxn id="5" idx="3"/>
          </p:cNvCxnSpPr>
          <p:nvPr/>
        </p:nvCxnSpPr>
        <p:spPr>
          <a:xfrm flipH="1" flipV="1">
            <a:off x="2204853" y="2303194"/>
            <a:ext cx="1490847"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endCxn id="15" idx="0"/>
          </p:cNvCxnSpPr>
          <p:nvPr/>
        </p:nvCxnSpPr>
        <p:spPr>
          <a:xfrm flipH="1">
            <a:off x="4572000" y="2701390"/>
            <a:ext cx="1" cy="49901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729849" y="1933863"/>
            <a:ext cx="486030" cy="369332"/>
          </a:xfrm>
          <a:prstGeom prst="rect">
            <a:avLst/>
          </a:prstGeom>
          <a:noFill/>
        </p:spPr>
        <p:txBody>
          <a:bodyPr wrap="none" rtlCol="0">
            <a:spAutoFit/>
          </a:bodyPr>
          <a:lstStyle/>
          <a:p>
            <a:r>
              <a:rPr lang="de-CH" dirty="0" smtClean="0"/>
              <a:t>NO</a:t>
            </a:r>
            <a:endParaRPr lang="it-IT" dirty="0"/>
          </a:p>
        </p:txBody>
      </p:sp>
      <p:sp>
        <p:nvSpPr>
          <p:cNvPr id="41" name="TextBox 40"/>
          <p:cNvSpPr txBox="1"/>
          <p:nvPr/>
        </p:nvSpPr>
        <p:spPr>
          <a:xfrm>
            <a:off x="4592730" y="2766229"/>
            <a:ext cx="512641" cy="369332"/>
          </a:xfrm>
          <a:prstGeom prst="rect">
            <a:avLst/>
          </a:prstGeom>
          <a:noFill/>
        </p:spPr>
        <p:txBody>
          <a:bodyPr wrap="none" rtlCol="0">
            <a:spAutoFit/>
          </a:bodyPr>
          <a:lstStyle/>
          <a:p>
            <a:r>
              <a:rPr lang="de-CH" dirty="0" smtClean="0"/>
              <a:t>YES</a:t>
            </a:r>
            <a:endParaRPr lang="it-IT" dirty="0"/>
          </a:p>
        </p:txBody>
      </p:sp>
      <p:cxnSp>
        <p:nvCxnSpPr>
          <p:cNvPr id="42" name="Straight Arrow Connector 41"/>
          <p:cNvCxnSpPr>
            <a:endCxn id="25" idx="1"/>
          </p:cNvCxnSpPr>
          <p:nvPr/>
        </p:nvCxnSpPr>
        <p:spPr>
          <a:xfrm flipH="1">
            <a:off x="2515664" y="4645742"/>
            <a:ext cx="2" cy="23105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24" idx="2"/>
            <a:endCxn id="26" idx="3"/>
          </p:cNvCxnSpPr>
          <p:nvPr/>
        </p:nvCxnSpPr>
        <p:spPr>
          <a:xfrm flipH="1">
            <a:off x="1721804" y="4229100"/>
            <a:ext cx="33666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25" idx="2"/>
            <a:endCxn id="27" idx="3"/>
          </p:cNvCxnSpPr>
          <p:nvPr/>
        </p:nvCxnSpPr>
        <p:spPr>
          <a:xfrm flipH="1">
            <a:off x="1721804" y="5183124"/>
            <a:ext cx="33666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28" idx="4"/>
            <a:endCxn id="30" idx="1"/>
          </p:cNvCxnSpPr>
          <p:nvPr/>
        </p:nvCxnSpPr>
        <p:spPr>
          <a:xfrm flipV="1">
            <a:off x="7086600" y="4226642"/>
            <a:ext cx="457200" cy="245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7086600" y="5273630"/>
            <a:ext cx="457200" cy="245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a:off x="6629400" y="4648495"/>
            <a:ext cx="2" cy="23105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25" idx="3"/>
            <a:endCxn id="23" idx="2"/>
          </p:cNvCxnSpPr>
          <p:nvPr/>
        </p:nvCxnSpPr>
        <p:spPr>
          <a:xfrm rot="16200000" flipH="1">
            <a:off x="2973094" y="5032018"/>
            <a:ext cx="684276" cy="1599136"/>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29" idx="3"/>
            <a:endCxn id="23" idx="4"/>
          </p:cNvCxnSpPr>
          <p:nvPr/>
        </p:nvCxnSpPr>
        <p:spPr>
          <a:xfrm rot="5400000">
            <a:off x="5580126" y="5124450"/>
            <a:ext cx="498348" cy="1600200"/>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8470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wipe(down)">
                                      <p:cBhvr>
                                        <p:cTn id="12" dur="500"/>
                                        <p:tgtEl>
                                          <p:spTgt spid="37"/>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down)">
                                      <p:cBhvr>
                                        <p:cTn id="15" dur="500"/>
                                        <p:tgtEl>
                                          <p:spTgt spid="40"/>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down)">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wipe(down)">
                                      <p:cBhvr>
                                        <p:cTn id="23" dur="500"/>
                                        <p:tgtEl>
                                          <p:spTgt spid="38"/>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down)">
                                      <p:cBhvr>
                                        <p:cTn id="26" dur="500"/>
                                        <p:tgtEl>
                                          <p:spTgt spid="15"/>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Effect transition="in" filter="wipe(down)">
                                      <p:cBhvr>
                                        <p:cTn id="29" dur="500"/>
                                        <p:tgtEl>
                                          <p:spTgt spid="4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down)">
                                      <p:cBhvr>
                                        <p:cTn id="34" dur="500"/>
                                        <p:tgtEl>
                                          <p:spTgt spid="21"/>
                                        </p:tgtEl>
                                      </p:cBhvr>
                                    </p:animEffect>
                                  </p:childTnLst>
                                </p:cTn>
                              </p:par>
                              <p:par>
                                <p:cTn id="35" presetID="22" presetClass="entr" presetSubtype="4" fill="hold" nodeType="with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wipe(down)">
                                      <p:cBhvr>
                                        <p:cTn id="37" dur="500"/>
                                        <p:tgtEl>
                                          <p:spTgt spid="32"/>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wipe(down)">
                                      <p:cBhvr>
                                        <p:cTn id="40" dur="500"/>
                                        <p:tgtEl>
                                          <p:spTgt spid="24"/>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44"/>
                                        </p:tgtEl>
                                        <p:attrNameLst>
                                          <p:attrName>style.visibility</p:attrName>
                                        </p:attrNameLst>
                                      </p:cBhvr>
                                      <p:to>
                                        <p:strVal val="visible"/>
                                      </p:to>
                                    </p:set>
                                    <p:animEffect transition="in" filter="wipe(down)">
                                      <p:cBhvr>
                                        <p:cTn id="45" dur="500"/>
                                        <p:tgtEl>
                                          <p:spTgt spid="44"/>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wipe(down)">
                                      <p:cBhvr>
                                        <p:cTn id="48" dur="500"/>
                                        <p:tgtEl>
                                          <p:spTgt spid="26"/>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42"/>
                                        </p:tgtEl>
                                        <p:attrNameLst>
                                          <p:attrName>style.visibility</p:attrName>
                                        </p:attrNameLst>
                                      </p:cBhvr>
                                      <p:to>
                                        <p:strVal val="visible"/>
                                      </p:to>
                                    </p:set>
                                    <p:animEffect transition="in" filter="wipe(down)">
                                      <p:cBhvr>
                                        <p:cTn id="53" dur="500"/>
                                        <p:tgtEl>
                                          <p:spTgt spid="42"/>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wipe(down)">
                                      <p:cBhvr>
                                        <p:cTn id="56" dur="500"/>
                                        <p:tgtEl>
                                          <p:spTgt spid="25"/>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47"/>
                                        </p:tgtEl>
                                        <p:attrNameLst>
                                          <p:attrName>style.visibility</p:attrName>
                                        </p:attrNameLst>
                                      </p:cBhvr>
                                      <p:to>
                                        <p:strVal val="visible"/>
                                      </p:to>
                                    </p:set>
                                    <p:animEffect transition="in" filter="wipe(down)">
                                      <p:cBhvr>
                                        <p:cTn id="61" dur="500"/>
                                        <p:tgtEl>
                                          <p:spTgt spid="47"/>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wipe(down)">
                                      <p:cBhvr>
                                        <p:cTn id="64" dur="500"/>
                                        <p:tgtEl>
                                          <p:spTgt spid="27"/>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nodeType="clickEffect">
                                  <p:stCondLst>
                                    <p:cond delay="0"/>
                                  </p:stCondLst>
                                  <p:childTnLst>
                                    <p:set>
                                      <p:cBhvr>
                                        <p:cTn id="68" dur="1" fill="hold">
                                          <p:stCondLst>
                                            <p:cond delay="0"/>
                                          </p:stCondLst>
                                        </p:cTn>
                                        <p:tgtEl>
                                          <p:spTgt spid="56"/>
                                        </p:tgtEl>
                                        <p:attrNameLst>
                                          <p:attrName>style.visibility</p:attrName>
                                        </p:attrNameLst>
                                      </p:cBhvr>
                                      <p:to>
                                        <p:strVal val="visible"/>
                                      </p:to>
                                    </p:set>
                                    <p:animEffect transition="in" filter="wipe(down)">
                                      <p:cBhvr>
                                        <p:cTn id="69" dur="500"/>
                                        <p:tgtEl>
                                          <p:spTgt spid="56"/>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wipe(down)">
                                      <p:cBhvr>
                                        <p:cTn id="72" dur="500"/>
                                        <p:tgtEl>
                                          <p:spTgt spid="23"/>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35"/>
                                        </p:tgtEl>
                                        <p:attrNameLst>
                                          <p:attrName>style.visibility</p:attrName>
                                        </p:attrNameLst>
                                      </p:cBhvr>
                                      <p:to>
                                        <p:strVal val="visible"/>
                                      </p:to>
                                    </p:set>
                                    <p:animEffect transition="in" filter="wipe(down)">
                                      <p:cBhvr>
                                        <p:cTn id="77" dur="500"/>
                                        <p:tgtEl>
                                          <p:spTgt spid="35"/>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33"/>
                                        </p:tgtEl>
                                        <p:attrNameLst>
                                          <p:attrName>style.visibility</p:attrName>
                                        </p:attrNameLst>
                                      </p:cBhvr>
                                      <p:to>
                                        <p:strVal val="visible"/>
                                      </p:to>
                                    </p:set>
                                    <p:animEffect transition="in" filter="wipe(down)">
                                      <p:cBhvr>
                                        <p:cTn id="80" dur="500"/>
                                        <p:tgtEl>
                                          <p:spTgt spid="33"/>
                                        </p:tgtEl>
                                      </p:cBhvr>
                                    </p:animEffect>
                                  </p:childTnLst>
                                </p:cTn>
                              </p:par>
                              <p:par>
                                <p:cTn id="81" presetID="22" presetClass="entr" presetSubtype="4" fill="hold" grpId="0" nodeType="with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wipe(down)">
                                      <p:cBhvr>
                                        <p:cTn id="83" dur="500"/>
                                        <p:tgtEl>
                                          <p:spTgt spid="28"/>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nodeType="clickEffect">
                                  <p:stCondLst>
                                    <p:cond delay="0"/>
                                  </p:stCondLst>
                                  <p:childTnLst>
                                    <p:set>
                                      <p:cBhvr>
                                        <p:cTn id="87" dur="1" fill="hold">
                                          <p:stCondLst>
                                            <p:cond delay="0"/>
                                          </p:stCondLst>
                                        </p:cTn>
                                        <p:tgtEl>
                                          <p:spTgt spid="50"/>
                                        </p:tgtEl>
                                        <p:attrNameLst>
                                          <p:attrName>style.visibility</p:attrName>
                                        </p:attrNameLst>
                                      </p:cBhvr>
                                      <p:to>
                                        <p:strVal val="visible"/>
                                      </p:to>
                                    </p:set>
                                    <p:animEffect transition="in" filter="wipe(down)">
                                      <p:cBhvr>
                                        <p:cTn id="88" dur="500"/>
                                        <p:tgtEl>
                                          <p:spTgt spid="50"/>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30"/>
                                        </p:tgtEl>
                                        <p:attrNameLst>
                                          <p:attrName>style.visibility</p:attrName>
                                        </p:attrNameLst>
                                      </p:cBhvr>
                                      <p:to>
                                        <p:strVal val="visible"/>
                                      </p:to>
                                    </p:set>
                                    <p:animEffect transition="in" filter="wipe(down)">
                                      <p:cBhvr>
                                        <p:cTn id="91" dur="500"/>
                                        <p:tgtEl>
                                          <p:spTgt spid="30"/>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4" fill="hold" nodeType="clickEffect">
                                  <p:stCondLst>
                                    <p:cond delay="0"/>
                                  </p:stCondLst>
                                  <p:childTnLst>
                                    <p:set>
                                      <p:cBhvr>
                                        <p:cTn id="95" dur="1" fill="hold">
                                          <p:stCondLst>
                                            <p:cond delay="0"/>
                                          </p:stCondLst>
                                        </p:cTn>
                                        <p:tgtEl>
                                          <p:spTgt spid="54"/>
                                        </p:tgtEl>
                                        <p:attrNameLst>
                                          <p:attrName>style.visibility</p:attrName>
                                        </p:attrNameLst>
                                      </p:cBhvr>
                                      <p:to>
                                        <p:strVal val="visible"/>
                                      </p:to>
                                    </p:set>
                                    <p:animEffect transition="in" filter="wipe(down)">
                                      <p:cBhvr>
                                        <p:cTn id="96" dur="500"/>
                                        <p:tgtEl>
                                          <p:spTgt spid="54"/>
                                        </p:tgtEl>
                                      </p:cBhvr>
                                    </p:animEffect>
                                  </p:childTnLst>
                                </p:cTn>
                              </p:par>
                              <p:par>
                                <p:cTn id="97" presetID="22" presetClass="entr" presetSubtype="4" fill="hold" grpId="0" nodeType="withEffect">
                                  <p:stCondLst>
                                    <p:cond delay="0"/>
                                  </p:stCondLst>
                                  <p:childTnLst>
                                    <p:set>
                                      <p:cBhvr>
                                        <p:cTn id="98" dur="1" fill="hold">
                                          <p:stCondLst>
                                            <p:cond delay="0"/>
                                          </p:stCondLst>
                                        </p:cTn>
                                        <p:tgtEl>
                                          <p:spTgt spid="29"/>
                                        </p:tgtEl>
                                        <p:attrNameLst>
                                          <p:attrName>style.visibility</p:attrName>
                                        </p:attrNameLst>
                                      </p:cBhvr>
                                      <p:to>
                                        <p:strVal val="visible"/>
                                      </p:to>
                                    </p:set>
                                    <p:animEffect transition="in" filter="wipe(down)">
                                      <p:cBhvr>
                                        <p:cTn id="99" dur="500"/>
                                        <p:tgtEl>
                                          <p:spTgt spid="29"/>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4" fill="hold" nodeType="clickEffect">
                                  <p:stCondLst>
                                    <p:cond delay="0"/>
                                  </p:stCondLst>
                                  <p:childTnLst>
                                    <p:set>
                                      <p:cBhvr>
                                        <p:cTn id="103" dur="1" fill="hold">
                                          <p:stCondLst>
                                            <p:cond delay="0"/>
                                          </p:stCondLst>
                                        </p:cTn>
                                        <p:tgtEl>
                                          <p:spTgt spid="53"/>
                                        </p:tgtEl>
                                        <p:attrNameLst>
                                          <p:attrName>style.visibility</p:attrName>
                                        </p:attrNameLst>
                                      </p:cBhvr>
                                      <p:to>
                                        <p:strVal val="visible"/>
                                      </p:to>
                                    </p:set>
                                    <p:animEffect transition="in" filter="wipe(down)">
                                      <p:cBhvr>
                                        <p:cTn id="104" dur="500"/>
                                        <p:tgtEl>
                                          <p:spTgt spid="53"/>
                                        </p:tgtEl>
                                      </p:cBhvr>
                                    </p:animEffect>
                                  </p:childTnLst>
                                </p:cTn>
                              </p:par>
                              <p:par>
                                <p:cTn id="105" presetID="22" presetClass="entr" presetSubtype="4" fill="hold" grpId="0" nodeType="withEffect">
                                  <p:stCondLst>
                                    <p:cond delay="0"/>
                                  </p:stCondLst>
                                  <p:childTnLst>
                                    <p:set>
                                      <p:cBhvr>
                                        <p:cTn id="106" dur="1" fill="hold">
                                          <p:stCondLst>
                                            <p:cond delay="0"/>
                                          </p:stCondLst>
                                        </p:cTn>
                                        <p:tgtEl>
                                          <p:spTgt spid="31"/>
                                        </p:tgtEl>
                                        <p:attrNameLst>
                                          <p:attrName>style.visibility</p:attrName>
                                        </p:attrNameLst>
                                      </p:cBhvr>
                                      <p:to>
                                        <p:strVal val="visible"/>
                                      </p:to>
                                    </p:set>
                                    <p:animEffect transition="in" filter="wipe(down)">
                                      <p:cBhvr>
                                        <p:cTn id="107" dur="500"/>
                                        <p:tgtEl>
                                          <p:spTgt spid="31"/>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nodeType="clickEffect">
                                  <p:stCondLst>
                                    <p:cond delay="0"/>
                                  </p:stCondLst>
                                  <p:childTnLst>
                                    <p:set>
                                      <p:cBhvr>
                                        <p:cTn id="111" dur="1" fill="hold">
                                          <p:stCondLst>
                                            <p:cond delay="0"/>
                                          </p:stCondLst>
                                        </p:cTn>
                                        <p:tgtEl>
                                          <p:spTgt spid="58"/>
                                        </p:tgtEl>
                                        <p:attrNameLst>
                                          <p:attrName>style.visibility</p:attrName>
                                        </p:attrNameLst>
                                      </p:cBhvr>
                                      <p:to>
                                        <p:strVal val="visible"/>
                                      </p:to>
                                    </p:set>
                                    <p:animEffect transition="in" filter="wipe(down)">
                                      <p:cBhvr>
                                        <p:cTn id="112"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5" grpId="0"/>
      <p:bldP spid="21" grpId="0"/>
      <p:bldP spid="23" grpId="0" animBg="1"/>
      <p:bldP spid="24" grpId="0" animBg="1"/>
      <p:bldP spid="25" grpId="0" animBg="1"/>
      <p:bldP spid="26" grpId="0" animBg="1"/>
      <p:bldP spid="27" grpId="0" animBg="1"/>
      <p:bldP spid="28" grpId="0" animBg="1"/>
      <p:bldP spid="29" grpId="0" animBg="1"/>
      <p:bldP spid="30" grpId="0" animBg="1"/>
      <p:bldP spid="31" grpId="0" animBg="1"/>
      <p:bldP spid="33" grpId="0"/>
      <p:bldP spid="40" grpId="0"/>
      <p:bldP spid="4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Problems</a:t>
            </a:r>
            <a:endParaRPr lang="it-IT" dirty="0"/>
          </a:p>
        </p:txBody>
      </p:sp>
      <p:sp>
        <p:nvSpPr>
          <p:cNvPr id="3" name="TextBox 2"/>
          <p:cNvSpPr txBox="1"/>
          <p:nvPr/>
        </p:nvSpPr>
        <p:spPr>
          <a:xfrm>
            <a:off x="914400" y="1981200"/>
            <a:ext cx="3726918" cy="646331"/>
          </a:xfrm>
          <a:prstGeom prst="rect">
            <a:avLst/>
          </a:prstGeom>
          <a:noFill/>
        </p:spPr>
        <p:txBody>
          <a:bodyPr wrap="none" rtlCol="0">
            <a:spAutoFit/>
          </a:bodyPr>
          <a:lstStyle/>
          <a:p>
            <a:pPr marL="285750" indent="-285750">
              <a:buFont typeface="Arial" panose="020B0604020202020204" pitchFamily="34" charset="0"/>
              <a:buChar char="•"/>
            </a:pPr>
            <a:r>
              <a:rPr lang="de-CH" dirty="0" smtClean="0"/>
              <a:t>How to manage user password</a:t>
            </a:r>
          </a:p>
          <a:p>
            <a:pPr marL="285750" indent="-285750">
              <a:buFont typeface="Arial" panose="020B0604020202020204" pitchFamily="34" charset="0"/>
              <a:buChar char="•"/>
            </a:pPr>
            <a:r>
              <a:rPr lang="de-CH" dirty="0" smtClean="0"/>
              <a:t>How to manage secure connection</a:t>
            </a:r>
            <a:endParaRPr lang="it-IT" dirty="0"/>
          </a:p>
        </p:txBody>
      </p:sp>
    </p:spTree>
    <p:extLst>
      <p:ext uri="{BB962C8B-B14F-4D97-AF65-F5344CB8AC3E}">
        <p14:creationId xmlns:p14="http://schemas.microsoft.com/office/powerpoint/2010/main" val="17005095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FIX protocol</a:t>
            </a:r>
            <a:endParaRPr lang="it-IT" dirty="0"/>
          </a:p>
        </p:txBody>
      </p:sp>
      <p:sp>
        <p:nvSpPr>
          <p:cNvPr id="3" name="Rectangle 2"/>
          <p:cNvSpPr/>
          <p:nvPr/>
        </p:nvSpPr>
        <p:spPr>
          <a:xfrm>
            <a:off x="571500" y="1295400"/>
            <a:ext cx="8001000" cy="5016758"/>
          </a:xfrm>
          <a:prstGeom prst="rect">
            <a:avLst/>
          </a:prstGeom>
        </p:spPr>
        <p:txBody>
          <a:bodyPr wrap="square">
            <a:spAutoFit/>
          </a:bodyPr>
          <a:lstStyle/>
          <a:p>
            <a:pPr algn="just"/>
            <a:r>
              <a:rPr lang="en-US" sz="1600" dirty="0" smtClean="0"/>
              <a:t>The </a:t>
            </a:r>
            <a:r>
              <a:rPr lang="en-US" sz="1600" b="1" dirty="0" smtClean="0"/>
              <a:t>Financial Information </a:t>
            </a:r>
            <a:r>
              <a:rPr lang="en-US" sz="1600" b="1" dirty="0" err="1" smtClean="0"/>
              <a:t>eXchange</a:t>
            </a:r>
            <a:r>
              <a:rPr lang="en-US" sz="1600" dirty="0" smtClean="0"/>
              <a:t> (</a:t>
            </a:r>
            <a:r>
              <a:rPr lang="en-US" sz="1600" b="1" dirty="0" smtClean="0"/>
              <a:t>FIX</a:t>
            </a:r>
            <a:r>
              <a:rPr lang="en-US" sz="1600" dirty="0" smtClean="0"/>
              <a:t>) protocol is an electronic communications protocol initiated in 1992 for international real-time exchange of information related to the securities transactions and markets.</a:t>
            </a:r>
          </a:p>
          <a:p>
            <a:pPr algn="just"/>
            <a:endParaRPr lang="en-US" sz="1600" dirty="0"/>
          </a:p>
          <a:p>
            <a:pPr algn="just"/>
            <a:r>
              <a:rPr lang="en-US" sz="1600" dirty="0" smtClean="0"/>
              <a:t>FIX is widely used by both the buy side (institutions) as well as the sell side (brokers/dealers) of the financial markets. Among its users are mutual funds, investment banks, brokers, stock exchanges.</a:t>
            </a:r>
          </a:p>
          <a:p>
            <a:pPr algn="just"/>
            <a:endParaRPr lang="en-US" sz="1600" dirty="0"/>
          </a:p>
          <a:p>
            <a:pPr algn="just"/>
            <a:r>
              <a:rPr lang="en-US" sz="1600" dirty="0" smtClean="0"/>
              <a:t>FIX has become the standard electronic protocol for pre-trade communications and trade execution. Although it is mainly used for equity transactions in the front office area, bond, derivatives and FX-transactions are also possible. One could say that whereas SWIFT is the standard for back office messaging, FIX is the standard for front office messaging. However, today, the membership of FIX Protocol Ltd. is extending FIX into block trade allocation and other phases of the trading process, in every market, for virtually every asset class.</a:t>
            </a:r>
          </a:p>
          <a:p>
            <a:pPr algn="just"/>
            <a:endParaRPr lang="en-US" sz="1600" dirty="0"/>
          </a:p>
          <a:p>
            <a:pPr algn="just"/>
            <a:r>
              <a:rPr lang="en-US" sz="1600" dirty="0" smtClean="0"/>
              <a:t>The FIX Trading Community is the non-profit, industry-driven standards body with the mission to address the business and regulatory issues impacting multi-asset trading across the global financial markets through the increased use of standards, including the FIX Protocol messaging language, delivering operational efficiency, increased transparency, and reduced costs and risk for all market participants.</a:t>
            </a:r>
            <a:endParaRPr lang="it-IT" sz="1600" dirty="0" smtClean="0"/>
          </a:p>
        </p:txBody>
      </p:sp>
    </p:spTree>
    <p:extLst>
      <p:ext uri="{BB962C8B-B14F-4D97-AF65-F5344CB8AC3E}">
        <p14:creationId xmlns:p14="http://schemas.microsoft.com/office/powerpoint/2010/main" val="12334536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MONGO SCHEMAS</a:t>
            </a:r>
            <a:endParaRPr lang="it-IT" dirty="0"/>
          </a:p>
        </p:txBody>
      </p:sp>
      <p:sp>
        <p:nvSpPr>
          <p:cNvPr id="3" name="Text Placeholder 2"/>
          <p:cNvSpPr>
            <a:spLocks noGrp="1"/>
          </p:cNvSpPr>
          <p:nvPr>
            <p:ph type="body" idx="1"/>
          </p:nvPr>
        </p:nvSpPr>
        <p:spPr/>
        <p:txBody>
          <a:bodyPr/>
          <a:lstStyle/>
          <a:p>
            <a:r>
              <a:rPr lang="de-CH" dirty="0" smtClean="0"/>
              <a:t>Database design</a:t>
            </a:r>
            <a:endParaRPr lang="it-IT" dirty="0"/>
          </a:p>
        </p:txBody>
      </p:sp>
    </p:spTree>
    <p:extLst>
      <p:ext uri="{BB962C8B-B14F-4D97-AF65-F5344CB8AC3E}">
        <p14:creationId xmlns:p14="http://schemas.microsoft.com/office/powerpoint/2010/main" val="18962933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User</a:t>
            </a:r>
            <a:endParaRPr lang="it-IT" dirty="0"/>
          </a:p>
        </p:txBody>
      </p:sp>
      <p:sp>
        <p:nvSpPr>
          <p:cNvPr id="3" name="TextBox 2"/>
          <p:cNvSpPr txBox="1"/>
          <p:nvPr/>
        </p:nvSpPr>
        <p:spPr>
          <a:xfrm>
            <a:off x="2068975" y="2211092"/>
            <a:ext cx="5077352" cy="2031325"/>
          </a:xfrm>
          <a:prstGeom prst="rect">
            <a:avLst/>
          </a:prstGeom>
          <a:noFill/>
        </p:spPr>
        <p:txBody>
          <a:bodyPr wrap="none" rtlCol="0">
            <a:spAutoFit/>
          </a:bodyPr>
          <a:lstStyle/>
          <a:p>
            <a:r>
              <a:rPr lang="de-CH" b="1" dirty="0">
                <a:solidFill>
                  <a:schemeClr val="accent1"/>
                </a:solidFill>
              </a:rPr>
              <a:t>c</a:t>
            </a:r>
            <a:r>
              <a:rPr lang="de-CH" b="1" dirty="0" smtClean="0">
                <a:solidFill>
                  <a:schemeClr val="accent1"/>
                </a:solidFill>
              </a:rPr>
              <a:t>onst</a:t>
            </a:r>
            <a:r>
              <a:rPr lang="de-CH" dirty="0" smtClean="0"/>
              <a:t> User = </a:t>
            </a:r>
            <a:r>
              <a:rPr lang="de-CH" b="1" dirty="0" smtClean="0">
                <a:solidFill>
                  <a:schemeClr val="accent1"/>
                </a:solidFill>
              </a:rPr>
              <a:t>new</a:t>
            </a:r>
            <a:r>
              <a:rPr lang="de-CH" dirty="0" smtClean="0"/>
              <a:t> mongoose.Schema {</a:t>
            </a:r>
          </a:p>
          <a:p>
            <a:endParaRPr lang="de-CH" dirty="0" smtClean="0"/>
          </a:p>
          <a:p>
            <a:r>
              <a:rPr lang="de-CH" dirty="0"/>
              <a:t>	</a:t>
            </a:r>
            <a:r>
              <a:rPr lang="de-CH" dirty="0" smtClean="0"/>
              <a:t>name : {type : </a:t>
            </a:r>
            <a:r>
              <a:rPr lang="de-CH" dirty="0" smtClean="0">
                <a:solidFill>
                  <a:schemeClr val="accent2">
                    <a:lumMod val="60000"/>
                    <a:lumOff val="40000"/>
                  </a:schemeClr>
                </a:solidFill>
              </a:rPr>
              <a:t>String</a:t>
            </a:r>
            <a:r>
              <a:rPr lang="de-CH" dirty="0" smtClean="0"/>
              <a:t>, required : </a:t>
            </a:r>
            <a:r>
              <a:rPr lang="de-CH" dirty="0" smtClean="0">
                <a:solidFill>
                  <a:schemeClr val="accent1"/>
                </a:solidFill>
              </a:rPr>
              <a:t>true</a:t>
            </a:r>
            <a:r>
              <a:rPr lang="de-CH" dirty="0" smtClean="0"/>
              <a:t>},</a:t>
            </a:r>
          </a:p>
          <a:p>
            <a:r>
              <a:rPr lang="de-CH" dirty="0" smtClean="0"/>
              <a:t>	description : {type : </a:t>
            </a:r>
            <a:r>
              <a:rPr lang="de-CH" dirty="0" smtClean="0">
                <a:solidFill>
                  <a:schemeClr val="accent2">
                    <a:lumMod val="60000"/>
                    <a:lumOff val="40000"/>
                  </a:schemeClr>
                </a:solidFill>
              </a:rPr>
              <a:t>String</a:t>
            </a:r>
            <a:r>
              <a:rPr lang="de-CH" dirty="0" smtClean="0"/>
              <a:t>},</a:t>
            </a:r>
          </a:p>
          <a:p>
            <a:r>
              <a:rPr lang="de-CH" dirty="0"/>
              <a:t>	</a:t>
            </a:r>
            <a:r>
              <a:rPr lang="de-CH" dirty="0" smtClean="0"/>
              <a:t>portfolios : {type : </a:t>
            </a:r>
            <a:r>
              <a:rPr lang="de-CH" dirty="0" smtClean="0">
                <a:solidFill>
                  <a:schemeClr val="accent2">
                    <a:lumMod val="60000"/>
                    <a:lumOff val="40000"/>
                  </a:schemeClr>
                </a:solidFill>
              </a:rPr>
              <a:t>[String]</a:t>
            </a:r>
            <a:r>
              <a:rPr lang="de-CH" dirty="0" smtClean="0"/>
              <a:t>, required : </a:t>
            </a:r>
            <a:r>
              <a:rPr lang="de-CH" dirty="0" smtClean="0">
                <a:solidFill>
                  <a:schemeClr val="accent1"/>
                </a:solidFill>
              </a:rPr>
              <a:t>true</a:t>
            </a:r>
            <a:r>
              <a:rPr lang="de-CH" dirty="0" smtClean="0"/>
              <a:t>}</a:t>
            </a:r>
          </a:p>
          <a:p>
            <a:endParaRPr lang="de-CH" dirty="0" smtClean="0"/>
          </a:p>
          <a:p>
            <a:r>
              <a:rPr lang="de-CH" dirty="0" smtClean="0"/>
              <a:t>}</a:t>
            </a:r>
            <a:endParaRPr lang="it-IT" dirty="0"/>
          </a:p>
        </p:txBody>
      </p:sp>
      <p:sp>
        <p:nvSpPr>
          <p:cNvPr id="4" name="Line Callout 2 3"/>
          <p:cNvSpPr/>
          <p:nvPr/>
        </p:nvSpPr>
        <p:spPr>
          <a:xfrm>
            <a:off x="6553200" y="5257800"/>
            <a:ext cx="1524000" cy="990600"/>
          </a:xfrm>
          <a:prstGeom prst="borderCallout2">
            <a:avLst>
              <a:gd name="adj1" fmla="val 50372"/>
              <a:gd name="adj2" fmla="val -706"/>
              <a:gd name="adj3" fmla="val 49590"/>
              <a:gd name="adj4" fmla="val -30903"/>
              <a:gd name="adj5" fmla="val -166945"/>
              <a:gd name="adj6" fmla="val -93107"/>
            </a:avLst>
          </a:prstGeom>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t>Lists of portfolio_id</a:t>
            </a:r>
            <a:endParaRPr lang="it-IT" dirty="0"/>
          </a:p>
        </p:txBody>
      </p:sp>
    </p:spTree>
    <p:extLst>
      <p:ext uri="{BB962C8B-B14F-4D97-AF65-F5344CB8AC3E}">
        <p14:creationId xmlns:p14="http://schemas.microsoft.com/office/powerpoint/2010/main" val="20153914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Portfolio</a:t>
            </a:r>
            <a:endParaRPr lang="it-IT" dirty="0"/>
          </a:p>
        </p:txBody>
      </p:sp>
      <p:sp>
        <p:nvSpPr>
          <p:cNvPr id="3" name="TextBox 2"/>
          <p:cNvSpPr txBox="1"/>
          <p:nvPr/>
        </p:nvSpPr>
        <p:spPr>
          <a:xfrm>
            <a:off x="2068975" y="2211092"/>
            <a:ext cx="5196935" cy="2862322"/>
          </a:xfrm>
          <a:prstGeom prst="rect">
            <a:avLst/>
          </a:prstGeom>
          <a:noFill/>
        </p:spPr>
        <p:txBody>
          <a:bodyPr wrap="none" rtlCol="0">
            <a:spAutoFit/>
          </a:bodyPr>
          <a:lstStyle/>
          <a:p>
            <a:r>
              <a:rPr lang="de-CH" b="1" dirty="0">
                <a:solidFill>
                  <a:schemeClr val="accent1"/>
                </a:solidFill>
              </a:rPr>
              <a:t>c</a:t>
            </a:r>
            <a:r>
              <a:rPr lang="de-CH" b="1" dirty="0" smtClean="0">
                <a:solidFill>
                  <a:schemeClr val="accent1"/>
                </a:solidFill>
              </a:rPr>
              <a:t>onst</a:t>
            </a:r>
            <a:r>
              <a:rPr lang="de-CH" dirty="0" smtClean="0"/>
              <a:t> User = </a:t>
            </a:r>
            <a:r>
              <a:rPr lang="de-CH" b="1" dirty="0" smtClean="0">
                <a:solidFill>
                  <a:schemeClr val="accent1"/>
                </a:solidFill>
              </a:rPr>
              <a:t>new</a:t>
            </a:r>
            <a:r>
              <a:rPr lang="de-CH" dirty="0" smtClean="0"/>
              <a:t> mongoose.Schema {</a:t>
            </a:r>
          </a:p>
          <a:p>
            <a:endParaRPr lang="de-CH" dirty="0" smtClean="0"/>
          </a:p>
          <a:p>
            <a:r>
              <a:rPr lang="de-CH" dirty="0"/>
              <a:t>	</a:t>
            </a:r>
            <a:r>
              <a:rPr lang="de-CH" dirty="0" smtClean="0"/>
              <a:t>portfolio_id : {type : </a:t>
            </a:r>
            <a:r>
              <a:rPr lang="de-CH" dirty="0" smtClean="0">
                <a:solidFill>
                  <a:schemeClr val="accent2">
                    <a:lumMod val="60000"/>
                    <a:lumOff val="40000"/>
                  </a:schemeClr>
                </a:solidFill>
              </a:rPr>
              <a:t>String</a:t>
            </a:r>
            <a:r>
              <a:rPr lang="de-CH" dirty="0" smtClean="0"/>
              <a:t>, required : </a:t>
            </a:r>
            <a:r>
              <a:rPr lang="de-CH" dirty="0" smtClean="0">
                <a:solidFill>
                  <a:schemeClr val="accent1"/>
                </a:solidFill>
              </a:rPr>
              <a:t>true</a:t>
            </a:r>
            <a:r>
              <a:rPr lang="de-CH" dirty="0" smtClean="0"/>
              <a:t>},</a:t>
            </a:r>
          </a:p>
          <a:p>
            <a:r>
              <a:rPr lang="de-CH" dirty="0"/>
              <a:t>	</a:t>
            </a:r>
            <a:r>
              <a:rPr lang="de-CH" dirty="0" smtClean="0"/>
              <a:t>accounts : {type : </a:t>
            </a:r>
            <a:r>
              <a:rPr lang="de-CH" dirty="0" smtClean="0">
                <a:solidFill>
                  <a:schemeClr val="accent2">
                    <a:lumMod val="60000"/>
                    <a:lumOff val="40000"/>
                  </a:schemeClr>
                </a:solidFill>
              </a:rPr>
              <a:t>[String]</a:t>
            </a:r>
            <a:r>
              <a:rPr lang="de-CH" dirty="0" smtClean="0"/>
              <a:t>, required : </a:t>
            </a:r>
            <a:r>
              <a:rPr lang="de-CH" dirty="0" smtClean="0">
                <a:solidFill>
                  <a:schemeClr val="accent1"/>
                </a:solidFill>
              </a:rPr>
              <a:t>true</a:t>
            </a:r>
            <a:r>
              <a:rPr lang="de-CH" dirty="0" smtClean="0"/>
              <a:t>},</a:t>
            </a:r>
          </a:p>
          <a:p>
            <a:r>
              <a:rPr lang="de-CH" dirty="0"/>
              <a:t>	</a:t>
            </a:r>
            <a:r>
              <a:rPr lang="de-CH" b="1" dirty="0" smtClean="0">
                <a:solidFill>
                  <a:schemeClr val="accent1"/>
                </a:solidFill>
              </a:rPr>
              <a:t>const</a:t>
            </a:r>
            <a:r>
              <a:rPr lang="de-CH" dirty="0" smtClean="0"/>
              <a:t> settings = </a:t>
            </a:r>
            <a:r>
              <a:rPr lang="de-CH" b="1" dirty="0" smtClean="0">
                <a:solidFill>
                  <a:schemeClr val="accent1"/>
                </a:solidFill>
              </a:rPr>
              <a:t>new</a:t>
            </a:r>
            <a:r>
              <a:rPr lang="de-CH" dirty="0" smtClean="0"/>
              <a:t> mongoose.Schema {</a:t>
            </a:r>
          </a:p>
          <a:p>
            <a:r>
              <a:rPr lang="de-CH" dirty="0"/>
              <a:t>	</a:t>
            </a:r>
            <a:r>
              <a:rPr lang="de-CH" dirty="0" smtClean="0"/>
              <a:t>	selected_assets : {type : </a:t>
            </a:r>
            <a:r>
              <a:rPr lang="de-CH" dirty="0" smtClean="0">
                <a:solidFill>
                  <a:schemeClr val="accent2">
                    <a:lumMod val="60000"/>
                    <a:lumOff val="40000"/>
                  </a:schemeClr>
                </a:solidFill>
              </a:rPr>
              <a:t>[String]</a:t>
            </a:r>
            <a:r>
              <a:rPr lang="de-CH" dirty="0" smtClean="0"/>
              <a:t>},</a:t>
            </a:r>
          </a:p>
          <a:p>
            <a:r>
              <a:rPr lang="de-CH" dirty="0"/>
              <a:t>	</a:t>
            </a:r>
            <a:r>
              <a:rPr lang="de-CH" dirty="0" smtClean="0"/>
              <a:t>	</a:t>
            </a:r>
            <a:r>
              <a:rPr lang="de-CH" dirty="0" smtClean="0">
                <a:solidFill>
                  <a:schemeClr val="bg1">
                    <a:lumMod val="75000"/>
                  </a:schemeClr>
                </a:solidFill>
              </a:rPr>
              <a:t>// other settings</a:t>
            </a:r>
          </a:p>
          <a:p>
            <a:r>
              <a:rPr lang="de-CH" dirty="0"/>
              <a:t>	</a:t>
            </a:r>
            <a:r>
              <a:rPr lang="de-CH" dirty="0" smtClean="0"/>
              <a:t>}</a:t>
            </a:r>
          </a:p>
          <a:p>
            <a:endParaRPr lang="de-CH" dirty="0" smtClean="0"/>
          </a:p>
          <a:p>
            <a:r>
              <a:rPr lang="de-CH" dirty="0" smtClean="0"/>
              <a:t>}</a:t>
            </a:r>
            <a:endParaRPr lang="it-IT" dirty="0"/>
          </a:p>
        </p:txBody>
      </p:sp>
      <p:sp>
        <p:nvSpPr>
          <p:cNvPr id="4" name="Line Callout 2 3"/>
          <p:cNvSpPr/>
          <p:nvPr/>
        </p:nvSpPr>
        <p:spPr>
          <a:xfrm>
            <a:off x="7010400" y="5257800"/>
            <a:ext cx="1524000" cy="990600"/>
          </a:xfrm>
          <a:prstGeom prst="borderCallout2">
            <a:avLst>
              <a:gd name="adj1" fmla="val 50372"/>
              <a:gd name="adj2" fmla="val -706"/>
              <a:gd name="adj3" fmla="val 50372"/>
              <a:gd name="adj4" fmla="val -16667"/>
              <a:gd name="adj5" fmla="val -137218"/>
              <a:gd name="adj6" fmla="val -17345"/>
            </a:avLst>
          </a:prstGeom>
          <a:ln>
            <a:solidFill>
              <a:schemeClr val="accent1">
                <a:shade val="50000"/>
                <a:alpha val="3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t>Lists of security_id</a:t>
            </a:r>
            <a:endParaRPr lang="it-IT" dirty="0"/>
          </a:p>
        </p:txBody>
      </p:sp>
      <p:sp>
        <p:nvSpPr>
          <p:cNvPr id="5" name="Line Callout 2 4"/>
          <p:cNvSpPr/>
          <p:nvPr/>
        </p:nvSpPr>
        <p:spPr>
          <a:xfrm>
            <a:off x="1905000" y="5257800"/>
            <a:ext cx="1524000" cy="990600"/>
          </a:xfrm>
          <a:prstGeom prst="borderCallout2">
            <a:avLst>
              <a:gd name="adj1" fmla="val 48808"/>
              <a:gd name="adj2" fmla="val 100480"/>
              <a:gd name="adj3" fmla="val 48807"/>
              <a:gd name="adj4" fmla="val 204011"/>
              <a:gd name="adj5" fmla="val -194323"/>
              <a:gd name="adj6" fmla="val 204350"/>
            </a:avLst>
          </a:prstGeom>
          <a:solidFill>
            <a:schemeClr val="accent1"/>
          </a:solidFill>
          <a:ln>
            <a:solidFill>
              <a:schemeClr val="accent1">
                <a:shade val="50000"/>
                <a:alpha val="3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t>Lists of account_id</a:t>
            </a:r>
            <a:endParaRPr lang="it-IT" dirty="0"/>
          </a:p>
        </p:txBody>
      </p:sp>
    </p:spTree>
    <p:extLst>
      <p:ext uri="{BB962C8B-B14F-4D97-AF65-F5344CB8AC3E}">
        <p14:creationId xmlns:p14="http://schemas.microsoft.com/office/powerpoint/2010/main" val="34653603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Account</a:t>
            </a:r>
            <a:endParaRPr lang="it-IT" dirty="0"/>
          </a:p>
        </p:txBody>
      </p:sp>
      <p:sp>
        <p:nvSpPr>
          <p:cNvPr id="3" name="TextBox 2"/>
          <p:cNvSpPr txBox="1"/>
          <p:nvPr/>
        </p:nvSpPr>
        <p:spPr>
          <a:xfrm>
            <a:off x="1690570" y="2211092"/>
            <a:ext cx="5876802" cy="3416320"/>
          </a:xfrm>
          <a:prstGeom prst="rect">
            <a:avLst/>
          </a:prstGeom>
          <a:noFill/>
        </p:spPr>
        <p:txBody>
          <a:bodyPr wrap="none" rtlCol="0">
            <a:spAutoFit/>
          </a:bodyPr>
          <a:lstStyle/>
          <a:p>
            <a:r>
              <a:rPr lang="de-CH" b="1" dirty="0">
                <a:solidFill>
                  <a:schemeClr val="accent1"/>
                </a:solidFill>
              </a:rPr>
              <a:t>c</a:t>
            </a:r>
            <a:r>
              <a:rPr lang="de-CH" b="1" dirty="0" smtClean="0">
                <a:solidFill>
                  <a:schemeClr val="accent1"/>
                </a:solidFill>
              </a:rPr>
              <a:t>onst</a:t>
            </a:r>
            <a:r>
              <a:rPr lang="de-CH" dirty="0" smtClean="0"/>
              <a:t> Account = </a:t>
            </a:r>
            <a:r>
              <a:rPr lang="de-CH" b="1" dirty="0" smtClean="0">
                <a:solidFill>
                  <a:schemeClr val="accent1"/>
                </a:solidFill>
              </a:rPr>
              <a:t>new</a:t>
            </a:r>
            <a:r>
              <a:rPr lang="de-CH" dirty="0" smtClean="0"/>
              <a:t> mongoose.Schema  {</a:t>
            </a:r>
          </a:p>
          <a:p>
            <a:endParaRPr lang="de-CH" dirty="0" smtClean="0"/>
          </a:p>
          <a:p>
            <a:r>
              <a:rPr lang="de-CH" dirty="0"/>
              <a:t>	</a:t>
            </a:r>
            <a:r>
              <a:rPr lang="de-CH" dirty="0" smtClean="0"/>
              <a:t>account_id : {type : </a:t>
            </a:r>
            <a:r>
              <a:rPr lang="de-CH" dirty="0" smtClean="0">
                <a:solidFill>
                  <a:schemeClr val="accent2">
                    <a:lumMod val="60000"/>
                    <a:lumOff val="40000"/>
                  </a:schemeClr>
                </a:solidFill>
              </a:rPr>
              <a:t>String</a:t>
            </a:r>
            <a:r>
              <a:rPr lang="de-CH" dirty="0" smtClean="0"/>
              <a:t>, required : </a:t>
            </a:r>
            <a:r>
              <a:rPr lang="de-CH" dirty="0" smtClean="0">
                <a:solidFill>
                  <a:schemeClr val="accent1"/>
                </a:solidFill>
              </a:rPr>
              <a:t>true</a:t>
            </a:r>
            <a:r>
              <a:rPr lang="de-CH" dirty="0" smtClean="0"/>
              <a:t>},</a:t>
            </a:r>
          </a:p>
          <a:p>
            <a:r>
              <a:rPr lang="de-CH" dirty="0" smtClean="0"/>
              <a:t>	bank : {type : </a:t>
            </a:r>
            <a:r>
              <a:rPr lang="de-CH" dirty="0" smtClean="0">
                <a:solidFill>
                  <a:schemeClr val="accent2">
                    <a:lumMod val="60000"/>
                    <a:lumOff val="40000"/>
                  </a:schemeClr>
                </a:solidFill>
              </a:rPr>
              <a:t>String</a:t>
            </a:r>
            <a:r>
              <a:rPr lang="de-CH" dirty="0" smtClean="0"/>
              <a:t>, required : </a:t>
            </a:r>
            <a:r>
              <a:rPr lang="de-CH" dirty="0" smtClean="0">
                <a:solidFill>
                  <a:schemeClr val="accent1"/>
                </a:solidFill>
              </a:rPr>
              <a:t>true</a:t>
            </a:r>
            <a:r>
              <a:rPr lang="de-CH" dirty="0" smtClean="0"/>
              <a:t>}</a:t>
            </a:r>
          </a:p>
          <a:p>
            <a:r>
              <a:rPr lang="de-CH" dirty="0" smtClean="0"/>
              <a:t>	currency : {type : </a:t>
            </a:r>
            <a:r>
              <a:rPr lang="de-CH" dirty="0" smtClean="0">
                <a:solidFill>
                  <a:schemeClr val="accent2">
                    <a:lumMod val="60000"/>
                    <a:lumOff val="40000"/>
                  </a:schemeClr>
                </a:solidFill>
              </a:rPr>
              <a:t>String</a:t>
            </a:r>
            <a:r>
              <a:rPr lang="de-CH" dirty="0" smtClean="0"/>
              <a:t>, required : </a:t>
            </a:r>
            <a:r>
              <a:rPr lang="de-CH" dirty="0" smtClean="0">
                <a:solidFill>
                  <a:schemeClr val="accent1"/>
                </a:solidFill>
              </a:rPr>
              <a:t>true</a:t>
            </a:r>
            <a:r>
              <a:rPr lang="de-CH" dirty="0" smtClean="0"/>
              <a:t>},</a:t>
            </a:r>
          </a:p>
          <a:p>
            <a:r>
              <a:rPr lang="de-CH" dirty="0"/>
              <a:t>	</a:t>
            </a:r>
            <a:r>
              <a:rPr lang="de-CH" b="1" dirty="0" smtClean="0">
                <a:solidFill>
                  <a:schemeClr val="accent1"/>
                </a:solidFill>
              </a:rPr>
              <a:t>const</a:t>
            </a:r>
            <a:r>
              <a:rPr lang="de-CH" dirty="0" smtClean="0"/>
              <a:t> Transaction = </a:t>
            </a:r>
            <a:r>
              <a:rPr lang="de-CH" b="1" dirty="0" smtClean="0">
                <a:solidFill>
                  <a:schemeClr val="accent1"/>
                </a:solidFill>
              </a:rPr>
              <a:t>new</a:t>
            </a:r>
            <a:r>
              <a:rPr lang="de-CH" dirty="0" smtClean="0"/>
              <a:t> mongoose.Schema  {</a:t>
            </a:r>
          </a:p>
          <a:p>
            <a:r>
              <a:rPr lang="de-CH" dirty="0" smtClean="0"/>
              <a:t>		date : {type : </a:t>
            </a:r>
            <a:r>
              <a:rPr lang="de-CH" dirty="0" smtClean="0">
                <a:solidFill>
                  <a:schemeClr val="accent2">
                    <a:lumMod val="60000"/>
                    <a:lumOff val="40000"/>
                  </a:schemeClr>
                </a:solidFill>
              </a:rPr>
              <a:t>Date</a:t>
            </a:r>
            <a:r>
              <a:rPr lang="de-CH" dirty="0" smtClean="0"/>
              <a:t>, required : </a:t>
            </a:r>
            <a:r>
              <a:rPr lang="de-CH" dirty="0" smtClean="0">
                <a:solidFill>
                  <a:schemeClr val="accent1"/>
                </a:solidFill>
              </a:rPr>
              <a:t>true</a:t>
            </a:r>
            <a:r>
              <a:rPr lang="de-CH" dirty="0" smtClean="0"/>
              <a:t>},</a:t>
            </a:r>
          </a:p>
          <a:p>
            <a:r>
              <a:rPr lang="de-CH" dirty="0" smtClean="0"/>
              <a:t>		type : {type : </a:t>
            </a:r>
            <a:r>
              <a:rPr lang="de-CH" dirty="0" smtClean="0">
                <a:solidFill>
                  <a:schemeClr val="accent2">
                    <a:lumMod val="60000"/>
                    <a:lumOff val="40000"/>
                  </a:schemeClr>
                </a:solidFill>
              </a:rPr>
              <a:t>String</a:t>
            </a:r>
            <a:r>
              <a:rPr lang="de-CH" dirty="0" smtClean="0"/>
              <a:t>, required : </a:t>
            </a:r>
            <a:r>
              <a:rPr lang="de-CH" dirty="0" smtClean="0">
                <a:solidFill>
                  <a:schemeClr val="accent1"/>
                </a:solidFill>
              </a:rPr>
              <a:t>true</a:t>
            </a:r>
            <a:r>
              <a:rPr lang="de-CH" dirty="0" smtClean="0"/>
              <a:t>},</a:t>
            </a:r>
            <a:endParaRPr lang="de-CH" dirty="0" smtClean="0">
              <a:solidFill>
                <a:schemeClr val="accent2">
                  <a:lumMod val="60000"/>
                  <a:lumOff val="40000"/>
                </a:schemeClr>
              </a:solidFill>
            </a:endParaRPr>
          </a:p>
          <a:p>
            <a:r>
              <a:rPr lang="de-CH" dirty="0"/>
              <a:t>	</a:t>
            </a:r>
            <a:r>
              <a:rPr lang="de-CH" dirty="0" smtClean="0"/>
              <a:t>	amount : {type : </a:t>
            </a:r>
            <a:r>
              <a:rPr lang="de-CH" dirty="0" smtClean="0">
                <a:solidFill>
                  <a:schemeClr val="accent2">
                    <a:lumMod val="60000"/>
                    <a:lumOff val="40000"/>
                  </a:schemeClr>
                </a:solidFill>
              </a:rPr>
              <a:t>Double</a:t>
            </a:r>
            <a:r>
              <a:rPr lang="de-CH" dirty="0" smtClean="0"/>
              <a:t>, required : </a:t>
            </a:r>
            <a:r>
              <a:rPr lang="de-CH" dirty="0" smtClean="0">
                <a:solidFill>
                  <a:schemeClr val="accent1"/>
                </a:solidFill>
              </a:rPr>
              <a:t>true</a:t>
            </a:r>
            <a:r>
              <a:rPr lang="de-CH" dirty="0" smtClean="0"/>
              <a:t>},</a:t>
            </a:r>
          </a:p>
          <a:p>
            <a:r>
              <a:rPr lang="de-CH" dirty="0" smtClean="0"/>
              <a:t>	}</a:t>
            </a:r>
          </a:p>
          <a:p>
            <a:endParaRPr lang="de-CH" dirty="0" smtClean="0"/>
          </a:p>
          <a:p>
            <a:r>
              <a:rPr lang="de-CH" dirty="0" smtClean="0"/>
              <a:t>}</a:t>
            </a:r>
            <a:endParaRPr lang="it-IT" dirty="0"/>
          </a:p>
        </p:txBody>
      </p:sp>
    </p:spTree>
    <p:extLst>
      <p:ext uri="{BB962C8B-B14F-4D97-AF65-F5344CB8AC3E}">
        <p14:creationId xmlns:p14="http://schemas.microsoft.com/office/powerpoint/2010/main" val="23119292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Brokers</a:t>
            </a:r>
            <a:endParaRPr lang="it-IT" dirty="0"/>
          </a:p>
        </p:txBody>
      </p:sp>
      <p:sp>
        <p:nvSpPr>
          <p:cNvPr id="3" name="TextBox 2"/>
          <p:cNvSpPr txBox="1"/>
          <p:nvPr/>
        </p:nvSpPr>
        <p:spPr>
          <a:xfrm>
            <a:off x="2068975" y="2211092"/>
            <a:ext cx="5052922" cy="2308324"/>
          </a:xfrm>
          <a:prstGeom prst="rect">
            <a:avLst/>
          </a:prstGeom>
          <a:noFill/>
        </p:spPr>
        <p:txBody>
          <a:bodyPr wrap="none" rtlCol="0">
            <a:spAutoFit/>
          </a:bodyPr>
          <a:lstStyle/>
          <a:p>
            <a:r>
              <a:rPr lang="de-CH" b="1" dirty="0">
                <a:solidFill>
                  <a:schemeClr val="accent1"/>
                </a:solidFill>
              </a:rPr>
              <a:t>c</a:t>
            </a:r>
            <a:r>
              <a:rPr lang="de-CH" b="1" dirty="0" smtClean="0">
                <a:solidFill>
                  <a:schemeClr val="accent1"/>
                </a:solidFill>
              </a:rPr>
              <a:t>onst</a:t>
            </a:r>
            <a:r>
              <a:rPr lang="de-CH" dirty="0" smtClean="0"/>
              <a:t> Broker = </a:t>
            </a:r>
            <a:r>
              <a:rPr lang="de-CH" b="1" dirty="0" smtClean="0">
                <a:solidFill>
                  <a:schemeClr val="accent1"/>
                </a:solidFill>
              </a:rPr>
              <a:t>new</a:t>
            </a:r>
            <a:r>
              <a:rPr lang="de-CH" dirty="0" smtClean="0"/>
              <a:t> mongoose.Schema {</a:t>
            </a:r>
          </a:p>
          <a:p>
            <a:endParaRPr lang="de-CH" dirty="0" smtClean="0"/>
          </a:p>
          <a:p>
            <a:r>
              <a:rPr lang="de-CH" dirty="0"/>
              <a:t>	</a:t>
            </a:r>
            <a:r>
              <a:rPr lang="de-CH" dirty="0" smtClean="0"/>
              <a:t>broker_id : {type : </a:t>
            </a:r>
            <a:r>
              <a:rPr lang="de-CH" dirty="0" smtClean="0">
                <a:solidFill>
                  <a:schemeClr val="accent2">
                    <a:lumMod val="60000"/>
                    <a:lumOff val="40000"/>
                  </a:schemeClr>
                </a:solidFill>
              </a:rPr>
              <a:t>String</a:t>
            </a:r>
            <a:r>
              <a:rPr lang="de-CH" dirty="0" smtClean="0"/>
              <a:t>, required : </a:t>
            </a:r>
            <a:r>
              <a:rPr lang="de-CH" dirty="0" smtClean="0">
                <a:solidFill>
                  <a:schemeClr val="accent1"/>
                </a:solidFill>
              </a:rPr>
              <a:t>true</a:t>
            </a:r>
            <a:r>
              <a:rPr lang="de-CH" dirty="0" smtClean="0"/>
              <a:t>},</a:t>
            </a:r>
          </a:p>
          <a:p>
            <a:r>
              <a:rPr lang="de-CH" dirty="0" smtClean="0"/>
              <a:t>	description : {type : </a:t>
            </a:r>
            <a:r>
              <a:rPr lang="de-CH" dirty="0" smtClean="0">
                <a:solidFill>
                  <a:schemeClr val="accent2">
                    <a:lumMod val="60000"/>
                    <a:lumOff val="40000"/>
                  </a:schemeClr>
                </a:solidFill>
              </a:rPr>
              <a:t>String</a:t>
            </a:r>
            <a:r>
              <a:rPr lang="de-CH" dirty="0" smtClean="0"/>
              <a:t>},</a:t>
            </a:r>
          </a:p>
          <a:p>
            <a:r>
              <a:rPr lang="de-CH" dirty="0" smtClean="0">
                <a:solidFill>
                  <a:schemeClr val="bg1">
                    <a:lumMod val="75000"/>
                  </a:schemeClr>
                </a:solidFill>
              </a:rPr>
              <a:t>	// the fee schema</a:t>
            </a:r>
            <a:endParaRPr lang="de-CH" dirty="0" smtClean="0"/>
          </a:p>
          <a:p>
            <a:r>
              <a:rPr lang="de-CH" dirty="0"/>
              <a:t>	</a:t>
            </a:r>
            <a:r>
              <a:rPr lang="de-CH" dirty="0" smtClean="0">
                <a:solidFill>
                  <a:schemeClr val="bg1">
                    <a:lumMod val="75000"/>
                  </a:schemeClr>
                </a:solidFill>
              </a:rPr>
              <a:t>// all details necessary for FIX connections</a:t>
            </a:r>
          </a:p>
          <a:p>
            <a:endParaRPr lang="de-CH" dirty="0" smtClean="0"/>
          </a:p>
          <a:p>
            <a:r>
              <a:rPr lang="de-CH" dirty="0" smtClean="0"/>
              <a:t>}</a:t>
            </a:r>
            <a:endParaRPr lang="it-IT" dirty="0"/>
          </a:p>
        </p:txBody>
      </p:sp>
    </p:spTree>
    <p:extLst>
      <p:ext uri="{BB962C8B-B14F-4D97-AF65-F5344CB8AC3E}">
        <p14:creationId xmlns:p14="http://schemas.microsoft.com/office/powerpoint/2010/main" val="6247305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Book</a:t>
            </a:r>
            <a:endParaRPr lang="it-IT" dirty="0"/>
          </a:p>
        </p:txBody>
      </p:sp>
      <p:sp>
        <p:nvSpPr>
          <p:cNvPr id="3" name="TextBox 2"/>
          <p:cNvSpPr txBox="1"/>
          <p:nvPr/>
        </p:nvSpPr>
        <p:spPr>
          <a:xfrm>
            <a:off x="1494202" y="1981200"/>
            <a:ext cx="6155596" cy="3693319"/>
          </a:xfrm>
          <a:prstGeom prst="rect">
            <a:avLst/>
          </a:prstGeom>
          <a:noFill/>
        </p:spPr>
        <p:txBody>
          <a:bodyPr wrap="none" rtlCol="0">
            <a:spAutoFit/>
          </a:bodyPr>
          <a:lstStyle/>
          <a:p>
            <a:r>
              <a:rPr lang="de-CH" b="1" dirty="0">
                <a:solidFill>
                  <a:schemeClr val="accent1"/>
                </a:solidFill>
              </a:rPr>
              <a:t>c</a:t>
            </a:r>
            <a:r>
              <a:rPr lang="de-CH" b="1" dirty="0" smtClean="0">
                <a:solidFill>
                  <a:schemeClr val="accent1"/>
                </a:solidFill>
              </a:rPr>
              <a:t>onst</a:t>
            </a:r>
            <a:r>
              <a:rPr lang="de-CH" dirty="0" smtClean="0"/>
              <a:t> Book = </a:t>
            </a:r>
            <a:r>
              <a:rPr lang="de-CH" b="1" dirty="0" smtClean="0">
                <a:solidFill>
                  <a:schemeClr val="accent1"/>
                </a:solidFill>
              </a:rPr>
              <a:t>new</a:t>
            </a:r>
            <a:r>
              <a:rPr lang="de-CH" dirty="0" smtClean="0"/>
              <a:t> mongoose.Schema {</a:t>
            </a:r>
          </a:p>
          <a:p>
            <a:endParaRPr lang="de-CH" dirty="0" smtClean="0"/>
          </a:p>
          <a:p>
            <a:r>
              <a:rPr lang="de-CH" dirty="0"/>
              <a:t>	</a:t>
            </a:r>
            <a:r>
              <a:rPr lang="de-CH" dirty="0" smtClean="0"/>
              <a:t>order_id : {type : </a:t>
            </a:r>
            <a:r>
              <a:rPr lang="de-CH" dirty="0" smtClean="0">
                <a:solidFill>
                  <a:schemeClr val="accent2">
                    <a:lumMod val="60000"/>
                    <a:lumOff val="40000"/>
                  </a:schemeClr>
                </a:solidFill>
              </a:rPr>
              <a:t>String</a:t>
            </a:r>
            <a:r>
              <a:rPr lang="de-CH" dirty="0" smtClean="0"/>
              <a:t>, required : </a:t>
            </a:r>
            <a:r>
              <a:rPr lang="de-CH" dirty="0" smtClean="0">
                <a:solidFill>
                  <a:schemeClr val="accent1"/>
                </a:solidFill>
              </a:rPr>
              <a:t>true</a:t>
            </a:r>
            <a:r>
              <a:rPr lang="de-CH" dirty="0" smtClean="0"/>
              <a:t>},</a:t>
            </a:r>
          </a:p>
          <a:p>
            <a:r>
              <a:rPr lang="de-CH" dirty="0" smtClean="0"/>
              <a:t>	order_tag : {type : </a:t>
            </a:r>
            <a:r>
              <a:rPr lang="de-CH" dirty="0" smtClean="0">
                <a:solidFill>
                  <a:schemeClr val="accent2">
                    <a:lumMod val="60000"/>
                    <a:lumOff val="40000"/>
                  </a:schemeClr>
                </a:solidFill>
              </a:rPr>
              <a:t>String</a:t>
            </a:r>
            <a:r>
              <a:rPr lang="de-CH" dirty="0" smtClean="0"/>
              <a:t>}, </a:t>
            </a:r>
            <a:r>
              <a:rPr lang="de-CH" dirty="0" smtClean="0">
                <a:solidFill>
                  <a:schemeClr val="bg1">
                    <a:lumMod val="65000"/>
                  </a:schemeClr>
                </a:solidFill>
              </a:rPr>
              <a:t>// to be verified</a:t>
            </a:r>
          </a:p>
          <a:p>
            <a:r>
              <a:rPr lang="de-CH" dirty="0"/>
              <a:t>	</a:t>
            </a:r>
            <a:r>
              <a:rPr lang="de-CH" dirty="0" smtClean="0"/>
              <a:t>security_id : {type : </a:t>
            </a:r>
            <a:r>
              <a:rPr lang="de-CH" dirty="0" smtClean="0">
                <a:solidFill>
                  <a:schemeClr val="accent2">
                    <a:lumMod val="60000"/>
                    <a:lumOff val="40000"/>
                  </a:schemeClr>
                </a:solidFill>
              </a:rPr>
              <a:t>String</a:t>
            </a:r>
            <a:r>
              <a:rPr lang="de-CH" dirty="0" smtClean="0"/>
              <a:t>, required : </a:t>
            </a:r>
            <a:r>
              <a:rPr lang="de-CH" dirty="0" smtClean="0">
                <a:solidFill>
                  <a:schemeClr val="accent1"/>
                </a:solidFill>
              </a:rPr>
              <a:t>true</a:t>
            </a:r>
            <a:r>
              <a:rPr lang="de-CH" dirty="0" smtClean="0"/>
              <a:t>},</a:t>
            </a:r>
          </a:p>
          <a:p>
            <a:r>
              <a:rPr lang="de-CH" dirty="0"/>
              <a:t>	</a:t>
            </a:r>
            <a:r>
              <a:rPr lang="de-CH" dirty="0" smtClean="0"/>
              <a:t>execution_broker_id : {type : </a:t>
            </a:r>
            <a:r>
              <a:rPr lang="de-CH" dirty="0" smtClean="0">
                <a:solidFill>
                  <a:schemeClr val="accent2">
                    <a:lumMod val="60000"/>
                    <a:lumOff val="40000"/>
                  </a:schemeClr>
                </a:solidFill>
              </a:rPr>
              <a:t>String</a:t>
            </a:r>
            <a:r>
              <a:rPr lang="de-CH" dirty="0" smtClean="0"/>
              <a:t>, required : </a:t>
            </a:r>
            <a:r>
              <a:rPr lang="de-CH" dirty="0" smtClean="0">
                <a:solidFill>
                  <a:schemeClr val="accent1"/>
                </a:solidFill>
              </a:rPr>
              <a:t>true</a:t>
            </a:r>
            <a:r>
              <a:rPr lang="de-CH" dirty="0" smtClean="0"/>
              <a:t>},</a:t>
            </a:r>
          </a:p>
          <a:p>
            <a:r>
              <a:rPr lang="de-CH" dirty="0" smtClean="0"/>
              <a:t>	clearing_broker_id : {type : </a:t>
            </a:r>
            <a:r>
              <a:rPr lang="de-CH" dirty="0" smtClean="0">
                <a:solidFill>
                  <a:schemeClr val="accent2">
                    <a:lumMod val="60000"/>
                    <a:lumOff val="40000"/>
                  </a:schemeClr>
                </a:solidFill>
              </a:rPr>
              <a:t>String</a:t>
            </a:r>
            <a:r>
              <a:rPr lang="de-CH" dirty="0" smtClean="0"/>
              <a:t>, required : </a:t>
            </a:r>
            <a:r>
              <a:rPr lang="de-CH" dirty="0" smtClean="0">
                <a:solidFill>
                  <a:schemeClr val="accent1"/>
                </a:solidFill>
              </a:rPr>
              <a:t>true</a:t>
            </a:r>
            <a:r>
              <a:rPr lang="de-CH" dirty="0" smtClean="0"/>
              <a:t>},</a:t>
            </a:r>
          </a:p>
          <a:p>
            <a:r>
              <a:rPr lang="de-CH" dirty="0"/>
              <a:t>	</a:t>
            </a:r>
            <a:r>
              <a:rPr lang="de-CH" dirty="0" smtClean="0"/>
              <a:t>timestamp : {type : </a:t>
            </a:r>
            <a:r>
              <a:rPr lang="de-CH" dirty="0" smtClean="0">
                <a:solidFill>
                  <a:schemeClr val="accent2">
                    <a:lumMod val="60000"/>
                    <a:lumOff val="40000"/>
                  </a:schemeClr>
                </a:solidFill>
              </a:rPr>
              <a:t>Date</a:t>
            </a:r>
            <a:r>
              <a:rPr lang="de-CH" dirty="0" smtClean="0"/>
              <a:t>, required : </a:t>
            </a:r>
            <a:r>
              <a:rPr lang="de-CH" dirty="0" smtClean="0">
                <a:solidFill>
                  <a:schemeClr val="accent1"/>
                </a:solidFill>
              </a:rPr>
              <a:t>true</a:t>
            </a:r>
            <a:r>
              <a:rPr lang="de-CH" dirty="0" smtClean="0"/>
              <a:t>},</a:t>
            </a:r>
          </a:p>
          <a:p>
            <a:r>
              <a:rPr lang="de-CH" dirty="0"/>
              <a:t>	</a:t>
            </a:r>
            <a:r>
              <a:rPr lang="de-CH" dirty="0" smtClean="0"/>
              <a:t>quantity : {type : </a:t>
            </a:r>
            <a:r>
              <a:rPr lang="de-CH" dirty="0" smtClean="0">
                <a:solidFill>
                  <a:schemeClr val="accent2">
                    <a:lumMod val="60000"/>
                    <a:lumOff val="40000"/>
                  </a:schemeClr>
                </a:solidFill>
              </a:rPr>
              <a:t>Integer/Double</a:t>
            </a:r>
            <a:r>
              <a:rPr lang="de-CH" dirty="0" smtClean="0"/>
              <a:t>, required : </a:t>
            </a:r>
            <a:r>
              <a:rPr lang="de-CH" dirty="0" smtClean="0">
                <a:solidFill>
                  <a:schemeClr val="accent1"/>
                </a:solidFill>
              </a:rPr>
              <a:t>true</a:t>
            </a:r>
            <a:r>
              <a:rPr lang="de-CH" dirty="0" smtClean="0"/>
              <a:t>}, </a:t>
            </a:r>
            <a:r>
              <a:rPr lang="de-CH" dirty="0" smtClean="0">
                <a:solidFill>
                  <a:schemeClr val="bg1">
                    <a:lumMod val="75000"/>
                  </a:schemeClr>
                </a:solidFill>
              </a:rPr>
              <a:t>// ?</a:t>
            </a:r>
          </a:p>
          <a:p>
            <a:r>
              <a:rPr lang="de-CH" dirty="0"/>
              <a:t>	</a:t>
            </a:r>
            <a:r>
              <a:rPr lang="de-CH" dirty="0" smtClean="0"/>
              <a:t>price : {type : </a:t>
            </a:r>
            <a:r>
              <a:rPr lang="de-CH" dirty="0" smtClean="0">
                <a:solidFill>
                  <a:schemeClr val="accent2">
                    <a:lumMod val="60000"/>
                    <a:lumOff val="40000"/>
                  </a:schemeClr>
                </a:solidFill>
              </a:rPr>
              <a:t>Double</a:t>
            </a:r>
            <a:r>
              <a:rPr lang="de-CH" dirty="0" smtClean="0"/>
              <a:t>, required : </a:t>
            </a:r>
            <a:r>
              <a:rPr lang="de-CH" dirty="0" smtClean="0">
                <a:solidFill>
                  <a:schemeClr val="accent1"/>
                </a:solidFill>
              </a:rPr>
              <a:t>true</a:t>
            </a:r>
            <a:r>
              <a:rPr lang="de-CH" dirty="0" smtClean="0"/>
              <a:t>},</a:t>
            </a:r>
          </a:p>
          <a:p>
            <a:r>
              <a:rPr lang="de-CH" dirty="0" smtClean="0"/>
              <a:t>	portfolio_id : {type : </a:t>
            </a:r>
            <a:r>
              <a:rPr lang="de-CH" dirty="0" smtClean="0">
                <a:solidFill>
                  <a:schemeClr val="accent2">
                    <a:lumMod val="60000"/>
                    <a:lumOff val="40000"/>
                  </a:schemeClr>
                </a:solidFill>
              </a:rPr>
              <a:t>String</a:t>
            </a:r>
            <a:r>
              <a:rPr lang="de-CH" dirty="0" smtClean="0"/>
              <a:t>, required : </a:t>
            </a:r>
            <a:r>
              <a:rPr lang="de-CH" dirty="0" smtClean="0">
                <a:solidFill>
                  <a:schemeClr val="accent1"/>
                </a:solidFill>
              </a:rPr>
              <a:t>true</a:t>
            </a:r>
            <a:r>
              <a:rPr lang="de-CH" dirty="0" smtClean="0"/>
              <a:t>}</a:t>
            </a:r>
          </a:p>
          <a:p>
            <a:endParaRPr lang="de-CH" dirty="0" smtClean="0"/>
          </a:p>
          <a:p>
            <a:r>
              <a:rPr lang="de-CH" dirty="0" smtClean="0"/>
              <a:t>}</a:t>
            </a:r>
            <a:endParaRPr lang="it-IT" dirty="0"/>
          </a:p>
        </p:txBody>
      </p:sp>
      <p:sp>
        <p:nvSpPr>
          <p:cNvPr id="4" name="TextBox 3"/>
          <p:cNvSpPr txBox="1"/>
          <p:nvPr/>
        </p:nvSpPr>
        <p:spPr>
          <a:xfrm>
            <a:off x="1494202" y="5966847"/>
            <a:ext cx="3607975" cy="369332"/>
          </a:xfrm>
          <a:prstGeom prst="rect">
            <a:avLst/>
          </a:prstGeom>
          <a:noFill/>
        </p:spPr>
        <p:txBody>
          <a:bodyPr wrap="none" rtlCol="0">
            <a:spAutoFit/>
          </a:bodyPr>
          <a:lstStyle/>
          <a:p>
            <a:r>
              <a:rPr lang="de-CH" dirty="0"/>
              <a:t>p</a:t>
            </a:r>
            <a:r>
              <a:rPr lang="de-CH" dirty="0" smtClean="0"/>
              <a:t>ortfolio_id = user.id + portfolio_id ?</a:t>
            </a:r>
            <a:endParaRPr lang="it-IT" dirty="0"/>
          </a:p>
        </p:txBody>
      </p:sp>
    </p:spTree>
    <p:extLst>
      <p:ext uri="{BB962C8B-B14F-4D97-AF65-F5344CB8AC3E}">
        <p14:creationId xmlns:p14="http://schemas.microsoft.com/office/powerpoint/2010/main" val="4254644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1104</TotalTime>
  <Words>1047</Words>
  <Application>Microsoft Office PowerPoint</Application>
  <PresentationFormat>On-screen Show (4:3)</PresentationFormat>
  <Paragraphs>312</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Order Management Project</vt:lpstr>
      <vt:lpstr>Project components</vt:lpstr>
      <vt:lpstr>FIX protocol</vt:lpstr>
      <vt:lpstr>MONGO SCHEMAS</vt:lpstr>
      <vt:lpstr>User</vt:lpstr>
      <vt:lpstr>Portfolio</vt:lpstr>
      <vt:lpstr>Account</vt:lpstr>
      <vt:lpstr>Brokers</vt:lpstr>
      <vt:lpstr>Book</vt:lpstr>
      <vt:lpstr>Blotter</vt:lpstr>
      <vt:lpstr>Fills</vt:lpstr>
      <vt:lpstr>Registry</vt:lpstr>
      <vt:lpstr>Futures</vt:lpstr>
      <vt:lpstr>Options</vt:lpstr>
      <vt:lpstr>Equities</vt:lpstr>
      <vt:lpstr>Bonds</vt:lpstr>
      <vt:lpstr>Indeces</vt:lpstr>
      <vt:lpstr>Currencies</vt:lpstr>
      <vt:lpstr>Security Symbol</vt:lpstr>
      <vt:lpstr>Forms</vt:lpstr>
      <vt:lpstr>Order form</vt:lpstr>
      <vt:lpstr>Settings form</vt:lpstr>
      <vt:lpstr>Registry and Broker form</vt:lpstr>
      <vt:lpstr>Event flow</vt:lpstr>
      <vt:lpstr>User login</vt:lpstr>
      <vt:lpstr>Place and order</vt:lpstr>
      <vt:lpstr>Cancel/Execute orders</vt:lpstr>
      <vt:lpstr>Problems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Order Management Project</dc:title>
  <dc:creator>Notebook</dc:creator>
  <cp:lastModifiedBy>DELL</cp:lastModifiedBy>
  <cp:revision>76</cp:revision>
  <dcterms:created xsi:type="dcterms:W3CDTF">2017-11-14T09:49:36Z</dcterms:created>
  <dcterms:modified xsi:type="dcterms:W3CDTF">2017-11-15T22:44:23Z</dcterms:modified>
</cp:coreProperties>
</file>