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86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9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01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2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8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4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3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8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65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1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9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UI-Server-FIXIMULATOR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FSM for the the 3 components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02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Session set-up: initiator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4478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connection instruction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answer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50292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heartbeat or order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79374"/>
              </p:ext>
            </p:extLst>
          </p:nvPr>
        </p:nvGraphicFramePr>
        <p:xfrm>
          <a:off x="3710940" y="2810884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or a scheduler activate Longon request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request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18827"/>
              </p:ext>
            </p:extLst>
          </p:nvPr>
        </p:nvGraphicFramePr>
        <p:xfrm>
          <a:off x="7162800" y="2133600"/>
          <a:ext cx="16459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No reply or rejection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Resend request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0230"/>
              </p:ext>
            </p:extLst>
          </p:nvPr>
        </p:nvGraphicFramePr>
        <p:xfrm>
          <a:off x="7239000" y="4114800"/>
          <a:ext cx="16459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Connection accepted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Set Timeout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24185"/>
              </p:ext>
            </p:extLst>
          </p:nvPr>
        </p:nvGraphicFramePr>
        <p:xfrm>
          <a:off x="7169622" y="5867400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Timeout expired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heartbeat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Reset timeout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49708"/>
              </p:ext>
            </p:extLst>
          </p:nvPr>
        </p:nvGraphicFramePr>
        <p:xfrm>
          <a:off x="5181600" y="5867400"/>
          <a:ext cx="16459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Received heartbeat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reset Tmeout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624935"/>
                  </p:ext>
                </p:extLst>
              </p:nvPr>
            </p:nvGraphicFramePr>
            <p:xfrm>
              <a:off x="2894330" y="4359209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Connection lost</a:t>
                          </a:r>
                        </a:p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Admin or scheduler Logout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624935"/>
                  </p:ext>
                </p:extLst>
              </p:nvPr>
            </p:nvGraphicFramePr>
            <p:xfrm>
              <a:off x="2894330" y="4359209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Connection lost</a:t>
                          </a:r>
                        </a:p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Admin or scheduler </a:t>
                          </a:r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Logout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0" t="-162500" b="-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7" name="Curved Connector 16"/>
          <p:cNvCxnSpPr>
            <a:stCxn id="6" idx="0"/>
            <a:endCxn id="6" idx="7"/>
          </p:cNvCxnSpPr>
          <p:nvPr/>
        </p:nvCxnSpPr>
        <p:spPr>
          <a:xfrm rot="16200000" flipH="1">
            <a:off x="7107400" y="2760500"/>
            <a:ext cx="89274" cy="511875"/>
          </a:xfrm>
          <a:prstGeom prst="curvedConnector3">
            <a:avLst>
              <a:gd name="adj1" fmla="val -431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7"/>
            <a:endCxn id="6" idx="1"/>
          </p:cNvCxnSpPr>
          <p:nvPr/>
        </p:nvCxnSpPr>
        <p:spPr>
          <a:xfrm rot="5400000" flipH="1" flipV="1">
            <a:off x="4533900" y="1210749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6896100" y="35814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5"/>
            <a:endCxn id="7" idx="6"/>
          </p:cNvCxnSpPr>
          <p:nvPr/>
        </p:nvCxnSpPr>
        <p:spPr>
          <a:xfrm rot="5400000" flipH="1" flipV="1">
            <a:off x="7406224" y="5335750"/>
            <a:ext cx="215526" cy="212025"/>
          </a:xfrm>
          <a:prstGeom prst="curvedConnector4">
            <a:avLst>
              <a:gd name="adj1" fmla="val -93095"/>
              <a:gd name="adj2" fmla="val 2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3"/>
            <a:endCxn id="7" idx="2"/>
          </p:cNvCxnSpPr>
          <p:nvPr/>
        </p:nvCxnSpPr>
        <p:spPr>
          <a:xfrm rot="5400000" flipH="1">
            <a:off x="6170450" y="5335751"/>
            <a:ext cx="215526" cy="212025"/>
          </a:xfrm>
          <a:prstGeom prst="curvedConnector4">
            <a:avLst>
              <a:gd name="adj1" fmla="val -96722"/>
              <a:gd name="adj2" fmla="val 2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1"/>
            <a:endCxn id="5" idx="4"/>
          </p:cNvCxnSpPr>
          <p:nvPr/>
        </p:nvCxnSpPr>
        <p:spPr>
          <a:xfrm rot="16200000" flipV="1">
            <a:off x="3509426" y="2243674"/>
            <a:ext cx="1537074" cy="4212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9144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526366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Tasks performed by the quickfix engine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579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Session set-up: acceptor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447800" y="2971800"/>
            <a:ext cx="1752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connection request from initiator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84226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heartbeat or order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11165"/>
              </p:ext>
            </p:extLst>
          </p:nvPr>
        </p:nvGraphicFramePr>
        <p:xfrm>
          <a:off x="3710940" y="2810884"/>
          <a:ext cx="164592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Receive a connection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request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Perform all checkings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acceptance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Set timeout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8441"/>
              </p:ext>
            </p:extLst>
          </p:nvPr>
        </p:nvGraphicFramePr>
        <p:xfrm>
          <a:off x="7239000" y="2209800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Timeout expired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heartbeat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Reset timeout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18853"/>
              </p:ext>
            </p:extLst>
          </p:nvPr>
        </p:nvGraphicFramePr>
        <p:xfrm>
          <a:off x="5181600" y="3733800"/>
          <a:ext cx="16459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Received heartbeat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reset Tmeout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491274"/>
                  </p:ext>
                </p:extLst>
              </p:nvPr>
            </p:nvGraphicFramePr>
            <p:xfrm>
              <a:off x="3899503" y="4343400"/>
              <a:ext cx="164592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Connection lost or</a:t>
                          </a:r>
                        </a:p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Receive disconnection request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491274"/>
                  </p:ext>
                </p:extLst>
              </p:nvPr>
            </p:nvGraphicFramePr>
            <p:xfrm>
              <a:off x="3899503" y="4343400"/>
              <a:ext cx="164592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</a:tblGrid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Connection lost or</a:t>
                          </a:r>
                        </a:p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Receive disconnection request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0" t="-227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9" name="Curved Connector 18"/>
          <p:cNvCxnSpPr>
            <a:stCxn id="5" idx="7"/>
            <a:endCxn id="7" idx="1"/>
          </p:cNvCxnSpPr>
          <p:nvPr/>
        </p:nvCxnSpPr>
        <p:spPr>
          <a:xfrm rot="5400000" flipH="1" flipV="1">
            <a:off x="4769994" y="1234818"/>
            <a:ext cx="12700" cy="3652513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7"/>
            <a:endCxn id="7" idx="6"/>
          </p:cNvCxnSpPr>
          <p:nvPr/>
        </p:nvCxnSpPr>
        <p:spPr>
          <a:xfrm rot="16200000" flipH="1">
            <a:off x="7618250" y="3062825"/>
            <a:ext cx="215526" cy="212025"/>
          </a:xfrm>
          <a:prstGeom prst="curvedConnector4">
            <a:avLst>
              <a:gd name="adj1" fmla="val -100347"/>
              <a:gd name="adj2" fmla="val 2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3"/>
            <a:endCxn id="7" idx="2"/>
          </p:cNvCxnSpPr>
          <p:nvPr/>
        </p:nvCxnSpPr>
        <p:spPr>
          <a:xfrm rot="5400000" flipH="1">
            <a:off x="6382476" y="3278351"/>
            <a:ext cx="215526" cy="212025"/>
          </a:xfrm>
          <a:prstGeom prst="curvedConnector4">
            <a:avLst>
              <a:gd name="adj1" fmla="val -107600"/>
              <a:gd name="adj2" fmla="val 2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9144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526366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Tasks performed by the quickfix engine</a:t>
            </a:r>
            <a:endParaRPr lang="it-IT" sz="1200" dirty="0"/>
          </a:p>
        </p:txBody>
      </p:sp>
      <p:cxnSp>
        <p:nvCxnSpPr>
          <p:cNvPr id="39" name="Curved Connector 38"/>
          <p:cNvCxnSpPr>
            <a:stCxn id="7" idx="4"/>
            <a:endCxn id="5" idx="4"/>
          </p:cNvCxnSpPr>
          <p:nvPr/>
        </p:nvCxnSpPr>
        <p:spPr>
          <a:xfrm rot="5400000">
            <a:off x="4716113" y="1189387"/>
            <a:ext cx="12700" cy="4784026"/>
          </a:xfrm>
          <a:prstGeom prst="curvedConnector3">
            <a:avLst>
              <a:gd name="adj1" fmla="val 125692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7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order creation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143000" y="22860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new user login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61875" y="22860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portfolio selection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1800" y="3886200"/>
            <a:ext cx="1600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Asset Class selection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77063"/>
              </p:ext>
            </p:extLst>
          </p:nvPr>
        </p:nvGraphicFramePr>
        <p:xfrm>
          <a:off x="2743200" y="1798320"/>
          <a:ext cx="24384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Login accepted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Populate the «User» textbox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Retrive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portfolio list from DB UserSchema</a:t>
                      </a:r>
                    </a:p>
                    <a:p>
                      <a:pPr algn="ctr"/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Populates «Portfolio» dropdown menu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71806"/>
              </p:ext>
            </p:extLst>
          </p:nvPr>
        </p:nvGraphicFramePr>
        <p:xfrm>
          <a:off x="6161975" y="2895600"/>
          <a:ext cx="282962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62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Portfolio selected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Retrieve Asset Classes from DB PortfolioSchema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Populate «Asset class» dropdown menu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Retrieve account/broker from DB PortfolioSchema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Populate «Broker» dropdown menu 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57227"/>
              </p:ext>
            </p:extLst>
          </p:nvPr>
        </p:nvGraphicFramePr>
        <p:xfrm>
          <a:off x="2819400" y="3429000"/>
          <a:ext cx="24384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Class Selected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Display all controls necessary to create an order according to the portfolio and asset class selection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 flipH="1">
            <a:off x="6081900" y="2895600"/>
            <a:ext cx="3875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609600" y="2590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1"/>
            <a:endCxn id="5" idx="0"/>
          </p:cNvCxnSpPr>
          <p:nvPr/>
        </p:nvCxnSpPr>
        <p:spPr>
          <a:xfrm rot="5400000" flipH="1" flipV="1">
            <a:off x="1566325" y="2074700"/>
            <a:ext cx="89274" cy="511875"/>
          </a:xfrm>
          <a:prstGeom prst="curvedConnector3">
            <a:avLst>
              <a:gd name="adj1" fmla="val 5036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73114"/>
              </p:ext>
            </p:extLst>
          </p:nvPr>
        </p:nvGraphicFramePr>
        <p:xfrm>
          <a:off x="876300" y="1447800"/>
          <a:ext cx="108122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2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Login rejected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Emit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a message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876300" y="3886200"/>
            <a:ext cx="1844298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order proposal creation/amendation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4" idx="6"/>
          </p:cNvCxnSpPr>
          <p:nvPr/>
        </p:nvCxnSpPr>
        <p:spPr>
          <a:xfrm flipH="1">
            <a:off x="2720598" y="4191000"/>
            <a:ext cx="2561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6" idx="2"/>
          </p:cNvCxnSpPr>
          <p:nvPr/>
        </p:nvCxnSpPr>
        <p:spPr>
          <a:xfrm>
            <a:off x="2590800" y="2590800"/>
            <a:ext cx="2771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50211"/>
              </p:ext>
            </p:extLst>
          </p:nvPr>
        </p:nvGraphicFramePr>
        <p:xfrm>
          <a:off x="1005346" y="3200400"/>
          <a:ext cx="108122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2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Push BUY/SELL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rejected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Emit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a message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4" name="Curved Connector 33"/>
          <p:cNvCxnSpPr>
            <a:stCxn id="24" idx="3"/>
            <a:endCxn id="24" idx="1"/>
          </p:cNvCxnSpPr>
          <p:nvPr/>
        </p:nvCxnSpPr>
        <p:spPr>
          <a:xfrm rot="5400000" flipH="1">
            <a:off x="930865" y="4191000"/>
            <a:ext cx="431052" cy="12700"/>
          </a:xfrm>
          <a:prstGeom prst="curvedConnector5">
            <a:avLst>
              <a:gd name="adj1" fmla="val -53033"/>
              <a:gd name="adj2" fmla="val 3883465"/>
              <a:gd name="adj3" fmla="val 1530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079050" y="5638800"/>
            <a:ext cx="1844298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order proposal change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4670"/>
              </p:ext>
            </p:extLst>
          </p:nvPr>
        </p:nvGraphicFramePr>
        <p:xfrm>
          <a:off x="2905258" y="4571999"/>
          <a:ext cx="108122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2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Push BUY/SELL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accepted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Display it in the Blotter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18939"/>
              </p:ext>
            </p:extLst>
          </p:nvPr>
        </p:nvGraphicFramePr>
        <p:xfrm>
          <a:off x="1610962" y="5052318"/>
          <a:ext cx="14370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3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Push «Remove» button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Cancel the order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Blotter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5557"/>
              </p:ext>
            </p:extLst>
          </p:nvPr>
        </p:nvGraphicFramePr>
        <p:xfrm>
          <a:off x="718625" y="5699760"/>
          <a:ext cx="127279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9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Push «Edit» button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Display edit mode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2" name="Curved Connector 51"/>
          <p:cNvCxnSpPr>
            <a:stCxn id="24" idx="5"/>
            <a:endCxn id="45" idx="0"/>
          </p:cNvCxnSpPr>
          <p:nvPr/>
        </p:nvCxnSpPr>
        <p:spPr>
          <a:xfrm rot="16200000" flipH="1">
            <a:off x="2865451" y="3991581"/>
            <a:ext cx="165473" cy="99536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5" idx="2"/>
            <a:endCxn id="44" idx="0"/>
          </p:cNvCxnSpPr>
          <p:nvPr/>
        </p:nvCxnSpPr>
        <p:spPr>
          <a:xfrm rot="16200000" flipH="1">
            <a:off x="3586373" y="5223973"/>
            <a:ext cx="274321" cy="5553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4" idx="2"/>
            <a:endCxn id="49" idx="2"/>
          </p:cNvCxnSpPr>
          <p:nvPr/>
        </p:nvCxnSpPr>
        <p:spPr>
          <a:xfrm rot="10800000">
            <a:off x="2329482" y="5692398"/>
            <a:ext cx="749569" cy="25120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9" idx="0"/>
            <a:endCxn id="24" idx="4"/>
          </p:cNvCxnSpPr>
          <p:nvPr/>
        </p:nvCxnSpPr>
        <p:spPr>
          <a:xfrm rot="16200000" flipV="1">
            <a:off x="1785706" y="4508543"/>
            <a:ext cx="556518" cy="5310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4" idx="3"/>
            <a:endCxn id="50" idx="2"/>
          </p:cNvCxnSpPr>
          <p:nvPr/>
        </p:nvCxnSpPr>
        <p:spPr>
          <a:xfrm rot="5400000">
            <a:off x="2337926" y="5176225"/>
            <a:ext cx="28314" cy="1994117"/>
          </a:xfrm>
          <a:prstGeom prst="curvedConnector3">
            <a:avLst>
              <a:gd name="adj1" fmla="val 11226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0" idx="0"/>
          </p:cNvCxnSpPr>
          <p:nvPr/>
        </p:nvCxnSpPr>
        <p:spPr>
          <a:xfrm flipV="1">
            <a:off x="1355024" y="4489262"/>
            <a:ext cx="0" cy="1210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56511"/>
              </p:ext>
            </p:extLst>
          </p:nvPr>
        </p:nvGraphicFramePr>
        <p:xfrm>
          <a:off x="5791200" y="5547360"/>
          <a:ext cx="16656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63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Push «Send» button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order to the server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Cancel the order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Builder/Order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44" idx="6"/>
            <a:endCxn id="71" idx="1"/>
          </p:cNvCxnSpPr>
          <p:nvPr/>
        </p:nvCxnSpPr>
        <p:spPr>
          <a:xfrm>
            <a:off x="4923348" y="5943600"/>
            <a:ext cx="86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43800" y="5943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Sending a new order: client (UI)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4478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new order from user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ACK from server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50292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execution from server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19301"/>
              </p:ext>
            </p:extLst>
          </p:nvPr>
        </p:nvGraphicFramePr>
        <p:xfrm>
          <a:off x="3710940" y="1905000"/>
          <a:ext cx="16459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button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pushed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 smtClean="0">
                          <a:solidFill>
                            <a:schemeClr val="tx1"/>
                          </a:solidFill>
                        </a:rPr>
                        <a:t>Generate OrderID random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order request to the server (including OrderID)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43399"/>
              </p:ext>
            </p:extLst>
          </p:nvPr>
        </p:nvGraphicFramePr>
        <p:xfrm>
          <a:off x="3717290" y="3124200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rejected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Details received from server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Insert Completion/History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84664"/>
              </p:ext>
            </p:extLst>
          </p:nvPr>
        </p:nvGraphicFramePr>
        <p:xfrm>
          <a:off x="7010400" y="4106096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accepted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Details received from server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Insert Blotter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14179"/>
              </p:ext>
            </p:extLst>
          </p:nvPr>
        </p:nvGraphicFramePr>
        <p:xfrm>
          <a:off x="3429000" y="4419600"/>
          <a:ext cx="164592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Full execution report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Delete Blotter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Insert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Complation/History</a:t>
                      </a:r>
                    </a:p>
                    <a:p>
                      <a:pPr algn="ctr"/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Update Analytics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>
            <a:stCxn id="5" idx="7"/>
            <a:endCxn id="6" idx="1"/>
          </p:cNvCxnSpPr>
          <p:nvPr/>
        </p:nvCxnSpPr>
        <p:spPr>
          <a:xfrm rot="5400000" flipH="1" flipV="1">
            <a:off x="4533900" y="1210749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6896100" y="35814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1"/>
            <a:endCxn id="5" idx="4"/>
          </p:cNvCxnSpPr>
          <p:nvPr/>
        </p:nvCxnSpPr>
        <p:spPr>
          <a:xfrm rot="16200000" flipV="1">
            <a:off x="3509426" y="2243674"/>
            <a:ext cx="1537074" cy="4212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9144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6" idx="3"/>
            <a:endCxn id="5" idx="5"/>
          </p:cNvCxnSpPr>
          <p:nvPr/>
        </p:nvCxnSpPr>
        <p:spPr>
          <a:xfrm rot="5400000">
            <a:off x="4533900" y="1641801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5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Sending a new order: server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1430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new order from client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74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ACK from acceptor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5029200"/>
            <a:ext cx="1600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execution report from acceptor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43455"/>
              </p:ext>
            </p:extLst>
          </p:nvPr>
        </p:nvGraphicFramePr>
        <p:xfrm>
          <a:off x="2819400" y="1950720"/>
          <a:ext cx="28956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Save order to DB Blotter (status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: «created»)</a:t>
                      </a: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order to engine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Engine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parses the order and sends it to acceptor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42405"/>
              </p:ext>
            </p:extLst>
          </p:nvPr>
        </p:nvGraphicFramePr>
        <p:xfrm>
          <a:off x="2895600" y="3017520"/>
          <a:ext cx="2667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rejected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Update status in DB Blotter («rejected»)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Retrive order details from DB Blotter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Sends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order details to client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57133"/>
              </p:ext>
            </p:extLst>
          </p:nvPr>
        </p:nvGraphicFramePr>
        <p:xfrm>
          <a:off x="6781800" y="3810000"/>
          <a:ext cx="20955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accepted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Update status in DB Blotter («new»)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Retrive order details from DB Blotter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Sends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order details to client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01427"/>
              </p:ext>
            </p:extLst>
          </p:nvPr>
        </p:nvGraphicFramePr>
        <p:xfrm>
          <a:off x="2590800" y="4419600"/>
          <a:ext cx="2438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Full execution report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Update status in DB Blotter («filled»)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Retrive order details from DB Blotter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Sends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order details to client</a:t>
                      </a:r>
                    </a:p>
                    <a:p>
                      <a:pPr algn="ctr"/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Insert the filled order in DB Book</a:t>
                      </a:r>
                    </a:p>
                    <a:p>
                      <a:pPr algn="ctr"/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Send execution message to Analytics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>
            <a:stCxn id="5" idx="7"/>
            <a:endCxn id="6" idx="1"/>
          </p:cNvCxnSpPr>
          <p:nvPr/>
        </p:nvCxnSpPr>
        <p:spPr>
          <a:xfrm rot="5400000" flipH="1" flipV="1">
            <a:off x="4229100" y="1210749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6591300" y="35814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1"/>
            <a:endCxn id="5" idx="4"/>
          </p:cNvCxnSpPr>
          <p:nvPr/>
        </p:nvCxnSpPr>
        <p:spPr>
          <a:xfrm rot="16200000" flipV="1">
            <a:off x="3177685" y="2270615"/>
            <a:ext cx="1537074" cy="4158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6096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6" idx="3"/>
            <a:endCxn id="5" idx="5"/>
          </p:cNvCxnSpPr>
          <p:nvPr/>
        </p:nvCxnSpPr>
        <p:spPr>
          <a:xfrm rot="5400000">
            <a:off x="4229100" y="1641801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7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Sending a new order: acceptor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1430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new order from server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74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Perform checking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5029200"/>
            <a:ext cx="1600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execution from market</a:t>
            </a:r>
            <a:endParaRPr lang="it-IT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1334963"/>
                  </p:ext>
                </p:extLst>
              </p:nvPr>
            </p:nvGraphicFramePr>
            <p:xfrm>
              <a:off x="2819400" y="2179320"/>
              <a:ext cx="2895600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/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Order</a:t>
                          </a:r>
                          <a:r>
                            <a:rPr lang="de-CH" sz="1000" b="0" baseline="0" dirty="0" smtClean="0">
                              <a:solidFill>
                                <a:schemeClr val="tx1"/>
                              </a:solidFill>
                            </a:rPr>
                            <a:t> received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1334963"/>
                  </p:ext>
                </p:extLst>
              </p:nvPr>
            </p:nvGraphicFramePr>
            <p:xfrm>
              <a:off x="2819400" y="2179320"/>
              <a:ext cx="2895600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/>
                  </a:tblGrid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Order</a:t>
                          </a:r>
                          <a:r>
                            <a:rPr lang="de-CH" sz="1000" b="0" baseline="0" dirty="0" smtClean="0">
                              <a:solidFill>
                                <a:schemeClr val="tx1"/>
                              </a:solidFill>
                            </a:rPr>
                            <a:t> received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1" t="-10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38128"/>
              </p:ext>
            </p:extLst>
          </p:nvPr>
        </p:nvGraphicFramePr>
        <p:xfrm>
          <a:off x="2895600" y="3246120"/>
          <a:ext cx="2667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rejected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rejection message to server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97098"/>
              </p:ext>
            </p:extLst>
          </p:nvPr>
        </p:nvGraphicFramePr>
        <p:xfrm>
          <a:off x="6705600" y="4008120"/>
          <a:ext cx="20955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accepted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order to market (exchange)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ACK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to server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95423"/>
              </p:ext>
            </p:extLst>
          </p:nvPr>
        </p:nvGraphicFramePr>
        <p:xfrm>
          <a:off x="2590800" y="4419600"/>
          <a:ext cx="24384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Full execution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Full execution report to server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>
            <a:stCxn id="5" idx="7"/>
            <a:endCxn id="6" idx="1"/>
          </p:cNvCxnSpPr>
          <p:nvPr/>
        </p:nvCxnSpPr>
        <p:spPr>
          <a:xfrm rot="5400000" flipH="1" flipV="1">
            <a:off x="4229100" y="1210749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6591300" y="35814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1"/>
            <a:endCxn id="5" idx="4"/>
          </p:cNvCxnSpPr>
          <p:nvPr/>
        </p:nvCxnSpPr>
        <p:spPr>
          <a:xfrm rot="16200000" flipV="1">
            <a:off x="3177685" y="2270615"/>
            <a:ext cx="1537074" cy="4158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6096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6" idx="3"/>
            <a:endCxn id="5" idx="5"/>
          </p:cNvCxnSpPr>
          <p:nvPr/>
        </p:nvCxnSpPr>
        <p:spPr>
          <a:xfrm rot="5400000">
            <a:off x="4229100" y="1641801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5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Order flow</a:t>
            </a:r>
            <a:endParaRPr lang="it-IT" dirty="0"/>
          </a:p>
        </p:txBody>
      </p:sp>
      <p:sp>
        <p:nvSpPr>
          <p:cNvPr id="3" name="Rectangle 2"/>
          <p:cNvSpPr/>
          <p:nvPr/>
        </p:nvSpPr>
        <p:spPr>
          <a:xfrm>
            <a:off x="1371600" y="1981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UI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4114800" y="1975338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Server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6629400" y="1975338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FIXIMULATOR</a:t>
            </a:r>
            <a:endParaRPr lang="it-IT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828800" y="2514600"/>
            <a:ext cx="0" cy="3657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508738"/>
            <a:ext cx="0" cy="3663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7429500" y="2508738"/>
            <a:ext cx="0" cy="3663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28800" y="283702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2608474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Order details in Order tab</a:t>
            </a:r>
            <a:endParaRPr lang="it-IT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72000" y="3538337"/>
            <a:ext cx="2857500" cy="4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090311">
            <a:off x="5406703" y="375229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Accepted or Rejected</a:t>
            </a:r>
            <a:endParaRPr lang="it-IT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72000" y="3321913"/>
            <a:ext cx="2876550" cy="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72704" y="3292116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Send order from BlotterSchema</a:t>
            </a:r>
            <a:endParaRPr lang="it-IT" sz="1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828800" y="4317736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33600" y="4097179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Accepted </a:t>
            </a:r>
            <a:r>
              <a:rPr lang="de-CH" sz="1000" dirty="0" smtClean="0"/>
              <a:t>or Rejected</a:t>
            </a:r>
            <a:endParaRPr lang="it-IT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572000" y="5257800"/>
            <a:ext cx="285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7475" y="5267606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Execution Report</a:t>
            </a:r>
            <a:endParaRPr lang="it-IT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828800" y="5638800"/>
            <a:ext cx="2743200" cy="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98108" y="5644698"/>
            <a:ext cx="16417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Send executed order details</a:t>
            </a:r>
            <a:endParaRPr lang="it-IT" sz="1000" dirty="0"/>
          </a:p>
        </p:txBody>
      </p:sp>
      <p:sp>
        <p:nvSpPr>
          <p:cNvPr id="45" name="Rectangle 44"/>
          <p:cNvSpPr/>
          <p:nvPr/>
        </p:nvSpPr>
        <p:spPr>
          <a:xfrm>
            <a:off x="762000" y="4724400"/>
            <a:ext cx="765587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WAIT FOR ORDER EXECUTION</a:t>
            </a:r>
            <a:endParaRPr lang="it-IT" dirty="0"/>
          </a:p>
        </p:txBody>
      </p:sp>
      <p:sp>
        <p:nvSpPr>
          <p:cNvPr id="6" name="Pentagon 5"/>
          <p:cNvSpPr/>
          <p:nvPr/>
        </p:nvSpPr>
        <p:spPr>
          <a:xfrm>
            <a:off x="1066800" y="2684620"/>
            <a:ext cx="730758" cy="30480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pPr algn="ctr"/>
            <a:r>
              <a:rPr lang="de-CH" sz="800" b="1" dirty="0" smtClean="0">
                <a:solidFill>
                  <a:schemeClr val="tx1"/>
                </a:solidFill>
              </a:rPr>
              <a:t>Push </a:t>
            </a:r>
            <a:r>
              <a:rPr lang="de-CH" sz="800" b="1" dirty="0">
                <a:solidFill>
                  <a:schemeClr val="tx1"/>
                </a:solidFill>
              </a:rPr>
              <a:t>Send</a:t>
            </a:r>
          </a:p>
          <a:p>
            <a:pPr algn="ctr"/>
            <a:endParaRPr lang="it-IT" sz="800" dirty="0"/>
          </a:p>
        </p:txBody>
      </p:sp>
      <p:sp>
        <p:nvSpPr>
          <p:cNvPr id="30" name="Pentagon 29"/>
          <p:cNvSpPr/>
          <p:nvPr/>
        </p:nvSpPr>
        <p:spPr>
          <a:xfrm>
            <a:off x="3657600" y="3940810"/>
            <a:ext cx="882332" cy="30480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</a:rPr>
              <a:t>Stored in BlotterSchema</a:t>
            </a:r>
            <a:endParaRPr lang="it-IT" sz="800" b="1" dirty="0">
              <a:solidFill>
                <a:schemeClr val="tx1"/>
              </a:solidFill>
            </a:endParaRPr>
          </a:p>
          <a:p>
            <a:pPr algn="ctr"/>
            <a:endParaRPr lang="it-IT" sz="800" dirty="0"/>
          </a:p>
        </p:txBody>
      </p:sp>
      <p:sp>
        <p:nvSpPr>
          <p:cNvPr id="10" name="Left Arrow 9"/>
          <p:cNvSpPr/>
          <p:nvPr/>
        </p:nvSpPr>
        <p:spPr>
          <a:xfrm>
            <a:off x="4589936" y="2928896"/>
            <a:ext cx="978409" cy="308690"/>
          </a:xfrm>
          <a:prstGeom prst="leftArrow">
            <a:avLst>
              <a:gd name="adj1" fmla="val 9837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pPr algn="ctr"/>
            <a:r>
              <a:rPr lang="de-CH" sz="800" b="1" dirty="0" smtClean="0">
                <a:solidFill>
                  <a:schemeClr val="tx1"/>
                </a:solidFill>
              </a:rPr>
              <a:t>Store </a:t>
            </a:r>
            <a:r>
              <a:rPr lang="de-CH" sz="800" b="1" dirty="0">
                <a:solidFill>
                  <a:schemeClr val="tx1"/>
                </a:solidFill>
              </a:rPr>
              <a:t>order in BlotterSchema</a:t>
            </a:r>
            <a:endParaRPr lang="it-IT" sz="800" b="1" dirty="0">
              <a:solidFill>
                <a:schemeClr val="tx1"/>
              </a:solidFill>
            </a:endParaRPr>
          </a:p>
          <a:p>
            <a:pPr algn="ctr"/>
            <a:endParaRPr lang="it-IT" sz="800" dirty="0">
              <a:solidFill>
                <a:schemeClr val="tx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654558" y="4017357"/>
            <a:ext cx="1143000" cy="60075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pPr algn="ctr"/>
            <a:r>
              <a:rPr lang="de-CH" sz="800" b="1" dirty="0" smtClean="0">
                <a:solidFill>
                  <a:schemeClr val="tx1"/>
                </a:solidFill>
              </a:rPr>
              <a:t>Accepted </a:t>
            </a:r>
            <a:r>
              <a:rPr lang="de-CH" sz="800" b="1" dirty="0">
                <a:solidFill>
                  <a:schemeClr val="tx1"/>
                </a:solidFill>
              </a:rPr>
              <a:t>= populate </a:t>
            </a:r>
            <a:r>
              <a:rPr lang="de-CH" sz="800" b="1" dirty="0" smtClean="0">
                <a:solidFill>
                  <a:schemeClr val="tx1"/>
                </a:solidFill>
              </a:rPr>
              <a:t>Blotter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</a:rPr>
              <a:t>Rejected = populate History</a:t>
            </a:r>
          </a:p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pPr algn="ctr"/>
            <a:endParaRPr lang="it-IT" sz="800" dirty="0"/>
          </a:p>
        </p:txBody>
      </p:sp>
      <p:sp>
        <p:nvSpPr>
          <p:cNvPr id="36" name="Pentagon 35"/>
          <p:cNvSpPr/>
          <p:nvPr/>
        </p:nvSpPr>
        <p:spPr>
          <a:xfrm>
            <a:off x="3236022" y="5267937"/>
            <a:ext cx="1303910" cy="30480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pPr algn="ctr"/>
            <a:r>
              <a:rPr lang="de-CH" sz="800" b="1" dirty="0" smtClean="0">
                <a:solidFill>
                  <a:schemeClr val="tx1"/>
                </a:solidFill>
              </a:rPr>
              <a:t>Stored </a:t>
            </a:r>
            <a:r>
              <a:rPr lang="de-CH" sz="800" b="1" dirty="0">
                <a:solidFill>
                  <a:schemeClr val="tx1"/>
                </a:solidFill>
              </a:rPr>
              <a:t>in </a:t>
            </a:r>
            <a:r>
              <a:rPr lang="de-CH" sz="800" b="1" dirty="0" smtClean="0">
                <a:solidFill>
                  <a:schemeClr val="tx1"/>
                </a:solidFill>
              </a:rPr>
              <a:t>BlotterSchema and in BookSchema</a:t>
            </a:r>
            <a:endParaRPr lang="it-IT" sz="800" b="1" dirty="0">
              <a:solidFill>
                <a:schemeClr val="tx1"/>
              </a:solidFill>
            </a:endParaRPr>
          </a:p>
          <a:p>
            <a:pPr algn="ctr"/>
            <a:endParaRPr lang="it-IT" sz="800" dirty="0"/>
          </a:p>
        </p:txBody>
      </p:sp>
      <p:sp>
        <p:nvSpPr>
          <p:cNvPr id="41" name="Pentagon 40"/>
          <p:cNvSpPr/>
          <p:nvPr/>
        </p:nvSpPr>
        <p:spPr>
          <a:xfrm>
            <a:off x="344802" y="5628640"/>
            <a:ext cx="1452756" cy="52455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Cancel order from Blotter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Write execution in History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Update analytics</a:t>
            </a:r>
          </a:p>
          <a:p>
            <a:pPr algn="ctr"/>
            <a:endParaRPr lang="de-CH" sz="800" b="1" dirty="0" smtClean="0">
              <a:solidFill>
                <a:schemeClr val="tx1"/>
              </a:solidFill>
            </a:endParaRPr>
          </a:p>
          <a:p>
            <a:pPr algn="ctr"/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2896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Order execution: open position analytics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990600" y="246888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new order </a:t>
            </a:r>
            <a:r>
              <a:rPr lang="de-CH" sz="1000" dirty="0" smtClean="0">
                <a:solidFill>
                  <a:schemeClr val="tx1"/>
                </a:solidFill>
              </a:rPr>
              <a:t>fill from </a:t>
            </a:r>
            <a:r>
              <a:rPr lang="de-CH" sz="1000" dirty="0" smtClean="0">
                <a:solidFill>
                  <a:schemeClr val="tx1"/>
                </a:solidFill>
              </a:rPr>
              <a:t>server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8100" y="246888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open positions from server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0" y="2468880"/>
            <a:ext cx="1600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</a:t>
            </a:r>
            <a:r>
              <a:rPr lang="de-CH" sz="1000" dirty="0" smtClean="0">
                <a:solidFill>
                  <a:schemeClr val="tx1"/>
                </a:solidFill>
              </a:rPr>
              <a:t>booked trades for each open position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3702"/>
              </p:ext>
            </p:extLst>
          </p:nvPr>
        </p:nvGraphicFramePr>
        <p:xfrm>
          <a:off x="1693985" y="1981200"/>
          <a:ext cx="2895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Execution message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open position request to DB BookSchema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47724"/>
              </p:ext>
            </p:extLst>
          </p:nvPr>
        </p:nvGraphicFramePr>
        <p:xfrm>
          <a:off x="4953000" y="2011680"/>
          <a:ext cx="20955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Open positions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</a:t>
                      </a: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trades list request for each open positions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53794"/>
              </p:ext>
            </p:extLst>
          </p:nvPr>
        </p:nvGraphicFramePr>
        <p:xfrm>
          <a:off x="3352800" y="3230880"/>
          <a:ext cx="24384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Trade list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Calculate the open price with FIFO algorithm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Display open positions with open prices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6" idx="6"/>
            <a:endCxn id="7" idx="2"/>
          </p:cNvCxnSpPr>
          <p:nvPr/>
        </p:nvCxnSpPr>
        <p:spPr>
          <a:xfrm>
            <a:off x="5295900" y="2773680"/>
            <a:ext cx="1409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457200" y="277368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6" idx="2"/>
          </p:cNvCxnSpPr>
          <p:nvPr/>
        </p:nvCxnSpPr>
        <p:spPr>
          <a:xfrm>
            <a:off x="2438400" y="2773680"/>
            <a:ext cx="1409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4"/>
            <a:endCxn id="13" idx="3"/>
          </p:cNvCxnSpPr>
          <p:nvPr/>
        </p:nvCxnSpPr>
        <p:spPr>
          <a:xfrm rot="5400000">
            <a:off x="6374130" y="2495550"/>
            <a:ext cx="548640" cy="17145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5" idx="4"/>
          </p:cNvCxnSpPr>
          <p:nvPr/>
        </p:nvCxnSpPr>
        <p:spPr>
          <a:xfrm rot="10800000">
            <a:off x="1714500" y="3078480"/>
            <a:ext cx="1638300" cy="548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90600" y="507492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new order </a:t>
            </a:r>
            <a:r>
              <a:rPr lang="de-CH" sz="1000" dirty="0" smtClean="0">
                <a:solidFill>
                  <a:schemeClr val="tx1"/>
                </a:solidFill>
              </a:rPr>
              <a:t>fill from market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48100" y="507492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open positions from client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05600" y="5074920"/>
            <a:ext cx="1981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</a:t>
            </a:r>
            <a:r>
              <a:rPr lang="de-CH" sz="1000" dirty="0" smtClean="0">
                <a:solidFill>
                  <a:schemeClr val="tx1"/>
                </a:solidFill>
              </a:rPr>
              <a:t>booked trades for each open position from client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37047"/>
              </p:ext>
            </p:extLst>
          </p:nvPr>
        </p:nvGraphicFramePr>
        <p:xfrm>
          <a:off x="1693985" y="4587240"/>
          <a:ext cx="2895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Execution report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execution essage to client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55900"/>
              </p:ext>
            </p:extLst>
          </p:nvPr>
        </p:nvGraphicFramePr>
        <p:xfrm>
          <a:off x="4953000" y="4617720"/>
          <a:ext cx="20955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position query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Extract open positions from DB and send them to 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77884"/>
              </p:ext>
            </p:extLst>
          </p:nvPr>
        </p:nvGraphicFramePr>
        <p:xfrm>
          <a:off x="3352800" y="5836920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Trade list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query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Extract trade list from DB BookSchema and send it to client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0" idx="6"/>
            <a:endCxn id="32" idx="2"/>
          </p:cNvCxnSpPr>
          <p:nvPr/>
        </p:nvCxnSpPr>
        <p:spPr>
          <a:xfrm>
            <a:off x="5295900" y="5379720"/>
            <a:ext cx="1409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9" idx="2"/>
          </p:cNvCxnSpPr>
          <p:nvPr/>
        </p:nvCxnSpPr>
        <p:spPr>
          <a:xfrm>
            <a:off x="457200" y="537972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0" idx="2"/>
          </p:cNvCxnSpPr>
          <p:nvPr/>
        </p:nvCxnSpPr>
        <p:spPr>
          <a:xfrm>
            <a:off x="2438400" y="5379720"/>
            <a:ext cx="1409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4"/>
            <a:endCxn id="36" idx="3"/>
          </p:cNvCxnSpPr>
          <p:nvPr/>
        </p:nvCxnSpPr>
        <p:spPr>
          <a:xfrm rot="5400000">
            <a:off x="6507480" y="4968240"/>
            <a:ext cx="472440" cy="1905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1"/>
            <a:endCxn id="29" idx="4"/>
          </p:cNvCxnSpPr>
          <p:nvPr/>
        </p:nvCxnSpPr>
        <p:spPr>
          <a:xfrm rot="10800000">
            <a:off x="1714500" y="5684520"/>
            <a:ext cx="1638300" cy="4724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7201" y="4343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Server</a:t>
            </a:r>
            <a:endParaRPr lang="it-IT" dirty="0"/>
          </a:p>
        </p:txBody>
      </p:sp>
      <p:sp>
        <p:nvSpPr>
          <p:cNvPr id="43" name="Rectangle 42"/>
          <p:cNvSpPr/>
          <p:nvPr/>
        </p:nvSpPr>
        <p:spPr>
          <a:xfrm>
            <a:off x="457200" y="1828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Client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648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700</Words>
  <Application>Microsoft Office PowerPoint</Application>
  <PresentationFormat>On-screen Show (4:3)</PresentationFormat>
  <Paragraphs>171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UI-Server-FIXIMULATOR</vt:lpstr>
      <vt:lpstr>Session set-up: initiator</vt:lpstr>
      <vt:lpstr>Session set-up: acceptor</vt:lpstr>
      <vt:lpstr>UI order creation</vt:lpstr>
      <vt:lpstr>Sending a new order: client (UI)</vt:lpstr>
      <vt:lpstr>Sending a new order: server</vt:lpstr>
      <vt:lpstr>Sending a new order: acceptor</vt:lpstr>
      <vt:lpstr>Order flow</vt:lpstr>
      <vt:lpstr>Order execution: open position analytics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UI-Server-FIXIMULATOR</dc:title>
  <dc:creator>DELL</dc:creator>
  <cp:lastModifiedBy>DELL</cp:lastModifiedBy>
  <cp:revision>29</cp:revision>
  <dcterms:created xsi:type="dcterms:W3CDTF">2017-12-10T21:50:27Z</dcterms:created>
  <dcterms:modified xsi:type="dcterms:W3CDTF">2017-12-11T22:58:46Z</dcterms:modified>
</cp:coreProperties>
</file>