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47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8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6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49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84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6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6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5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D021-DD82-455E-BB4A-45E780CA9622}" type="datetimeFigureOut">
              <a:rPr lang="it-IT" smtClean="0"/>
              <a:t>07/12/17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Flow control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The final step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1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Place an order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371600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To finalize the project we have to implement the following steps (we use the BlotterSchema (that I will adapt) to store also the </a:t>
            </a:r>
            <a:r>
              <a:rPr lang="de-CH" sz="1000" b="1" dirty="0" smtClean="0"/>
              <a:t>order proposals</a:t>
            </a:r>
            <a:r>
              <a:rPr lang="de-CH" sz="1000" dirty="0" smtClean="0"/>
              <a:t>. The order proposal is the order that populates the Order grid of UI once we push BUY or SELL buttons.)</a:t>
            </a:r>
          </a:p>
          <a:p>
            <a:endParaRPr lang="de-CH" sz="1000" dirty="0" smtClean="0"/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When you push the button </a:t>
            </a:r>
            <a:r>
              <a:rPr lang="de-CH" sz="1000" b="1" dirty="0" smtClean="0"/>
              <a:t>Sent</a:t>
            </a:r>
            <a:r>
              <a:rPr lang="de-CH" sz="1000" dirty="0" smtClean="0"/>
              <a:t> the order is sent to the server with the following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Order_id: generated with the guid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Symbol: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Creation_time: new 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Type: from UI («MKT» or «LMT»)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Action: from UI («BUY» or «SELL»)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Quantity: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Price: only if the type is LMT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Duration: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Status: «sent»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Portfolio_id: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Account_id: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Currency: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Exchange: from UI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stores the order into the BlotterSchema (not all fields can be populated at this stage)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sends the stored order with all the fields listed above to the FIXIMULATOR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FIXIMULATOR answer with a message where the following fields are relevant to be stored: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OrderID: the one generated by the 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OrdStatus: that can be «0=New» or «8=Rejected»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SendingTime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receive the message sent by the FIXIMULATOR  (point 4) and store the OrderID and the SendingTime in the BlotterSchema (external_order_id and timestamp fields) and change the status field according to the OrdStatus of the message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If OrdStatus = 0 the order must be displayed in the Blotter tab of UI. If OrdStatus =8 the order must be displayed in the History (</a:t>
            </a:r>
            <a:r>
              <a:rPr lang="de-CH" sz="1000" dirty="0" smtClean="0">
                <a:solidFill>
                  <a:srgbClr val="FF0000"/>
                </a:solidFill>
              </a:rPr>
              <a:t>Uma please change the name of the tab in Completion</a:t>
            </a:r>
            <a:r>
              <a:rPr lang="de-CH" sz="1000" dirty="0" smtClean="0"/>
              <a:t>)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wait for the </a:t>
            </a:r>
            <a:r>
              <a:rPr lang="de-CH" sz="1000" b="1" dirty="0" smtClean="0"/>
              <a:t>execution</a:t>
            </a:r>
            <a:r>
              <a:rPr lang="de-CH" sz="1000" dirty="0" smtClean="0"/>
              <a:t> message from the FIXIMULATOR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11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Execution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3716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rgbClr val="FF0000"/>
                </a:solidFill>
              </a:rPr>
              <a:t>We assume that no other vent except full execution is allowed. Therefore there cannot be cancellation or partial execution (e.g. I placed an order to buy 20 IBM but actually I was able to buy only 17 lots)</a:t>
            </a:r>
          </a:p>
          <a:p>
            <a:endParaRPr lang="de-CH" sz="1200" dirty="0"/>
          </a:p>
          <a:p>
            <a:r>
              <a:rPr lang="de-CH" sz="1200" dirty="0" smtClean="0"/>
              <a:t>The server receives and execution report from the FIXIMULATOR with the following relevant information: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ExecID + OrderID + ClOrderID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CumQty: the total executed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LastPx: the execution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OrderQty: the quantity originally placed </a:t>
            </a:r>
          </a:p>
          <a:p>
            <a:endParaRPr lang="de-CH" sz="1200" dirty="0" smtClean="0"/>
          </a:p>
          <a:p>
            <a:r>
              <a:rPr lang="de-CH" sz="1200" dirty="0" smtClean="0"/>
              <a:t>The server must:</a:t>
            </a:r>
          </a:p>
          <a:p>
            <a:endParaRPr lang="de-CH" sz="1200" dirty="0"/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Updates the status in BlotterSchema changing it in «Fill» and stores the execution price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Stores the executed order in BookSchema (following comments in DBschamas.js)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Sending two messages to the UI: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CH" sz="1200" dirty="0" smtClean="0"/>
              <a:t>The executed order = all fields in BlotterSchema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CH" sz="1200" dirty="0" smtClean="0"/>
              <a:t>The BookSchema is updated to Analytics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The UI must cancel the executed order from the Blotter and put it in the History/Completion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The analitycs must update the open positions (and if you want the chart)</a:t>
            </a:r>
          </a:p>
          <a:p>
            <a:pPr lvl="1"/>
            <a:endParaRPr lang="de-CH" sz="1200" dirty="0" smtClean="0"/>
          </a:p>
          <a:p>
            <a:r>
              <a:rPr lang="de-CH" sz="1200" dirty="0" smtClean="0"/>
              <a:t>Question: how can an order displayed in the blotter be mapped with that one sent in point 3.1?</a:t>
            </a:r>
          </a:p>
        </p:txBody>
      </p:sp>
    </p:spTree>
    <p:extLst>
      <p:ext uri="{BB962C8B-B14F-4D97-AF65-F5344CB8AC3E}">
        <p14:creationId xmlns:p14="http://schemas.microsoft.com/office/powerpoint/2010/main" val="24757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Order flow</a:t>
            </a: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914400" y="1981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UI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4114800" y="1975338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6629400" y="19753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FIXIMULATOR</a:t>
            </a:r>
            <a:endParaRPr lang="it-IT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371600" y="2514600"/>
            <a:ext cx="0" cy="36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74295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71391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Push Send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71600" y="283702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2608474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Order details in Order tab</a:t>
            </a:r>
            <a:endParaRPr lang="it-IT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72000" y="3538337"/>
            <a:ext cx="2857500" cy="4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090311">
            <a:off x="5406703" y="375229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or Rejected</a:t>
            </a:r>
            <a:endParaRPr lang="it-IT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2960131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 order in BlotterSchema</a:t>
            </a:r>
            <a:endParaRPr lang="it-IT" sz="10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72000" y="3321913"/>
            <a:ext cx="2876550" cy="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2704" y="3292116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order from BlotterSchema</a:t>
            </a:r>
            <a:endParaRPr lang="it-IT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5882" y="4020979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Stored in BlotterSchema</a:t>
            </a:r>
            <a:endParaRPr lang="it-IT" sz="10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71600" y="4317736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097179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= populate Blotter</a:t>
            </a:r>
            <a:endParaRPr lang="it-IT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79889" y="4315518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Rejected = populate History</a:t>
            </a:r>
            <a:endParaRPr lang="it-IT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572000" y="5257800"/>
            <a:ext cx="285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7475" y="5267606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Execution Report</a:t>
            </a:r>
            <a:endParaRPr lang="it-IT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3005" y="523869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 in BookSchema</a:t>
            </a:r>
          </a:p>
          <a:p>
            <a:r>
              <a:rPr lang="de-CH" sz="1000" b="1" dirty="0"/>
              <a:t>a</a:t>
            </a:r>
            <a:r>
              <a:rPr lang="de-CH" sz="1000" b="1" dirty="0" smtClean="0"/>
              <a:t>nd in BlotterSchema</a:t>
            </a:r>
            <a:endParaRPr lang="it-IT" sz="10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71600" y="56388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582" y="563880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Cancel order from Blotter</a:t>
            </a:r>
          </a:p>
          <a:p>
            <a:r>
              <a:rPr lang="de-CH" sz="1000" b="1" dirty="0" smtClean="0"/>
              <a:t>Write execution in History</a:t>
            </a:r>
            <a:endParaRPr lang="it-IT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98108" y="5644698"/>
            <a:ext cx="1641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executed order details</a:t>
            </a:r>
            <a:endParaRPr lang="it-IT" sz="1000" dirty="0"/>
          </a:p>
        </p:txBody>
      </p:sp>
      <p:sp>
        <p:nvSpPr>
          <p:cNvPr id="45" name="Rectangle 44"/>
          <p:cNvSpPr/>
          <p:nvPr/>
        </p:nvSpPr>
        <p:spPr>
          <a:xfrm>
            <a:off x="762000" y="4724400"/>
            <a:ext cx="765587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WAIT FOR ORDER 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77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Change in the code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8001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 order to take into account the order quantity change the following code. In </a:t>
            </a:r>
            <a:r>
              <a:rPr lang="de-CH" sz="1200" dirty="0" err="1" smtClean="0"/>
              <a:t>SingleOrder.java</a:t>
            </a:r>
            <a:r>
              <a:rPr lang="de-CH" sz="1200" dirty="0" smtClean="0"/>
              <a:t> </a:t>
            </a:r>
            <a:r>
              <a:rPr lang="de-CH" sz="1200" dirty="0" err="1" smtClean="0"/>
              <a:t>code</a:t>
            </a:r>
            <a:r>
              <a:rPr lang="de-CH" sz="1200" dirty="0" smtClean="0"/>
              <a:t>:</a:t>
            </a:r>
          </a:p>
          <a:p>
            <a:endParaRPr lang="de-CH" sz="1000" dirty="0"/>
          </a:p>
          <a:p>
            <a:r>
              <a:rPr lang="de-CH" sz="1000" dirty="0" err="1">
                <a:latin typeface="Courier"/>
                <a:cs typeface="Courier"/>
              </a:rPr>
              <a:t>package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quickfix_initiator</a:t>
            </a:r>
            <a:r>
              <a:rPr lang="de-CH" sz="1000" dirty="0">
                <a:latin typeface="Courier"/>
                <a:cs typeface="Courier"/>
              </a:rPr>
              <a:t>;</a:t>
            </a:r>
          </a:p>
          <a:p>
            <a:endParaRPr lang="de-CH" sz="1000" dirty="0">
              <a:latin typeface="Courier"/>
              <a:cs typeface="Courier"/>
            </a:endParaRPr>
          </a:p>
          <a:p>
            <a:r>
              <a:rPr lang="de-CH" sz="1000" dirty="0" err="1">
                <a:latin typeface="Courier"/>
                <a:cs typeface="Courier"/>
              </a:rPr>
              <a:t>import</a:t>
            </a:r>
            <a:r>
              <a:rPr lang="de-CH" sz="1000" dirty="0">
                <a:latin typeface="Courier"/>
                <a:cs typeface="Courier"/>
              </a:rPr>
              <a:t> quickfix.fix42.*;</a:t>
            </a:r>
          </a:p>
          <a:p>
            <a:r>
              <a:rPr lang="de-CH" sz="1000" dirty="0" err="1">
                <a:latin typeface="Courier"/>
                <a:cs typeface="Courier"/>
              </a:rPr>
              <a:t>import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quickfix.field</a:t>
            </a:r>
            <a:r>
              <a:rPr lang="de-CH" sz="1000" dirty="0">
                <a:latin typeface="Courier"/>
                <a:cs typeface="Courier"/>
              </a:rPr>
              <a:t>.*;</a:t>
            </a:r>
          </a:p>
          <a:p>
            <a:endParaRPr lang="de-CH" sz="1000" dirty="0">
              <a:latin typeface="Courier"/>
              <a:cs typeface="Courier"/>
            </a:endParaRPr>
          </a:p>
          <a:p>
            <a:r>
              <a:rPr lang="de-CH" sz="1000" dirty="0" err="1">
                <a:latin typeface="Courier"/>
                <a:cs typeface="Courier"/>
              </a:rPr>
              <a:t>public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class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SingleOrder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extends</a:t>
            </a:r>
            <a:r>
              <a:rPr lang="de-CH" sz="1000" dirty="0">
                <a:latin typeface="Courier"/>
                <a:cs typeface="Courier"/>
              </a:rPr>
              <a:t> Order {</a:t>
            </a:r>
          </a:p>
          <a:p>
            <a:r>
              <a:rPr lang="de-CH" sz="1000" dirty="0">
                <a:latin typeface="Courier"/>
                <a:cs typeface="Courier"/>
              </a:rPr>
              <a:t>	private String </a:t>
            </a:r>
            <a:r>
              <a:rPr lang="de-CH" sz="1000" dirty="0" err="1">
                <a:latin typeface="Courier"/>
                <a:cs typeface="Courier"/>
              </a:rPr>
              <a:t>clOrdID,symbol,text</a:t>
            </a:r>
            <a:r>
              <a:rPr lang="de-CH" sz="1000" dirty="0">
                <a:latin typeface="Courier"/>
                <a:cs typeface="Courier"/>
              </a:rPr>
              <a:t>;</a:t>
            </a:r>
          </a:p>
          <a:p>
            <a:r>
              <a:rPr lang="de-CH" sz="1000" dirty="0">
                <a:latin typeface="Courier"/>
                <a:cs typeface="Courier"/>
              </a:rPr>
              <a:t>	private </a:t>
            </a:r>
            <a:r>
              <a:rPr lang="de-CH" sz="1000" dirty="0" err="1">
                <a:latin typeface="Courier"/>
                <a:cs typeface="Courier"/>
              </a:rPr>
              <a:t>char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side,ordType</a:t>
            </a:r>
            <a:r>
              <a:rPr lang="de-CH" sz="1000" dirty="0">
                <a:latin typeface="Courier"/>
                <a:cs typeface="Courier"/>
              </a:rPr>
              <a:t>;</a:t>
            </a:r>
          </a:p>
          <a:p>
            <a:r>
              <a:rPr lang="de-CH" sz="1000" dirty="0">
                <a:latin typeface="Courier"/>
                <a:cs typeface="Courier"/>
              </a:rPr>
              <a:t>	private </a:t>
            </a:r>
            <a:r>
              <a:rPr lang="de-CH" sz="1000" dirty="0" err="1">
                <a:latin typeface="Courier"/>
                <a:cs typeface="Courier"/>
              </a:rPr>
              <a:t>float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orderQty</a:t>
            </a:r>
            <a:r>
              <a:rPr lang="de-CH" sz="1000" dirty="0">
                <a:latin typeface="Courier"/>
                <a:cs typeface="Courier"/>
              </a:rPr>
              <a:t>;</a:t>
            </a:r>
          </a:p>
          <a:p>
            <a:r>
              <a:rPr lang="de-CH" sz="1000" dirty="0">
                <a:latin typeface="Courier"/>
                <a:cs typeface="Courier"/>
              </a:rPr>
              <a:t>	</a:t>
            </a:r>
          </a:p>
          <a:p>
            <a:r>
              <a:rPr lang="de-CH" sz="1000" dirty="0">
                <a:latin typeface="Courier"/>
                <a:cs typeface="Courier"/>
              </a:rPr>
              <a:t>	@</a:t>
            </a:r>
            <a:r>
              <a:rPr lang="de-CH" sz="1000" dirty="0" err="1">
                <a:latin typeface="Courier"/>
                <a:cs typeface="Courier"/>
              </a:rPr>
              <a:t>Override</a:t>
            </a:r>
            <a:endParaRPr lang="de-CH" sz="1000" dirty="0">
              <a:latin typeface="Courier"/>
              <a:cs typeface="Courier"/>
            </a:endParaRPr>
          </a:p>
          <a:p>
            <a:r>
              <a:rPr lang="de-CH" sz="1000" dirty="0">
                <a:latin typeface="Courier"/>
                <a:cs typeface="Courier"/>
              </a:rPr>
              <a:t>	</a:t>
            </a:r>
            <a:r>
              <a:rPr lang="de-CH" sz="1000" dirty="0" err="1">
                <a:latin typeface="Courier"/>
                <a:cs typeface="Courier"/>
              </a:rPr>
              <a:t>public</a:t>
            </a:r>
            <a:r>
              <a:rPr lang="de-CH" sz="1000" dirty="0">
                <a:latin typeface="Courier"/>
                <a:cs typeface="Courier"/>
              </a:rPr>
              <a:t> Message </a:t>
            </a:r>
            <a:r>
              <a:rPr lang="de-CH" sz="1000" dirty="0" err="1">
                <a:latin typeface="Courier"/>
                <a:cs typeface="Courier"/>
              </a:rPr>
              <a:t>toMessage</a:t>
            </a:r>
            <a:r>
              <a:rPr lang="de-CH" sz="1000" dirty="0">
                <a:latin typeface="Courier"/>
                <a:cs typeface="Courier"/>
              </a:rPr>
              <a:t>() {</a:t>
            </a:r>
          </a:p>
          <a:p>
            <a:r>
              <a:rPr lang="de-CH" sz="1000" dirty="0">
                <a:latin typeface="Courier"/>
                <a:cs typeface="Courier"/>
              </a:rPr>
              <a:t>		Message </a:t>
            </a:r>
            <a:r>
              <a:rPr lang="de-CH" sz="1000" dirty="0" err="1">
                <a:latin typeface="Courier"/>
                <a:cs typeface="Courier"/>
              </a:rPr>
              <a:t>msg</a:t>
            </a:r>
            <a:r>
              <a:rPr lang="de-CH" sz="1000" dirty="0">
                <a:latin typeface="Courier"/>
                <a:cs typeface="Courier"/>
              </a:rPr>
              <a:t> = 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NewOrderSingle</a:t>
            </a:r>
            <a:r>
              <a:rPr lang="de-CH" sz="1000" dirty="0">
                <a:latin typeface="Courier"/>
                <a:cs typeface="Courier"/>
              </a:rPr>
              <a:t>(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ClOrdID</a:t>
            </a:r>
            <a:r>
              <a:rPr lang="de-CH" sz="1000" dirty="0">
                <a:latin typeface="Courier"/>
                <a:cs typeface="Courier"/>
              </a:rPr>
              <a:t>(</a:t>
            </a:r>
            <a:r>
              <a:rPr lang="de-CH" sz="1000" dirty="0" err="1">
                <a:latin typeface="Courier"/>
                <a:cs typeface="Courier"/>
              </a:rPr>
              <a:t>clOrdID</a:t>
            </a:r>
            <a:r>
              <a:rPr lang="de-CH" sz="1000" dirty="0">
                <a:latin typeface="Courier"/>
                <a:cs typeface="Courier"/>
              </a:rPr>
              <a:t>),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HandlInst</a:t>
            </a:r>
            <a:r>
              <a:rPr lang="de-CH" sz="1000" dirty="0">
                <a:latin typeface="Courier"/>
                <a:cs typeface="Courier"/>
              </a:rPr>
              <a:t>('1'),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smtClean="0">
                <a:latin typeface="Courier"/>
                <a:cs typeface="Courier"/>
              </a:rPr>
              <a:t>  Symbol</a:t>
            </a:r>
            <a:r>
              <a:rPr lang="de-CH" sz="1000" dirty="0">
                <a:latin typeface="Courier"/>
                <a:cs typeface="Courier"/>
              </a:rPr>
              <a:t>(</a:t>
            </a:r>
            <a:r>
              <a:rPr lang="de-CH" sz="1000" dirty="0" err="1">
                <a:latin typeface="Courier"/>
                <a:cs typeface="Courier"/>
              </a:rPr>
              <a:t>symbol</a:t>
            </a:r>
            <a:r>
              <a:rPr lang="de-CH" sz="1000" dirty="0">
                <a:latin typeface="Courier"/>
                <a:cs typeface="Courier"/>
              </a:rPr>
              <a:t>),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Side(</a:t>
            </a:r>
            <a:r>
              <a:rPr lang="de-CH" sz="1000" dirty="0" err="1">
                <a:latin typeface="Courier"/>
                <a:cs typeface="Courier"/>
              </a:rPr>
              <a:t>side</a:t>
            </a:r>
            <a:r>
              <a:rPr lang="de-CH" sz="1000" dirty="0">
                <a:latin typeface="Courier"/>
                <a:cs typeface="Courier"/>
              </a:rPr>
              <a:t>), 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TransactTime</a:t>
            </a:r>
            <a:r>
              <a:rPr lang="de-CH" sz="1000" dirty="0">
                <a:latin typeface="Courier"/>
                <a:cs typeface="Courier"/>
              </a:rPr>
              <a:t>(), 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OrdType</a:t>
            </a:r>
            <a:r>
              <a:rPr lang="de-CH" sz="1000" dirty="0">
                <a:latin typeface="Courier"/>
                <a:cs typeface="Courier"/>
              </a:rPr>
              <a:t>(</a:t>
            </a:r>
            <a:r>
              <a:rPr lang="de-CH" sz="1000" dirty="0" err="1">
                <a:latin typeface="Courier"/>
                <a:cs typeface="Courier"/>
              </a:rPr>
              <a:t>ordType</a:t>
            </a:r>
            <a:r>
              <a:rPr lang="de-CH" sz="1000" dirty="0">
                <a:latin typeface="Courier"/>
                <a:cs typeface="Courier"/>
              </a:rPr>
              <a:t>));</a:t>
            </a:r>
          </a:p>
          <a:p>
            <a:r>
              <a:rPr lang="de-CH" sz="1000" dirty="0">
                <a:latin typeface="Courier"/>
                <a:cs typeface="Courier"/>
              </a:rPr>
              <a:t>		</a:t>
            </a:r>
            <a:r>
              <a:rPr lang="de-CH" sz="1000" dirty="0" err="1">
                <a:latin typeface="Courier"/>
                <a:cs typeface="Courier"/>
              </a:rPr>
              <a:t>msg.getHeader</a:t>
            </a:r>
            <a:r>
              <a:rPr lang="de-CH" sz="1000" dirty="0">
                <a:latin typeface="Courier"/>
                <a:cs typeface="Courier"/>
              </a:rPr>
              <a:t>().</a:t>
            </a:r>
            <a:r>
              <a:rPr lang="de-CH" sz="1000" dirty="0" err="1">
                <a:latin typeface="Courier"/>
                <a:cs typeface="Courier"/>
              </a:rPr>
              <a:t>setField</a:t>
            </a:r>
            <a:r>
              <a:rPr lang="de-CH" sz="1000" dirty="0">
                <a:latin typeface="Courier"/>
                <a:cs typeface="Courier"/>
              </a:rPr>
              <a:t>(</a:t>
            </a:r>
            <a:r>
              <a:rPr lang="de-CH" sz="1000" dirty="0" err="1">
                <a:latin typeface="Courier"/>
                <a:cs typeface="Courier"/>
              </a:rPr>
              <a:t>new</a:t>
            </a:r>
            <a:r>
              <a:rPr lang="de-CH" sz="1000" dirty="0">
                <a:latin typeface="Courier"/>
                <a:cs typeface="Courier"/>
              </a:rPr>
              <a:t> Text(</a:t>
            </a:r>
            <a:r>
              <a:rPr lang="de-CH" sz="1000" dirty="0" err="1">
                <a:latin typeface="Courier"/>
                <a:cs typeface="Courier"/>
              </a:rPr>
              <a:t>text</a:t>
            </a:r>
            <a:r>
              <a:rPr lang="de-CH" sz="1000" dirty="0">
                <a:latin typeface="Courier"/>
                <a:cs typeface="Courier"/>
              </a:rPr>
              <a:t>));</a:t>
            </a:r>
          </a:p>
          <a:p>
            <a:r>
              <a:rPr lang="de-CH" sz="1000" dirty="0">
                <a:latin typeface="Courier"/>
                <a:cs typeface="Courier"/>
              </a:rPr>
              <a:t>		</a:t>
            </a:r>
            <a:r>
              <a:rPr lang="de-CH" sz="1000" b="1" dirty="0" err="1">
                <a:latin typeface="Courier"/>
                <a:cs typeface="Courier"/>
              </a:rPr>
              <a:t>msg.setField</a:t>
            </a:r>
            <a:r>
              <a:rPr lang="de-CH" sz="1000" b="1" dirty="0">
                <a:latin typeface="Courier"/>
                <a:cs typeface="Courier"/>
              </a:rPr>
              <a:t>(</a:t>
            </a:r>
            <a:r>
              <a:rPr lang="de-CH" sz="1000" b="1" dirty="0" err="1">
                <a:latin typeface="Courier"/>
                <a:cs typeface="Courier"/>
              </a:rPr>
              <a:t>new</a:t>
            </a:r>
            <a:r>
              <a:rPr lang="de-CH" sz="1000" b="1" dirty="0">
                <a:latin typeface="Courier"/>
                <a:cs typeface="Courier"/>
              </a:rPr>
              <a:t> </a:t>
            </a:r>
            <a:r>
              <a:rPr lang="de-CH" sz="1000" b="1" dirty="0" err="1">
                <a:latin typeface="Courier"/>
                <a:cs typeface="Courier"/>
              </a:rPr>
              <a:t>OrderQty</a:t>
            </a:r>
            <a:r>
              <a:rPr lang="de-CH" sz="1000" b="1" dirty="0">
                <a:latin typeface="Courier"/>
                <a:cs typeface="Courier"/>
              </a:rPr>
              <a:t>(</a:t>
            </a:r>
            <a:r>
              <a:rPr lang="de-CH" sz="1000" b="1" dirty="0" err="1">
                <a:latin typeface="Courier"/>
                <a:cs typeface="Courier"/>
              </a:rPr>
              <a:t>orderQty</a:t>
            </a:r>
            <a:r>
              <a:rPr lang="de-CH" sz="1000" b="1" dirty="0">
                <a:latin typeface="Courier"/>
                <a:cs typeface="Courier"/>
              </a:rPr>
              <a:t>));</a:t>
            </a:r>
          </a:p>
          <a:p>
            <a:r>
              <a:rPr lang="de-CH" sz="1000" dirty="0">
                <a:latin typeface="Courier"/>
                <a:cs typeface="Courier"/>
              </a:rPr>
              <a:t>		</a:t>
            </a:r>
            <a:r>
              <a:rPr lang="de-CH" sz="1000" dirty="0" err="1">
                <a:latin typeface="Courier"/>
                <a:cs typeface="Courier"/>
              </a:rPr>
              <a:t>return</a:t>
            </a:r>
            <a:r>
              <a:rPr lang="de-CH" sz="1000" dirty="0">
                <a:latin typeface="Courier"/>
                <a:cs typeface="Courier"/>
              </a:rPr>
              <a:t> </a:t>
            </a:r>
            <a:r>
              <a:rPr lang="de-CH" sz="1000" dirty="0" err="1">
                <a:latin typeface="Courier"/>
                <a:cs typeface="Courier"/>
              </a:rPr>
              <a:t>msg</a:t>
            </a:r>
            <a:r>
              <a:rPr lang="de-CH" sz="1000" dirty="0">
                <a:latin typeface="Courier"/>
                <a:cs typeface="Courier"/>
              </a:rPr>
              <a:t>;</a:t>
            </a:r>
          </a:p>
          <a:p>
            <a:r>
              <a:rPr lang="de-CH" sz="1000" dirty="0">
                <a:latin typeface="Courier"/>
                <a:cs typeface="Courier"/>
              </a:rPr>
              <a:t>	}</a:t>
            </a:r>
          </a:p>
          <a:p>
            <a:r>
              <a:rPr lang="de-CH" sz="1000" dirty="0" smtClean="0">
                <a:latin typeface="Courier"/>
                <a:cs typeface="Courier"/>
              </a:rPr>
              <a:t>}</a:t>
            </a:r>
            <a:endParaRPr lang="de-CH" sz="1000" dirty="0">
              <a:latin typeface="Courier"/>
              <a:cs typeface="Courier"/>
            </a:endParaRPr>
          </a:p>
          <a:p>
            <a:endParaRPr lang="de-CH" sz="1000" dirty="0" smtClean="0"/>
          </a:p>
          <a:p>
            <a:endParaRPr lang="de-CH" sz="1000" dirty="0" smtClean="0"/>
          </a:p>
          <a:p>
            <a:r>
              <a:rPr lang="de-CH" sz="1200" dirty="0" smtClean="0"/>
              <a:t>Moreover add the quantity to the JSON order object. The BlotterSchema and BookSchema are update accordingly</a:t>
            </a:r>
          </a:p>
        </p:txBody>
      </p:sp>
    </p:spTree>
    <p:extLst>
      <p:ext uri="{BB962C8B-B14F-4D97-AF65-F5344CB8AC3E}">
        <p14:creationId xmlns:p14="http://schemas.microsoft.com/office/powerpoint/2010/main" val="314678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608</Words>
  <Application>Microsoft Macintosh PowerPoint</Application>
  <PresentationFormat>On-screen Show 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Flow control</vt:lpstr>
      <vt:lpstr>Place an order</vt:lpstr>
      <vt:lpstr>Execution</vt:lpstr>
      <vt:lpstr>Order flow</vt:lpstr>
      <vt:lpstr>Change in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Notebook</dc:creator>
  <cp:lastModifiedBy>usi</cp:lastModifiedBy>
  <cp:revision>16</cp:revision>
  <dcterms:created xsi:type="dcterms:W3CDTF">2017-12-07T14:22:17Z</dcterms:created>
  <dcterms:modified xsi:type="dcterms:W3CDTF">2017-12-07T21:21:50Z</dcterms:modified>
</cp:coreProperties>
</file>