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22" d="100"/>
          <a:sy n="122" d="100"/>
        </p:scale>
        <p:origin x="-123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t-IT"/>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t-IT"/>
          </a:p>
        </p:txBody>
      </p:sp>
      <p:sp>
        <p:nvSpPr>
          <p:cNvPr id="4" name="Date Placeholder 3"/>
          <p:cNvSpPr>
            <a:spLocks noGrp="1"/>
          </p:cNvSpPr>
          <p:nvPr>
            <p:ph type="dt" sz="half" idx="10"/>
          </p:nvPr>
        </p:nvSpPr>
        <p:spPr/>
        <p:txBody>
          <a:bodyPr/>
          <a:lstStyle/>
          <a:p>
            <a:fld id="{89ED0973-90BC-437E-B278-B620312CBD94}" type="datetimeFigureOut">
              <a:rPr lang="it-IT" smtClean="0"/>
              <a:t>23/11/2017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3783B84-4202-4CCA-93D3-3ABD6A290033}" type="slidenum">
              <a:rPr lang="it-IT" smtClean="0"/>
              <a:t>‹#›</a:t>
            </a:fld>
            <a:endParaRPr lang="it-IT"/>
          </a:p>
        </p:txBody>
      </p:sp>
    </p:spTree>
    <p:extLst>
      <p:ext uri="{BB962C8B-B14F-4D97-AF65-F5344CB8AC3E}">
        <p14:creationId xmlns:p14="http://schemas.microsoft.com/office/powerpoint/2010/main" val="442627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89ED0973-90BC-437E-B278-B620312CBD94}" type="datetimeFigureOut">
              <a:rPr lang="it-IT" smtClean="0"/>
              <a:t>23/11/2017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3783B84-4202-4CCA-93D3-3ABD6A290033}" type="slidenum">
              <a:rPr lang="it-IT" smtClean="0"/>
              <a:t>‹#›</a:t>
            </a:fld>
            <a:endParaRPr lang="it-IT"/>
          </a:p>
        </p:txBody>
      </p:sp>
    </p:spTree>
    <p:extLst>
      <p:ext uri="{BB962C8B-B14F-4D97-AF65-F5344CB8AC3E}">
        <p14:creationId xmlns:p14="http://schemas.microsoft.com/office/powerpoint/2010/main" val="1595381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t-IT"/>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89ED0973-90BC-437E-B278-B620312CBD94}" type="datetimeFigureOut">
              <a:rPr lang="it-IT" smtClean="0"/>
              <a:t>23/11/2017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3783B84-4202-4CCA-93D3-3ABD6A290033}" type="slidenum">
              <a:rPr lang="it-IT" smtClean="0"/>
              <a:t>‹#›</a:t>
            </a:fld>
            <a:endParaRPr lang="it-IT"/>
          </a:p>
        </p:txBody>
      </p:sp>
    </p:spTree>
    <p:extLst>
      <p:ext uri="{BB962C8B-B14F-4D97-AF65-F5344CB8AC3E}">
        <p14:creationId xmlns:p14="http://schemas.microsoft.com/office/powerpoint/2010/main" val="1495519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89ED0973-90BC-437E-B278-B620312CBD94}" type="datetimeFigureOut">
              <a:rPr lang="it-IT" smtClean="0"/>
              <a:t>23/11/2017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3783B84-4202-4CCA-93D3-3ABD6A290033}" type="slidenum">
              <a:rPr lang="it-IT" smtClean="0"/>
              <a:t>‹#›</a:t>
            </a:fld>
            <a:endParaRPr lang="it-IT"/>
          </a:p>
        </p:txBody>
      </p:sp>
    </p:spTree>
    <p:extLst>
      <p:ext uri="{BB962C8B-B14F-4D97-AF65-F5344CB8AC3E}">
        <p14:creationId xmlns:p14="http://schemas.microsoft.com/office/powerpoint/2010/main" val="4193732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t-IT"/>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ED0973-90BC-437E-B278-B620312CBD94}" type="datetimeFigureOut">
              <a:rPr lang="it-IT" smtClean="0"/>
              <a:t>23/11/2017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3783B84-4202-4CCA-93D3-3ABD6A290033}" type="slidenum">
              <a:rPr lang="it-IT" smtClean="0"/>
              <a:t>‹#›</a:t>
            </a:fld>
            <a:endParaRPr lang="it-IT"/>
          </a:p>
        </p:txBody>
      </p:sp>
    </p:spTree>
    <p:extLst>
      <p:ext uri="{BB962C8B-B14F-4D97-AF65-F5344CB8AC3E}">
        <p14:creationId xmlns:p14="http://schemas.microsoft.com/office/powerpoint/2010/main" val="3306757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Date Placeholder 4"/>
          <p:cNvSpPr>
            <a:spLocks noGrp="1"/>
          </p:cNvSpPr>
          <p:nvPr>
            <p:ph type="dt" sz="half" idx="10"/>
          </p:nvPr>
        </p:nvSpPr>
        <p:spPr/>
        <p:txBody>
          <a:bodyPr/>
          <a:lstStyle/>
          <a:p>
            <a:fld id="{89ED0973-90BC-437E-B278-B620312CBD94}" type="datetimeFigureOut">
              <a:rPr lang="it-IT" smtClean="0"/>
              <a:t>23/11/2017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3783B84-4202-4CCA-93D3-3ABD6A290033}" type="slidenum">
              <a:rPr lang="it-IT" smtClean="0"/>
              <a:t>‹#›</a:t>
            </a:fld>
            <a:endParaRPr lang="it-IT"/>
          </a:p>
        </p:txBody>
      </p:sp>
    </p:spTree>
    <p:extLst>
      <p:ext uri="{BB962C8B-B14F-4D97-AF65-F5344CB8AC3E}">
        <p14:creationId xmlns:p14="http://schemas.microsoft.com/office/powerpoint/2010/main" val="2984752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t-IT"/>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7" name="Date Placeholder 6"/>
          <p:cNvSpPr>
            <a:spLocks noGrp="1"/>
          </p:cNvSpPr>
          <p:nvPr>
            <p:ph type="dt" sz="half" idx="10"/>
          </p:nvPr>
        </p:nvSpPr>
        <p:spPr/>
        <p:txBody>
          <a:bodyPr/>
          <a:lstStyle/>
          <a:p>
            <a:fld id="{89ED0973-90BC-437E-B278-B620312CBD94}" type="datetimeFigureOut">
              <a:rPr lang="it-IT" smtClean="0"/>
              <a:t>23/11/2017</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33783B84-4202-4CCA-93D3-3ABD6A290033}" type="slidenum">
              <a:rPr lang="it-IT" smtClean="0"/>
              <a:t>‹#›</a:t>
            </a:fld>
            <a:endParaRPr lang="it-IT"/>
          </a:p>
        </p:txBody>
      </p:sp>
    </p:spTree>
    <p:extLst>
      <p:ext uri="{BB962C8B-B14F-4D97-AF65-F5344CB8AC3E}">
        <p14:creationId xmlns:p14="http://schemas.microsoft.com/office/powerpoint/2010/main" val="3517699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Date Placeholder 2"/>
          <p:cNvSpPr>
            <a:spLocks noGrp="1"/>
          </p:cNvSpPr>
          <p:nvPr>
            <p:ph type="dt" sz="half" idx="10"/>
          </p:nvPr>
        </p:nvSpPr>
        <p:spPr/>
        <p:txBody>
          <a:bodyPr/>
          <a:lstStyle/>
          <a:p>
            <a:fld id="{89ED0973-90BC-437E-B278-B620312CBD94}" type="datetimeFigureOut">
              <a:rPr lang="it-IT" smtClean="0"/>
              <a:t>23/11/2017</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33783B84-4202-4CCA-93D3-3ABD6A290033}" type="slidenum">
              <a:rPr lang="it-IT" smtClean="0"/>
              <a:t>‹#›</a:t>
            </a:fld>
            <a:endParaRPr lang="it-IT"/>
          </a:p>
        </p:txBody>
      </p:sp>
    </p:spTree>
    <p:extLst>
      <p:ext uri="{BB962C8B-B14F-4D97-AF65-F5344CB8AC3E}">
        <p14:creationId xmlns:p14="http://schemas.microsoft.com/office/powerpoint/2010/main" val="3786165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ED0973-90BC-437E-B278-B620312CBD94}" type="datetimeFigureOut">
              <a:rPr lang="it-IT" smtClean="0"/>
              <a:t>23/11/2017</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33783B84-4202-4CCA-93D3-3ABD6A290033}" type="slidenum">
              <a:rPr lang="it-IT" smtClean="0"/>
              <a:t>‹#›</a:t>
            </a:fld>
            <a:endParaRPr lang="it-IT"/>
          </a:p>
        </p:txBody>
      </p:sp>
    </p:spTree>
    <p:extLst>
      <p:ext uri="{BB962C8B-B14F-4D97-AF65-F5344CB8AC3E}">
        <p14:creationId xmlns:p14="http://schemas.microsoft.com/office/powerpoint/2010/main" val="443724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t-IT"/>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ED0973-90BC-437E-B278-B620312CBD94}" type="datetimeFigureOut">
              <a:rPr lang="it-IT" smtClean="0"/>
              <a:t>23/11/2017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3783B84-4202-4CCA-93D3-3ABD6A290033}" type="slidenum">
              <a:rPr lang="it-IT" smtClean="0"/>
              <a:t>‹#›</a:t>
            </a:fld>
            <a:endParaRPr lang="it-IT"/>
          </a:p>
        </p:txBody>
      </p:sp>
    </p:spTree>
    <p:extLst>
      <p:ext uri="{BB962C8B-B14F-4D97-AF65-F5344CB8AC3E}">
        <p14:creationId xmlns:p14="http://schemas.microsoft.com/office/powerpoint/2010/main" val="2992291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t-IT"/>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ED0973-90BC-437E-B278-B620312CBD94}" type="datetimeFigureOut">
              <a:rPr lang="it-IT" smtClean="0"/>
              <a:t>23/11/2017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3783B84-4202-4CCA-93D3-3ABD6A290033}" type="slidenum">
              <a:rPr lang="it-IT" smtClean="0"/>
              <a:t>‹#›</a:t>
            </a:fld>
            <a:endParaRPr lang="it-IT"/>
          </a:p>
        </p:txBody>
      </p:sp>
    </p:spTree>
    <p:extLst>
      <p:ext uri="{BB962C8B-B14F-4D97-AF65-F5344CB8AC3E}">
        <p14:creationId xmlns:p14="http://schemas.microsoft.com/office/powerpoint/2010/main" val="1835183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t-IT"/>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ED0973-90BC-437E-B278-B620312CBD94}" type="datetimeFigureOut">
              <a:rPr lang="it-IT" smtClean="0"/>
              <a:t>23/11/2017</a:t>
            </a:fld>
            <a:endParaRPr lang="it-IT"/>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783B84-4202-4CCA-93D3-3ABD6A290033}" type="slidenum">
              <a:rPr lang="it-IT" smtClean="0"/>
              <a:t>‹#›</a:t>
            </a:fld>
            <a:endParaRPr lang="it-IT"/>
          </a:p>
        </p:txBody>
      </p:sp>
    </p:spTree>
    <p:extLst>
      <p:ext uri="{BB962C8B-B14F-4D97-AF65-F5344CB8AC3E}">
        <p14:creationId xmlns:p14="http://schemas.microsoft.com/office/powerpoint/2010/main" val="3256526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CH" dirty="0" smtClean="0"/>
              <a:t>Order GUI</a:t>
            </a:r>
            <a:endParaRPr lang="it-IT" dirty="0"/>
          </a:p>
        </p:txBody>
      </p:sp>
      <p:sp>
        <p:nvSpPr>
          <p:cNvPr id="3" name="Subtitle 2"/>
          <p:cNvSpPr>
            <a:spLocks noGrp="1"/>
          </p:cNvSpPr>
          <p:nvPr>
            <p:ph type="subTitle" idx="1"/>
          </p:nvPr>
        </p:nvSpPr>
        <p:spPr/>
        <p:txBody>
          <a:bodyPr/>
          <a:lstStyle/>
          <a:p>
            <a:r>
              <a:rPr lang="de-CH" dirty="0" smtClean="0"/>
              <a:t>Skeleton</a:t>
            </a:r>
            <a:endParaRPr lang="it-IT" dirty="0"/>
          </a:p>
        </p:txBody>
      </p:sp>
    </p:spTree>
    <p:extLst>
      <p:ext uri="{BB962C8B-B14F-4D97-AF65-F5344CB8AC3E}">
        <p14:creationId xmlns:p14="http://schemas.microsoft.com/office/powerpoint/2010/main" val="4113341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The bar</a:t>
            </a:r>
            <a:endParaRPr lang="it-IT" dirty="0"/>
          </a:p>
        </p:txBody>
      </p:sp>
      <p:sp>
        <p:nvSpPr>
          <p:cNvPr id="3" name="Rectangle 2"/>
          <p:cNvSpPr/>
          <p:nvPr/>
        </p:nvSpPr>
        <p:spPr>
          <a:xfrm>
            <a:off x="533400" y="1600200"/>
            <a:ext cx="80772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extBox 3"/>
          <p:cNvSpPr txBox="1"/>
          <p:nvPr/>
        </p:nvSpPr>
        <p:spPr>
          <a:xfrm>
            <a:off x="609600" y="2851666"/>
            <a:ext cx="8153400" cy="2862322"/>
          </a:xfrm>
          <a:prstGeom prst="rect">
            <a:avLst/>
          </a:prstGeom>
          <a:noFill/>
        </p:spPr>
        <p:txBody>
          <a:bodyPr wrap="square" rtlCol="0">
            <a:spAutoFit/>
          </a:bodyPr>
          <a:lstStyle/>
          <a:p>
            <a:r>
              <a:rPr lang="de-CH" dirty="0" smtClean="0"/>
              <a:t>The bar must display:</a:t>
            </a:r>
          </a:p>
          <a:p>
            <a:endParaRPr lang="de-CH" dirty="0"/>
          </a:p>
          <a:p>
            <a:pPr marL="342900" indent="-342900">
              <a:buFont typeface="+mj-lt"/>
              <a:buAutoNum type="arabicPeriod"/>
            </a:pPr>
            <a:r>
              <a:rPr lang="de-CH" dirty="0" smtClean="0"/>
              <a:t>A box that is populated with the user name once he logged in</a:t>
            </a:r>
          </a:p>
          <a:p>
            <a:pPr marL="342900" indent="-342900">
              <a:buFont typeface="+mj-lt"/>
              <a:buAutoNum type="arabicPeriod"/>
            </a:pPr>
            <a:r>
              <a:rPr lang="de-CH" dirty="0" smtClean="0"/>
              <a:t>A drop down menu that allow to select the list of portfolios a user have access to. That list is store into the User Schema</a:t>
            </a:r>
          </a:p>
          <a:p>
            <a:pPr marL="342900" indent="-342900">
              <a:buFont typeface="+mj-lt"/>
              <a:buAutoNum type="arabicPeriod"/>
            </a:pPr>
            <a:r>
              <a:rPr lang="de-CH" dirty="0" smtClean="0"/>
              <a:t>A drop down menu that select the asset class among those available for the selected portfolio. The list of asset classes are stored in each Portfolio schema.</a:t>
            </a:r>
          </a:p>
          <a:p>
            <a:pPr marL="342900" indent="-342900">
              <a:buFont typeface="+mj-lt"/>
              <a:buAutoNum type="arabicPeriod"/>
            </a:pPr>
            <a:r>
              <a:rPr lang="de-CH" dirty="0"/>
              <a:t>A drop down menu that select the </a:t>
            </a:r>
            <a:r>
              <a:rPr lang="de-CH" dirty="0" smtClean="0"/>
              <a:t>broker </a:t>
            </a:r>
            <a:r>
              <a:rPr lang="de-CH" dirty="0"/>
              <a:t>among those available for the selected portfolio. The list of </a:t>
            </a:r>
            <a:r>
              <a:rPr lang="de-CH" dirty="0" smtClean="0"/>
              <a:t>brokers </a:t>
            </a:r>
            <a:r>
              <a:rPr lang="de-CH" dirty="0"/>
              <a:t>are stored in each Portfolio </a:t>
            </a:r>
            <a:r>
              <a:rPr lang="de-CH" dirty="0" smtClean="0"/>
              <a:t>schema.</a:t>
            </a:r>
          </a:p>
          <a:p>
            <a:pPr marL="342900" indent="-342900">
              <a:buFont typeface="+mj-lt"/>
              <a:buAutoNum type="arabicPeriod"/>
            </a:pPr>
            <a:endParaRPr lang="it-IT" dirty="0"/>
          </a:p>
        </p:txBody>
      </p:sp>
      <p:sp>
        <p:nvSpPr>
          <p:cNvPr id="5" name="Rectangle 4"/>
          <p:cNvSpPr/>
          <p:nvPr/>
        </p:nvSpPr>
        <p:spPr>
          <a:xfrm>
            <a:off x="609600" y="16764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User</a:t>
            </a:r>
            <a:endParaRPr lang="it-IT" dirty="0"/>
          </a:p>
        </p:txBody>
      </p:sp>
      <p:sp>
        <p:nvSpPr>
          <p:cNvPr id="6" name="TextBox 5"/>
          <p:cNvSpPr txBox="1"/>
          <p:nvPr/>
        </p:nvSpPr>
        <p:spPr>
          <a:xfrm>
            <a:off x="3962400" y="1682234"/>
            <a:ext cx="1270284" cy="369332"/>
          </a:xfrm>
          <a:prstGeom prst="rect">
            <a:avLst/>
          </a:prstGeom>
          <a:noFill/>
        </p:spPr>
        <p:txBody>
          <a:bodyPr wrap="none" rtlCol="0">
            <a:spAutoFit/>
          </a:bodyPr>
          <a:lstStyle/>
          <a:p>
            <a:r>
              <a:rPr lang="de-CH" dirty="0" smtClean="0"/>
              <a:t>Asset Class:</a:t>
            </a:r>
            <a:endParaRPr lang="it-IT" dirty="0"/>
          </a:p>
        </p:txBody>
      </p:sp>
      <p:sp>
        <p:nvSpPr>
          <p:cNvPr id="7" name="TextBox 6"/>
          <p:cNvSpPr txBox="1"/>
          <p:nvPr/>
        </p:nvSpPr>
        <p:spPr>
          <a:xfrm>
            <a:off x="1524000" y="1688068"/>
            <a:ext cx="1055225" cy="369332"/>
          </a:xfrm>
          <a:prstGeom prst="rect">
            <a:avLst/>
          </a:prstGeom>
          <a:noFill/>
        </p:spPr>
        <p:txBody>
          <a:bodyPr wrap="none" rtlCol="0">
            <a:spAutoFit/>
          </a:bodyPr>
          <a:lstStyle/>
          <a:p>
            <a:r>
              <a:rPr lang="de-CH" dirty="0" smtClean="0"/>
              <a:t>Portfolio:</a:t>
            </a:r>
            <a:endParaRPr lang="it-IT" dirty="0"/>
          </a:p>
        </p:txBody>
      </p:sp>
      <p:sp>
        <p:nvSpPr>
          <p:cNvPr id="8" name="Rectangle 7"/>
          <p:cNvSpPr/>
          <p:nvPr/>
        </p:nvSpPr>
        <p:spPr>
          <a:xfrm>
            <a:off x="2545645" y="1720334"/>
            <a:ext cx="1340555"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de-CH" dirty="0" smtClean="0">
                <a:latin typeface="Wingdings 3" panose="05040102010807070707" pitchFamily="18" charset="2"/>
              </a:rPr>
              <a:t>q</a:t>
            </a:r>
            <a:endParaRPr lang="it-IT" dirty="0">
              <a:latin typeface="Wingdings 3" panose="05040102010807070707" pitchFamily="18" charset="2"/>
            </a:endParaRPr>
          </a:p>
        </p:txBody>
      </p:sp>
      <p:sp>
        <p:nvSpPr>
          <p:cNvPr id="9" name="Rectangle 8"/>
          <p:cNvSpPr/>
          <p:nvPr/>
        </p:nvSpPr>
        <p:spPr>
          <a:xfrm>
            <a:off x="5232684" y="1720334"/>
            <a:ext cx="1168116"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de-CH" dirty="0" smtClean="0">
                <a:latin typeface="Wingdings 3" panose="05040102010807070707" pitchFamily="18" charset="2"/>
              </a:rPr>
              <a:t>q</a:t>
            </a:r>
            <a:endParaRPr lang="it-IT" dirty="0">
              <a:latin typeface="Wingdings 3" panose="05040102010807070707" pitchFamily="18" charset="2"/>
            </a:endParaRPr>
          </a:p>
        </p:txBody>
      </p:sp>
      <p:sp>
        <p:nvSpPr>
          <p:cNvPr id="10" name="TextBox 9"/>
          <p:cNvSpPr txBox="1"/>
          <p:nvPr/>
        </p:nvSpPr>
        <p:spPr>
          <a:xfrm>
            <a:off x="1068357" y="2168493"/>
            <a:ext cx="301686" cy="369332"/>
          </a:xfrm>
          <a:prstGeom prst="rect">
            <a:avLst/>
          </a:prstGeom>
          <a:noFill/>
        </p:spPr>
        <p:txBody>
          <a:bodyPr wrap="none" rtlCol="0">
            <a:spAutoFit/>
          </a:bodyPr>
          <a:lstStyle/>
          <a:p>
            <a:r>
              <a:rPr lang="de-CH" dirty="0" smtClean="0"/>
              <a:t>1</a:t>
            </a:r>
            <a:endParaRPr lang="it-IT" dirty="0"/>
          </a:p>
        </p:txBody>
      </p:sp>
      <p:sp>
        <p:nvSpPr>
          <p:cNvPr id="11" name="TextBox 10"/>
          <p:cNvSpPr txBox="1"/>
          <p:nvPr/>
        </p:nvSpPr>
        <p:spPr>
          <a:xfrm>
            <a:off x="3065079" y="2168493"/>
            <a:ext cx="301686" cy="369332"/>
          </a:xfrm>
          <a:prstGeom prst="rect">
            <a:avLst/>
          </a:prstGeom>
          <a:noFill/>
        </p:spPr>
        <p:txBody>
          <a:bodyPr wrap="none" rtlCol="0">
            <a:spAutoFit/>
          </a:bodyPr>
          <a:lstStyle/>
          <a:p>
            <a:r>
              <a:rPr lang="de-CH" dirty="0" smtClean="0"/>
              <a:t>2</a:t>
            </a:r>
            <a:endParaRPr lang="it-IT" dirty="0"/>
          </a:p>
        </p:txBody>
      </p:sp>
      <p:sp>
        <p:nvSpPr>
          <p:cNvPr id="12" name="TextBox 11"/>
          <p:cNvSpPr txBox="1"/>
          <p:nvPr/>
        </p:nvSpPr>
        <p:spPr>
          <a:xfrm>
            <a:off x="5665899" y="2170723"/>
            <a:ext cx="301686" cy="369332"/>
          </a:xfrm>
          <a:prstGeom prst="rect">
            <a:avLst/>
          </a:prstGeom>
          <a:noFill/>
        </p:spPr>
        <p:txBody>
          <a:bodyPr wrap="none" rtlCol="0">
            <a:spAutoFit/>
          </a:bodyPr>
          <a:lstStyle/>
          <a:p>
            <a:r>
              <a:rPr lang="de-CH" dirty="0" smtClean="0"/>
              <a:t>3</a:t>
            </a:r>
            <a:endParaRPr lang="it-IT" dirty="0"/>
          </a:p>
        </p:txBody>
      </p:sp>
      <p:sp>
        <p:nvSpPr>
          <p:cNvPr id="13" name="TextBox 12"/>
          <p:cNvSpPr txBox="1"/>
          <p:nvPr/>
        </p:nvSpPr>
        <p:spPr>
          <a:xfrm>
            <a:off x="6452400" y="1688068"/>
            <a:ext cx="862800" cy="369332"/>
          </a:xfrm>
          <a:prstGeom prst="rect">
            <a:avLst/>
          </a:prstGeom>
          <a:noFill/>
        </p:spPr>
        <p:txBody>
          <a:bodyPr wrap="none" rtlCol="0">
            <a:spAutoFit/>
          </a:bodyPr>
          <a:lstStyle/>
          <a:p>
            <a:r>
              <a:rPr lang="de-CH" dirty="0" smtClean="0"/>
              <a:t>Broker:</a:t>
            </a:r>
            <a:endParaRPr lang="it-IT" dirty="0"/>
          </a:p>
        </p:txBody>
      </p:sp>
      <p:sp>
        <p:nvSpPr>
          <p:cNvPr id="14" name="Rectangle 13"/>
          <p:cNvSpPr/>
          <p:nvPr/>
        </p:nvSpPr>
        <p:spPr>
          <a:xfrm>
            <a:off x="7305431" y="1720334"/>
            <a:ext cx="1168116"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de-CH" dirty="0" smtClean="0">
                <a:latin typeface="Wingdings 3" panose="05040102010807070707" pitchFamily="18" charset="2"/>
              </a:rPr>
              <a:t>q</a:t>
            </a:r>
            <a:endParaRPr lang="it-IT" dirty="0">
              <a:latin typeface="Wingdings 3" panose="05040102010807070707" pitchFamily="18" charset="2"/>
            </a:endParaRPr>
          </a:p>
        </p:txBody>
      </p:sp>
      <p:sp>
        <p:nvSpPr>
          <p:cNvPr id="15" name="TextBox 14"/>
          <p:cNvSpPr txBox="1"/>
          <p:nvPr/>
        </p:nvSpPr>
        <p:spPr>
          <a:xfrm>
            <a:off x="7738646" y="2168493"/>
            <a:ext cx="301686" cy="369332"/>
          </a:xfrm>
          <a:prstGeom prst="rect">
            <a:avLst/>
          </a:prstGeom>
          <a:noFill/>
        </p:spPr>
        <p:txBody>
          <a:bodyPr wrap="none" rtlCol="0">
            <a:spAutoFit/>
          </a:bodyPr>
          <a:lstStyle/>
          <a:p>
            <a:r>
              <a:rPr lang="de-CH" dirty="0" smtClean="0"/>
              <a:t>4</a:t>
            </a:r>
            <a:endParaRPr lang="it-IT" dirty="0"/>
          </a:p>
        </p:txBody>
      </p:sp>
    </p:spTree>
    <p:extLst>
      <p:ext uri="{BB962C8B-B14F-4D97-AF65-F5344CB8AC3E}">
        <p14:creationId xmlns:p14="http://schemas.microsoft.com/office/powerpoint/2010/main" val="26155363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The Builder Frame</a:t>
            </a:r>
            <a:endParaRPr lang="it-IT" dirty="0"/>
          </a:p>
        </p:txBody>
      </p:sp>
      <p:sp>
        <p:nvSpPr>
          <p:cNvPr id="3" name="TextBox 2"/>
          <p:cNvSpPr txBox="1"/>
          <p:nvPr/>
        </p:nvSpPr>
        <p:spPr>
          <a:xfrm>
            <a:off x="439938" y="1676400"/>
            <a:ext cx="8170661" cy="830997"/>
          </a:xfrm>
          <a:prstGeom prst="rect">
            <a:avLst/>
          </a:prstGeom>
          <a:noFill/>
        </p:spPr>
        <p:txBody>
          <a:bodyPr wrap="square" rtlCol="0">
            <a:spAutoFit/>
          </a:bodyPr>
          <a:lstStyle/>
          <a:p>
            <a:r>
              <a:rPr lang="de-CH" sz="1200" dirty="0" smtClean="0"/>
              <a:t>The builder frame is a set of controls that allow the user to build an order i.e. select all details necessary to form an order.</a:t>
            </a:r>
          </a:p>
          <a:p>
            <a:endParaRPr lang="de-CH" sz="1200" dirty="0"/>
          </a:p>
          <a:p>
            <a:r>
              <a:rPr lang="de-CH" sz="1200" dirty="0" smtClean="0"/>
              <a:t>The Builder Frame components change according to the selection done by the user in the bar especially the «Asset Class», but a part is fixed i.e. independent of the «Asset Class» selection.</a:t>
            </a:r>
          </a:p>
        </p:txBody>
      </p:sp>
      <p:sp>
        <p:nvSpPr>
          <p:cNvPr id="4" name="Rectangle 3"/>
          <p:cNvSpPr/>
          <p:nvPr/>
        </p:nvSpPr>
        <p:spPr>
          <a:xfrm>
            <a:off x="5943600" y="2899474"/>
            <a:ext cx="2514600" cy="19773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CH" dirty="0" smtClean="0">
                <a:solidFill>
                  <a:schemeClr val="tx1"/>
                </a:solidFill>
              </a:rPr>
              <a:t>Quantity</a:t>
            </a:r>
            <a:endParaRPr lang="it-IT"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577489787"/>
              </p:ext>
            </p:extLst>
          </p:nvPr>
        </p:nvGraphicFramePr>
        <p:xfrm>
          <a:off x="6781800" y="3661475"/>
          <a:ext cx="1463040" cy="822960"/>
        </p:xfrm>
        <a:graphic>
          <a:graphicData uri="http://schemas.openxmlformats.org/drawingml/2006/table">
            <a:tbl>
              <a:tblPr firstRow="1" bandRow="1">
                <a:tableStyleId>{5C22544A-7EE6-4342-B048-85BDC9FD1C3A}</a:tableStyleId>
              </a:tblPr>
              <a:tblGrid>
                <a:gridCol w="487680"/>
                <a:gridCol w="487680"/>
                <a:gridCol w="487680"/>
              </a:tblGrid>
              <a:tr h="411480">
                <a:tc>
                  <a:txBody>
                    <a:bodyPr/>
                    <a:lstStyle/>
                    <a:p>
                      <a:r>
                        <a:rPr lang="de-CH" sz="1400" dirty="0" smtClean="0">
                          <a:solidFill>
                            <a:schemeClr val="tx1"/>
                          </a:solidFill>
                        </a:rPr>
                        <a:t>10</a:t>
                      </a:r>
                      <a:endParaRPr lang="it-IT"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CH" sz="1400" dirty="0" smtClean="0">
                          <a:solidFill>
                            <a:schemeClr val="tx1"/>
                          </a:solidFill>
                        </a:rPr>
                        <a:t>20</a:t>
                      </a:r>
                      <a:endParaRPr lang="it-IT"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CH" sz="1400" dirty="0" smtClean="0">
                          <a:solidFill>
                            <a:schemeClr val="tx1"/>
                          </a:solidFill>
                        </a:rPr>
                        <a:t>50</a:t>
                      </a:r>
                      <a:endParaRPr lang="it-IT"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11480">
                <a:tc>
                  <a:txBody>
                    <a:bodyPr/>
                    <a:lstStyle/>
                    <a:p>
                      <a:r>
                        <a:rPr lang="de-CH" sz="1400" dirty="0" smtClean="0">
                          <a:solidFill>
                            <a:schemeClr val="tx1"/>
                          </a:solidFill>
                        </a:rPr>
                        <a:t>100</a:t>
                      </a:r>
                      <a:endParaRPr lang="it-IT"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CH" sz="1400" dirty="0" smtClean="0">
                          <a:solidFill>
                            <a:schemeClr val="tx1"/>
                          </a:solidFill>
                        </a:rPr>
                        <a:t>200</a:t>
                      </a:r>
                      <a:endParaRPr lang="it-IT"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CH" sz="1400" dirty="0" smtClean="0">
                          <a:solidFill>
                            <a:schemeClr val="tx1"/>
                          </a:solidFill>
                        </a:rPr>
                        <a:t>300</a:t>
                      </a:r>
                      <a:endParaRPr lang="it-IT"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6" name="TextBox 5"/>
          <p:cNvSpPr txBox="1"/>
          <p:nvPr/>
        </p:nvSpPr>
        <p:spPr>
          <a:xfrm>
            <a:off x="5943600" y="2514600"/>
            <a:ext cx="2613664" cy="369332"/>
          </a:xfrm>
          <a:prstGeom prst="rect">
            <a:avLst/>
          </a:prstGeom>
          <a:noFill/>
        </p:spPr>
        <p:txBody>
          <a:bodyPr wrap="none" rtlCol="0">
            <a:spAutoFit/>
          </a:bodyPr>
          <a:lstStyle/>
          <a:p>
            <a:r>
              <a:rPr lang="de-CH" dirty="0" smtClean="0">
                <a:solidFill>
                  <a:srgbClr val="FF0000"/>
                </a:solidFill>
              </a:rPr>
              <a:t>The same as the snapshot</a:t>
            </a:r>
            <a:endParaRPr lang="it-IT" dirty="0">
              <a:solidFill>
                <a:srgbClr val="FF0000"/>
              </a:solidFill>
            </a:endParaRPr>
          </a:p>
        </p:txBody>
      </p:sp>
      <p:sp>
        <p:nvSpPr>
          <p:cNvPr id="7" name="Rectangle 6"/>
          <p:cNvSpPr/>
          <p:nvPr/>
        </p:nvSpPr>
        <p:spPr>
          <a:xfrm>
            <a:off x="3276600" y="2895600"/>
            <a:ext cx="2514600" cy="1981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CH" dirty="0" smtClean="0">
                <a:solidFill>
                  <a:schemeClr val="tx1"/>
                </a:solidFill>
              </a:rPr>
              <a:t>Order features</a:t>
            </a:r>
            <a:endParaRPr lang="it-IT" dirty="0">
              <a:solidFill>
                <a:schemeClr val="tx1"/>
              </a:solidFill>
            </a:endParaRPr>
          </a:p>
        </p:txBody>
      </p:sp>
      <p:sp>
        <p:nvSpPr>
          <p:cNvPr id="8" name="Rectangle 7"/>
          <p:cNvSpPr/>
          <p:nvPr/>
        </p:nvSpPr>
        <p:spPr>
          <a:xfrm>
            <a:off x="533400" y="2883931"/>
            <a:ext cx="2514600" cy="19928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CH" dirty="0" smtClean="0">
                <a:solidFill>
                  <a:schemeClr val="tx1"/>
                </a:solidFill>
              </a:rPr>
              <a:t>Asset details</a:t>
            </a:r>
          </a:p>
          <a:p>
            <a:pPr algn="ctr"/>
            <a:endParaRPr lang="de-CH" dirty="0">
              <a:solidFill>
                <a:schemeClr val="tx1"/>
              </a:solidFill>
            </a:endParaRPr>
          </a:p>
          <a:p>
            <a:pPr algn="ctr"/>
            <a:r>
              <a:rPr lang="de-CH" dirty="0" smtClean="0">
                <a:solidFill>
                  <a:srgbClr val="FF0000"/>
                </a:solidFill>
              </a:rPr>
              <a:t>This is the variable part that depends on the «Asset Class» selected</a:t>
            </a:r>
            <a:endParaRPr lang="it-IT" dirty="0">
              <a:solidFill>
                <a:srgbClr val="FF0000"/>
              </a:solidFill>
            </a:endParaRPr>
          </a:p>
        </p:txBody>
      </p:sp>
      <p:sp>
        <p:nvSpPr>
          <p:cNvPr id="9" name="Rectangle 8"/>
          <p:cNvSpPr/>
          <p:nvPr/>
        </p:nvSpPr>
        <p:spPr>
          <a:xfrm>
            <a:off x="4191000" y="3694212"/>
            <a:ext cx="1456432"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de-CH" sz="1200" dirty="0" smtClean="0">
                <a:solidFill>
                  <a:schemeClr val="tx1"/>
                </a:solidFill>
                <a:latin typeface="Wingdings 3" panose="05040102010807070707" pitchFamily="18" charset="2"/>
              </a:rPr>
              <a:t>q</a:t>
            </a:r>
            <a:endParaRPr lang="it-IT" sz="1200" dirty="0">
              <a:solidFill>
                <a:schemeClr val="tx1"/>
              </a:solidFill>
              <a:latin typeface="Wingdings 3" panose="05040102010807070707" pitchFamily="18" charset="2"/>
            </a:endParaRPr>
          </a:p>
        </p:txBody>
      </p:sp>
      <p:sp>
        <p:nvSpPr>
          <p:cNvPr id="10" name="TextBox 9"/>
          <p:cNvSpPr txBox="1"/>
          <p:nvPr/>
        </p:nvSpPr>
        <p:spPr>
          <a:xfrm>
            <a:off x="3352800" y="3654623"/>
            <a:ext cx="578876" cy="307777"/>
          </a:xfrm>
          <a:prstGeom prst="rect">
            <a:avLst/>
          </a:prstGeom>
          <a:noFill/>
        </p:spPr>
        <p:txBody>
          <a:bodyPr wrap="none" rtlCol="0">
            <a:spAutoFit/>
          </a:bodyPr>
          <a:lstStyle/>
          <a:p>
            <a:r>
              <a:rPr lang="de-CH" sz="1400" dirty="0" smtClean="0"/>
              <a:t>Type:</a:t>
            </a:r>
            <a:endParaRPr lang="it-IT" sz="1400" dirty="0"/>
          </a:p>
        </p:txBody>
      </p:sp>
      <p:sp>
        <p:nvSpPr>
          <p:cNvPr id="11" name="Rectangle 10"/>
          <p:cNvSpPr/>
          <p:nvPr/>
        </p:nvSpPr>
        <p:spPr>
          <a:xfrm>
            <a:off x="4191000" y="4002887"/>
            <a:ext cx="1456432"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it-IT" sz="1200" dirty="0">
              <a:solidFill>
                <a:schemeClr val="tx1"/>
              </a:solidFill>
              <a:latin typeface="Wingdings 3" panose="05040102010807070707" pitchFamily="18" charset="2"/>
            </a:endParaRPr>
          </a:p>
        </p:txBody>
      </p:sp>
      <p:sp>
        <p:nvSpPr>
          <p:cNvPr id="12" name="TextBox 11"/>
          <p:cNvSpPr txBox="1"/>
          <p:nvPr/>
        </p:nvSpPr>
        <p:spPr>
          <a:xfrm>
            <a:off x="3352800" y="3962400"/>
            <a:ext cx="595035" cy="307777"/>
          </a:xfrm>
          <a:prstGeom prst="rect">
            <a:avLst/>
          </a:prstGeom>
          <a:noFill/>
        </p:spPr>
        <p:txBody>
          <a:bodyPr wrap="none" rtlCol="0">
            <a:spAutoFit/>
          </a:bodyPr>
          <a:lstStyle/>
          <a:p>
            <a:r>
              <a:rPr lang="de-CH" sz="1400" dirty="0" smtClean="0"/>
              <a:t>Price:</a:t>
            </a:r>
            <a:endParaRPr lang="it-IT" sz="1400" dirty="0"/>
          </a:p>
        </p:txBody>
      </p:sp>
      <p:sp>
        <p:nvSpPr>
          <p:cNvPr id="13" name="Rectangle 12"/>
          <p:cNvSpPr/>
          <p:nvPr/>
        </p:nvSpPr>
        <p:spPr>
          <a:xfrm>
            <a:off x="4191000" y="4303812"/>
            <a:ext cx="1456432"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de-CH" sz="1200" dirty="0" smtClean="0">
                <a:solidFill>
                  <a:schemeClr val="tx1"/>
                </a:solidFill>
                <a:latin typeface="Wingdings 3" panose="05040102010807070707" pitchFamily="18" charset="2"/>
              </a:rPr>
              <a:t>q</a:t>
            </a:r>
            <a:endParaRPr lang="it-IT" sz="1200" dirty="0">
              <a:solidFill>
                <a:schemeClr val="tx1"/>
              </a:solidFill>
              <a:latin typeface="Wingdings 3" panose="05040102010807070707" pitchFamily="18" charset="2"/>
            </a:endParaRPr>
          </a:p>
        </p:txBody>
      </p:sp>
      <p:sp>
        <p:nvSpPr>
          <p:cNvPr id="14" name="TextBox 13"/>
          <p:cNvSpPr txBox="1"/>
          <p:nvPr/>
        </p:nvSpPr>
        <p:spPr>
          <a:xfrm>
            <a:off x="3352936" y="4264223"/>
            <a:ext cx="873444" cy="307777"/>
          </a:xfrm>
          <a:prstGeom prst="rect">
            <a:avLst/>
          </a:prstGeom>
          <a:noFill/>
        </p:spPr>
        <p:txBody>
          <a:bodyPr wrap="none" rtlCol="0">
            <a:spAutoFit/>
          </a:bodyPr>
          <a:lstStyle/>
          <a:p>
            <a:r>
              <a:rPr lang="de-CH" sz="1400" dirty="0" smtClean="0"/>
              <a:t>Duration:</a:t>
            </a:r>
            <a:endParaRPr lang="it-IT" sz="1400" dirty="0"/>
          </a:p>
        </p:txBody>
      </p:sp>
      <p:sp>
        <p:nvSpPr>
          <p:cNvPr id="15" name="TextBox 14"/>
          <p:cNvSpPr txBox="1"/>
          <p:nvPr/>
        </p:nvSpPr>
        <p:spPr>
          <a:xfrm>
            <a:off x="3372309" y="3379246"/>
            <a:ext cx="540533" cy="307777"/>
          </a:xfrm>
          <a:prstGeom prst="rect">
            <a:avLst/>
          </a:prstGeom>
          <a:noFill/>
        </p:spPr>
        <p:txBody>
          <a:bodyPr wrap="none" rtlCol="0">
            <a:spAutoFit/>
          </a:bodyPr>
          <a:lstStyle/>
          <a:p>
            <a:r>
              <a:rPr lang="de-CH" sz="1400" dirty="0" smtClean="0"/>
              <a:t>Side:</a:t>
            </a:r>
            <a:endParaRPr lang="it-IT" sz="1400" dirty="0"/>
          </a:p>
        </p:txBody>
      </p:sp>
      <p:sp>
        <p:nvSpPr>
          <p:cNvPr id="16" name="Oval 15"/>
          <p:cNvSpPr/>
          <p:nvPr/>
        </p:nvSpPr>
        <p:spPr>
          <a:xfrm>
            <a:off x="4770120" y="3429000"/>
            <a:ext cx="182880" cy="1828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Oval 16"/>
          <p:cNvSpPr/>
          <p:nvPr/>
        </p:nvSpPr>
        <p:spPr>
          <a:xfrm>
            <a:off x="5455920" y="3429000"/>
            <a:ext cx="182880" cy="1828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TextBox 17"/>
          <p:cNvSpPr txBox="1"/>
          <p:nvPr/>
        </p:nvSpPr>
        <p:spPr>
          <a:xfrm>
            <a:off x="4314570" y="3377757"/>
            <a:ext cx="486030" cy="307777"/>
          </a:xfrm>
          <a:prstGeom prst="rect">
            <a:avLst/>
          </a:prstGeom>
          <a:noFill/>
        </p:spPr>
        <p:txBody>
          <a:bodyPr wrap="none" rtlCol="0">
            <a:spAutoFit/>
          </a:bodyPr>
          <a:lstStyle/>
          <a:p>
            <a:r>
              <a:rPr lang="de-CH" sz="1400" dirty="0" smtClean="0"/>
              <a:t>BUY</a:t>
            </a:r>
            <a:endParaRPr lang="it-IT" sz="1400" dirty="0"/>
          </a:p>
        </p:txBody>
      </p:sp>
      <p:sp>
        <p:nvSpPr>
          <p:cNvPr id="19" name="TextBox 18"/>
          <p:cNvSpPr txBox="1"/>
          <p:nvPr/>
        </p:nvSpPr>
        <p:spPr>
          <a:xfrm>
            <a:off x="5001906" y="3366551"/>
            <a:ext cx="505267" cy="307777"/>
          </a:xfrm>
          <a:prstGeom prst="rect">
            <a:avLst/>
          </a:prstGeom>
          <a:noFill/>
        </p:spPr>
        <p:txBody>
          <a:bodyPr wrap="none" rtlCol="0">
            <a:spAutoFit/>
          </a:bodyPr>
          <a:lstStyle/>
          <a:p>
            <a:r>
              <a:rPr lang="de-CH" sz="1400" dirty="0" smtClean="0"/>
              <a:t>SELL</a:t>
            </a:r>
            <a:endParaRPr lang="it-IT" sz="1400" dirty="0"/>
          </a:p>
        </p:txBody>
      </p:sp>
      <p:sp>
        <p:nvSpPr>
          <p:cNvPr id="22" name="Line Callout 3 21"/>
          <p:cNvSpPr/>
          <p:nvPr/>
        </p:nvSpPr>
        <p:spPr>
          <a:xfrm>
            <a:off x="6248400" y="5181600"/>
            <a:ext cx="2590800" cy="533400"/>
          </a:xfrm>
          <a:prstGeom prst="borderCallout3">
            <a:avLst>
              <a:gd name="adj1" fmla="val -259959"/>
              <a:gd name="adj2" fmla="val -23064"/>
              <a:gd name="adj3" fmla="val -261613"/>
              <a:gd name="adj4" fmla="val -14958"/>
              <a:gd name="adj5" fmla="val 47887"/>
              <a:gd name="adj6" fmla="val -14856"/>
              <a:gd name="adj7" fmla="val 49558"/>
              <a:gd name="adj8" fmla="val 13"/>
            </a:avLst>
          </a:prstGeom>
          <a:ln>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p>
          <a:p>
            <a:pPr algn="ctr"/>
            <a:endParaRPr lang="en-US" sz="1000" dirty="0"/>
          </a:p>
          <a:p>
            <a:pPr algn="ctr"/>
            <a:r>
              <a:rPr lang="en-US" sz="1000" dirty="0" smtClean="0"/>
              <a:t>Should </a:t>
            </a:r>
            <a:r>
              <a:rPr lang="en-US" sz="1000" dirty="0"/>
              <a:t>display at least  2 kinds of orders «MKT» and «LMT</a:t>
            </a:r>
            <a:r>
              <a:rPr lang="en-US" sz="1000" dirty="0" smtClean="0"/>
              <a:t>». If the order type is “LMT” The Price box should be displayed.</a:t>
            </a:r>
            <a:endParaRPr lang="en-US" sz="1000" dirty="0"/>
          </a:p>
          <a:p>
            <a:pPr algn="ctr"/>
            <a:endParaRPr lang="it-IT" dirty="0"/>
          </a:p>
        </p:txBody>
      </p:sp>
      <p:sp>
        <p:nvSpPr>
          <p:cNvPr id="23" name="Line Callout 3 22"/>
          <p:cNvSpPr/>
          <p:nvPr/>
        </p:nvSpPr>
        <p:spPr>
          <a:xfrm>
            <a:off x="6248400" y="5867400"/>
            <a:ext cx="2590800" cy="533400"/>
          </a:xfrm>
          <a:prstGeom prst="borderCallout3">
            <a:avLst>
              <a:gd name="adj1" fmla="val -249703"/>
              <a:gd name="adj2" fmla="val -61375"/>
              <a:gd name="adj3" fmla="val 49010"/>
              <a:gd name="adj4" fmla="val -62017"/>
              <a:gd name="adj5" fmla="val 47888"/>
              <a:gd name="adj6" fmla="val -16967"/>
              <a:gd name="adj7" fmla="val 49558"/>
              <a:gd name="adj8" fmla="val 13"/>
            </a:avLst>
          </a:prstGeom>
          <a:ln>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Should </a:t>
            </a:r>
            <a:r>
              <a:rPr lang="en-US" sz="1000" dirty="0"/>
              <a:t>display at least  2 kinds of orders </a:t>
            </a:r>
            <a:r>
              <a:rPr lang="en-US" sz="1000" dirty="0" smtClean="0"/>
              <a:t>duration «DAY» </a:t>
            </a:r>
            <a:r>
              <a:rPr lang="en-US" sz="1000" dirty="0"/>
              <a:t>and </a:t>
            </a:r>
            <a:r>
              <a:rPr lang="en-US" sz="1000" dirty="0" smtClean="0"/>
              <a:t>«GTC». </a:t>
            </a:r>
            <a:endParaRPr lang="it-IT" dirty="0"/>
          </a:p>
        </p:txBody>
      </p:sp>
    </p:spTree>
    <p:extLst>
      <p:ext uri="{BB962C8B-B14F-4D97-AF65-F5344CB8AC3E}">
        <p14:creationId xmlns:p14="http://schemas.microsoft.com/office/powerpoint/2010/main" val="19165068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Asset Details: Equity</a:t>
            </a:r>
            <a:endParaRPr lang="it-IT" dirty="0"/>
          </a:p>
        </p:txBody>
      </p:sp>
      <p:sp>
        <p:nvSpPr>
          <p:cNvPr id="3" name="TextBox 2"/>
          <p:cNvSpPr txBox="1"/>
          <p:nvPr/>
        </p:nvSpPr>
        <p:spPr>
          <a:xfrm>
            <a:off x="439938" y="1676400"/>
            <a:ext cx="8170661" cy="276999"/>
          </a:xfrm>
          <a:prstGeom prst="rect">
            <a:avLst/>
          </a:prstGeom>
          <a:noFill/>
        </p:spPr>
        <p:txBody>
          <a:bodyPr wrap="square" rtlCol="0">
            <a:spAutoFit/>
          </a:bodyPr>
          <a:lstStyle/>
          <a:p>
            <a:r>
              <a:rPr lang="de-CH" sz="1200" dirty="0" smtClean="0"/>
              <a:t>If «Equity» is selected as asset class only a drop down menu should be displayed in the Builder Frame Asset Details</a:t>
            </a:r>
          </a:p>
        </p:txBody>
      </p:sp>
      <p:sp>
        <p:nvSpPr>
          <p:cNvPr id="8" name="Rectangle 7"/>
          <p:cNvSpPr/>
          <p:nvPr/>
        </p:nvSpPr>
        <p:spPr>
          <a:xfrm>
            <a:off x="1524000" y="2883931"/>
            <a:ext cx="4114800" cy="22976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CH" dirty="0" smtClean="0">
                <a:solidFill>
                  <a:schemeClr val="tx1"/>
                </a:solidFill>
              </a:rPr>
              <a:t>Asset details</a:t>
            </a:r>
          </a:p>
          <a:p>
            <a:pPr algn="ctr"/>
            <a:endParaRPr lang="de-CH" dirty="0" smtClean="0">
              <a:solidFill>
                <a:schemeClr val="tx1"/>
              </a:solidFill>
            </a:endParaRPr>
          </a:p>
          <a:p>
            <a:pPr algn="ctr"/>
            <a:endParaRPr lang="de-CH" dirty="0">
              <a:solidFill>
                <a:schemeClr val="tx1"/>
              </a:solidFill>
            </a:endParaRPr>
          </a:p>
        </p:txBody>
      </p:sp>
      <p:sp>
        <p:nvSpPr>
          <p:cNvPr id="24" name="Rectangle 23"/>
          <p:cNvSpPr/>
          <p:nvPr/>
        </p:nvSpPr>
        <p:spPr>
          <a:xfrm>
            <a:off x="3181465" y="3579911"/>
            <a:ext cx="2091979"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de-CH" sz="1200" dirty="0" smtClean="0">
                <a:solidFill>
                  <a:schemeClr val="tx1"/>
                </a:solidFill>
                <a:latin typeface="Wingdings 3" panose="05040102010807070707" pitchFamily="18" charset="2"/>
              </a:rPr>
              <a:t>q</a:t>
            </a:r>
            <a:endParaRPr lang="it-IT" sz="1200" dirty="0">
              <a:solidFill>
                <a:schemeClr val="tx1"/>
              </a:solidFill>
              <a:latin typeface="Wingdings 3" panose="05040102010807070707" pitchFamily="18" charset="2"/>
            </a:endParaRPr>
          </a:p>
        </p:txBody>
      </p:sp>
      <p:sp>
        <p:nvSpPr>
          <p:cNvPr id="25" name="TextBox 24"/>
          <p:cNvSpPr txBox="1"/>
          <p:nvPr/>
        </p:nvSpPr>
        <p:spPr>
          <a:xfrm>
            <a:off x="1981200" y="3572587"/>
            <a:ext cx="1200265" cy="307777"/>
          </a:xfrm>
          <a:prstGeom prst="rect">
            <a:avLst/>
          </a:prstGeom>
          <a:noFill/>
        </p:spPr>
        <p:txBody>
          <a:bodyPr wrap="none" rtlCol="0">
            <a:spAutoFit/>
          </a:bodyPr>
          <a:lstStyle/>
          <a:p>
            <a:r>
              <a:rPr lang="de-CH" sz="1400" dirty="0" smtClean="0"/>
              <a:t>Stock Symbol:</a:t>
            </a:r>
            <a:endParaRPr lang="it-IT" sz="1400" dirty="0"/>
          </a:p>
        </p:txBody>
      </p:sp>
      <p:sp>
        <p:nvSpPr>
          <p:cNvPr id="26" name="Rectangle 25"/>
          <p:cNvSpPr/>
          <p:nvPr/>
        </p:nvSpPr>
        <p:spPr>
          <a:xfrm>
            <a:off x="3181465" y="4380012"/>
            <a:ext cx="2091979"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it-IT" sz="1200" dirty="0">
              <a:solidFill>
                <a:schemeClr val="tx1"/>
              </a:solidFill>
              <a:latin typeface="Wingdings 3" panose="05040102010807070707" pitchFamily="18" charset="2"/>
            </a:endParaRPr>
          </a:p>
        </p:txBody>
      </p:sp>
      <p:sp>
        <p:nvSpPr>
          <p:cNvPr id="27" name="TextBox 26"/>
          <p:cNvSpPr txBox="1"/>
          <p:nvPr/>
        </p:nvSpPr>
        <p:spPr>
          <a:xfrm>
            <a:off x="1981200" y="4340423"/>
            <a:ext cx="919739" cy="307777"/>
          </a:xfrm>
          <a:prstGeom prst="rect">
            <a:avLst/>
          </a:prstGeom>
          <a:noFill/>
        </p:spPr>
        <p:txBody>
          <a:bodyPr wrap="none" rtlCol="0">
            <a:spAutoFit/>
          </a:bodyPr>
          <a:lstStyle/>
          <a:p>
            <a:r>
              <a:rPr lang="de-CH" sz="1400" dirty="0" smtClean="0"/>
              <a:t>Exchange:</a:t>
            </a:r>
            <a:endParaRPr lang="it-IT" sz="1400" dirty="0"/>
          </a:p>
        </p:txBody>
      </p:sp>
      <p:sp>
        <p:nvSpPr>
          <p:cNvPr id="20" name="Line Callout 1 19"/>
          <p:cNvSpPr/>
          <p:nvPr/>
        </p:nvSpPr>
        <p:spPr>
          <a:xfrm>
            <a:off x="6629399" y="3389411"/>
            <a:ext cx="1981200" cy="609600"/>
          </a:xfrm>
          <a:prstGeom prst="borderCallout1">
            <a:avLst>
              <a:gd name="adj1" fmla="val 49366"/>
              <a:gd name="adj2" fmla="val -641"/>
              <a:gd name="adj3" fmla="val 49679"/>
              <a:gd name="adj4" fmla="val -67919"/>
            </a:avLst>
          </a:prstGeom>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Should display the equity symbols of all equities that are listed in the DB portfolio settings of the User</a:t>
            </a:r>
          </a:p>
          <a:p>
            <a:pPr algn="ctr"/>
            <a:endParaRPr lang="it-IT" sz="1000" dirty="0"/>
          </a:p>
        </p:txBody>
      </p:sp>
      <p:sp>
        <p:nvSpPr>
          <p:cNvPr id="33" name="Line Callout 1 32"/>
          <p:cNvSpPr/>
          <p:nvPr/>
        </p:nvSpPr>
        <p:spPr>
          <a:xfrm>
            <a:off x="6629399" y="4189510"/>
            <a:ext cx="1981200" cy="685801"/>
          </a:xfrm>
          <a:prstGeom prst="borderCallout1">
            <a:avLst>
              <a:gd name="adj1" fmla="val 49366"/>
              <a:gd name="adj2" fmla="val -641"/>
              <a:gd name="adj3" fmla="val 49679"/>
              <a:gd name="adj4" fmla="val -67919"/>
            </a:avLst>
          </a:prstGeom>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p>
          <a:p>
            <a:pPr algn="ctr"/>
            <a:r>
              <a:rPr lang="en-US" sz="1000" dirty="0" smtClean="0"/>
              <a:t>Once selected the symbol the exchange and the currency must be retrieved from the Registry Schema</a:t>
            </a:r>
            <a:endParaRPr lang="en-US" sz="1000" dirty="0"/>
          </a:p>
          <a:p>
            <a:pPr algn="ctr"/>
            <a:endParaRPr lang="it-IT" sz="1000" dirty="0"/>
          </a:p>
        </p:txBody>
      </p:sp>
      <p:sp>
        <p:nvSpPr>
          <p:cNvPr id="34" name="Rectangle 33"/>
          <p:cNvSpPr/>
          <p:nvPr/>
        </p:nvSpPr>
        <p:spPr>
          <a:xfrm>
            <a:off x="3181464" y="4761012"/>
            <a:ext cx="2091979"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it-IT" sz="1200" dirty="0">
              <a:solidFill>
                <a:schemeClr val="tx1"/>
              </a:solidFill>
              <a:latin typeface="Wingdings 3" panose="05040102010807070707" pitchFamily="18" charset="2"/>
            </a:endParaRPr>
          </a:p>
        </p:txBody>
      </p:sp>
      <p:sp>
        <p:nvSpPr>
          <p:cNvPr id="35" name="TextBox 34"/>
          <p:cNvSpPr txBox="1"/>
          <p:nvPr/>
        </p:nvSpPr>
        <p:spPr>
          <a:xfrm>
            <a:off x="1981199" y="4721423"/>
            <a:ext cx="887615" cy="307777"/>
          </a:xfrm>
          <a:prstGeom prst="rect">
            <a:avLst/>
          </a:prstGeom>
          <a:noFill/>
        </p:spPr>
        <p:txBody>
          <a:bodyPr wrap="none" rtlCol="0">
            <a:spAutoFit/>
          </a:bodyPr>
          <a:lstStyle/>
          <a:p>
            <a:r>
              <a:rPr lang="de-CH" sz="1400" dirty="0" smtClean="0"/>
              <a:t>Currency:</a:t>
            </a:r>
            <a:endParaRPr lang="it-IT" sz="1400" dirty="0"/>
          </a:p>
        </p:txBody>
      </p:sp>
      <p:cxnSp>
        <p:nvCxnSpPr>
          <p:cNvPr id="36" name="Straight Arrow Connector 35"/>
          <p:cNvCxnSpPr>
            <a:stCxn id="33" idx="2"/>
            <a:endCxn id="34" idx="3"/>
          </p:cNvCxnSpPr>
          <p:nvPr/>
        </p:nvCxnSpPr>
        <p:spPr>
          <a:xfrm flipH="1">
            <a:off x="5273443" y="4532411"/>
            <a:ext cx="1355956" cy="342901"/>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47360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Asset Details: Future</a:t>
            </a:r>
            <a:endParaRPr lang="it-IT" dirty="0"/>
          </a:p>
        </p:txBody>
      </p:sp>
      <p:sp>
        <p:nvSpPr>
          <p:cNvPr id="3" name="TextBox 2"/>
          <p:cNvSpPr txBox="1"/>
          <p:nvPr/>
        </p:nvSpPr>
        <p:spPr>
          <a:xfrm>
            <a:off x="439938" y="1676400"/>
            <a:ext cx="8170661" cy="276999"/>
          </a:xfrm>
          <a:prstGeom prst="rect">
            <a:avLst/>
          </a:prstGeom>
          <a:noFill/>
        </p:spPr>
        <p:txBody>
          <a:bodyPr wrap="square" rtlCol="0">
            <a:spAutoFit/>
          </a:bodyPr>
          <a:lstStyle/>
          <a:p>
            <a:r>
              <a:rPr lang="de-CH" sz="1200" dirty="0" smtClean="0"/>
              <a:t>If «Future» is selected as asset class two drop down menus should be displayed in the Builder Frame Asset Details</a:t>
            </a:r>
          </a:p>
        </p:txBody>
      </p:sp>
      <p:sp>
        <p:nvSpPr>
          <p:cNvPr id="8" name="Rectangle 7"/>
          <p:cNvSpPr/>
          <p:nvPr/>
        </p:nvSpPr>
        <p:spPr>
          <a:xfrm>
            <a:off x="1524000" y="2514600"/>
            <a:ext cx="4114800" cy="22483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CH" dirty="0" smtClean="0">
                <a:solidFill>
                  <a:schemeClr val="tx1"/>
                </a:solidFill>
              </a:rPr>
              <a:t>Asset details</a:t>
            </a:r>
          </a:p>
          <a:p>
            <a:pPr algn="ctr"/>
            <a:endParaRPr lang="de-CH" dirty="0" smtClean="0">
              <a:solidFill>
                <a:schemeClr val="tx1"/>
              </a:solidFill>
            </a:endParaRPr>
          </a:p>
          <a:p>
            <a:pPr algn="ctr"/>
            <a:endParaRPr lang="de-CH" dirty="0">
              <a:solidFill>
                <a:schemeClr val="tx1"/>
              </a:solidFill>
            </a:endParaRPr>
          </a:p>
        </p:txBody>
      </p:sp>
      <p:sp>
        <p:nvSpPr>
          <p:cNvPr id="24" name="Rectangle 23"/>
          <p:cNvSpPr/>
          <p:nvPr/>
        </p:nvSpPr>
        <p:spPr>
          <a:xfrm>
            <a:off x="3181465" y="3210580"/>
            <a:ext cx="2091979"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de-CH" sz="1200" dirty="0" smtClean="0">
                <a:solidFill>
                  <a:schemeClr val="tx1"/>
                </a:solidFill>
                <a:latin typeface="Wingdings 3" panose="05040102010807070707" pitchFamily="18" charset="2"/>
              </a:rPr>
              <a:t>q</a:t>
            </a:r>
            <a:endParaRPr lang="it-IT" sz="1200" dirty="0">
              <a:solidFill>
                <a:schemeClr val="tx1"/>
              </a:solidFill>
              <a:latin typeface="Wingdings 3" panose="05040102010807070707" pitchFamily="18" charset="2"/>
            </a:endParaRPr>
          </a:p>
        </p:txBody>
      </p:sp>
      <p:sp>
        <p:nvSpPr>
          <p:cNvPr id="25" name="TextBox 24"/>
          <p:cNvSpPr txBox="1"/>
          <p:nvPr/>
        </p:nvSpPr>
        <p:spPr>
          <a:xfrm>
            <a:off x="1981200" y="3203256"/>
            <a:ext cx="1034257" cy="307777"/>
          </a:xfrm>
          <a:prstGeom prst="rect">
            <a:avLst/>
          </a:prstGeom>
          <a:noFill/>
        </p:spPr>
        <p:txBody>
          <a:bodyPr wrap="none" rtlCol="0">
            <a:spAutoFit/>
          </a:bodyPr>
          <a:lstStyle/>
          <a:p>
            <a:r>
              <a:rPr lang="de-CH" sz="1400" dirty="0" smtClean="0"/>
              <a:t>Underlying:</a:t>
            </a:r>
            <a:endParaRPr lang="it-IT" sz="1400" dirty="0"/>
          </a:p>
        </p:txBody>
      </p:sp>
      <p:sp>
        <p:nvSpPr>
          <p:cNvPr id="26" name="Rectangle 25"/>
          <p:cNvSpPr/>
          <p:nvPr/>
        </p:nvSpPr>
        <p:spPr>
          <a:xfrm>
            <a:off x="3181465" y="4010681"/>
            <a:ext cx="2091979"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it-IT" sz="1200" dirty="0">
              <a:solidFill>
                <a:schemeClr val="tx1"/>
              </a:solidFill>
              <a:latin typeface="Wingdings 3" panose="05040102010807070707" pitchFamily="18" charset="2"/>
            </a:endParaRPr>
          </a:p>
        </p:txBody>
      </p:sp>
      <p:sp>
        <p:nvSpPr>
          <p:cNvPr id="27" name="TextBox 26"/>
          <p:cNvSpPr txBox="1"/>
          <p:nvPr/>
        </p:nvSpPr>
        <p:spPr>
          <a:xfrm>
            <a:off x="1981200" y="3971092"/>
            <a:ext cx="919739" cy="307777"/>
          </a:xfrm>
          <a:prstGeom prst="rect">
            <a:avLst/>
          </a:prstGeom>
          <a:noFill/>
        </p:spPr>
        <p:txBody>
          <a:bodyPr wrap="none" rtlCol="0">
            <a:spAutoFit/>
          </a:bodyPr>
          <a:lstStyle/>
          <a:p>
            <a:r>
              <a:rPr lang="de-CH" sz="1400" dirty="0" smtClean="0"/>
              <a:t>Exchange:</a:t>
            </a:r>
            <a:endParaRPr lang="it-IT" sz="1400" dirty="0"/>
          </a:p>
        </p:txBody>
      </p:sp>
      <p:sp>
        <p:nvSpPr>
          <p:cNvPr id="20" name="Line Callout 1 19"/>
          <p:cNvSpPr/>
          <p:nvPr/>
        </p:nvSpPr>
        <p:spPr>
          <a:xfrm>
            <a:off x="6623537" y="2980492"/>
            <a:ext cx="1981200" cy="727562"/>
          </a:xfrm>
          <a:prstGeom prst="borderCallout1">
            <a:avLst>
              <a:gd name="adj1" fmla="val 49366"/>
              <a:gd name="adj2" fmla="val -641"/>
              <a:gd name="adj3" fmla="val 49679"/>
              <a:gd name="adj4" fmla="val -67919"/>
            </a:avLst>
          </a:prstGeom>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Should display the </a:t>
            </a:r>
            <a:r>
              <a:rPr lang="en-US" sz="1000" dirty="0" smtClean="0"/>
              <a:t>underlying </a:t>
            </a:r>
            <a:r>
              <a:rPr lang="en-US" sz="1000" dirty="0"/>
              <a:t>symbols </a:t>
            </a:r>
            <a:r>
              <a:rPr lang="en-US" sz="1000" dirty="0" err="1" smtClean="0"/>
              <a:t>uities</a:t>
            </a:r>
            <a:r>
              <a:rPr lang="en-US" sz="1000" dirty="0" smtClean="0"/>
              <a:t> </a:t>
            </a:r>
            <a:r>
              <a:rPr lang="en-US" sz="1000" dirty="0"/>
              <a:t>that are listed in the DB portfolio settings of the User</a:t>
            </a:r>
          </a:p>
          <a:p>
            <a:pPr algn="ctr"/>
            <a:endParaRPr lang="it-IT" sz="1000" dirty="0"/>
          </a:p>
        </p:txBody>
      </p:sp>
      <p:sp>
        <p:nvSpPr>
          <p:cNvPr id="33" name="Line Callout 1 32"/>
          <p:cNvSpPr/>
          <p:nvPr/>
        </p:nvSpPr>
        <p:spPr>
          <a:xfrm>
            <a:off x="6629399" y="3820180"/>
            <a:ext cx="1981200" cy="685800"/>
          </a:xfrm>
          <a:prstGeom prst="borderCallout1">
            <a:avLst>
              <a:gd name="adj1" fmla="val 49366"/>
              <a:gd name="adj2" fmla="val -641"/>
              <a:gd name="adj3" fmla="val 49679"/>
              <a:gd name="adj4" fmla="val -67919"/>
            </a:avLst>
          </a:prstGeom>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p>
          <a:p>
            <a:pPr algn="ctr"/>
            <a:r>
              <a:rPr lang="en-US" sz="1000" dirty="0" smtClean="0"/>
              <a:t>Once selected the symbol the exchange and currency must be retrieved from the Registry Schema</a:t>
            </a:r>
            <a:endParaRPr lang="en-US" sz="1000" dirty="0"/>
          </a:p>
          <a:p>
            <a:pPr algn="ctr"/>
            <a:endParaRPr lang="it-IT" sz="1000" dirty="0"/>
          </a:p>
        </p:txBody>
      </p:sp>
      <p:sp>
        <p:nvSpPr>
          <p:cNvPr id="11" name="Rectangle 10"/>
          <p:cNvSpPr/>
          <p:nvPr/>
        </p:nvSpPr>
        <p:spPr>
          <a:xfrm>
            <a:off x="3181464" y="3597416"/>
            <a:ext cx="2091979"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de-CH" sz="1200" dirty="0" smtClean="0">
                <a:solidFill>
                  <a:schemeClr val="tx1"/>
                </a:solidFill>
                <a:latin typeface="Wingdings 3" panose="05040102010807070707" pitchFamily="18" charset="2"/>
              </a:rPr>
              <a:t>q</a:t>
            </a:r>
            <a:endParaRPr lang="it-IT" sz="1200" dirty="0">
              <a:solidFill>
                <a:schemeClr val="tx1"/>
              </a:solidFill>
              <a:latin typeface="Wingdings 3" panose="05040102010807070707" pitchFamily="18" charset="2"/>
            </a:endParaRPr>
          </a:p>
        </p:txBody>
      </p:sp>
      <p:sp>
        <p:nvSpPr>
          <p:cNvPr id="12" name="TextBox 11"/>
          <p:cNvSpPr txBox="1"/>
          <p:nvPr/>
        </p:nvSpPr>
        <p:spPr>
          <a:xfrm>
            <a:off x="1981199" y="3590092"/>
            <a:ext cx="873894" cy="307777"/>
          </a:xfrm>
          <a:prstGeom prst="rect">
            <a:avLst/>
          </a:prstGeom>
          <a:noFill/>
        </p:spPr>
        <p:txBody>
          <a:bodyPr wrap="none" rtlCol="0">
            <a:spAutoFit/>
          </a:bodyPr>
          <a:lstStyle/>
          <a:p>
            <a:r>
              <a:rPr lang="de-CH" sz="1400" dirty="0" smtClean="0"/>
              <a:t>Maturity:</a:t>
            </a:r>
            <a:endParaRPr lang="it-IT" sz="1400" dirty="0"/>
          </a:p>
        </p:txBody>
      </p:sp>
      <p:sp>
        <p:nvSpPr>
          <p:cNvPr id="4" name="Rectangle 3"/>
          <p:cNvSpPr/>
          <p:nvPr/>
        </p:nvSpPr>
        <p:spPr>
          <a:xfrm>
            <a:off x="5334000" y="3590092"/>
            <a:ext cx="228600" cy="235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Line Callout 1 13"/>
          <p:cNvSpPr/>
          <p:nvPr/>
        </p:nvSpPr>
        <p:spPr>
          <a:xfrm>
            <a:off x="4742962" y="4850369"/>
            <a:ext cx="768838" cy="342900"/>
          </a:xfrm>
          <a:prstGeom prst="borderCallout1">
            <a:avLst>
              <a:gd name="adj1" fmla="val -634"/>
              <a:gd name="adj2" fmla="val 50641"/>
              <a:gd name="adj3" fmla="val -289211"/>
              <a:gd name="adj4" fmla="val 49531"/>
            </a:avLst>
          </a:prstGeom>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p>
          <a:p>
            <a:pPr algn="ctr"/>
            <a:r>
              <a:rPr lang="en-US" sz="1000" dirty="0" smtClean="0"/>
              <a:t>Example on click</a:t>
            </a:r>
            <a:endParaRPr lang="en-US" sz="1000" dirty="0"/>
          </a:p>
          <a:p>
            <a:pPr algn="ctr"/>
            <a:endParaRPr lang="it-IT" sz="1000" dirty="0"/>
          </a:p>
        </p:txBody>
      </p:sp>
      <p:sp>
        <p:nvSpPr>
          <p:cNvPr id="5" name="Rectangle 4"/>
          <p:cNvSpPr/>
          <p:nvPr/>
        </p:nvSpPr>
        <p:spPr>
          <a:xfrm>
            <a:off x="4735147" y="5193269"/>
            <a:ext cx="776653" cy="1143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CH" sz="1000" dirty="0" smtClean="0">
                <a:solidFill>
                  <a:schemeClr val="tx1"/>
                </a:solidFill>
              </a:rPr>
              <a:t>DEC-17</a:t>
            </a:r>
          </a:p>
          <a:p>
            <a:pPr algn="ctr"/>
            <a:r>
              <a:rPr lang="de-CH" sz="1000" dirty="0" smtClean="0">
                <a:solidFill>
                  <a:schemeClr val="tx1"/>
                </a:solidFill>
              </a:rPr>
              <a:t>JAN-18</a:t>
            </a:r>
          </a:p>
          <a:p>
            <a:pPr algn="ctr"/>
            <a:r>
              <a:rPr lang="de-CH" sz="1000" dirty="0" smtClean="0">
                <a:solidFill>
                  <a:schemeClr val="tx1"/>
                </a:solidFill>
              </a:rPr>
              <a:t>FEB-18</a:t>
            </a:r>
          </a:p>
          <a:p>
            <a:pPr algn="ctr"/>
            <a:r>
              <a:rPr lang="de-CH" sz="1000" dirty="0" smtClean="0">
                <a:solidFill>
                  <a:schemeClr val="tx1"/>
                </a:solidFill>
              </a:rPr>
              <a:t>MAR-18</a:t>
            </a:r>
          </a:p>
          <a:p>
            <a:pPr algn="ctr"/>
            <a:r>
              <a:rPr lang="de-CH" sz="1000" dirty="0" smtClean="0">
                <a:solidFill>
                  <a:schemeClr val="tx1"/>
                </a:solidFill>
              </a:rPr>
              <a:t>...</a:t>
            </a:r>
          </a:p>
          <a:p>
            <a:pPr algn="ctr"/>
            <a:r>
              <a:rPr lang="de-CH" sz="1000" dirty="0" smtClean="0">
                <a:solidFill>
                  <a:schemeClr val="tx1"/>
                </a:solidFill>
              </a:rPr>
              <a:t>DEC-18</a:t>
            </a:r>
            <a:endParaRPr lang="it-IT" sz="1000" dirty="0">
              <a:solidFill>
                <a:schemeClr val="tx1"/>
              </a:solidFill>
            </a:endParaRPr>
          </a:p>
        </p:txBody>
      </p:sp>
      <p:sp>
        <p:nvSpPr>
          <p:cNvPr id="16" name="Line Callout 1 15"/>
          <p:cNvSpPr/>
          <p:nvPr/>
        </p:nvSpPr>
        <p:spPr>
          <a:xfrm>
            <a:off x="6623537" y="4762911"/>
            <a:ext cx="1981200" cy="811358"/>
          </a:xfrm>
          <a:prstGeom prst="borderCallout1">
            <a:avLst>
              <a:gd name="adj1" fmla="val 49366"/>
              <a:gd name="adj2" fmla="val -641"/>
              <a:gd name="adj3" fmla="val -114073"/>
              <a:gd name="adj4" fmla="val -57663"/>
            </a:avLst>
          </a:prstGeom>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Clicking this button a calendar is displayed and once a date is selected it must populate the maturity </a:t>
            </a:r>
            <a:r>
              <a:rPr lang="en-US" sz="1000" dirty="0" err="1" smtClean="0"/>
              <a:t>combox</a:t>
            </a:r>
            <a:endParaRPr lang="en-US" sz="1000" dirty="0"/>
          </a:p>
          <a:p>
            <a:pPr algn="ctr"/>
            <a:endParaRPr lang="it-IT" sz="1000" dirty="0"/>
          </a:p>
        </p:txBody>
      </p:sp>
      <p:sp>
        <p:nvSpPr>
          <p:cNvPr id="17" name="Rectangle 16"/>
          <p:cNvSpPr/>
          <p:nvPr/>
        </p:nvSpPr>
        <p:spPr>
          <a:xfrm>
            <a:off x="3181464" y="4391681"/>
            <a:ext cx="2091979"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it-IT" sz="1200" dirty="0">
              <a:solidFill>
                <a:schemeClr val="tx1"/>
              </a:solidFill>
              <a:latin typeface="Wingdings 3" panose="05040102010807070707" pitchFamily="18" charset="2"/>
            </a:endParaRPr>
          </a:p>
        </p:txBody>
      </p:sp>
      <p:sp>
        <p:nvSpPr>
          <p:cNvPr id="18" name="TextBox 17"/>
          <p:cNvSpPr txBox="1"/>
          <p:nvPr/>
        </p:nvSpPr>
        <p:spPr>
          <a:xfrm>
            <a:off x="1981199" y="4352092"/>
            <a:ext cx="887615" cy="307777"/>
          </a:xfrm>
          <a:prstGeom prst="rect">
            <a:avLst/>
          </a:prstGeom>
          <a:noFill/>
        </p:spPr>
        <p:txBody>
          <a:bodyPr wrap="none" rtlCol="0">
            <a:spAutoFit/>
          </a:bodyPr>
          <a:lstStyle/>
          <a:p>
            <a:r>
              <a:rPr lang="de-CH" sz="1400" dirty="0" smtClean="0"/>
              <a:t>Currency:</a:t>
            </a:r>
            <a:endParaRPr lang="it-IT" sz="1400" dirty="0"/>
          </a:p>
        </p:txBody>
      </p:sp>
      <p:cxnSp>
        <p:nvCxnSpPr>
          <p:cNvPr id="19" name="Straight Arrow Connector 18"/>
          <p:cNvCxnSpPr>
            <a:stCxn id="33" idx="2"/>
          </p:cNvCxnSpPr>
          <p:nvPr/>
        </p:nvCxnSpPr>
        <p:spPr>
          <a:xfrm flipH="1">
            <a:off x="5273443" y="4163080"/>
            <a:ext cx="1355956" cy="342901"/>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03150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Asset Details: Option</a:t>
            </a:r>
            <a:endParaRPr lang="it-IT" dirty="0"/>
          </a:p>
        </p:txBody>
      </p:sp>
      <p:sp>
        <p:nvSpPr>
          <p:cNvPr id="3" name="TextBox 2"/>
          <p:cNvSpPr txBox="1"/>
          <p:nvPr/>
        </p:nvSpPr>
        <p:spPr>
          <a:xfrm>
            <a:off x="439938" y="1676400"/>
            <a:ext cx="8170661" cy="461665"/>
          </a:xfrm>
          <a:prstGeom prst="rect">
            <a:avLst/>
          </a:prstGeom>
          <a:noFill/>
        </p:spPr>
        <p:txBody>
          <a:bodyPr wrap="square" rtlCol="0">
            <a:spAutoFit/>
          </a:bodyPr>
          <a:lstStyle/>
          <a:p>
            <a:r>
              <a:rPr lang="de-CH" sz="1200" dirty="0" smtClean="0"/>
              <a:t>If «Option» is selected as asset class two drop down menus should be displayed in the Builder Frame Asset Details. Clearly the strike price and the right  must be displayed.</a:t>
            </a:r>
          </a:p>
        </p:txBody>
      </p:sp>
      <p:sp>
        <p:nvSpPr>
          <p:cNvPr id="8" name="Rectangle 7"/>
          <p:cNvSpPr/>
          <p:nvPr/>
        </p:nvSpPr>
        <p:spPr>
          <a:xfrm>
            <a:off x="1524000" y="2590800"/>
            <a:ext cx="4114800" cy="24813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CH" dirty="0" smtClean="0">
                <a:solidFill>
                  <a:schemeClr val="tx1"/>
                </a:solidFill>
              </a:rPr>
              <a:t>Asset details</a:t>
            </a:r>
          </a:p>
          <a:p>
            <a:pPr algn="ctr"/>
            <a:endParaRPr lang="de-CH" dirty="0" smtClean="0">
              <a:solidFill>
                <a:schemeClr val="tx1"/>
              </a:solidFill>
            </a:endParaRPr>
          </a:p>
          <a:p>
            <a:pPr algn="ctr"/>
            <a:endParaRPr lang="de-CH" dirty="0">
              <a:solidFill>
                <a:schemeClr val="tx1"/>
              </a:solidFill>
            </a:endParaRPr>
          </a:p>
        </p:txBody>
      </p:sp>
      <p:sp>
        <p:nvSpPr>
          <p:cNvPr id="24" name="Rectangle 23"/>
          <p:cNvSpPr/>
          <p:nvPr/>
        </p:nvSpPr>
        <p:spPr>
          <a:xfrm>
            <a:off x="3181465" y="3286780"/>
            <a:ext cx="2091979"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de-CH" sz="1200" dirty="0" smtClean="0">
                <a:solidFill>
                  <a:schemeClr val="tx1"/>
                </a:solidFill>
                <a:latin typeface="Wingdings 3" panose="05040102010807070707" pitchFamily="18" charset="2"/>
              </a:rPr>
              <a:t>q</a:t>
            </a:r>
            <a:endParaRPr lang="it-IT" sz="1200" dirty="0">
              <a:solidFill>
                <a:schemeClr val="tx1"/>
              </a:solidFill>
              <a:latin typeface="Wingdings 3" panose="05040102010807070707" pitchFamily="18" charset="2"/>
            </a:endParaRPr>
          </a:p>
        </p:txBody>
      </p:sp>
      <p:sp>
        <p:nvSpPr>
          <p:cNvPr id="25" name="TextBox 24"/>
          <p:cNvSpPr txBox="1"/>
          <p:nvPr/>
        </p:nvSpPr>
        <p:spPr>
          <a:xfrm>
            <a:off x="1981200" y="3279456"/>
            <a:ext cx="1034257" cy="307777"/>
          </a:xfrm>
          <a:prstGeom prst="rect">
            <a:avLst/>
          </a:prstGeom>
          <a:noFill/>
        </p:spPr>
        <p:txBody>
          <a:bodyPr wrap="none" rtlCol="0">
            <a:spAutoFit/>
          </a:bodyPr>
          <a:lstStyle/>
          <a:p>
            <a:r>
              <a:rPr lang="de-CH" sz="1400" dirty="0" smtClean="0"/>
              <a:t>Underlying:</a:t>
            </a:r>
            <a:endParaRPr lang="it-IT" sz="1400" dirty="0"/>
          </a:p>
        </p:txBody>
      </p:sp>
      <p:sp>
        <p:nvSpPr>
          <p:cNvPr id="26" name="Rectangle 25"/>
          <p:cNvSpPr/>
          <p:nvPr/>
        </p:nvSpPr>
        <p:spPr>
          <a:xfrm>
            <a:off x="3181465" y="4391681"/>
            <a:ext cx="2091979"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it-IT" sz="1200" dirty="0">
              <a:solidFill>
                <a:schemeClr val="tx1"/>
              </a:solidFill>
              <a:latin typeface="Wingdings 3" panose="05040102010807070707" pitchFamily="18" charset="2"/>
            </a:endParaRPr>
          </a:p>
        </p:txBody>
      </p:sp>
      <p:sp>
        <p:nvSpPr>
          <p:cNvPr id="27" name="TextBox 26"/>
          <p:cNvSpPr txBox="1"/>
          <p:nvPr/>
        </p:nvSpPr>
        <p:spPr>
          <a:xfrm>
            <a:off x="1981200" y="4352092"/>
            <a:ext cx="919739" cy="307777"/>
          </a:xfrm>
          <a:prstGeom prst="rect">
            <a:avLst/>
          </a:prstGeom>
          <a:noFill/>
        </p:spPr>
        <p:txBody>
          <a:bodyPr wrap="none" rtlCol="0">
            <a:spAutoFit/>
          </a:bodyPr>
          <a:lstStyle/>
          <a:p>
            <a:r>
              <a:rPr lang="de-CH" sz="1400" dirty="0" smtClean="0"/>
              <a:t>Exchange:</a:t>
            </a:r>
            <a:endParaRPr lang="it-IT" sz="1400" dirty="0"/>
          </a:p>
        </p:txBody>
      </p:sp>
      <p:sp>
        <p:nvSpPr>
          <p:cNvPr id="20" name="Line Callout 1 19"/>
          <p:cNvSpPr/>
          <p:nvPr/>
        </p:nvSpPr>
        <p:spPr>
          <a:xfrm>
            <a:off x="6623537" y="3056692"/>
            <a:ext cx="1981200" cy="727562"/>
          </a:xfrm>
          <a:prstGeom prst="borderCallout1">
            <a:avLst>
              <a:gd name="adj1" fmla="val 49366"/>
              <a:gd name="adj2" fmla="val -641"/>
              <a:gd name="adj3" fmla="val 49679"/>
              <a:gd name="adj4" fmla="val -67919"/>
            </a:avLst>
          </a:prstGeom>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p>
          <a:p>
            <a:pPr algn="ctr"/>
            <a:r>
              <a:rPr lang="en-US" sz="1000" dirty="0" smtClean="0"/>
              <a:t>Should </a:t>
            </a:r>
            <a:r>
              <a:rPr lang="en-US" sz="1000" dirty="0"/>
              <a:t>display the </a:t>
            </a:r>
            <a:r>
              <a:rPr lang="en-US" sz="1000" dirty="0" smtClean="0"/>
              <a:t>underlying </a:t>
            </a:r>
            <a:r>
              <a:rPr lang="en-US" sz="1000" dirty="0"/>
              <a:t>symbols </a:t>
            </a:r>
            <a:r>
              <a:rPr lang="en-US" sz="1000" dirty="0" err="1" smtClean="0"/>
              <a:t>uities</a:t>
            </a:r>
            <a:r>
              <a:rPr lang="en-US" sz="1000" dirty="0" smtClean="0"/>
              <a:t> </a:t>
            </a:r>
            <a:r>
              <a:rPr lang="en-US" sz="1000" dirty="0"/>
              <a:t>that are listed in the DB portfolio settings of the User</a:t>
            </a:r>
          </a:p>
          <a:p>
            <a:pPr algn="ctr"/>
            <a:endParaRPr lang="it-IT" sz="1000" dirty="0"/>
          </a:p>
        </p:txBody>
      </p:sp>
      <p:sp>
        <p:nvSpPr>
          <p:cNvPr id="33" name="Line Callout 1 32"/>
          <p:cNvSpPr/>
          <p:nvPr/>
        </p:nvSpPr>
        <p:spPr>
          <a:xfrm>
            <a:off x="6629399" y="3896379"/>
            <a:ext cx="1981200" cy="723901"/>
          </a:xfrm>
          <a:prstGeom prst="borderCallout1">
            <a:avLst>
              <a:gd name="adj1" fmla="val 49366"/>
              <a:gd name="adj2" fmla="val -641"/>
              <a:gd name="adj3" fmla="val 84092"/>
              <a:gd name="adj4" fmla="val -69102"/>
            </a:avLst>
          </a:prstGeom>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p>
          <a:p>
            <a:pPr algn="ctr"/>
            <a:r>
              <a:rPr lang="en-US" sz="1000" dirty="0" smtClean="0"/>
              <a:t>Once selected the symbol the exchange and </a:t>
            </a:r>
            <a:r>
              <a:rPr lang="en-US" sz="1000" dirty="0" err="1" smtClean="0"/>
              <a:t>currencymust</a:t>
            </a:r>
            <a:r>
              <a:rPr lang="en-US" sz="1000" dirty="0" smtClean="0"/>
              <a:t> be retrieved from the Registry Schema</a:t>
            </a:r>
            <a:endParaRPr lang="en-US" sz="1000" dirty="0"/>
          </a:p>
          <a:p>
            <a:pPr algn="ctr"/>
            <a:endParaRPr lang="it-IT" sz="1000" dirty="0"/>
          </a:p>
        </p:txBody>
      </p:sp>
      <p:sp>
        <p:nvSpPr>
          <p:cNvPr id="11" name="Rectangle 10"/>
          <p:cNvSpPr/>
          <p:nvPr/>
        </p:nvSpPr>
        <p:spPr>
          <a:xfrm>
            <a:off x="3181464" y="3673616"/>
            <a:ext cx="2091979"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de-CH" sz="1200" dirty="0" smtClean="0">
                <a:solidFill>
                  <a:schemeClr val="tx1"/>
                </a:solidFill>
                <a:latin typeface="Wingdings 3" panose="05040102010807070707" pitchFamily="18" charset="2"/>
              </a:rPr>
              <a:t>q</a:t>
            </a:r>
            <a:endParaRPr lang="it-IT" sz="1200" dirty="0">
              <a:solidFill>
                <a:schemeClr val="tx1"/>
              </a:solidFill>
              <a:latin typeface="Wingdings 3" panose="05040102010807070707" pitchFamily="18" charset="2"/>
            </a:endParaRPr>
          </a:p>
        </p:txBody>
      </p:sp>
      <p:sp>
        <p:nvSpPr>
          <p:cNvPr id="12" name="TextBox 11"/>
          <p:cNvSpPr txBox="1"/>
          <p:nvPr/>
        </p:nvSpPr>
        <p:spPr>
          <a:xfrm>
            <a:off x="1981199" y="3666292"/>
            <a:ext cx="873894" cy="307777"/>
          </a:xfrm>
          <a:prstGeom prst="rect">
            <a:avLst/>
          </a:prstGeom>
          <a:noFill/>
        </p:spPr>
        <p:txBody>
          <a:bodyPr wrap="none" rtlCol="0">
            <a:spAutoFit/>
          </a:bodyPr>
          <a:lstStyle/>
          <a:p>
            <a:r>
              <a:rPr lang="de-CH" sz="1400" dirty="0" smtClean="0"/>
              <a:t>Maturity:</a:t>
            </a:r>
            <a:endParaRPr lang="it-IT" sz="1400" dirty="0"/>
          </a:p>
        </p:txBody>
      </p:sp>
      <p:sp>
        <p:nvSpPr>
          <p:cNvPr id="4" name="Rectangle 3"/>
          <p:cNvSpPr/>
          <p:nvPr/>
        </p:nvSpPr>
        <p:spPr>
          <a:xfrm>
            <a:off x="5334000" y="3666292"/>
            <a:ext cx="228600" cy="235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Line Callout 1 13"/>
          <p:cNvSpPr/>
          <p:nvPr/>
        </p:nvSpPr>
        <p:spPr>
          <a:xfrm>
            <a:off x="4742962" y="5148331"/>
            <a:ext cx="768838" cy="266700"/>
          </a:xfrm>
          <a:prstGeom prst="borderCallout1">
            <a:avLst>
              <a:gd name="adj1" fmla="val -634"/>
              <a:gd name="adj2" fmla="val 50641"/>
              <a:gd name="adj3" fmla="val -447453"/>
              <a:gd name="adj4" fmla="val 49531"/>
            </a:avLst>
          </a:prstGeom>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p>
          <a:p>
            <a:pPr algn="ctr"/>
            <a:r>
              <a:rPr lang="en-US" sz="1000" dirty="0" smtClean="0"/>
              <a:t>Example on click</a:t>
            </a:r>
            <a:endParaRPr lang="en-US" sz="1000" dirty="0"/>
          </a:p>
          <a:p>
            <a:pPr algn="ctr"/>
            <a:endParaRPr lang="it-IT" sz="1000" dirty="0"/>
          </a:p>
        </p:txBody>
      </p:sp>
      <p:sp>
        <p:nvSpPr>
          <p:cNvPr id="5" name="Rectangle 4"/>
          <p:cNvSpPr/>
          <p:nvPr/>
        </p:nvSpPr>
        <p:spPr>
          <a:xfrm>
            <a:off x="4742962" y="5424800"/>
            <a:ext cx="776653"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CH" sz="1000" dirty="0" smtClean="0">
                <a:solidFill>
                  <a:schemeClr val="tx1"/>
                </a:solidFill>
              </a:rPr>
              <a:t>DEC-17</a:t>
            </a:r>
          </a:p>
          <a:p>
            <a:pPr algn="ctr"/>
            <a:r>
              <a:rPr lang="de-CH" sz="1000" dirty="0" smtClean="0">
                <a:solidFill>
                  <a:schemeClr val="tx1"/>
                </a:solidFill>
              </a:rPr>
              <a:t>JAN-18</a:t>
            </a:r>
          </a:p>
          <a:p>
            <a:pPr algn="ctr"/>
            <a:r>
              <a:rPr lang="de-CH" sz="1000" dirty="0" smtClean="0">
                <a:solidFill>
                  <a:schemeClr val="tx1"/>
                </a:solidFill>
              </a:rPr>
              <a:t>FEB-18</a:t>
            </a:r>
          </a:p>
          <a:p>
            <a:pPr algn="ctr"/>
            <a:r>
              <a:rPr lang="de-CH" sz="1000" dirty="0" smtClean="0">
                <a:solidFill>
                  <a:schemeClr val="tx1"/>
                </a:solidFill>
              </a:rPr>
              <a:t>MAR-18</a:t>
            </a:r>
          </a:p>
          <a:p>
            <a:pPr algn="ctr"/>
            <a:r>
              <a:rPr lang="de-CH" sz="1000" dirty="0" smtClean="0">
                <a:solidFill>
                  <a:schemeClr val="tx1"/>
                </a:solidFill>
              </a:rPr>
              <a:t>...</a:t>
            </a:r>
          </a:p>
          <a:p>
            <a:pPr algn="ctr"/>
            <a:r>
              <a:rPr lang="de-CH" sz="1000" dirty="0" smtClean="0">
                <a:solidFill>
                  <a:schemeClr val="tx1"/>
                </a:solidFill>
              </a:rPr>
              <a:t>DEC-18</a:t>
            </a:r>
            <a:endParaRPr lang="it-IT" sz="1000" dirty="0">
              <a:solidFill>
                <a:schemeClr val="tx1"/>
              </a:solidFill>
            </a:endParaRPr>
          </a:p>
        </p:txBody>
      </p:sp>
      <p:sp>
        <p:nvSpPr>
          <p:cNvPr id="16" name="Line Callout 1 15"/>
          <p:cNvSpPr/>
          <p:nvPr/>
        </p:nvSpPr>
        <p:spPr>
          <a:xfrm>
            <a:off x="6623537" y="4839111"/>
            <a:ext cx="1981200" cy="811358"/>
          </a:xfrm>
          <a:prstGeom prst="borderCallout1">
            <a:avLst>
              <a:gd name="adj1" fmla="val 49366"/>
              <a:gd name="adj2" fmla="val -641"/>
              <a:gd name="adj3" fmla="val -114073"/>
              <a:gd name="adj4" fmla="val -57663"/>
            </a:avLst>
          </a:prstGeom>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Clicking this button a calendar is displayed and once a date is selected it must populate the maturity </a:t>
            </a:r>
            <a:r>
              <a:rPr lang="en-US" sz="1000" dirty="0" err="1" smtClean="0"/>
              <a:t>combox</a:t>
            </a:r>
            <a:endParaRPr lang="en-US" sz="1000" dirty="0"/>
          </a:p>
          <a:p>
            <a:pPr algn="ctr"/>
            <a:endParaRPr lang="it-IT" sz="1000" dirty="0"/>
          </a:p>
        </p:txBody>
      </p:sp>
      <p:sp>
        <p:nvSpPr>
          <p:cNvPr id="17" name="TextBox 16"/>
          <p:cNvSpPr txBox="1"/>
          <p:nvPr/>
        </p:nvSpPr>
        <p:spPr>
          <a:xfrm>
            <a:off x="1981200" y="2971679"/>
            <a:ext cx="611001" cy="307777"/>
          </a:xfrm>
          <a:prstGeom prst="rect">
            <a:avLst/>
          </a:prstGeom>
          <a:noFill/>
        </p:spPr>
        <p:txBody>
          <a:bodyPr wrap="none" rtlCol="0">
            <a:spAutoFit/>
          </a:bodyPr>
          <a:lstStyle/>
          <a:p>
            <a:r>
              <a:rPr lang="de-CH" sz="1400" dirty="0" smtClean="0"/>
              <a:t>Right:</a:t>
            </a:r>
            <a:endParaRPr lang="it-IT" sz="1400" dirty="0"/>
          </a:p>
        </p:txBody>
      </p:sp>
      <p:sp>
        <p:nvSpPr>
          <p:cNvPr id="18" name="Oval 17"/>
          <p:cNvSpPr/>
          <p:nvPr/>
        </p:nvSpPr>
        <p:spPr>
          <a:xfrm>
            <a:off x="3810000" y="3041451"/>
            <a:ext cx="182880" cy="1828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Oval 18"/>
          <p:cNvSpPr/>
          <p:nvPr/>
        </p:nvSpPr>
        <p:spPr>
          <a:xfrm>
            <a:off x="5070651" y="3056227"/>
            <a:ext cx="182880" cy="1828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TextBox 20"/>
          <p:cNvSpPr txBox="1"/>
          <p:nvPr/>
        </p:nvSpPr>
        <p:spPr>
          <a:xfrm>
            <a:off x="3174156" y="2979003"/>
            <a:ext cx="535724" cy="307777"/>
          </a:xfrm>
          <a:prstGeom prst="rect">
            <a:avLst/>
          </a:prstGeom>
          <a:noFill/>
        </p:spPr>
        <p:txBody>
          <a:bodyPr wrap="none" rtlCol="0">
            <a:spAutoFit/>
          </a:bodyPr>
          <a:lstStyle/>
          <a:p>
            <a:r>
              <a:rPr lang="de-CH" sz="1400" dirty="0" smtClean="0"/>
              <a:t>CALL</a:t>
            </a:r>
            <a:endParaRPr lang="it-IT" sz="1400" dirty="0"/>
          </a:p>
        </p:txBody>
      </p:sp>
      <p:sp>
        <p:nvSpPr>
          <p:cNvPr id="22" name="TextBox 21"/>
          <p:cNvSpPr txBox="1"/>
          <p:nvPr/>
        </p:nvSpPr>
        <p:spPr>
          <a:xfrm>
            <a:off x="4572000" y="2987849"/>
            <a:ext cx="481222" cy="307777"/>
          </a:xfrm>
          <a:prstGeom prst="rect">
            <a:avLst/>
          </a:prstGeom>
          <a:noFill/>
        </p:spPr>
        <p:txBody>
          <a:bodyPr wrap="none" rtlCol="0">
            <a:spAutoFit/>
          </a:bodyPr>
          <a:lstStyle/>
          <a:p>
            <a:r>
              <a:rPr lang="de-CH" sz="1400" dirty="0" smtClean="0"/>
              <a:t>PUT</a:t>
            </a:r>
            <a:endParaRPr lang="it-IT" sz="1400" dirty="0"/>
          </a:p>
        </p:txBody>
      </p:sp>
      <p:sp>
        <p:nvSpPr>
          <p:cNvPr id="23" name="Rectangle 22"/>
          <p:cNvSpPr/>
          <p:nvPr/>
        </p:nvSpPr>
        <p:spPr>
          <a:xfrm>
            <a:off x="3181465" y="4010681"/>
            <a:ext cx="2091979"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it-IT" sz="1200" dirty="0">
              <a:solidFill>
                <a:schemeClr val="tx1"/>
              </a:solidFill>
              <a:latin typeface="Wingdings 3" panose="05040102010807070707" pitchFamily="18" charset="2"/>
            </a:endParaRPr>
          </a:p>
        </p:txBody>
      </p:sp>
      <p:sp>
        <p:nvSpPr>
          <p:cNvPr id="28" name="TextBox 27"/>
          <p:cNvSpPr txBox="1"/>
          <p:nvPr/>
        </p:nvSpPr>
        <p:spPr>
          <a:xfrm>
            <a:off x="1981200" y="3971092"/>
            <a:ext cx="645369" cy="307777"/>
          </a:xfrm>
          <a:prstGeom prst="rect">
            <a:avLst/>
          </a:prstGeom>
          <a:noFill/>
        </p:spPr>
        <p:txBody>
          <a:bodyPr wrap="none" rtlCol="0">
            <a:spAutoFit/>
          </a:bodyPr>
          <a:lstStyle/>
          <a:p>
            <a:r>
              <a:rPr lang="de-CH" sz="1400" dirty="0" smtClean="0"/>
              <a:t>Strike:</a:t>
            </a:r>
            <a:endParaRPr lang="it-IT" sz="1400" dirty="0"/>
          </a:p>
        </p:txBody>
      </p:sp>
      <p:sp>
        <p:nvSpPr>
          <p:cNvPr id="29" name="Line Callout 1 28"/>
          <p:cNvSpPr/>
          <p:nvPr/>
        </p:nvSpPr>
        <p:spPr>
          <a:xfrm>
            <a:off x="2544068" y="5338831"/>
            <a:ext cx="1981200" cy="304800"/>
          </a:xfrm>
          <a:prstGeom prst="borderCallout1">
            <a:avLst>
              <a:gd name="adj1" fmla="val -1916"/>
              <a:gd name="adj2" fmla="val 50641"/>
              <a:gd name="adj3" fmla="val -404168"/>
              <a:gd name="adj4" fmla="val 51607"/>
            </a:avLst>
          </a:prstGeom>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p>
          <a:p>
            <a:pPr algn="ctr"/>
            <a:r>
              <a:rPr lang="en-US" sz="1000" dirty="0" smtClean="0"/>
              <a:t>Must be entered by the User</a:t>
            </a:r>
            <a:endParaRPr lang="en-US" sz="1000" dirty="0"/>
          </a:p>
          <a:p>
            <a:pPr algn="ctr"/>
            <a:endParaRPr lang="it-IT" sz="1000" dirty="0"/>
          </a:p>
        </p:txBody>
      </p:sp>
      <p:sp>
        <p:nvSpPr>
          <p:cNvPr id="30" name="Rectangle 29"/>
          <p:cNvSpPr/>
          <p:nvPr/>
        </p:nvSpPr>
        <p:spPr>
          <a:xfrm>
            <a:off x="3181464" y="4772681"/>
            <a:ext cx="2091979"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it-IT" sz="1200" dirty="0">
              <a:solidFill>
                <a:schemeClr val="tx1"/>
              </a:solidFill>
              <a:latin typeface="Wingdings 3" panose="05040102010807070707" pitchFamily="18" charset="2"/>
            </a:endParaRPr>
          </a:p>
        </p:txBody>
      </p:sp>
      <p:sp>
        <p:nvSpPr>
          <p:cNvPr id="31" name="TextBox 30"/>
          <p:cNvSpPr txBox="1"/>
          <p:nvPr/>
        </p:nvSpPr>
        <p:spPr>
          <a:xfrm>
            <a:off x="1981199" y="4733092"/>
            <a:ext cx="887615" cy="307777"/>
          </a:xfrm>
          <a:prstGeom prst="rect">
            <a:avLst/>
          </a:prstGeom>
          <a:noFill/>
        </p:spPr>
        <p:txBody>
          <a:bodyPr wrap="none" rtlCol="0">
            <a:spAutoFit/>
          </a:bodyPr>
          <a:lstStyle/>
          <a:p>
            <a:r>
              <a:rPr lang="de-CH" sz="1400" dirty="0" smtClean="0"/>
              <a:t>Currency:</a:t>
            </a:r>
            <a:endParaRPr lang="it-IT" sz="1400" dirty="0"/>
          </a:p>
        </p:txBody>
      </p:sp>
      <p:cxnSp>
        <p:nvCxnSpPr>
          <p:cNvPr id="32" name="Straight Arrow Connector 31"/>
          <p:cNvCxnSpPr>
            <a:endCxn id="30" idx="3"/>
          </p:cNvCxnSpPr>
          <p:nvPr/>
        </p:nvCxnSpPr>
        <p:spPr>
          <a:xfrm flipH="1">
            <a:off x="5273443" y="4239280"/>
            <a:ext cx="1355956" cy="647701"/>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70423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Builder List</a:t>
            </a:r>
            <a:endParaRPr lang="it-IT" dirty="0"/>
          </a:p>
        </p:txBody>
      </p:sp>
      <p:sp>
        <p:nvSpPr>
          <p:cNvPr id="3" name="TextBox 2"/>
          <p:cNvSpPr txBox="1"/>
          <p:nvPr/>
        </p:nvSpPr>
        <p:spPr>
          <a:xfrm>
            <a:off x="533400" y="1676400"/>
            <a:ext cx="7637219" cy="307777"/>
          </a:xfrm>
          <a:prstGeom prst="rect">
            <a:avLst/>
          </a:prstGeom>
          <a:noFill/>
        </p:spPr>
        <p:txBody>
          <a:bodyPr wrap="none" rtlCol="0">
            <a:spAutoFit/>
          </a:bodyPr>
          <a:lstStyle/>
          <a:p>
            <a:r>
              <a:rPr lang="de-CH" sz="1400" dirty="0" smtClean="0"/>
              <a:t>At this stage there should be a button «Created» that display the creted order in a list whose fields are:</a:t>
            </a:r>
            <a:endParaRPr lang="it-IT" sz="1400" dirty="0"/>
          </a:p>
        </p:txBody>
      </p:sp>
      <p:graphicFrame>
        <p:nvGraphicFramePr>
          <p:cNvPr id="4" name="Table 3"/>
          <p:cNvGraphicFramePr>
            <a:graphicFrameLocks noGrp="1"/>
          </p:cNvGraphicFramePr>
          <p:nvPr>
            <p:extLst>
              <p:ext uri="{D42A27DB-BD31-4B8C-83A1-F6EECF244321}">
                <p14:modId xmlns:p14="http://schemas.microsoft.com/office/powerpoint/2010/main" val="2875048864"/>
              </p:ext>
            </p:extLst>
          </p:nvPr>
        </p:nvGraphicFramePr>
        <p:xfrm>
          <a:off x="685800" y="2971800"/>
          <a:ext cx="7223762" cy="1483360"/>
        </p:xfrm>
        <a:graphic>
          <a:graphicData uri="http://schemas.openxmlformats.org/drawingml/2006/table">
            <a:tbl>
              <a:tblPr firstRow="1" bandRow="1">
                <a:tableStyleId>{5C22544A-7EE6-4342-B048-85BDC9FD1C3A}</a:tableStyleId>
              </a:tblPr>
              <a:tblGrid>
                <a:gridCol w="533400"/>
                <a:gridCol w="685800"/>
                <a:gridCol w="1876698"/>
                <a:gridCol w="1031966"/>
                <a:gridCol w="1031966"/>
                <a:gridCol w="1031966"/>
                <a:gridCol w="1031966"/>
              </a:tblGrid>
              <a:tr h="370840">
                <a:tc>
                  <a:txBody>
                    <a:bodyPr/>
                    <a:lstStyle/>
                    <a:p>
                      <a:r>
                        <a:rPr lang="de-CH" dirty="0" smtClean="0"/>
                        <a:t>Act</a:t>
                      </a:r>
                      <a:endParaRPr lang="it-IT" dirty="0"/>
                    </a:p>
                  </a:txBody>
                  <a:tcPr/>
                </a:tc>
                <a:tc>
                  <a:txBody>
                    <a:bodyPr/>
                    <a:lstStyle/>
                    <a:p>
                      <a:r>
                        <a:rPr lang="de-CH" dirty="0" smtClean="0"/>
                        <a:t>Side</a:t>
                      </a:r>
                      <a:endParaRPr lang="it-IT" dirty="0"/>
                    </a:p>
                  </a:txBody>
                  <a:tcPr/>
                </a:tc>
                <a:tc>
                  <a:txBody>
                    <a:bodyPr/>
                    <a:lstStyle/>
                    <a:p>
                      <a:r>
                        <a:rPr lang="de-CH" dirty="0" smtClean="0"/>
                        <a:t>Symbol</a:t>
                      </a:r>
                      <a:endParaRPr lang="it-IT" dirty="0"/>
                    </a:p>
                  </a:txBody>
                  <a:tcPr/>
                </a:tc>
                <a:tc>
                  <a:txBody>
                    <a:bodyPr/>
                    <a:lstStyle/>
                    <a:p>
                      <a:r>
                        <a:rPr lang="de-CH" dirty="0" smtClean="0"/>
                        <a:t>Quantity</a:t>
                      </a:r>
                      <a:endParaRPr lang="it-IT" dirty="0"/>
                    </a:p>
                  </a:txBody>
                  <a:tcPr/>
                </a:tc>
                <a:tc>
                  <a:txBody>
                    <a:bodyPr/>
                    <a:lstStyle/>
                    <a:p>
                      <a:r>
                        <a:rPr lang="de-CH" dirty="0" smtClean="0"/>
                        <a:t>Type</a:t>
                      </a:r>
                      <a:endParaRPr lang="it-IT" dirty="0"/>
                    </a:p>
                  </a:txBody>
                  <a:tcPr/>
                </a:tc>
                <a:tc>
                  <a:txBody>
                    <a:bodyPr/>
                    <a:lstStyle/>
                    <a:p>
                      <a:r>
                        <a:rPr lang="de-CH" dirty="0" smtClean="0"/>
                        <a:t>Price</a:t>
                      </a:r>
                      <a:endParaRPr lang="it-IT" dirty="0"/>
                    </a:p>
                  </a:txBody>
                  <a:tcPr/>
                </a:tc>
                <a:tc>
                  <a:txBody>
                    <a:bodyPr/>
                    <a:lstStyle/>
                    <a:p>
                      <a:r>
                        <a:rPr lang="de-CH" dirty="0" smtClean="0"/>
                        <a:t>Duration</a:t>
                      </a:r>
                      <a:endParaRPr lang="it-IT" dirty="0"/>
                    </a:p>
                  </a:txBody>
                  <a:tcPr/>
                </a:tc>
              </a:tr>
              <a:tr h="370840">
                <a:tc>
                  <a:txBody>
                    <a:bodyPr/>
                    <a:lstStyle/>
                    <a:p>
                      <a:r>
                        <a:rPr lang="de-CH" dirty="0" smtClean="0">
                          <a:latin typeface="Wingdings" panose="05000000000000000000" pitchFamily="2" charset="2"/>
                        </a:rPr>
                        <a:t>o</a:t>
                      </a:r>
                      <a:endParaRPr lang="it-IT" dirty="0">
                        <a:latin typeface="Wingdings" panose="05000000000000000000" pitchFamily="2" charset="2"/>
                      </a:endParaRPr>
                    </a:p>
                  </a:txBody>
                  <a:tcPr/>
                </a:tc>
                <a:tc>
                  <a:txBody>
                    <a:bodyPr/>
                    <a:lstStyle/>
                    <a:p>
                      <a:endParaRPr lang="it-IT" dirty="0"/>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CH" dirty="0" smtClean="0">
                          <a:latin typeface="Wingdings" panose="05000000000000000000" pitchFamily="2" charset="2"/>
                        </a:rPr>
                        <a:t>o</a:t>
                      </a:r>
                      <a:endParaRPr lang="it-IT" dirty="0" smtClean="0">
                        <a:latin typeface="Wingdings" panose="05000000000000000000" pitchFamily="2" charset="2"/>
                      </a:endParaRPr>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CH" dirty="0" smtClean="0">
                          <a:latin typeface="Wingdings" panose="05000000000000000000" pitchFamily="2" charset="2"/>
                        </a:rPr>
                        <a:t>o</a:t>
                      </a:r>
                      <a:endParaRPr lang="it-IT" dirty="0" smtClean="0">
                        <a:latin typeface="Wingdings" panose="05000000000000000000" pitchFamily="2" charset="2"/>
                      </a:endParaRPr>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dirty="0"/>
                    </a:p>
                  </a:txBody>
                  <a:tcPr/>
                </a:tc>
              </a:tr>
            </a:tbl>
          </a:graphicData>
        </a:graphic>
      </p:graphicFrame>
      <p:sp>
        <p:nvSpPr>
          <p:cNvPr id="6" name="Line Callout 1 5"/>
          <p:cNvSpPr/>
          <p:nvPr/>
        </p:nvSpPr>
        <p:spPr>
          <a:xfrm>
            <a:off x="1143000" y="5257800"/>
            <a:ext cx="914400" cy="612648"/>
          </a:xfrm>
          <a:prstGeom prst="borderCallout1">
            <a:avLst>
              <a:gd name="adj1" fmla="val -1661"/>
              <a:gd name="adj2" fmla="val 51496"/>
              <a:gd name="adj3" fmla="val -280407"/>
              <a:gd name="adj4" fmla="val 52265"/>
            </a:avLst>
          </a:prstGeom>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Buy or Sell</a:t>
            </a:r>
            <a:endParaRPr lang="it-IT" dirty="0"/>
          </a:p>
        </p:txBody>
      </p:sp>
      <p:sp>
        <p:nvSpPr>
          <p:cNvPr id="7" name="Line Callout 1 6"/>
          <p:cNvSpPr/>
          <p:nvPr/>
        </p:nvSpPr>
        <p:spPr>
          <a:xfrm>
            <a:off x="2235200" y="5257800"/>
            <a:ext cx="1803400" cy="612648"/>
          </a:xfrm>
          <a:prstGeom prst="borderCallout1">
            <a:avLst>
              <a:gd name="adj1" fmla="val -1661"/>
              <a:gd name="adj2" fmla="val 51496"/>
              <a:gd name="adj3" fmla="val -280407"/>
              <a:gd name="adj4" fmla="val 52265"/>
            </a:avLst>
          </a:prstGeom>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dirty="0" smtClean="0"/>
              <a:t>Example:</a:t>
            </a:r>
          </a:p>
          <a:p>
            <a:pPr algn="ctr"/>
            <a:r>
              <a:rPr lang="de-CH" sz="1200" dirty="0" smtClean="0"/>
              <a:t>STK.APLL@NASDAQ$USD</a:t>
            </a:r>
            <a:endParaRPr lang="it-IT" sz="1200" dirty="0"/>
          </a:p>
        </p:txBody>
      </p:sp>
      <p:sp>
        <p:nvSpPr>
          <p:cNvPr id="8" name="Line Callout 1 7"/>
          <p:cNvSpPr/>
          <p:nvPr/>
        </p:nvSpPr>
        <p:spPr>
          <a:xfrm>
            <a:off x="4724400" y="5257800"/>
            <a:ext cx="914400" cy="612648"/>
          </a:xfrm>
          <a:prstGeom prst="borderCallout1">
            <a:avLst>
              <a:gd name="adj1" fmla="val -1661"/>
              <a:gd name="adj2" fmla="val 51496"/>
              <a:gd name="adj3" fmla="val -280407"/>
              <a:gd name="adj4" fmla="val 52265"/>
            </a:avLst>
          </a:prstGeom>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LMT or MKT</a:t>
            </a:r>
            <a:endParaRPr lang="it-IT" dirty="0"/>
          </a:p>
        </p:txBody>
      </p:sp>
      <p:sp>
        <p:nvSpPr>
          <p:cNvPr id="9" name="Line Callout 1 8"/>
          <p:cNvSpPr/>
          <p:nvPr/>
        </p:nvSpPr>
        <p:spPr>
          <a:xfrm>
            <a:off x="5867400" y="5257800"/>
            <a:ext cx="914400" cy="612648"/>
          </a:xfrm>
          <a:prstGeom prst="borderCallout1">
            <a:avLst>
              <a:gd name="adj1" fmla="val -1661"/>
              <a:gd name="adj2" fmla="val 51496"/>
              <a:gd name="adj3" fmla="val -280407"/>
              <a:gd name="adj4" fmla="val 52265"/>
            </a:avLst>
          </a:prstGeom>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00" dirty="0" smtClean="0"/>
              <a:t>Populated only if Type is LMT</a:t>
            </a:r>
            <a:endParaRPr lang="it-IT" sz="1000" dirty="0"/>
          </a:p>
        </p:txBody>
      </p:sp>
      <p:sp>
        <p:nvSpPr>
          <p:cNvPr id="10" name="Line Callout 1 9"/>
          <p:cNvSpPr/>
          <p:nvPr/>
        </p:nvSpPr>
        <p:spPr>
          <a:xfrm>
            <a:off x="6934200" y="5267569"/>
            <a:ext cx="914400" cy="612648"/>
          </a:xfrm>
          <a:prstGeom prst="borderCallout1">
            <a:avLst>
              <a:gd name="adj1" fmla="val -1661"/>
              <a:gd name="adj2" fmla="val 51496"/>
              <a:gd name="adj3" fmla="val -280407"/>
              <a:gd name="adj4" fmla="val 52265"/>
            </a:avLst>
          </a:prstGeom>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DAY or GTC</a:t>
            </a:r>
            <a:endParaRPr lang="it-IT" dirty="0"/>
          </a:p>
        </p:txBody>
      </p:sp>
    </p:spTree>
    <p:extLst>
      <p:ext uri="{BB962C8B-B14F-4D97-AF65-F5344CB8AC3E}">
        <p14:creationId xmlns:p14="http://schemas.microsoft.com/office/powerpoint/2010/main" val="29301485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Blotter and Execution List</a:t>
            </a:r>
            <a:endParaRPr lang="it-IT" dirty="0"/>
          </a:p>
        </p:txBody>
      </p:sp>
      <p:graphicFrame>
        <p:nvGraphicFramePr>
          <p:cNvPr id="4" name="Table 3"/>
          <p:cNvGraphicFramePr>
            <a:graphicFrameLocks noGrp="1"/>
          </p:cNvGraphicFramePr>
          <p:nvPr>
            <p:extLst>
              <p:ext uri="{D42A27DB-BD31-4B8C-83A1-F6EECF244321}">
                <p14:modId xmlns:p14="http://schemas.microsoft.com/office/powerpoint/2010/main" val="262432358"/>
              </p:ext>
            </p:extLst>
          </p:nvPr>
        </p:nvGraphicFramePr>
        <p:xfrm>
          <a:off x="649557" y="1600200"/>
          <a:ext cx="8189644" cy="989865"/>
        </p:xfrm>
        <a:graphic>
          <a:graphicData uri="http://schemas.openxmlformats.org/drawingml/2006/table">
            <a:tbl>
              <a:tblPr firstRow="1" bandRow="1">
                <a:tableStyleId>{5C22544A-7EE6-4342-B048-85BDC9FD1C3A}</a:tableStyleId>
              </a:tblPr>
              <a:tblGrid>
                <a:gridCol w="515072"/>
                <a:gridCol w="457841"/>
                <a:gridCol w="587330"/>
                <a:gridCol w="671735"/>
                <a:gridCol w="515072"/>
                <a:gridCol w="457841"/>
                <a:gridCol w="565152"/>
                <a:gridCol w="766257"/>
                <a:gridCol w="567037"/>
                <a:gridCol w="729048"/>
                <a:gridCol w="468660"/>
                <a:gridCol w="629533"/>
                <a:gridCol w="629533"/>
                <a:gridCol w="629533"/>
              </a:tblGrid>
              <a:tr h="228600">
                <a:tc>
                  <a:txBody>
                    <a:bodyPr/>
                    <a:lstStyle/>
                    <a:p>
                      <a:r>
                        <a:rPr lang="de-CH" sz="1000" dirty="0" smtClean="0"/>
                        <a:t>Act</a:t>
                      </a:r>
                      <a:endParaRPr lang="it-IT" sz="1000" dirty="0"/>
                    </a:p>
                  </a:txBody>
                  <a:tcPr>
                    <a:lnB w="38100" cmpd="sng">
                      <a:noFill/>
                    </a:lnB>
                  </a:tcPr>
                </a:tc>
                <a:tc>
                  <a:txBody>
                    <a:bodyPr/>
                    <a:lstStyle/>
                    <a:p>
                      <a:r>
                        <a:rPr lang="de-CH" sz="1000" dirty="0" smtClean="0"/>
                        <a:t>Canc</a:t>
                      </a:r>
                      <a:endParaRPr lang="it-IT" sz="1000" dirty="0"/>
                    </a:p>
                  </a:txBody>
                  <a:tcPr>
                    <a:lnB w="38100" cmpd="sng">
                      <a:noFill/>
                    </a:lnB>
                  </a:tcPr>
                </a:tc>
                <a:tc>
                  <a:txBody>
                    <a:bodyPr/>
                    <a:lstStyle/>
                    <a:p>
                      <a:r>
                        <a:rPr lang="de-CH" sz="1000" dirty="0" smtClean="0"/>
                        <a:t>Symbol</a:t>
                      </a:r>
                      <a:endParaRPr lang="it-IT" sz="1000" dirty="0"/>
                    </a:p>
                  </a:txBody>
                  <a:tcPr>
                    <a:lnB w="38100" cmpd="sng">
                      <a:noFill/>
                    </a:lnB>
                  </a:tcPr>
                </a:tc>
                <a:tc>
                  <a:txBody>
                    <a:bodyPr/>
                    <a:lstStyle/>
                    <a:p>
                      <a:r>
                        <a:rPr lang="de-CH" sz="1000" dirty="0" smtClean="0"/>
                        <a:t>Ent</a:t>
                      </a:r>
                      <a:r>
                        <a:rPr lang="de-CH" sz="1000" baseline="0" dirty="0" smtClean="0"/>
                        <a:t> Time</a:t>
                      </a:r>
                      <a:endParaRPr lang="it-IT" sz="1000" dirty="0"/>
                    </a:p>
                  </a:txBody>
                  <a:tcPr>
                    <a:lnB w="38100" cmpd="sng">
                      <a:noFill/>
                    </a:lnB>
                  </a:tcPr>
                </a:tc>
                <a:tc>
                  <a:txBody>
                    <a:bodyPr/>
                    <a:lstStyle/>
                    <a:p>
                      <a:r>
                        <a:rPr lang="de-CH" sz="1000" dirty="0" smtClean="0"/>
                        <a:t>Time</a:t>
                      </a:r>
                      <a:endParaRPr lang="it-IT" sz="1000" dirty="0"/>
                    </a:p>
                  </a:txBody>
                  <a:tcPr>
                    <a:lnB w="38100" cmpd="sng">
                      <a:noFill/>
                    </a:lnB>
                  </a:tcPr>
                </a:tc>
                <a:tc>
                  <a:txBody>
                    <a:bodyPr/>
                    <a:lstStyle/>
                    <a:p>
                      <a:r>
                        <a:rPr lang="de-CH" sz="1000" dirty="0" smtClean="0"/>
                        <a:t>Type</a:t>
                      </a:r>
                      <a:endParaRPr lang="it-IT" sz="1000" dirty="0"/>
                    </a:p>
                  </a:txBody>
                  <a:tcPr>
                    <a:lnB w="38100" cmpd="sng">
                      <a:noFill/>
                    </a:lnB>
                  </a:tcPr>
                </a:tc>
                <a:tc>
                  <a:txBody>
                    <a:bodyPr/>
                    <a:lstStyle/>
                    <a:p>
                      <a:r>
                        <a:rPr lang="de-CH" sz="1000" dirty="0" smtClean="0"/>
                        <a:t>Action</a:t>
                      </a:r>
                      <a:endParaRPr lang="it-IT" sz="1000" dirty="0"/>
                    </a:p>
                  </a:txBody>
                  <a:tcPr>
                    <a:lnB w="38100" cmpd="sng">
                      <a:noFill/>
                    </a:lnB>
                  </a:tcPr>
                </a:tc>
                <a:tc>
                  <a:txBody>
                    <a:bodyPr/>
                    <a:lstStyle/>
                    <a:p>
                      <a:r>
                        <a:rPr lang="de-CH" sz="1000" dirty="0" smtClean="0"/>
                        <a:t>Quantity</a:t>
                      </a:r>
                      <a:endParaRPr lang="it-IT" sz="1000" dirty="0"/>
                    </a:p>
                  </a:txBody>
                  <a:tcPr>
                    <a:lnB w="38100" cmpd="sng">
                      <a:noFill/>
                    </a:lnB>
                  </a:tcPr>
                </a:tc>
                <a:tc>
                  <a:txBody>
                    <a:bodyPr/>
                    <a:lstStyle/>
                    <a:p>
                      <a:r>
                        <a:rPr lang="de-CH" sz="1000" dirty="0" smtClean="0"/>
                        <a:t>Price</a:t>
                      </a:r>
                      <a:endParaRPr lang="it-IT" sz="1000" dirty="0"/>
                    </a:p>
                  </a:txBody>
                  <a:tcPr>
                    <a:lnB w="38100" cmpd="sng">
                      <a:noFill/>
                    </a:lnB>
                  </a:tcPr>
                </a:tc>
                <a:tc>
                  <a:txBody>
                    <a:bodyPr/>
                    <a:lstStyle/>
                    <a:p>
                      <a:r>
                        <a:rPr lang="de-CH" sz="1000" dirty="0" smtClean="0"/>
                        <a:t>Duration</a:t>
                      </a:r>
                      <a:endParaRPr lang="it-IT" sz="1000" dirty="0"/>
                    </a:p>
                  </a:txBody>
                  <a:tcPr>
                    <a:lnB w="38100" cmpd="sng">
                      <a:noFill/>
                    </a:lnB>
                  </a:tcPr>
                </a:tc>
                <a:tc>
                  <a:txBody>
                    <a:bodyPr/>
                    <a:lstStyle/>
                    <a:p>
                      <a:r>
                        <a:rPr lang="de-CH" sz="1000" dirty="0" smtClean="0"/>
                        <a:t>Tag</a:t>
                      </a:r>
                      <a:endParaRPr lang="it-IT" sz="1000" dirty="0"/>
                    </a:p>
                  </a:txBody>
                  <a:tcPr>
                    <a:lnB w="38100" cmpd="sng">
                      <a:noFill/>
                    </a:lnB>
                  </a:tcPr>
                </a:tc>
                <a:tc>
                  <a:txBody>
                    <a:bodyPr/>
                    <a:lstStyle/>
                    <a:p>
                      <a:r>
                        <a:rPr lang="de-CH" sz="1000" dirty="0" smtClean="0"/>
                        <a:t>Broker</a:t>
                      </a:r>
                      <a:endParaRPr lang="it-IT" sz="1000" dirty="0"/>
                    </a:p>
                  </a:txBody>
                  <a:tcPr>
                    <a:lnB w="38100" cmpd="sng">
                      <a:noFill/>
                    </a:lnB>
                  </a:tcPr>
                </a:tc>
                <a:tc>
                  <a:txBody>
                    <a:bodyPr/>
                    <a:lstStyle/>
                    <a:p>
                      <a:r>
                        <a:rPr lang="de-CH" sz="1000" dirty="0" smtClean="0"/>
                        <a:t>Account</a:t>
                      </a:r>
                      <a:endParaRPr lang="it-IT" sz="1000" dirty="0"/>
                    </a:p>
                  </a:txBody>
                  <a:tcPr>
                    <a:lnB w="38100" cmpd="sng">
                      <a:noFill/>
                    </a:lnB>
                  </a:tcPr>
                </a:tc>
                <a:tc>
                  <a:txBody>
                    <a:bodyPr/>
                    <a:lstStyle/>
                    <a:p>
                      <a:r>
                        <a:rPr lang="de-CH" sz="1000" dirty="0" smtClean="0"/>
                        <a:t>Status</a:t>
                      </a:r>
                      <a:endParaRPr lang="it-IT" sz="1000" dirty="0"/>
                    </a:p>
                  </a:txBody>
                  <a:tcPr>
                    <a:lnB w="38100" cmpd="sng">
                      <a:noFill/>
                    </a:lnB>
                  </a:tcPr>
                </a:tc>
              </a:tr>
              <a:tr h="746025">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r>
            </a:tbl>
          </a:graphicData>
        </a:graphic>
      </p:graphicFrame>
      <p:sp>
        <p:nvSpPr>
          <p:cNvPr id="5" name="TextBox 4"/>
          <p:cNvSpPr txBox="1"/>
          <p:nvPr/>
        </p:nvSpPr>
        <p:spPr>
          <a:xfrm rot="16200000">
            <a:off x="50835" y="1897627"/>
            <a:ext cx="828112" cy="369332"/>
          </a:xfrm>
          <a:prstGeom prst="rect">
            <a:avLst/>
          </a:prstGeom>
          <a:noFill/>
        </p:spPr>
        <p:txBody>
          <a:bodyPr wrap="none" rtlCol="0">
            <a:spAutoFit/>
          </a:bodyPr>
          <a:lstStyle/>
          <a:p>
            <a:r>
              <a:rPr lang="de-CH" dirty="0" smtClean="0"/>
              <a:t>Blotter</a:t>
            </a:r>
            <a:endParaRPr lang="it-IT" dirty="0"/>
          </a:p>
        </p:txBody>
      </p:sp>
      <p:graphicFrame>
        <p:nvGraphicFramePr>
          <p:cNvPr id="6" name="Table 5"/>
          <p:cNvGraphicFramePr>
            <a:graphicFrameLocks noGrp="1"/>
          </p:cNvGraphicFramePr>
          <p:nvPr>
            <p:extLst>
              <p:ext uri="{D42A27DB-BD31-4B8C-83A1-F6EECF244321}">
                <p14:modId xmlns:p14="http://schemas.microsoft.com/office/powerpoint/2010/main" val="3191463527"/>
              </p:ext>
            </p:extLst>
          </p:nvPr>
        </p:nvGraphicFramePr>
        <p:xfrm>
          <a:off x="649556" y="2895600"/>
          <a:ext cx="8189646" cy="989865"/>
        </p:xfrm>
        <a:graphic>
          <a:graphicData uri="http://schemas.openxmlformats.org/drawingml/2006/table">
            <a:tbl>
              <a:tblPr firstRow="1" bandRow="1">
                <a:tableStyleId>{5C22544A-7EE6-4342-B048-85BDC9FD1C3A}</a:tableStyleId>
              </a:tblPr>
              <a:tblGrid>
                <a:gridCol w="404738"/>
                <a:gridCol w="864251"/>
                <a:gridCol w="598327"/>
                <a:gridCol w="564200"/>
                <a:gridCol w="728528"/>
                <a:gridCol w="664579"/>
                <a:gridCol w="598327"/>
                <a:gridCol w="841536"/>
                <a:gridCol w="731290"/>
                <a:gridCol w="731290"/>
                <a:gridCol w="731290"/>
                <a:gridCol w="731290"/>
              </a:tblGrid>
              <a:tr h="228600">
                <a:tc>
                  <a:txBody>
                    <a:bodyPr/>
                    <a:lstStyle/>
                    <a:p>
                      <a:r>
                        <a:rPr lang="de-CH" sz="1000" dirty="0" smtClean="0"/>
                        <a:t>ID</a:t>
                      </a:r>
                      <a:endParaRPr lang="it-IT" sz="1000" dirty="0"/>
                    </a:p>
                  </a:txBody>
                  <a:tcPr>
                    <a:lnB w="38100" cmpd="sng">
                      <a:noFill/>
                    </a:lnB>
                  </a:tcPr>
                </a:tc>
                <a:tc>
                  <a:txBody>
                    <a:bodyPr/>
                    <a:lstStyle/>
                    <a:p>
                      <a:r>
                        <a:rPr lang="de-CH" sz="1000" dirty="0" smtClean="0"/>
                        <a:t>Symbol</a:t>
                      </a:r>
                      <a:endParaRPr lang="it-IT" sz="1000" dirty="0"/>
                    </a:p>
                  </a:txBody>
                  <a:tcPr>
                    <a:lnB w="38100" cmpd="sng">
                      <a:noFill/>
                    </a:lnB>
                  </a:tcPr>
                </a:tc>
                <a:tc>
                  <a:txBody>
                    <a:bodyPr/>
                    <a:lstStyle/>
                    <a:p>
                      <a:r>
                        <a:rPr lang="de-CH" sz="1000" dirty="0" smtClean="0"/>
                        <a:t>Time</a:t>
                      </a:r>
                      <a:endParaRPr lang="it-IT" sz="1000" dirty="0"/>
                    </a:p>
                  </a:txBody>
                  <a:tcPr>
                    <a:lnB w="38100" cmpd="sng">
                      <a:noFill/>
                    </a:lnB>
                  </a:tcPr>
                </a:tc>
                <a:tc>
                  <a:txBody>
                    <a:bodyPr/>
                    <a:lstStyle/>
                    <a:p>
                      <a:r>
                        <a:rPr lang="de-CH" sz="1000" dirty="0" smtClean="0"/>
                        <a:t>Action</a:t>
                      </a:r>
                      <a:endParaRPr lang="it-IT" sz="1000" dirty="0"/>
                    </a:p>
                  </a:txBody>
                  <a:tcPr>
                    <a:lnB w="38100" cmpd="sng">
                      <a:noFill/>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CH" sz="1000" dirty="0" smtClean="0"/>
                        <a:t>Quantity</a:t>
                      </a:r>
                      <a:endParaRPr lang="it-IT" sz="1000" dirty="0" smtClean="0"/>
                    </a:p>
                  </a:txBody>
                  <a:tcPr>
                    <a:lnB w="38100" cmpd="sng">
                      <a:noFill/>
                    </a:lnB>
                  </a:tcPr>
                </a:tc>
                <a:tc>
                  <a:txBody>
                    <a:bodyPr/>
                    <a:lstStyle/>
                    <a:p>
                      <a:r>
                        <a:rPr lang="de-CH" sz="1000" dirty="0" smtClean="0"/>
                        <a:t>Fill</a:t>
                      </a:r>
                      <a:endParaRPr lang="it-IT" sz="1000" dirty="0"/>
                    </a:p>
                  </a:txBody>
                  <a:tcPr>
                    <a:lnB w="38100" cmpd="sng">
                      <a:noFill/>
                    </a:lnB>
                  </a:tcPr>
                </a:tc>
                <a:tc>
                  <a:txBody>
                    <a:bodyPr/>
                    <a:lstStyle/>
                    <a:p>
                      <a:r>
                        <a:rPr lang="de-CH" sz="1000" dirty="0" smtClean="0"/>
                        <a:t>Price</a:t>
                      </a:r>
                      <a:endParaRPr lang="it-IT" sz="1000" dirty="0"/>
                    </a:p>
                  </a:txBody>
                  <a:tcPr>
                    <a:lnB w="38100" cmpd="sng">
                      <a:noFill/>
                    </a:lnB>
                  </a:tcPr>
                </a:tc>
                <a:tc>
                  <a:txBody>
                    <a:bodyPr/>
                    <a:lstStyle/>
                    <a:p>
                      <a:r>
                        <a:rPr lang="de-CH" sz="1000" dirty="0" smtClean="0"/>
                        <a:t>Exchange</a:t>
                      </a:r>
                      <a:endParaRPr lang="it-IT" sz="1000" dirty="0"/>
                    </a:p>
                  </a:txBody>
                  <a:tcPr>
                    <a:lnB w="38100" cmpd="sng">
                      <a:noFill/>
                    </a:lnB>
                  </a:tcPr>
                </a:tc>
                <a:tc>
                  <a:txBody>
                    <a:bodyPr/>
                    <a:lstStyle/>
                    <a:p>
                      <a:r>
                        <a:rPr lang="de-CH" sz="1000" dirty="0" smtClean="0"/>
                        <a:t>Tag</a:t>
                      </a:r>
                      <a:endParaRPr lang="it-IT" sz="1000" dirty="0"/>
                    </a:p>
                  </a:txBody>
                  <a:tcPr>
                    <a:lnB w="38100" cmpd="sng">
                      <a:noFill/>
                    </a:lnB>
                  </a:tcPr>
                </a:tc>
                <a:tc>
                  <a:txBody>
                    <a:bodyPr/>
                    <a:lstStyle/>
                    <a:p>
                      <a:r>
                        <a:rPr lang="de-CH" sz="1000" dirty="0" smtClean="0"/>
                        <a:t>Broker</a:t>
                      </a:r>
                      <a:endParaRPr lang="it-IT" sz="1000" dirty="0"/>
                    </a:p>
                  </a:txBody>
                  <a:tcPr>
                    <a:lnB w="38100" cmpd="sng">
                      <a:noFill/>
                    </a:lnB>
                  </a:tcPr>
                </a:tc>
                <a:tc>
                  <a:txBody>
                    <a:bodyPr/>
                    <a:lstStyle/>
                    <a:p>
                      <a:r>
                        <a:rPr lang="de-CH" sz="1000" dirty="0" smtClean="0"/>
                        <a:t>Account</a:t>
                      </a:r>
                      <a:endParaRPr lang="it-IT" sz="1000" dirty="0"/>
                    </a:p>
                  </a:txBody>
                  <a:tcPr>
                    <a:lnB w="38100" cmpd="sng">
                      <a:noFill/>
                    </a:lnB>
                  </a:tcPr>
                </a:tc>
                <a:tc>
                  <a:txBody>
                    <a:bodyPr/>
                    <a:lstStyle/>
                    <a:p>
                      <a:r>
                        <a:rPr lang="de-CH" sz="1000" dirty="0" smtClean="0"/>
                        <a:t>Status</a:t>
                      </a:r>
                      <a:endParaRPr lang="it-IT" sz="1000" dirty="0"/>
                    </a:p>
                  </a:txBody>
                  <a:tcPr>
                    <a:lnB w="38100" cmpd="sng">
                      <a:noFill/>
                    </a:lnB>
                  </a:tcPr>
                </a:tc>
              </a:tr>
              <a:tr h="746025">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r>
            </a:tbl>
          </a:graphicData>
        </a:graphic>
      </p:graphicFrame>
      <p:sp>
        <p:nvSpPr>
          <p:cNvPr id="7" name="TextBox 6"/>
          <p:cNvSpPr txBox="1"/>
          <p:nvPr/>
        </p:nvSpPr>
        <p:spPr>
          <a:xfrm rot="16200000">
            <a:off x="-84774" y="3201190"/>
            <a:ext cx="1098699" cy="369332"/>
          </a:xfrm>
          <a:prstGeom prst="rect">
            <a:avLst/>
          </a:prstGeom>
          <a:noFill/>
        </p:spPr>
        <p:txBody>
          <a:bodyPr wrap="none" rtlCol="0">
            <a:spAutoFit/>
          </a:bodyPr>
          <a:lstStyle/>
          <a:p>
            <a:r>
              <a:rPr lang="de-CH" dirty="0" smtClean="0"/>
              <a:t>Execution</a:t>
            </a:r>
            <a:endParaRPr lang="it-IT" dirty="0"/>
          </a:p>
        </p:txBody>
      </p:sp>
      <p:sp>
        <p:nvSpPr>
          <p:cNvPr id="8" name="TextBox 7"/>
          <p:cNvSpPr txBox="1"/>
          <p:nvPr/>
        </p:nvSpPr>
        <p:spPr>
          <a:xfrm>
            <a:off x="464890" y="4267200"/>
            <a:ext cx="8221910" cy="1754326"/>
          </a:xfrm>
          <a:prstGeom prst="rect">
            <a:avLst/>
          </a:prstGeom>
          <a:noFill/>
        </p:spPr>
        <p:txBody>
          <a:bodyPr wrap="square" rtlCol="0">
            <a:spAutoFit/>
          </a:bodyPr>
          <a:lstStyle/>
          <a:p>
            <a:r>
              <a:rPr lang="de-CH" dirty="0" smtClean="0"/>
              <a:t>The order must be transmitted via FIX from the Builder List to the Broker and once accepted (message sent by the Broker to the user server via FIX) the order must populate the Blotter. If rejected it must populate the Execution List. The same if it is executed (the execution event is sent by the Broker) or cancelled. Cancellation is a request that come from the user and is executed and communicated back by the Broker</a:t>
            </a:r>
            <a:endParaRPr lang="it-IT" dirty="0"/>
          </a:p>
        </p:txBody>
      </p:sp>
    </p:spTree>
    <p:extLst>
      <p:ext uri="{BB962C8B-B14F-4D97-AF65-F5344CB8AC3E}">
        <p14:creationId xmlns:p14="http://schemas.microsoft.com/office/powerpoint/2010/main" val="34906125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Proposal</a:t>
            </a:r>
            <a:endParaRPr lang="it-IT" dirty="0"/>
          </a:p>
        </p:txBody>
      </p:sp>
      <p:sp>
        <p:nvSpPr>
          <p:cNvPr id="3" name="TextBox 2"/>
          <p:cNvSpPr txBox="1"/>
          <p:nvPr/>
        </p:nvSpPr>
        <p:spPr>
          <a:xfrm>
            <a:off x="685800" y="1981200"/>
            <a:ext cx="8001000" cy="923330"/>
          </a:xfrm>
          <a:prstGeom prst="rect">
            <a:avLst/>
          </a:prstGeom>
          <a:noFill/>
        </p:spPr>
        <p:txBody>
          <a:bodyPr wrap="square" rtlCol="0">
            <a:spAutoFit/>
          </a:bodyPr>
          <a:lstStyle/>
          <a:p>
            <a:r>
              <a:rPr lang="de-CH" dirty="0" smtClean="0"/>
              <a:t>I thinks that Builder List, Blotter and Execution (that I propose to renominate as «Completion») should be displayed in tabs instead of vertically. That offer a better view to the user that can quickly switch among tabs insted of scrolling.</a:t>
            </a:r>
            <a:endParaRPr lang="it-IT" dirty="0"/>
          </a:p>
        </p:txBody>
      </p:sp>
    </p:spTree>
    <p:extLst>
      <p:ext uri="{BB962C8B-B14F-4D97-AF65-F5344CB8AC3E}">
        <p14:creationId xmlns:p14="http://schemas.microsoft.com/office/powerpoint/2010/main" val="54746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783</Words>
  <Application>Microsoft Office PowerPoint</Application>
  <PresentationFormat>On-screen Show (4:3)</PresentationFormat>
  <Paragraphs>157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Order GUI</vt:lpstr>
      <vt:lpstr>The bar</vt:lpstr>
      <vt:lpstr>The Builder Frame</vt:lpstr>
      <vt:lpstr>Asset Details: Equity</vt:lpstr>
      <vt:lpstr>Asset Details: Future</vt:lpstr>
      <vt:lpstr>Asset Details: Option</vt:lpstr>
      <vt:lpstr>Builder List</vt:lpstr>
      <vt:lpstr>Blotter and Execution List</vt:lpstr>
      <vt:lpstr>Proposal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Order GUI</dc:title>
  <dc:creator>Notebook</dc:creator>
  <cp:lastModifiedBy>DELL</cp:lastModifiedBy>
  <cp:revision>16</cp:revision>
  <dcterms:created xsi:type="dcterms:W3CDTF">2017-11-22T15:51:09Z</dcterms:created>
  <dcterms:modified xsi:type="dcterms:W3CDTF">2017-11-22T23:05:05Z</dcterms:modified>
</cp:coreProperties>
</file>