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1" r:id="rId4"/>
    <p:sldId id="260" r:id="rId5"/>
    <p:sldId id="263" r:id="rId6"/>
    <p:sldId id="257" r:id="rId7"/>
    <p:sldId id="264" r:id="rId8"/>
    <p:sldId id="265" r:id="rId9"/>
    <p:sldId id="266" r:id="rId10"/>
    <p:sldId id="262" r:id="rId11"/>
    <p:sldId id="268" r:id="rId12"/>
    <p:sldId id="270" r:id="rId13"/>
    <p:sldId id="272" r:id="rId14"/>
    <p:sldId id="273" r:id="rId15"/>
    <p:sldId id="274" r:id="rId16"/>
    <p:sldId id="269" r:id="rId17"/>
    <p:sldId id="271" r:id="rId18"/>
    <p:sldId id="267" r:id="rId19"/>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23" d="100"/>
          <a:sy n="123" d="100"/>
        </p:scale>
        <p:origin x="-120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t-IT"/>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t-IT"/>
          </a:p>
        </p:txBody>
      </p:sp>
      <p:sp>
        <p:nvSpPr>
          <p:cNvPr id="4" name="Date Placeholder 3"/>
          <p:cNvSpPr>
            <a:spLocks noGrp="1"/>
          </p:cNvSpPr>
          <p:nvPr>
            <p:ph type="dt" sz="half" idx="10"/>
          </p:nvPr>
        </p:nvSpPr>
        <p:spPr/>
        <p:txBody>
          <a:bodyPr/>
          <a:lstStyle/>
          <a:p>
            <a:fld id="{04E5E913-EF8C-47D9-B4E1-B5FB21430BF5}" type="datetimeFigureOut">
              <a:rPr lang="it-IT" smtClean="0"/>
              <a:t>21/11/2017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82D192B-08CF-4D2B-B6F4-4CA36AEC7B92}" type="slidenum">
              <a:rPr lang="it-IT" smtClean="0"/>
              <a:t>‹#›</a:t>
            </a:fld>
            <a:endParaRPr lang="it-IT"/>
          </a:p>
        </p:txBody>
      </p:sp>
    </p:spTree>
    <p:extLst>
      <p:ext uri="{BB962C8B-B14F-4D97-AF65-F5344CB8AC3E}">
        <p14:creationId xmlns:p14="http://schemas.microsoft.com/office/powerpoint/2010/main" val="4230383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04E5E913-EF8C-47D9-B4E1-B5FB21430BF5}" type="datetimeFigureOut">
              <a:rPr lang="it-IT" smtClean="0"/>
              <a:t>21/11/2017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82D192B-08CF-4D2B-B6F4-4CA36AEC7B92}" type="slidenum">
              <a:rPr lang="it-IT" smtClean="0"/>
              <a:t>‹#›</a:t>
            </a:fld>
            <a:endParaRPr lang="it-IT"/>
          </a:p>
        </p:txBody>
      </p:sp>
    </p:spTree>
    <p:extLst>
      <p:ext uri="{BB962C8B-B14F-4D97-AF65-F5344CB8AC3E}">
        <p14:creationId xmlns:p14="http://schemas.microsoft.com/office/powerpoint/2010/main" val="3558254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t-IT"/>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04E5E913-EF8C-47D9-B4E1-B5FB21430BF5}" type="datetimeFigureOut">
              <a:rPr lang="it-IT" smtClean="0"/>
              <a:t>21/11/2017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82D192B-08CF-4D2B-B6F4-4CA36AEC7B92}" type="slidenum">
              <a:rPr lang="it-IT" smtClean="0"/>
              <a:t>‹#›</a:t>
            </a:fld>
            <a:endParaRPr lang="it-IT"/>
          </a:p>
        </p:txBody>
      </p:sp>
    </p:spTree>
    <p:extLst>
      <p:ext uri="{BB962C8B-B14F-4D97-AF65-F5344CB8AC3E}">
        <p14:creationId xmlns:p14="http://schemas.microsoft.com/office/powerpoint/2010/main" val="2245667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04E5E913-EF8C-47D9-B4E1-B5FB21430BF5}" type="datetimeFigureOut">
              <a:rPr lang="it-IT" smtClean="0"/>
              <a:t>21/11/2017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82D192B-08CF-4D2B-B6F4-4CA36AEC7B92}" type="slidenum">
              <a:rPr lang="it-IT" smtClean="0"/>
              <a:t>‹#›</a:t>
            </a:fld>
            <a:endParaRPr lang="it-IT"/>
          </a:p>
        </p:txBody>
      </p:sp>
    </p:spTree>
    <p:extLst>
      <p:ext uri="{BB962C8B-B14F-4D97-AF65-F5344CB8AC3E}">
        <p14:creationId xmlns:p14="http://schemas.microsoft.com/office/powerpoint/2010/main" val="3299805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t-IT"/>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E5E913-EF8C-47D9-B4E1-B5FB21430BF5}" type="datetimeFigureOut">
              <a:rPr lang="it-IT" smtClean="0"/>
              <a:t>21/11/2017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82D192B-08CF-4D2B-B6F4-4CA36AEC7B92}" type="slidenum">
              <a:rPr lang="it-IT" smtClean="0"/>
              <a:t>‹#›</a:t>
            </a:fld>
            <a:endParaRPr lang="it-IT"/>
          </a:p>
        </p:txBody>
      </p:sp>
    </p:spTree>
    <p:extLst>
      <p:ext uri="{BB962C8B-B14F-4D97-AF65-F5344CB8AC3E}">
        <p14:creationId xmlns:p14="http://schemas.microsoft.com/office/powerpoint/2010/main" val="3855716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Date Placeholder 4"/>
          <p:cNvSpPr>
            <a:spLocks noGrp="1"/>
          </p:cNvSpPr>
          <p:nvPr>
            <p:ph type="dt" sz="half" idx="10"/>
          </p:nvPr>
        </p:nvSpPr>
        <p:spPr/>
        <p:txBody>
          <a:bodyPr/>
          <a:lstStyle/>
          <a:p>
            <a:fld id="{04E5E913-EF8C-47D9-B4E1-B5FB21430BF5}" type="datetimeFigureOut">
              <a:rPr lang="it-IT" smtClean="0"/>
              <a:t>21/11/2017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82D192B-08CF-4D2B-B6F4-4CA36AEC7B92}" type="slidenum">
              <a:rPr lang="it-IT" smtClean="0"/>
              <a:t>‹#›</a:t>
            </a:fld>
            <a:endParaRPr lang="it-IT"/>
          </a:p>
        </p:txBody>
      </p:sp>
    </p:spTree>
    <p:extLst>
      <p:ext uri="{BB962C8B-B14F-4D97-AF65-F5344CB8AC3E}">
        <p14:creationId xmlns:p14="http://schemas.microsoft.com/office/powerpoint/2010/main" val="624002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t-IT"/>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7" name="Date Placeholder 6"/>
          <p:cNvSpPr>
            <a:spLocks noGrp="1"/>
          </p:cNvSpPr>
          <p:nvPr>
            <p:ph type="dt" sz="half" idx="10"/>
          </p:nvPr>
        </p:nvSpPr>
        <p:spPr/>
        <p:txBody>
          <a:bodyPr/>
          <a:lstStyle/>
          <a:p>
            <a:fld id="{04E5E913-EF8C-47D9-B4E1-B5FB21430BF5}" type="datetimeFigureOut">
              <a:rPr lang="it-IT" smtClean="0"/>
              <a:t>21/11/2017</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C82D192B-08CF-4D2B-B6F4-4CA36AEC7B92}" type="slidenum">
              <a:rPr lang="it-IT" smtClean="0"/>
              <a:t>‹#›</a:t>
            </a:fld>
            <a:endParaRPr lang="it-IT"/>
          </a:p>
        </p:txBody>
      </p:sp>
    </p:spTree>
    <p:extLst>
      <p:ext uri="{BB962C8B-B14F-4D97-AF65-F5344CB8AC3E}">
        <p14:creationId xmlns:p14="http://schemas.microsoft.com/office/powerpoint/2010/main" val="1329387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Date Placeholder 2"/>
          <p:cNvSpPr>
            <a:spLocks noGrp="1"/>
          </p:cNvSpPr>
          <p:nvPr>
            <p:ph type="dt" sz="half" idx="10"/>
          </p:nvPr>
        </p:nvSpPr>
        <p:spPr/>
        <p:txBody>
          <a:bodyPr/>
          <a:lstStyle/>
          <a:p>
            <a:fld id="{04E5E913-EF8C-47D9-B4E1-B5FB21430BF5}" type="datetimeFigureOut">
              <a:rPr lang="it-IT" smtClean="0"/>
              <a:t>21/11/2017</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C82D192B-08CF-4D2B-B6F4-4CA36AEC7B92}" type="slidenum">
              <a:rPr lang="it-IT" smtClean="0"/>
              <a:t>‹#›</a:t>
            </a:fld>
            <a:endParaRPr lang="it-IT"/>
          </a:p>
        </p:txBody>
      </p:sp>
    </p:spTree>
    <p:extLst>
      <p:ext uri="{BB962C8B-B14F-4D97-AF65-F5344CB8AC3E}">
        <p14:creationId xmlns:p14="http://schemas.microsoft.com/office/powerpoint/2010/main" val="811888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E5E913-EF8C-47D9-B4E1-B5FB21430BF5}" type="datetimeFigureOut">
              <a:rPr lang="it-IT" smtClean="0"/>
              <a:t>21/11/2017</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C82D192B-08CF-4D2B-B6F4-4CA36AEC7B92}" type="slidenum">
              <a:rPr lang="it-IT" smtClean="0"/>
              <a:t>‹#›</a:t>
            </a:fld>
            <a:endParaRPr lang="it-IT"/>
          </a:p>
        </p:txBody>
      </p:sp>
    </p:spTree>
    <p:extLst>
      <p:ext uri="{BB962C8B-B14F-4D97-AF65-F5344CB8AC3E}">
        <p14:creationId xmlns:p14="http://schemas.microsoft.com/office/powerpoint/2010/main" val="1666424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t-IT"/>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E5E913-EF8C-47D9-B4E1-B5FB21430BF5}" type="datetimeFigureOut">
              <a:rPr lang="it-IT" smtClean="0"/>
              <a:t>21/11/2017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82D192B-08CF-4D2B-B6F4-4CA36AEC7B92}" type="slidenum">
              <a:rPr lang="it-IT" smtClean="0"/>
              <a:t>‹#›</a:t>
            </a:fld>
            <a:endParaRPr lang="it-IT"/>
          </a:p>
        </p:txBody>
      </p:sp>
    </p:spTree>
    <p:extLst>
      <p:ext uri="{BB962C8B-B14F-4D97-AF65-F5344CB8AC3E}">
        <p14:creationId xmlns:p14="http://schemas.microsoft.com/office/powerpoint/2010/main" val="4102521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t-IT"/>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E5E913-EF8C-47D9-B4E1-B5FB21430BF5}" type="datetimeFigureOut">
              <a:rPr lang="it-IT" smtClean="0"/>
              <a:t>21/11/2017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82D192B-08CF-4D2B-B6F4-4CA36AEC7B92}" type="slidenum">
              <a:rPr lang="it-IT" smtClean="0"/>
              <a:t>‹#›</a:t>
            </a:fld>
            <a:endParaRPr lang="it-IT"/>
          </a:p>
        </p:txBody>
      </p:sp>
    </p:spTree>
    <p:extLst>
      <p:ext uri="{BB962C8B-B14F-4D97-AF65-F5344CB8AC3E}">
        <p14:creationId xmlns:p14="http://schemas.microsoft.com/office/powerpoint/2010/main" val="3760735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t-IT"/>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E5E913-EF8C-47D9-B4E1-B5FB21430BF5}" type="datetimeFigureOut">
              <a:rPr lang="it-IT" smtClean="0"/>
              <a:t>21/11/2017</a:t>
            </a:fld>
            <a:endParaRPr lang="it-IT"/>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2D192B-08CF-4D2B-B6F4-4CA36AEC7B92}" type="slidenum">
              <a:rPr lang="it-IT" smtClean="0"/>
              <a:t>‹#›</a:t>
            </a:fld>
            <a:endParaRPr lang="it-IT"/>
          </a:p>
        </p:txBody>
      </p:sp>
    </p:spTree>
    <p:extLst>
      <p:ext uri="{BB962C8B-B14F-4D97-AF65-F5344CB8AC3E}">
        <p14:creationId xmlns:p14="http://schemas.microsoft.com/office/powerpoint/2010/main" val="769179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s://www.investopedia.com/"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CH" dirty="0" smtClean="0"/>
              <a:t>Order Management Project</a:t>
            </a:r>
            <a:endParaRPr lang="it-IT" dirty="0"/>
          </a:p>
        </p:txBody>
      </p:sp>
      <p:sp>
        <p:nvSpPr>
          <p:cNvPr id="3" name="Subtitle 2"/>
          <p:cNvSpPr>
            <a:spLocks noGrp="1"/>
          </p:cNvSpPr>
          <p:nvPr>
            <p:ph type="subTitle" idx="1"/>
          </p:nvPr>
        </p:nvSpPr>
        <p:spPr/>
        <p:txBody>
          <a:bodyPr/>
          <a:lstStyle/>
          <a:p>
            <a:r>
              <a:rPr lang="de-CH" dirty="0" smtClean="0"/>
              <a:t>Basics </a:t>
            </a:r>
            <a:endParaRPr lang="it-IT" dirty="0"/>
          </a:p>
        </p:txBody>
      </p:sp>
    </p:spTree>
    <p:extLst>
      <p:ext uri="{BB962C8B-B14F-4D97-AF65-F5344CB8AC3E}">
        <p14:creationId xmlns:p14="http://schemas.microsoft.com/office/powerpoint/2010/main" val="368292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Over-The-Counter</a:t>
            </a:r>
            <a:endParaRPr lang="it-IT" dirty="0"/>
          </a:p>
        </p:txBody>
      </p:sp>
      <p:sp>
        <p:nvSpPr>
          <p:cNvPr id="3" name="Rectangle 2"/>
          <p:cNvSpPr/>
          <p:nvPr/>
        </p:nvSpPr>
        <p:spPr>
          <a:xfrm>
            <a:off x="647700" y="2283214"/>
            <a:ext cx="7848600" cy="2246769"/>
          </a:xfrm>
          <a:prstGeom prst="rect">
            <a:avLst/>
          </a:prstGeom>
        </p:spPr>
        <p:txBody>
          <a:bodyPr wrap="square">
            <a:spAutoFit/>
          </a:bodyPr>
          <a:lstStyle/>
          <a:p>
            <a:r>
              <a:rPr lang="en-US" sz="1400" dirty="0" smtClean="0"/>
              <a:t>Transaction can occurs also in a decentralized way called Over-The-Counter (OTC). There is no exchange but some big companies (usually banks) that works as dealers to allow the exchange of some financial instruments.</a:t>
            </a:r>
          </a:p>
          <a:p>
            <a:r>
              <a:rPr lang="en-US" sz="1400" dirty="0" smtClean="0"/>
              <a:t>Dealer markets — </a:t>
            </a:r>
            <a:r>
              <a:rPr lang="en-US" sz="1400" dirty="0"/>
              <a:t>traditionally </a:t>
            </a:r>
            <a:r>
              <a:rPr lang="en-US" sz="1400" dirty="0" smtClean="0"/>
              <a:t>— </a:t>
            </a:r>
            <a:r>
              <a:rPr lang="en-US" sz="1400" dirty="0"/>
              <a:t>operate a little differently than auction markets. Instead of matching buyers' bids with sellers' asking prices, orders are placed directly with dealers of shares, who offer quotes to </a:t>
            </a:r>
            <a:r>
              <a:rPr lang="en-US" sz="1400" dirty="0" smtClean="0"/>
              <a:t>purchasers and sellers. </a:t>
            </a:r>
            <a:r>
              <a:rPr lang="en-US" sz="1400" dirty="0"/>
              <a:t>Quotes are usually "take it or leave </a:t>
            </a:r>
            <a:r>
              <a:rPr lang="en-US" sz="1400" dirty="0" smtClean="0"/>
              <a:t>it“. Each dealer can offer its own EOB to traders, but usually dealers enters into agreements to provide for a consolidated EOB to traders. From the trader point of view the two systems (exchanges and OTC) looks very similar because all transactions are performed in a EOB, but from a regulation side both solutions are very different.</a:t>
            </a:r>
          </a:p>
          <a:p>
            <a:r>
              <a:rPr lang="en-US" sz="1400" dirty="0" smtClean="0"/>
              <a:t>Needless to say that all communications among traders and dealers occurs via FIX protocol.</a:t>
            </a:r>
            <a:endParaRPr lang="it-IT" sz="1400" dirty="0"/>
          </a:p>
        </p:txBody>
      </p:sp>
    </p:spTree>
    <p:extLst>
      <p:ext uri="{BB962C8B-B14F-4D97-AF65-F5344CB8AC3E}">
        <p14:creationId xmlns:p14="http://schemas.microsoft.com/office/powerpoint/2010/main" val="3733499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Financial instruments</a:t>
            </a:r>
            <a:endParaRPr lang="it-IT" dirty="0"/>
          </a:p>
        </p:txBody>
      </p:sp>
      <p:sp>
        <p:nvSpPr>
          <p:cNvPr id="3" name="Text Placeholder 2"/>
          <p:cNvSpPr>
            <a:spLocks noGrp="1"/>
          </p:cNvSpPr>
          <p:nvPr>
            <p:ph type="body" idx="1"/>
          </p:nvPr>
        </p:nvSpPr>
        <p:spPr/>
        <p:txBody>
          <a:bodyPr/>
          <a:lstStyle/>
          <a:p>
            <a:r>
              <a:rPr lang="de-CH" dirty="0" smtClean="0"/>
              <a:t>Bonds, Stocks and Derivatives</a:t>
            </a:r>
            <a:endParaRPr lang="it-IT" dirty="0"/>
          </a:p>
        </p:txBody>
      </p:sp>
    </p:spTree>
    <p:extLst>
      <p:ext uri="{BB962C8B-B14F-4D97-AF65-F5344CB8AC3E}">
        <p14:creationId xmlns:p14="http://schemas.microsoft.com/office/powerpoint/2010/main" val="4072091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Equities</a:t>
            </a:r>
            <a:endParaRPr lang="it-IT" dirty="0"/>
          </a:p>
        </p:txBody>
      </p:sp>
      <p:sp>
        <p:nvSpPr>
          <p:cNvPr id="3" name="Rectangle 2"/>
          <p:cNvSpPr/>
          <p:nvPr/>
        </p:nvSpPr>
        <p:spPr>
          <a:xfrm>
            <a:off x="623807" y="2057400"/>
            <a:ext cx="8077200" cy="2677656"/>
          </a:xfrm>
          <a:prstGeom prst="rect">
            <a:avLst/>
          </a:prstGeom>
        </p:spPr>
        <p:txBody>
          <a:bodyPr wrap="square">
            <a:spAutoFit/>
          </a:bodyPr>
          <a:lstStyle/>
          <a:p>
            <a:r>
              <a:rPr lang="en-US" sz="1200" dirty="0"/>
              <a:t>A stock </a:t>
            </a:r>
            <a:r>
              <a:rPr lang="en-US" sz="1200" dirty="0" smtClean="0"/>
              <a:t>also known as “equity” or “share” is </a:t>
            </a:r>
            <a:r>
              <a:rPr lang="en-US" sz="1200" dirty="0"/>
              <a:t>a type of security that signifies ownership in a corporation and represents a claim on part of the corporation's assets and earnings. </a:t>
            </a:r>
          </a:p>
          <a:p>
            <a:r>
              <a:rPr lang="en-US" sz="1200" dirty="0"/>
              <a:t>There are two main types of stock: common and preferred. Common stock usually entitles the owner to vote at shareholders' meetings and to receive dividends. Preferred stock generally does not have voting rights, but has a higher claim on assets and earnings than the common shares. For example, owners of preferred stock receive dividends before common shareholders and have priority in the event that a company goes bankrupt and is liquidated. </a:t>
            </a:r>
            <a:r>
              <a:rPr lang="en-US" dirty="0"/>
              <a:t/>
            </a:r>
            <a:br>
              <a:rPr lang="en-US" dirty="0"/>
            </a:br>
            <a:r>
              <a:rPr lang="en-US" sz="1200" dirty="0" smtClean="0"/>
              <a:t>The stock has no expiration and lives as long as the issuing company live. During their life they can bear some events like the listing in an exchange (in that project we consider only listed stocks) or splitting (e.g. withdraw all shares and issue two new shares for each old one called in halving their price of course).</a:t>
            </a:r>
          </a:p>
          <a:p>
            <a:r>
              <a:rPr lang="en-US" sz="1200" dirty="0"/>
              <a:t>A holder of stock (a shareholder) has a claim to a part of the corporation's assets and earnings. In other words, a shareholder is an owner of a company. Ownership is determined by the number of shares a person owns relative to the number of outstanding shares. For example, if a company has 1,000 shares of stock outstanding and one person owns 100 shares, that person would own and have claim to 10% of the company's assets</a:t>
            </a:r>
            <a:r>
              <a:rPr lang="en-US" sz="1200" dirty="0" smtClean="0"/>
              <a:t>.</a:t>
            </a:r>
            <a:r>
              <a:rPr lang="en-US" sz="1200" dirty="0"/>
              <a:t/>
            </a:r>
            <a:br>
              <a:rPr lang="en-US" sz="1200" dirty="0"/>
            </a:br>
            <a:r>
              <a:rPr lang="en-US" sz="1200" dirty="0" smtClean="0"/>
              <a:t> </a:t>
            </a:r>
            <a:endParaRPr lang="en-US" dirty="0"/>
          </a:p>
        </p:txBody>
      </p:sp>
    </p:spTree>
    <p:extLst>
      <p:ext uri="{BB962C8B-B14F-4D97-AF65-F5344CB8AC3E}">
        <p14:creationId xmlns:p14="http://schemas.microsoft.com/office/powerpoint/2010/main" val="1558839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Bonds</a:t>
            </a:r>
            <a:endParaRPr lang="it-IT" dirty="0"/>
          </a:p>
        </p:txBody>
      </p:sp>
      <p:sp>
        <p:nvSpPr>
          <p:cNvPr id="3" name="Rectangle 2"/>
          <p:cNvSpPr/>
          <p:nvPr/>
        </p:nvSpPr>
        <p:spPr>
          <a:xfrm>
            <a:off x="609600" y="1305342"/>
            <a:ext cx="8077200" cy="4154984"/>
          </a:xfrm>
          <a:prstGeom prst="rect">
            <a:avLst/>
          </a:prstGeom>
        </p:spPr>
        <p:txBody>
          <a:bodyPr wrap="square">
            <a:spAutoFit/>
          </a:bodyPr>
          <a:lstStyle/>
          <a:p>
            <a:r>
              <a:rPr lang="en-US" sz="1200" dirty="0"/>
              <a:t>A bond is a debt investment in which an investor loans money to an entity (typically corporate or governmental) which borrows the funds for a defined period of time at a variable or fixed interest rate. Bonds are used by companies, municipalities, states and sovereign governments to raise money and finance a variety of projects and activities. Owners of bonds are debtholders, or creditors, of the issuer</a:t>
            </a:r>
            <a:r>
              <a:rPr lang="en-US" sz="1200" dirty="0" smtClean="0"/>
              <a:t>.</a:t>
            </a:r>
          </a:p>
          <a:p>
            <a:r>
              <a:rPr lang="en-US" sz="1200" dirty="0"/>
              <a:t>Bonds are commonly referred to as fixed-income securities and are one of the three main generic asset classes, along with stocks (equities) and cash equivalents. Many corporate and government bonds are publicly traded on exchanges, while others are traded only over-the-counter (OTC</a:t>
            </a:r>
            <a:r>
              <a:rPr lang="en-US" sz="1200" dirty="0" smtClean="0"/>
              <a:t>).</a:t>
            </a:r>
          </a:p>
          <a:p>
            <a:r>
              <a:rPr lang="en-US" sz="1200" dirty="0"/>
              <a:t>When companies or other entities need to raise money to finance new projects, maintain ongoing operations, or refinance existing other debts, they may issue bonds directly to investors instead of obtaining loans from a bank. The indebted entity (issuer) issues a bond that contractually states the interest rate (coupon) that will be paid and the time at which the loaned funds (bond principal) must be returned (maturity date</a:t>
            </a:r>
            <a:r>
              <a:rPr lang="en-US" sz="1200" dirty="0" smtClean="0"/>
              <a:t>).</a:t>
            </a:r>
            <a:r>
              <a:rPr lang="en-US" sz="1200" dirty="0"/>
              <a:t> </a:t>
            </a:r>
            <a:endParaRPr lang="en-US" sz="1200" dirty="0" smtClean="0"/>
          </a:p>
          <a:p>
            <a:r>
              <a:rPr lang="en-US" sz="1200" dirty="0"/>
              <a:t>Most bonds share some common basic characteristics including:</a:t>
            </a:r>
          </a:p>
          <a:p>
            <a:pPr marL="171450" indent="-171450">
              <a:buFont typeface="Arial" panose="020B0604020202020204" pitchFamily="34" charset="0"/>
              <a:buChar char="•"/>
            </a:pPr>
            <a:r>
              <a:rPr lang="en-US" sz="1200" i="1" dirty="0"/>
              <a:t>Face value</a:t>
            </a:r>
            <a:r>
              <a:rPr lang="en-US" sz="1200" dirty="0"/>
              <a:t> is the money amount the bond will be worth at its maturity, and is also the reference amount the bond issuer uses when calculating interest payments.</a:t>
            </a:r>
          </a:p>
          <a:p>
            <a:pPr marL="171450" indent="-171450">
              <a:buFont typeface="Arial" panose="020B0604020202020204" pitchFamily="34" charset="0"/>
              <a:buChar char="•"/>
            </a:pPr>
            <a:r>
              <a:rPr lang="en-US" sz="1200" i="1" dirty="0"/>
              <a:t>Coupon rate</a:t>
            </a:r>
            <a:r>
              <a:rPr lang="en-US" sz="1200" dirty="0"/>
              <a:t> is the rate of interest the bond issuer will pay on the face value of the bond, expressed as a percentage.</a:t>
            </a:r>
          </a:p>
          <a:p>
            <a:pPr marL="171450" indent="-171450">
              <a:buFont typeface="Arial" panose="020B0604020202020204" pitchFamily="34" charset="0"/>
              <a:buChar char="•"/>
            </a:pPr>
            <a:r>
              <a:rPr lang="en-US" sz="1200" i="1" dirty="0"/>
              <a:t>Coupon dates</a:t>
            </a:r>
            <a:r>
              <a:rPr lang="en-US" sz="1200" dirty="0"/>
              <a:t> are the dates on which the bond issuer will make interest payments. Typical intervals are annual or semi-annual coupon payments.</a:t>
            </a:r>
          </a:p>
          <a:p>
            <a:pPr marL="171450" indent="-171450">
              <a:buFont typeface="Arial" panose="020B0604020202020204" pitchFamily="34" charset="0"/>
              <a:buChar char="•"/>
            </a:pPr>
            <a:r>
              <a:rPr lang="en-US" sz="1200" i="1" dirty="0"/>
              <a:t>Maturity date</a:t>
            </a:r>
            <a:r>
              <a:rPr lang="en-US" sz="1200" dirty="0"/>
              <a:t> is the date on which the bond will mature and the bond issuer will pay the bond holder the face value of the bond.</a:t>
            </a:r>
          </a:p>
          <a:p>
            <a:pPr marL="171450" indent="-171450">
              <a:buFont typeface="Arial" panose="020B0604020202020204" pitchFamily="34" charset="0"/>
              <a:buChar char="•"/>
            </a:pPr>
            <a:r>
              <a:rPr lang="en-US" sz="1200" i="1" dirty="0"/>
              <a:t>Issue price</a:t>
            </a:r>
            <a:r>
              <a:rPr lang="en-US" sz="1200" dirty="0"/>
              <a:t> is the price at which the bond issuer originally sells the bonds</a:t>
            </a:r>
            <a:r>
              <a:rPr lang="en-US" sz="1200" dirty="0" smtClean="0"/>
              <a:t>.</a:t>
            </a:r>
            <a:r>
              <a:rPr lang="en-US" sz="1200" dirty="0"/>
              <a:t/>
            </a:r>
            <a:br>
              <a:rPr lang="en-US" sz="1200" dirty="0"/>
            </a:br>
            <a:endParaRPr lang="en-US" sz="1200" dirty="0"/>
          </a:p>
          <a:p>
            <a:endParaRPr lang="en-US" sz="1200" dirty="0"/>
          </a:p>
        </p:txBody>
      </p:sp>
    </p:spTree>
    <p:extLst>
      <p:ext uri="{BB962C8B-B14F-4D97-AF65-F5344CB8AC3E}">
        <p14:creationId xmlns:p14="http://schemas.microsoft.com/office/powerpoint/2010/main" val="1273922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Indeces</a:t>
            </a:r>
            <a:endParaRPr lang="it-IT" dirty="0"/>
          </a:p>
        </p:txBody>
      </p:sp>
      <mc:AlternateContent xmlns:mc="http://schemas.openxmlformats.org/markup-compatibility/2006">
        <mc:Choice xmlns:a14="http://schemas.microsoft.com/office/drawing/2010/main" Requires="a14">
          <p:sp>
            <p:nvSpPr>
              <p:cNvPr id="3" name="Rectangle 2"/>
              <p:cNvSpPr/>
              <p:nvPr/>
            </p:nvSpPr>
            <p:spPr>
              <a:xfrm>
                <a:off x="834325" y="1981200"/>
                <a:ext cx="7848600" cy="3286284"/>
              </a:xfrm>
              <a:prstGeom prst="rect">
                <a:avLst/>
              </a:prstGeom>
            </p:spPr>
            <p:txBody>
              <a:bodyPr wrap="square">
                <a:spAutoFit/>
              </a:bodyPr>
              <a:lstStyle/>
              <a:p>
                <a:r>
                  <a:rPr lang="en-US" sz="1200" dirty="0" smtClean="0"/>
                  <a:t>An index is an indicator or measure of something, and in finance, it typically refers to a statistical measure of change in a securities market. In the case of financial markets, stock and bond market indices consist of a hypothetical portfolio of securities representing a particular market or a segment of it. (You cannot invest directly in an index, but an index can be the underlying of a derivative contract – see the following slides) </a:t>
                </a:r>
                <a:r>
                  <a:rPr lang="en-US" sz="1200" dirty="0"/>
                  <a:t>The S&amp;P 500 and the US Aggregate Bond Index are common benchmarks for the American stock and bond markets, respectively. In reference to mortgages, it refers to a benchmark interest rate created by a third party</a:t>
                </a:r>
                <a:r>
                  <a:rPr lang="en-US" sz="1200" dirty="0" smtClean="0"/>
                  <a:t>. Usually indexes are weighted average of their components prices where weights are the market capitalization (the value) of each component. To give an instance takes the S&amp;P 500 whose components are 500 stocks issued by 500 companies. For each company there exist a number of outstanding shares. Let’s denote that number for the </a:t>
                </a:r>
                <a14:m>
                  <m:oMath xmlns:m="http://schemas.openxmlformats.org/officeDocument/2006/math">
                    <m:r>
                      <a:rPr lang="de-CH" sz="1200" b="0" i="1" smtClean="0">
                        <a:latin typeface="Cambria Math"/>
                      </a:rPr>
                      <m:t>𝑖</m:t>
                    </m:r>
                  </m:oMath>
                </a14:m>
                <a:r>
                  <a:rPr lang="en-US" sz="1200" dirty="0" smtClean="0"/>
                  <a:t> stock as </a:t>
                </a:r>
                <a14:m>
                  <m:oMath xmlns:m="http://schemas.openxmlformats.org/officeDocument/2006/math">
                    <m:sSub>
                      <m:sSubPr>
                        <m:ctrlPr>
                          <a:rPr lang="de-CH" sz="1200" i="1" smtClean="0">
                            <a:latin typeface="Cambria Math"/>
                          </a:rPr>
                        </m:ctrlPr>
                      </m:sSubPr>
                      <m:e>
                        <m:r>
                          <a:rPr lang="de-CH" sz="1200" b="0" i="1" smtClean="0">
                            <a:latin typeface="Cambria Math"/>
                          </a:rPr>
                          <m:t>𝑞</m:t>
                        </m:r>
                      </m:e>
                      <m:sub>
                        <m:r>
                          <a:rPr lang="de-CH" sz="1200" b="0" i="1" smtClean="0">
                            <a:latin typeface="Cambria Math"/>
                          </a:rPr>
                          <m:t>𝑖</m:t>
                        </m:r>
                      </m:sub>
                    </m:sSub>
                  </m:oMath>
                </a14:m>
                <a:r>
                  <a:rPr lang="en-US" sz="1200" dirty="0" smtClean="0"/>
                  <a:t> and </a:t>
                </a:r>
                <a14:m>
                  <m:oMath xmlns:m="http://schemas.openxmlformats.org/officeDocument/2006/math">
                    <m:sSub>
                      <m:sSubPr>
                        <m:ctrlPr>
                          <a:rPr lang="de-CH" sz="1200" i="1">
                            <a:latin typeface="Cambria Math"/>
                          </a:rPr>
                        </m:ctrlPr>
                      </m:sSubPr>
                      <m:e>
                        <m:r>
                          <a:rPr lang="de-CH" sz="1200" b="0" i="1" smtClean="0">
                            <a:latin typeface="Cambria Math"/>
                          </a:rPr>
                          <m:t>𝑝</m:t>
                        </m:r>
                      </m:e>
                      <m:sub>
                        <m:r>
                          <a:rPr lang="de-CH" sz="1200" i="1">
                            <a:latin typeface="Cambria Math"/>
                          </a:rPr>
                          <m:t>𝑖</m:t>
                        </m:r>
                        <m:r>
                          <a:rPr lang="de-CH" sz="1200" b="0" i="1" smtClean="0">
                            <a:latin typeface="Cambria Math"/>
                          </a:rPr>
                          <m:t>,</m:t>
                        </m:r>
                        <m:r>
                          <a:rPr lang="de-CH" sz="1200" b="0" i="1" smtClean="0">
                            <a:latin typeface="Cambria Math"/>
                          </a:rPr>
                          <m:t>𝑡</m:t>
                        </m:r>
                      </m:sub>
                    </m:sSub>
                  </m:oMath>
                </a14:m>
                <a:r>
                  <a:rPr lang="en-US" sz="1200" dirty="0" smtClean="0"/>
                  <a:t> is the price of the stock at time </a:t>
                </a:r>
                <a14:m>
                  <m:oMath xmlns:m="http://schemas.openxmlformats.org/officeDocument/2006/math">
                    <m:r>
                      <a:rPr lang="de-CH" sz="1200" b="0" i="1" smtClean="0">
                        <a:latin typeface="Cambria Math"/>
                      </a:rPr>
                      <m:t>𝑡</m:t>
                    </m:r>
                  </m:oMath>
                </a14:m>
                <a:r>
                  <a:rPr lang="en-US" sz="1200" dirty="0" smtClean="0"/>
                  <a:t>. The market capitalization at time </a:t>
                </a:r>
                <a14:m>
                  <m:oMath xmlns:m="http://schemas.openxmlformats.org/officeDocument/2006/math">
                    <m:r>
                      <a:rPr lang="de-CH" sz="1200" b="0" i="1" smtClean="0">
                        <a:latin typeface="Cambria Math"/>
                      </a:rPr>
                      <m:t>𝑡</m:t>
                    </m:r>
                  </m:oMath>
                </a14:m>
                <a:r>
                  <a:rPr lang="en-US" sz="1200" dirty="0" smtClean="0"/>
                  <a:t> is: </a:t>
                </a:r>
              </a:p>
              <a:p>
                <a:endParaRPr lang="en-US" sz="1200" dirty="0"/>
              </a:p>
              <a:p>
                <a:pPr algn="ctr"/>
                <a14:m>
                  <m:oMath xmlns:m="http://schemas.openxmlformats.org/officeDocument/2006/math">
                    <m:sSub>
                      <m:sSubPr>
                        <m:ctrlPr>
                          <a:rPr lang="de-CH" sz="1200" i="1">
                            <a:latin typeface="Cambria Math"/>
                          </a:rPr>
                        </m:ctrlPr>
                      </m:sSubPr>
                      <m:e>
                        <m:r>
                          <a:rPr lang="de-CH" sz="1200" b="0" i="1" smtClean="0">
                            <a:latin typeface="Cambria Math"/>
                          </a:rPr>
                          <m:t>𝑐</m:t>
                        </m:r>
                      </m:e>
                      <m:sub>
                        <m:r>
                          <a:rPr lang="de-CH" sz="1200" i="1">
                            <a:latin typeface="Cambria Math"/>
                          </a:rPr>
                          <m:t>𝑖</m:t>
                        </m:r>
                        <m:r>
                          <a:rPr lang="de-CH" sz="1200" i="1">
                            <a:latin typeface="Cambria Math"/>
                          </a:rPr>
                          <m:t>,</m:t>
                        </m:r>
                        <m:r>
                          <a:rPr lang="de-CH" sz="1200" i="1">
                            <a:latin typeface="Cambria Math"/>
                          </a:rPr>
                          <m:t>𝑡</m:t>
                        </m:r>
                      </m:sub>
                    </m:sSub>
                  </m:oMath>
                </a14:m>
                <a:r>
                  <a:rPr lang="en-US" sz="1200" dirty="0" smtClean="0"/>
                  <a:t> = </a:t>
                </a:r>
                <a14:m>
                  <m:oMath xmlns:m="http://schemas.openxmlformats.org/officeDocument/2006/math">
                    <m:sSub>
                      <m:sSubPr>
                        <m:ctrlPr>
                          <a:rPr lang="de-CH" sz="1200" i="1">
                            <a:latin typeface="Cambria Math"/>
                          </a:rPr>
                        </m:ctrlPr>
                      </m:sSubPr>
                      <m:e>
                        <m:r>
                          <a:rPr lang="de-CH" sz="1200" i="1">
                            <a:latin typeface="Cambria Math"/>
                          </a:rPr>
                          <m:t>𝑝</m:t>
                        </m:r>
                      </m:e>
                      <m:sub>
                        <m:r>
                          <a:rPr lang="de-CH" sz="1200" i="1">
                            <a:latin typeface="Cambria Math"/>
                          </a:rPr>
                          <m:t>𝑖</m:t>
                        </m:r>
                        <m:r>
                          <a:rPr lang="de-CH" sz="1200" i="1">
                            <a:latin typeface="Cambria Math"/>
                          </a:rPr>
                          <m:t>,</m:t>
                        </m:r>
                        <m:r>
                          <a:rPr lang="de-CH" sz="1200" i="1">
                            <a:latin typeface="Cambria Math"/>
                          </a:rPr>
                          <m:t>𝑡</m:t>
                        </m:r>
                      </m:sub>
                    </m:sSub>
                    <m:r>
                      <a:rPr lang="de-CH" sz="1200" i="1" smtClean="0">
                        <a:latin typeface="Cambria Math"/>
                        <a:ea typeface="Cambria Math"/>
                      </a:rPr>
                      <m:t>×</m:t>
                    </m:r>
                    <m:sSub>
                      <m:sSubPr>
                        <m:ctrlPr>
                          <a:rPr lang="de-CH" sz="1200" i="1" smtClean="0">
                            <a:latin typeface="Cambria Math"/>
                            <a:ea typeface="Cambria Math"/>
                          </a:rPr>
                        </m:ctrlPr>
                      </m:sSubPr>
                      <m:e>
                        <m:r>
                          <a:rPr lang="de-CH" sz="1200" b="0" i="1" smtClean="0">
                            <a:latin typeface="Cambria Math"/>
                            <a:ea typeface="Cambria Math"/>
                          </a:rPr>
                          <m:t>𝑞</m:t>
                        </m:r>
                      </m:e>
                      <m:sub>
                        <m:r>
                          <a:rPr lang="de-CH" sz="1200" b="0" i="1" smtClean="0">
                            <a:latin typeface="Cambria Math"/>
                            <a:ea typeface="Cambria Math"/>
                          </a:rPr>
                          <m:t>𝑖</m:t>
                        </m:r>
                        <m:r>
                          <a:rPr lang="de-CH" sz="1200" b="0" i="1" smtClean="0">
                            <a:latin typeface="Cambria Math"/>
                            <a:ea typeface="Cambria Math"/>
                          </a:rPr>
                          <m:t> </m:t>
                        </m:r>
                      </m:sub>
                    </m:sSub>
                  </m:oMath>
                </a14:m>
                <a:endParaRPr lang="en-US" sz="1200" dirty="0"/>
              </a:p>
              <a:p>
                <a:r>
                  <a:rPr lang="en-US" sz="1200" dirty="0" smtClean="0"/>
                  <a:t>A weighted index at time </a:t>
                </a:r>
                <a14:m>
                  <m:oMath xmlns:m="http://schemas.openxmlformats.org/officeDocument/2006/math">
                    <m:r>
                      <a:rPr lang="de-CH" sz="1200" i="1">
                        <a:latin typeface="Cambria Math"/>
                      </a:rPr>
                      <m:t>𝑡</m:t>
                    </m:r>
                    <m:r>
                      <a:rPr lang="de-CH" sz="1200" i="1">
                        <a:latin typeface="Cambria Math"/>
                      </a:rPr>
                      <m:t> </m:t>
                    </m:r>
                  </m:oMath>
                </a14:m>
                <a:r>
                  <a:rPr lang="en-US" sz="1200" dirty="0" smtClean="0"/>
                  <a:t>is simply:</a:t>
                </a:r>
              </a:p>
              <a:p>
                <a:endParaRPr lang="en-US" sz="1200" dirty="0"/>
              </a:p>
              <a:p>
                <a14:m>
                  <m:oMathPara xmlns:m="http://schemas.openxmlformats.org/officeDocument/2006/math">
                    <m:oMathParaPr>
                      <m:jc m:val="centerGroup"/>
                    </m:oMathParaPr>
                    <m:oMath xmlns:m="http://schemas.openxmlformats.org/officeDocument/2006/math">
                      <m:f>
                        <m:fPr>
                          <m:ctrlPr>
                            <a:rPr lang="en-US" sz="1200" i="1" smtClean="0">
                              <a:latin typeface="Cambria Math"/>
                            </a:rPr>
                          </m:ctrlPr>
                        </m:fPr>
                        <m:num>
                          <m:nary>
                            <m:naryPr>
                              <m:chr m:val="∑"/>
                              <m:ctrlPr>
                                <a:rPr lang="en-US" sz="1200" i="1" smtClean="0">
                                  <a:latin typeface="Cambria Math"/>
                                </a:rPr>
                              </m:ctrlPr>
                            </m:naryPr>
                            <m:sub>
                              <m:r>
                                <m:rPr>
                                  <m:brk m:alnAt="23"/>
                                </m:rPr>
                                <a:rPr lang="de-CH" sz="1200" b="0" i="1" smtClean="0">
                                  <a:latin typeface="Cambria Math"/>
                                </a:rPr>
                                <m:t>𝑖</m:t>
                              </m:r>
                            </m:sub>
                            <m:sup>
                              <m:r>
                                <a:rPr lang="de-CH" sz="1200" b="0" i="1" smtClean="0">
                                  <a:latin typeface="Cambria Math"/>
                                </a:rPr>
                                <m:t>𝑛</m:t>
                              </m:r>
                            </m:sup>
                            <m:e>
                              <m:sSub>
                                <m:sSubPr>
                                  <m:ctrlPr>
                                    <a:rPr lang="de-CH" sz="1200" i="1">
                                      <a:latin typeface="Cambria Math"/>
                                    </a:rPr>
                                  </m:ctrlPr>
                                </m:sSubPr>
                                <m:e>
                                  <m:r>
                                    <a:rPr lang="de-CH" sz="1200" i="1">
                                      <a:latin typeface="Cambria Math"/>
                                    </a:rPr>
                                    <m:t>𝑐</m:t>
                                  </m:r>
                                </m:e>
                                <m:sub>
                                  <m:r>
                                    <a:rPr lang="de-CH" sz="1200" i="1">
                                      <a:latin typeface="Cambria Math"/>
                                    </a:rPr>
                                    <m:t>𝑖</m:t>
                                  </m:r>
                                  <m:r>
                                    <a:rPr lang="de-CH" sz="1200" i="1">
                                      <a:latin typeface="Cambria Math"/>
                                    </a:rPr>
                                    <m:t>,</m:t>
                                  </m:r>
                                  <m:r>
                                    <a:rPr lang="de-CH" sz="1200" i="1">
                                      <a:latin typeface="Cambria Math"/>
                                    </a:rPr>
                                    <m:t>𝑡</m:t>
                                  </m:r>
                                </m:sub>
                              </m:sSub>
                              <m:r>
                                <a:rPr lang="en-US" sz="1200" dirty="0">
                                  <a:latin typeface="Cambria Math"/>
                                  <a:ea typeface="Cambria Math"/>
                                </a:rPr>
                                <m:t>×</m:t>
                              </m:r>
                              <m:sSub>
                                <m:sSubPr>
                                  <m:ctrlPr>
                                    <a:rPr lang="de-CH" sz="1200" i="1">
                                      <a:latin typeface="Cambria Math"/>
                                    </a:rPr>
                                  </m:ctrlPr>
                                </m:sSubPr>
                                <m:e>
                                  <m:r>
                                    <a:rPr lang="de-CH" sz="1200" i="1">
                                      <a:latin typeface="Cambria Math"/>
                                    </a:rPr>
                                    <m:t>𝑝</m:t>
                                  </m:r>
                                </m:e>
                                <m:sub>
                                  <m:r>
                                    <a:rPr lang="de-CH" sz="1200" i="1">
                                      <a:latin typeface="Cambria Math"/>
                                    </a:rPr>
                                    <m:t>𝑖</m:t>
                                  </m:r>
                                  <m:r>
                                    <a:rPr lang="de-CH" sz="1200" i="1">
                                      <a:latin typeface="Cambria Math"/>
                                    </a:rPr>
                                    <m:t>,</m:t>
                                  </m:r>
                                  <m:r>
                                    <a:rPr lang="de-CH" sz="1200" i="1">
                                      <a:latin typeface="Cambria Math"/>
                                    </a:rPr>
                                    <m:t>𝑡</m:t>
                                  </m:r>
                                </m:sub>
                              </m:sSub>
                            </m:e>
                          </m:nary>
                        </m:num>
                        <m:den>
                          <m:nary>
                            <m:naryPr>
                              <m:chr m:val="∑"/>
                              <m:ctrlPr>
                                <a:rPr lang="en-US" sz="1200" i="1" smtClean="0">
                                  <a:latin typeface="Cambria Math"/>
                                </a:rPr>
                              </m:ctrlPr>
                            </m:naryPr>
                            <m:sub>
                              <m:r>
                                <m:rPr>
                                  <m:brk m:alnAt="23"/>
                                </m:rPr>
                                <a:rPr lang="de-CH" sz="1200" b="0" i="1" smtClean="0">
                                  <a:latin typeface="Cambria Math"/>
                                </a:rPr>
                                <m:t>𝑖</m:t>
                              </m:r>
                            </m:sub>
                            <m:sup>
                              <m:r>
                                <a:rPr lang="de-CH" sz="1200" b="0" i="1" smtClean="0">
                                  <a:latin typeface="Cambria Math"/>
                                </a:rPr>
                                <m:t>𝑛</m:t>
                              </m:r>
                            </m:sup>
                            <m:e>
                              <m:sSub>
                                <m:sSubPr>
                                  <m:ctrlPr>
                                    <a:rPr lang="de-CH" sz="1200" i="1">
                                      <a:latin typeface="Cambria Math"/>
                                    </a:rPr>
                                  </m:ctrlPr>
                                </m:sSubPr>
                                <m:e>
                                  <m:r>
                                    <a:rPr lang="de-CH" sz="1200" i="1">
                                      <a:latin typeface="Cambria Math"/>
                                    </a:rPr>
                                    <m:t>𝑐</m:t>
                                  </m:r>
                                </m:e>
                                <m:sub>
                                  <m:r>
                                    <a:rPr lang="de-CH" sz="1200" i="1">
                                      <a:latin typeface="Cambria Math"/>
                                    </a:rPr>
                                    <m:t>𝑖</m:t>
                                  </m:r>
                                  <m:r>
                                    <a:rPr lang="de-CH" sz="1200" i="1">
                                      <a:latin typeface="Cambria Math"/>
                                    </a:rPr>
                                    <m:t>,</m:t>
                                  </m:r>
                                  <m:r>
                                    <a:rPr lang="de-CH" sz="1200" i="1">
                                      <a:latin typeface="Cambria Math"/>
                                    </a:rPr>
                                    <m:t>𝑡</m:t>
                                  </m:r>
                                </m:sub>
                              </m:sSub>
                            </m:e>
                          </m:nary>
                        </m:den>
                      </m:f>
                    </m:oMath>
                  </m:oMathPara>
                </a14:m>
                <a:endParaRPr lang="en-US" sz="1200" dirty="0" smtClean="0"/>
              </a:p>
              <a:p>
                <a:endParaRPr lang="en-US" sz="1200" dirty="0"/>
              </a:p>
              <a:p>
                <a:r>
                  <a:rPr lang="en-US" sz="1200" dirty="0" smtClean="0"/>
                  <a:t>where </a:t>
                </a:r>
                <a14:m>
                  <m:oMath xmlns:m="http://schemas.openxmlformats.org/officeDocument/2006/math">
                    <m:r>
                      <a:rPr lang="de-CH" sz="1200" b="0" i="1" smtClean="0">
                        <a:latin typeface="Cambria Math"/>
                      </a:rPr>
                      <m:t>𝑛</m:t>
                    </m:r>
                  </m:oMath>
                </a14:m>
                <a:r>
                  <a:rPr lang="en-US" sz="1200" dirty="0" smtClean="0"/>
                  <a:t> is the total number of components (in our example 500).</a:t>
                </a:r>
                <a:endParaRPr lang="en-US" sz="1200" dirty="0"/>
              </a:p>
            </p:txBody>
          </p:sp>
        </mc:Choice>
        <mc:Fallback>
          <p:sp>
            <p:nvSpPr>
              <p:cNvPr id="3" name="Rectangle 2"/>
              <p:cNvSpPr>
                <a:spLocks noRot="1" noChangeAspect="1" noMove="1" noResize="1" noEditPoints="1" noAdjustHandles="1" noChangeArrowheads="1" noChangeShapeType="1" noTextEdit="1"/>
              </p:cNvSpPr>
              <p:nvPr/>
            </p:nvSpPr>
            <p:spPr>
              <a:xfrm>
                <a:off x="834325" y="1981200"/>
                <a:ext cx="7848600" cy="3286284"/>
              </a:xfrm>
              <a:prstGeom prst="rect">
                <a:avLst/>
              </a:prstGeom>
              <a:blipFill rotWithShape="1">
                <a:blip r:embed="rId2"/>
                <a:stretch>
                  <a:fillRect l="-78" b="-1299"/>
                </a:stretch>
              </a:blipFill>
            </p:spPr>
            <p:txBody>
              <a:bodyPr/>
              <a:lstStyle/>
              <a:p>
                <a:r>
                  <a:rPr lang="it-IT">
                    <a:noFill/>
                  </a:rPr>
                  <a:t> </a:t>
                </a:r>
              </a:p>
            </p:txBody>
          </p:sp>
        </mc:Fallback>
      </mc:AlternateContent>
    </p:spTree>
    <p:extLst>
      <p:ext uri="{BB962C8B-B14F-4D97-AF65-F5344CB8AC3E}">
        <p14:creationId xmlns:p14="http://schemas.microsoft.com/office/powerpoint/2010/main" val="1809800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Currencies</a:t>
            </a:r>
            <a:endParaRPr lang="it-IT" dirty="0"/>
          </a:p>
        </p:txBody>
      </p:sp>
      <p:sp>
        <p:nvSpPr>
          <p:cNvPr id="3" name="Rectangle 2"/>
          <p:cNvSpPr/>
          <p:nvPr/>
        </p:nvSpPr>
        <p:spPr>
          <a:xfrm>
            <a:off x="838200" y="1600200"/>
            <a:ext cx="7772400" cy="2492990"/>
          </a:xfrm>
          <a:prstGeom prst="rect">
            <a:avLst/>
          </a:prstGeom>
        </p:spPr>
        <p:txBody>
          <a:bodyPr wrap="square">
            <a:spAutoFit/>
          </a:bodyPr>
          <a:lstStyle/>
          <a:p>
            <a:r>
              <a:rPr lang="en-US" sz="1200" dirty="0"/>
              <a:t>Currency is a generally accepted form of money, including coins and paper notes, which is issued by a government and circulated within an economy. Used as a medium of exchange for goods and services, currency is the basis for trade.</a:t>
            </a:r>
          </a:p>
          <a:p>
            <a:r>
              <a:rPr lang="en-US" sz="1200" dirty="0" smtClean="0"/>
              <a:t>Generally </a:t>
            </a:r>
            <a:r>
              <a:rPr lang="en-US" sz="1200" dirty="0"/>
              <a:t>speaking, each country has its own currency. For example, Switzerland's official currency is the Swiss franc, and Japan's official currency is the yen. An exception would be the euro, which is used as the currency for several European countries. While these currencies can be specific to a nation, other countries have declared foreign currency to be legal tender in their own country. For example, El Salvador and Panama allow the use of the U.S. dollar as legal tender, and immediately after the founding of the U.S. mint in 1792, U.S. residents used Spanish coins because they were heavier.</a:t>
            </a:r>
          </a:p>
          <a:p>
            <a:r>
              <a:rPr lang="en-US" sz="1200" dirty="0"/>
              <a:t>Some currencies, like cryptocurrencies​, bitcoin​, </a:t>
            </a:r>
            <a:r>
              <a:rPr lang="en-US" sz="1200" dirty="0" err="1" smtClean="0"/>
              <a:t>dogecoin</a:t>
            </a:r>
            <a:r>
              <a:rPr lang="en-US" sz="1200" dirty="0" smtClean="0"/>
              <a:t> and </a:t>
            </a:r>
            <a:r>
              <a:rPr lang="en-US" sz="1200" dirty="0"/>
              <a:t>other online currencies and branded currencies are not tied to any country. Branded currencies, like airline and credit card points, or in-game credits are valued in relationship to the value of the products or services they’re tied to. Control over digital currencies is entirely decentralized, and the exchange rate of a digital currency can vary widely in a short period of time. </a:t>
            </a:r>
            <a:r>
              <a:rPr lang="en-US" dirty="0"/>
              <a:t/>
            </a:r>
            <a:br>
              <a:rPr lang="en-US" dirty="0"/>
            </a:br>
            <a:r>
              <a:rPr lang="en-US" sz="1200" dirty="0"/>
              <a:t>Investors often trade currency on the foreign exchange market, which is one of the most heavily traded markets in the world. An exchange rate is the rate at which two currencies can be exchanged against each other</a:t>
            </a:r>
            <a:r>
              <a:rPr lang="en-US" sz="1200" dirty="0" smtClean="0"/>
              <a:t>.</a:t>
            </a:r>
            <a:endParaRPr lang="en-US" sz="1200" dirty="0"/>
          </a:p>
        </p:txBody>
      </p:sp>
    </p:spTree>
    <p:extLst>
      <p:ext uri="{BB962C8B-B14F-4D97-AF65-F5344CB8AC3E}">
        <p14:creationId xmlns:p14="http://schemas.microsoft.com/office/powerpoint/2010/main" val="262376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Futures</a:t>
            </a:r>
            <a:endParaRPr lang="it-IT" dirty="0"/>
          </a:p>
        </p:txBody>
      </p:sp>
      <p:sp>
        <p:nvSpPr>
          <p:cNvPr id="3" name="Rectangle 2"/>
          <p:cNvSpPr/>
          <p:nvPr/>
        </p:nvSpPr>
        <p:spPr>
          <a:xfrm>
            <a:off x="685800" y="1332074"/>
            <a:ext cx="7924800" cy="4893647"/>
          </a:xfrm>
          <a:prstGeom prst="rect">
            <a:avLst/>
          </a:prstGeom>
        </p:spPr>
        <p:txBody>
          <a:bodyPr wrap="square">
            <a:spAutoFit/>
          </a:bodyPr>
          <a:lstStyle/>
          <a:p>
            <a:r>
              <a:rPr lang="en-US" sz="1200" dirty="0"/>
              <a:t>Futures are financial contracts obligating the buyer to purchase an asset or the seller to sell an </a:t>
            </a:r>
            <a:r>
              <a:rPr lang="en-US" sz="1200" dirty="0" smtClean="0"/>
              <a:t>asset, </a:t>
            </a:r>
            <a:r>
              <a:rPr lang="en-US" sz="1200" dirty="0"/>
              <a:t>such as a physical commodity or a financial </a:t>
            </a:r>
            <a:r>
              <a:rPr lang="en-US" sz="1200" dirty="0" smtClean="0"/>
              <a:t>instrument (underlying), </a:t>
            </a:r>
            <a:r>
              <a:rPr lang="en-US" sz="1200" dirty="0"/>
              <a:t>at a predetermined future date </a:t>
            </a:r>
            <a:r>
              <a:rPr lang="en-US" sz="1200" dirty="0" smtClean="0"/>
              <a:t>(the expiration date) and </a:t>
            </a:r>
            <a:r>
              <a:rPr lang="en-US" sz="1200" dirty="0"/>
              <a:t>price. </a:t>
            </a:r>
            <a:r>
              <a:rPr lang="en-US" sz="1200" dirty="0" smtClean="0"/>
              <a:t>The price of each future contract “derives” from the price of the underlying (this is the reason why it is classified as </a:t>
            </a:r>
            <a:r>
              <a:rPr lang="en-US" sz="1200" b="1" dirty="0" smtClean="0"/>
              <a:t>derivative</a:t>
            </a:r>
            <a:r>
              <a:rPr lang="en-US" sz="1200" dirty="0" smtClean="0"/>
              <a:t> in financial lingo). The underlying could also be a non-tradable asset like an index.</a:t>
            </a:r>
          </a:p>
          <a:p>
            <a:r>
              <a:rPr lang="en-US" sz="1200" dirty="0" smtClean="0"/>
              <a:t>Futures </a:t>
            </a:r>
            <a:r>
              <a:rPr lang="en-US" sz="1200" dirty="0"/>
              <a:t>contracts detail the quality </a:t>
            </a:r>
            <a:r>
              <a:rPr lang="en-US" sz="1200" dirty="0" smtClean="0"/>
              <a:t>(e.g. the quality of the wheat that is the underlying) and </a:t>
            </a:r>
            <a:r>
              <a:rPr lang="en-US" sz="1200" dirty="0"/>
              <a:t>quantity </a:t>
            </a:r>
            <a:r>
              <a:rPr lang="en-US" sz="1200" dirty="0" smtClean="0"/>
              <a:t>(e.g. how many kilograms, actually bushel of wheat to exchange) of </a:t>
            </a:r>
            <a:r>
              <a:rPr lang="en-US" sz="1200" dirty="0"/>
              <a:t>the underlying asset; they are standardized to facilitate trading on a futures exchange. Some futures contracts may call for physical delivery of the </a:t>
            </a:r>
            <a:r>
              <a:rPr lang="en-US" sz="1200" dirty="0" smtClean="0"/>
              <a:t>asset (nearly all futures whose underlying is a commodity), </a:t>
            </a:r>
            <a:r>
              <a:rPr lang="en-US" sz="1200" dirty="0"/>
              <a:t>while others are settled in </a:t>
            </a:r>
            <a:r>
              <a:rPr lang="en-US" sz="1200" dirty="0" smtClean="0"/>
              <a:t>cash (e.g. the future on S&amp;P 500 index).</a:t>
            </a:r>
            <a:r>
              <a:rPr lang="en-US" sz="1200" dirty="0"/>
              <a:t/>
            </a:r>
            <a:br>
              <a:rPr lang="en-US" sz="1200" dirty="0"/>
            </a:br>
            <a:r>
              <a:rPr lang="en-US" sz="1200" dirty="0" smtClean="0"/>
              <a:t>Besides the expiration date each future contract must have an issuing date. Therefore those are financial instruments that live for a periods (few months) and not forever like equities. Futures entailing a physical delivery of the underlying has also a third important date: the first notice date that usually precedes the expiration dates. From that date on the owner of a future contract can claim the underlying and those one that sold a future contracts are obliged to deliver the underlying. Futures are issued by the exchanges in which they are listed that determines all their features (e.g. expiration dates, the quality of the underlying, etc.).</a:t>
            </a:r>
          </a:p>
          <a:p>
            <a:r>
              <a:rPr lang="en-US" sz="1200" dirty="0"/>
              <a:t>Futures contracts are used to manage potential movements in the prices of the underlying assets. If market participants anticipate an increase in the price of an underlying asset in the future, they could potentially gain by purchasing the asset in a futures contract and selling it later at a higher price on the spot market or profiting from the favorable price difference through cash settlement. However, they could also lose if an asset's price is eventually lower than the purchase price specified in the futures contract. Conversely, if the price of an underlying asset is expected to fall, some may sell the asset in a futures contract </a:t>
            </a:r>
            <a:r>
              <a:rPr lang="en-US" sz="1200" dirty="0" smtClean="0"/>
              <a:t>(even without owing it) and </a:t>
            </a:r>
            <a:r>
              <a:rPr lang="en-US" sz="1200" dirty="0"/>
              <a:t>buy it back later at a lower price on the </a:t>
            </a:r>
            <a:r>
              <a:rPr lang="en-US" sz="1200" dirty="0" smtClean="0"/>
              <a:t>spot market, i.e. the market of the underlying (short selling). However originally futures were invented to hedge against future underlying price changes. For instance a refinery would like to protect against oil price swing that is the raw material of the cracking process. For that goal the refinery can use future contracts. </a:t>
            </a:r>
            <a:r>
              <a:rPr lang="en-US" sz="1200" dirty="0"/>
              <a:t>To hedge, someone is in the business of actually using or producing the underlying asset in a futures contract. When there is a gain from the futures contract, there is always a loss from the spot market, or vice versa. With such a gain and loss offsetting each other, the hedging effectively locks in the acceptable, current market price</a:t>
            </a:r>
            <a:r>
              <a:rPr lang="en-US" sz="1200" dirty="0" smtClean="0"/>
              <a:t>.</a:t>
            </a:r>
            <a:endParaRPr lang="en-US" dirty="0"/>
          </a:p>
        </p:txBody>
      </p:sp>
    </p:spTree>
    <p:extLst>
      <p:ext uri="{BB962C8B-B14F-4D97-AF65-F5344CB8AC3E}">
        <p14:creationId xmlns:p14="http://schemas.microsoft.com/office/powerpoint/2010/main" val="2994461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Options</a:t>
            </a:r>
            <a:endParaRPr lang="it-IT" dirty="0"/>
          </a:p>
        </p:txBody>
      </p:sp>
      <p:sp>
        <p:nvSpPr>
          <p:cNvPr id="3" name="Rectangle 2"/>
          <p:cNvSpPr/>
          <p:nvPr/>
        </p:nvSpPr>
        <p:spPr>
          <a:xfrm>
            <a:off x="533400" y="1295400"/>
            <a:ext cx="8077200" cy="5447645"/>
          </a:xfrm>
          <a:prstGeom prst="rect">
            <a:avLst/>
          </a:prstGeom>
        </p:spPr>
        <p:txBody>
          <a:bodyPr wrap="square">
            <a:spAutoFit/>
          </a:bodyPr>
          <a:lstStyle/>
          <a:p>
            <a:r>
              <a:rPr lang="en-US" sz="1200" dirty="0"/>
              <a:t>An option is a financial derivative that represents a contract sold by one party (the option writer) to another party (the option holder). The contract offers the buyer the right, but not the obligation, to buy (call) or sell (put) a security or other financial asset </a:t>
            </a:r>
            <a:r>
              <a:rPr lang="en-US" sz="1200" dirty="0" smtClean="0"/>
              <a:t>(the underlying) at </a:t>
            </a:r>
            <a:r>
              <a:rPr lang="en-US" sz="1200" dirty="0"/>
              <a:t>an agreed-upon price (the strike price) during a certain period of time or on a specific date (exercise date). </a:t>
            </a:r>
            <a:r>
              <a:rPr lang="en-US" sz="1200" dirty="0" smtClean="0"/>
              <a:t>Like any other derivative also options “derive” their prices (premiums) from the price of </a:t>
            </a:r>
            <a:r>
              <a:rPr lang="en-US" sz="1200" dirty="0"/>
              <a:t>their underlying. Traders use options to </a:t>
            </a:r>
            <a:r>
              <a:rPr lang="en-US" sz="1200" dirty="0" smtClean="0"/>
              <a:t>speculate, while </a:t>
            </a:r>
            <a:r>
              <a:rPr lang="en-US" sz="1200" dirty="0"/>
              <a:t>hedgers use options to reduce the risk of holding </a:t>
            </a:r>
            <a:r>
              <a:rPr lang="en-US" sz="1200" dirty="0" smtClean="0"/>
              <a:t>the underlying asset. Hedging stems from the fact that the option buyer pays a premium (the option price) to protect against the underlying price movements (up or down). According to that view purchasing an option is equivalent to purchase an insurance. Options have – like futures – an issuing date and an expiring date (but not a first notice date). </a:t>
            </a:r>
          </a:p>
          <a:p>
            <a:endParaRPr lang="en-US" sz="1200" dirty="0"/>
          </a:p>
          <a:p>
            <a:r>
              <a:rPr lang="en-US" sz="1200" b="1" dirty="0"/>
              <a:t>Call Option</a:t>
            </a:r>
          </a:p>
          <a:p>
            <a:r>
              <a:rPr lang="en-US" sz="1200" dirty="0"/>
              <a:t>Call options give the option to buy </a:t>
            </a:r>
            <a:r>
              <a:rPr lang="en-US" sz="1200" dirty="0" smtClean="0"/>
              <a:t>the underlying at </a:t>
            </a:r>
            <a:r>
              <a:rPr lang="en-US" sz="1200" dirty="0"/>
              <a:t>certain </a:t>
            </a:r>
            <a:r>
              <a:rPr lang="en-US" sz="1200" dirty="0" smtClean="0"/>
              <a:t>price (the strike), </a:t>
            </a:r>
            <a:r>
              <a:rPr lang="en-US" sz="1200" dirty="0"/>
              <a:t>so the buyer would want the </a:t>
            </a:r>
            <a:r>
              <a:rPr lang="en-US" sz="1200" dirty="0" smtClean="0"/>
              <a:t>underlying price </a:t>
            </a:r>
            <a:r>
              <a:rPr lang="en-US" sz="1200" dirty="0"/>
              <a:t>to go up. Conversely, the option writer needs to provide the underlying </a:t>
            </a:r>
            <a:r>
              <a:rPr lang="en-US" sz="1200" dirty="0" smtClean="0"/>
              <a:t>in </a:t>
            </a:r>
            <a:r>
              <a:rPr lang="en-US" sz="1200" dirty="0"/>
              <a:t>the event that the </a:t>
            </a:r>
            <a:r>
              <a:rPr lang="en-US" sz="1200" dirty="0" smtClean="0"/>
              <a:t>its </a:t>
            </a:r>
            <a:r>
              <a:rPr lang="en-US" sz="1200" dirty="0"/>
              <a:t>market price exceeds the strike due to the contractual obligation. An option writer who sells a call option believes that the underlying </a:t>
            </a:r>
            <a:r>
              <a:rPr lang="en-US" sz="1200" dirty="0" smtClean="0"/>
              <a:t>price </a:t>
            </a:r>
            <a:r>
              <a:rPr lang="en-US" sz="1200" dirty="0"/>
              <a:t>will drop relative to the option's strike price during the life of the option, as that is how he will reap maximum profit.</a:t>
            </a:r>
          </a:p>
          <a:p>
            <a:r>
              <a:rPr lang="en-US" sz="1200" dirty="0"/>
              <a:t>This is exactly the opposite outlook of the option buyer. The buyer believes that the underlying </a:t>
            </a:r>
            <a:r>
              <a:rPr lang="en-US" sz="1200" dirty="0" smtClean="0"/>
              <a:t>price will </a:t>
            </a:r>
            <a:r>
              <a:rPr lang="en-US" sz="1200" dirty="0"/>
              <a:t>rise; if this happens, the buyer will be able to acquire the </a:t>
            </a:r>
            <a:r>
              <a:rPr lang="en-US" sz="1200" dirty="0" smtClean="0"/>
              <a:t>underlying </a:t>
            </a:r>
            <a:r>
              <a:rPr lang="en-US" sz="1200" dirty="0"/>
              <a:t>for a lower price </a:t>
            </a:r>
            <a:r>
              <a:rPr lang="en-US" sz="1200" dirty="0" smtClean="0"/>
              <a:t>(the strike price) and </a:t>
            </a:r>
            <a:r>
              <a:rPr lang="en-US" sz="1200" dirty="0"/>
              <a:t>then sell it for a profit. However, if the underlying </a:t>
            </a:r>
            <a:r>
              <a:rPr lang="en-US" sz="1200" dirty="0" smtClean="0"/>
              <a:t>price does </a:t>
            </a:r>
            <a:r>
              <a:rPr lang="en-US" sz="1200" dirty="0"/>
              <a:t>not close above the strike price on the expiration date, the option buyer would lose the premium </a:t>
            </a:r>
            <a:r>
              <a:rPr lang="en-US" sz="1200" dirty="0" smtClean="0"/>
              <a:t>(option price) paid </a:t>
            </a:r>
            <a:r>
              <a:rPr lang="en-US" sz="1200" dirty="0"/>
              <a:t>for the call option</a:t>
            </a:r>
            <a:r>
              <a:rPr lang="en-US" sz="1200" dirty="0" smtClean="0"/>
              <a:t>.</a:t>
            </a:r>
          </a:p>
          <a:p>
            <a:endParaRPr lang="en-US" sz="1200" dirty="0"/>
          </a:p>
          <a:p>
            <a:r>
              <a:rPr lang="en-US" sz="1200" b="1" dirty="0"/>
              <a:t>Put Option</a:t>
            </a:r>
          </a:p>
          <a:p>
            <a:r>
              <a:rPr lang="en-US" sz="1200" dirty="0"/>
              <a:t>Put options give the option to sell </a:t>
            </a:r>
            <a:r>
              <a:rPr lang="en-US" sz="1200" dirty="0" smtClean="0"/>
              <a:t>the underlying at </a:t>
            </a:r>
            <a:r>
              <a:rPr lang="en-US" sz="1200" dirty="0"/>
              <a:t>a certain </a:t>
            </a:r>
            <a:r>
              <a:rPr lang="en-US" sz="1200" dirty="0" smtClean="0"/>
              <a:t>price (the strike), </a:t>
            </a:r>
            <a:r>
              <a:rPr lang="en-US" sz="1200" dirty="0"/>
              <a:t>so the buyer would want the </a:t>
            </a:r>
            <a:r>
              <a:rPr lang="en-US" sz="1200" dirty="0" smtClean="0"/>
              <a:t>underlying price </a:t>
            </a:r>
            <a:r>
              <a:rPr lang="en-US" sz="1200" dirty="0"/>
              <a:t>to go down. The opposite is true for put option writers. For example, a put option buyer is </a:t>
            </a:r>
            <a:r>
              <a:rPr lang="en-US" sz="1200" dirty="0" smtClean="0"/>
              <a:t>pessimistic </a:t>
            </a:r>
            <a:r>
              <a:rPr lang="en-US" sz="1200" dirty="0"/>
              <a:t>on the underlying </a:t>
            </a:r>
            <a:r>
              <a:rPr lang="en-US" sz="1200" dirty="0" smtClean="0"/>
              <a:t>and </a:t>
            </a:r>
            <a:r>
              <a:rPr lang="en-US" sz="1200" dirty="0"/>
              <a:t>believes its market price will fall below the specified strike price on or before a specified date. On the other hand, an option writer who shorts a put option believes the </a:t>
            </a:r>
            <a:r>
              <a:rPr lang="en-US" sz="1200" dirty="0" smtClean="0"/>
              <a:t>underlying's </a:t>
            </a:r>
            <a:r>
              <a:rPr lang="en-US" sz="1200" dirty="0"/>
              <a:t>price will increase about a specified price on or before the expiration date.</a:t>
            </a:r>
          </a:p>
          <a:p>
            <a:r>
              <a:rPr lang="en-US" sz="1200" dirty="0"/>
              <a:t>If the </a:t>
            </a:r>
            <a:r>
              <a:rPr lang="en-US" sz="1200" dirty="0" smtClean="0"/>
              <a:t>underlying’s </a:t>
            </a:r>
            <a:r>
              <a:rPr lang="en-US" sz="1200" dirty="0"/>
              <a:t>price closes above the specified strike price on the expiration date, the put option writer's maximum profit is achieved. Conversely, a put option holder would only benefit from a fall in the </a:t>
            </a:r>
            <a:r>
              <a:rPr lang="en-US" sz="1200" dirty="0" smtClean="0"/>
              <a:t>underlying’s price </a:t>
            </a:r>
            <a:r>
              <a:rPr lang="en-US" sz="1200" dirty="0"/>
              <a:t>below the strike price. If the </a:t>
            </a:r>
            <a:r>
              <a:rPr lang="en-US" sz="1200" dirty="0" smtClean="0"/>
              <a:t>underlying’s price </a:t>
            </a:r>
            <a:r>
              <a:rPr lang="en-US" sz="1200" dirty="0"/>
              <a:t>falls below the strike price, the put option writer is obligated to purchase </a:t>
            </a:r>
            <a:r>
              <a:rPr lang="en-US" sz="1200" dirty="0" smtClean="0"/>
              <a:t>the </a:t>
            </a:r>
            <a:r>
              <a:rPr lang="en-US" sz="1200" dirty="0"/>
              <a:t>underlying </a:t>
            </a:r>
            <a:r>
              <a:rPr lang="en-US" sz="1200" dirty="0" smtClean="0"/>
              <a:t>at </a:t>
            </a:r>
            <a:r>
              <a:rPr lang="en-US" sz="1200" dirty="0"/>
              <a:t>the strike price</a:t>
            </a:r>
            <a:r>
              <a:rPr lang="en-US" sz="1200" dirty="0" smtClean="0"/>
              <a:t>. </a:t>
            </a:r>
            <a:endParaRPr lang="en-US" dirty="0"/>
          </a:p>
        </p:txBody>
      </p:sp>
    </p:spTree>
    <p:extLst>
      <p:ext uri="{BB962C8B-B14F-4D97-AF65-F5344CB8AC3E}">
        <p14:creationId xmlns:p14="http://schemas.microsoft.com/office/powerpoint/2010/main" val="1105468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References</a:t>
            </a:r>
            <a:endParaRPr lang="it-IT" dirty="0"/>
          </a:p>
        </p:txBody>
      </p:sp>
      <p:sp>
        <p:nvSpPr>
          <p:cNvPr id="3" name="TextBox 2"/>
          <p:cNvSpPr txBox="1"/>
          <p:nvPr/>
        </p:nvSpPr>
        <p:spPr>
          <a:xfrm>
            <a:off x="685800" y="1752600"/>
            <a:ext cx="7593169" cy="3693319"/>
          </a:xfrm>
          <a:prstGeom prst="rect">
            <a:avLst/>
          </a:prstGeom>
          <a:noFill/>
        </p:spPr>
        <p:txBody>
          <a:bodyPr wrap="none" rtlCol="0">
            <a:spAutoFit/>
          </a:bodyPr>
          <a:lstStyle/>
          <a:p>
            <a:r>
              <a:rPr lang="de-CH" dirty="0" smtClean="0"/>
              <a:t>For exchanges functioning and general finalcial market architecture:</a:t>
            </a:r>
          </a:p>
          <a:p>
            <a:endParaRPr lang="de-CH" dirty="0"/>
          </a:p>
          <a:p>
            <a:r>
              <a:rPr lang="en-US" i="1" dirty="0" smtClean="0"/>
              <a:t>Ruben Lee </a:t>
            </a:r>
            <a:r>
              <a:rPr lang="en-US" dirty="0" smtClean="0"/>
              <a:t>- What </a:t>
            </a:r>
            <a:r>
              <a:rPr lang="en-US" dirty="0"/>
              <a:t>is an </a:t>
            </a:r>
            <a:r>
              <a:rPr lang="en-US" dirty="0" smtClean="0"/>
              <a:t>Exchange? Automation</a:t>
            </a:r>
            <a:r>
              <a:rPr lang="en-US" dirty="0"/>
              <a:t>, Management, and Regulation </a:t>
            </a:r>
            <a:endParaRPr lang="en-US" dirty="0" smtClean="0"/>
          </a:p>
          <a:p>
            <a:r>
              <a:rPr lang="en-US" dirty="0" smtClean="0"/>
              <a:t>of </a:t>
            </a:r>
            <a:r>
              <a:rPr lang="en-US" dirty="0"/>
              <a:t>Financial </a:t>
            </a:r>
            <a:r>
              <a:rPr lang="en-US" dirty="0" smtClean="0"/>
              <a:t>Markets (1998)</a:t>
            </a:r>
          </a:p>
          <a:p>
            <a:endParaRPr lang="en-US" dirty="0"/>
          </a:p>
          <a:p>
            <a:r>
              <a:rPr lang="en-US" dirty="0" smtClean="0"/>
              <a:t>For financial instruments (securities) with particular focus on derivatives:</a:t>
            </a:r>
          </a:p>
          <a:p>
            <a:endParaRPr lang="en-US" dirty="0"/>
          </a:p>
          <a:p>
            <a:r>
              <a:rPr lang="en-US" i="1" dirty="0"/>
              <a:t>John </a:t>
            </a:r>
            <a:r>
              <a:rPr lang="en-US" i="1" dirty="0" smtClean="0"/>
              <a:t>Hull</a:t>
            </a:r>
            <a:r>
              <a:rPr lang="it-IT" i="1" dirty="0" smtClean="0"/>
              <a:t> </a:t>
            </a:r>
            <a:r>
              <a:rPr lang="it-IT" dirty="0" smtClean="0"/>
              <a:t>- </a:t>
            </a:r>
            <a:r>
              <a:rPr lang="en-US" dirty="0" smtClean="0"/>
              <a:t>Options</a:t>
            </a:r>
            <a:r>
              <a:rPr lang="en-US" dirty="0"/>
              <a:t>, futures and other derivatives </a:t>
            </a:r>
            <a:r>
              <a:rPr lang="en-US" dirty="0" smtClean="0"/>
              <a:t>(8th edition) </a:t>
            </a:r>
          </a:p>
          <a:p>
            <a:endParaRPr lang="en-US" dirty="0"/>
          </a:p>
          <a:p>
            <a:r>
              <a:rPr lang="en-US" dirty="0" smtClean="0"/>
              <a:t>in particular Chapters 1, 2, 9</a:t>
            </a:r>
            <a:r>
              <a:rPr lang="en-US" dirty="0" smtClean="0"/>
              <a:t>. </a:t>
            </a:r>
          </a:p>
          <a:p>
            <a:endParaRPr lang="en-US" dirty="0"/>
          </a:p>
          <a:p>
            <a:r>
              <a:rPr lang="en-US" dirty="0" smtClean="0"/>
              <a:t>But I suggest </a:t>
            </a:r>
            <a:r>
              <a:rPr lang="en-US" dirty="0"/>
              <a:t>to visit </a:t>
            </a:r>
            <a:r>
              <a:rPr lang="en-US" dirty="0">
                <a:hlinkClick r:id="rId2"/>
              </a:rPr>
              <a:t>https://</a:t>
            </a:r>
            <a:r>
              <a:rPr lang="en-US" dirty="0" smtClean="0">
                <a:hlinkClick r:id="rId2"/>
              </a:rPr>
              <a:t>www.investopedia.com</a:t>
            </a:r>
            <a:r>
              <a:rPr lang="en-US" dirty="0"/>
              <a:t> </a:t>
            </a:r>
            <a:r>
              <a:rPr lang="en-US" dirty="0" smtClean="0"/>
              <a:t>f</a:t>
            </a:r>
            <a:r>
              <a:rPr lang="en-US" dirty="0" smtClean="0"/>
              <a:t>or a quick definition of all </a:t>
            </a:r>
          </a:p>
          <a:p>
            <a:r>
              <a:rPr lang="en-US" dirty="0" smtClean="0"/>
              <a:t>concepts in those slides.</a:t>
            </a:r>
            <a:endParaRPr lang="it-IT" dirty="0"/>
          </a:p>
        </p:txBody>
      </p:sp>
    </p:spTree>
    <p:extLst>
      <p:ext uri="{BB962C8B-B14F-4D97-AF65-F5344CB8AC3E}">
        <p14:creationId xmlns:p14="http://schemas.microsoft.com/office/powerpoint/2010/main" val="1186952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Exchanges</a:t>
            </a:r>
            <a:endParaRPr lang="it-IT" dirty="0"/>
          </a:p>
        </p:txBody>
      </p:sp>
      <p:sp>
        <p:nvSpPr>
          <p:cNvPr id="3" name="Text Placeholder 2"/>
          <p:cNvSpPr>
            <a:spLocks noGrp="1"/>
          </p:cNvSpPr>
          <p:nvPr>
            <p:ph type="body" idx="1"/>
          </p:nvPr>
        </p:nvSpPr>
        <p:spPr/>
        <p:txBody>
          <a:bodyPr/>
          <a:lstStyle/>
          <a:p>
            <a:r>
              <a:rPr lang="de-CH" dirty="0" smtClean="0"/>
              <a:t>Electronic trading </a:t>
            </a:r>
            <a:endParaRPr lang="it-IT" dirty="0"/>
          </a:p>
        </p:txBody>
      </p:sp>
    </p:spTree>
    <p:extLst>
      <p:ext uri="{BB962C8B-B14F-4D97-AF65-F5344CB8AC3E}">
        <p14:creationId xmlns:p14="http://schemas.microsoft.com/office/powerpoint/2010/main" val="1281059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What is an exchange?</a:t>
            </a:r>
            <a:endParaRPr lang="it-IT" dirty="0"/>
          </a:p>
        </p:txBody>
      </p:sp>
      <p:sp>
        <p:nvSpPr>
          <p:cNvPr id="3" name="Oval 2"/>
          <p:cNvSpPr/>
          <p:nvPr/>
        </p:nvSpPr>
        <p:spPr>
          <a:xfrm>
            <a:off x="3810000" y="2971800"/>
            <a:ext cx="1524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Exchange</a:t>
            </a:r>
            <a:endParaRPr lang="it-IT" dirty="0"/>
          </a:p>
        </p:txBody>
      </p:sp>
      <p:sp>
        <p:nvSpPr>
          <p:cNvPr id="8" name="Oval 7"/>
          <p:cNvSpPr/>
          <p:nvPr/>
        </p:nvSpPr>
        <p:spPr>
          <a:xfrm>
            <a:off x="2209800" y="2528277"/>
            <a:ext cx="1357923" cy="5119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00" b="1" dirty="0" smtClean="0">
                <a:solidFill>
                  <a:schemeClr val="tx1"/>
                </a:solidFill>
              </a:rPr>
              <a:t>Broker 1</a:t>
            </a:r>
          </a:p>
          <a:p>
            <a:pPr algn="ctr"/>
            <a:r>
              <a:rPr lang="de-CH" sz="1000" dirty="0" smtClean="0">
                <a:solidFill>
                  <a:schemeClr val="tx1"/>
                </a:solidFill>
              </a:rPr>
              <a:t>Imbalance: 30</a:t>
            </a:r>
            <a:endParaRPr lang="it-IT" sz="1000" dirty="0">
              <a:solidFill>
                <a:schemeClr val="tx1"/>
              </a:solidFill>
            </a:endParaRPr>
          </a:p>
        </p:txBody>
      </p:sp>
      <p:sp>
        <p:nvSpPr>
          <p:cNvPr id="9" name="Oval 8"/>
          <p:cNvSpPr/>
          <p:nvPr/>
        </p:nvSpPr>
        <p:spPr>
          <a:xfrm>
            <a:off x="5701322" y="2528277"/>
            <a:ext cx="1461478" cy="5119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00" b="1" dirty="0" smtClean="0">
                <a:solidFill>
                  <a:schemeClr val="tx1"/>
                </a:solidFill>
              </a:rPr>
              <a:t>Broker 2</a:t>
            </a:r>
            <a:r>
              <a:rPr lang="de-CH" sz="1000" dirty="0" smtClean="0">
                <a:solidFill>
                  <a:schemeClr val="tx1"/>
                </a:solidFill>
              </a:rPr>
              <a:t> Imbalance: -40</a:t>
            </a:r>
            <a:endParaRPr lang="it-IT" sz="1000" dirty="0">
              <a:solidFill>
                <a:schemeClr val="tx1"/>
              </a:solidFill>
            </a:endParaRPr>
          </a:p>
        </p:txBody>
      </p:sp>
      <p:sp>
        <p:nvSpPr>
          <p:cNvPr id="10" name="Oval 9"/>
          <p:cNvSpPr/>
          <p:nvPr/>
        </p:nvSpPr>
        <p:spPr>
          <a:xfrm>
            <a:off x="5701321" y="3962400"/>
            <a:ext cx="1461479" cy="5119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00" b="1" dirty="0" smtClean="0">
                <a:solidFill>
                  <a:schemeClr val="tx1"/>
                </a:solidFill>
              </a:rPr>
              <a:t>Broker 4</a:t>
            </a:r>
            <a:r>
              <a:rPr lang="de-CH" sz="1000" dirty="0" smtClean="0">
                <a:solidFill>
                  <a:schemeClr val="tx1"/>
                </a:solidFill>
              </a:rPr>
              <a:t> Imbalance: 20</a:t>
            </a:r>
            <a:endParaRPr lang="it-IT" sz="1000" dirty="0">
              <a:solidFill>
                <a:schemeClr val="tx1"/>
              </a:solidFill>
            </a:endParaRPr>
          </a:p>
        </p:txBody>
      </p:sp>
      <p:sp>
        <p:nvSpPr>
          <p:cNvPr id="11" name="Oval 10"/>
          <p:cNvSpPr/>
          <p:nvPr/>
        </p:nvSpPr>
        <p:spPr>
          <a:xfrm>
            <a:off x="2209800" y="3962400"/>
            <a:ext cx="1357923" cy="5119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00" b="1" dirty="0" smtClean="0">
                <a:solidFill>
                  <a:schemeClr val="tx1"/>
                </a:solidFill>
              </a:rPr>
              <a:t>Broker 3</a:t>
            </a:r>
            <a:r>
              <a:rPr lang="de-CH" sz="1000" dirty="0" smtClean="0">
                <a:solidFill>
                  <a:schemeClr val="tx1"/>
                </a:solidFill>
              </a:rPr>
              <a:t> Imbalance: -10</a:t>
            </a:r>
            <a:endParaRPr lang="it-IT" sz="1000" dirty="0">
              <a:solidFill>
                <a:schemeClr val="tx1"/>
              </a:solidFill>
            </a:endParaRPr>
          </a:p>
        </p:txBody>
      </p:sp>
      <p:sp>
        <p:nvSpPr>
          <p:cNvPr id="14" name="Rounded Rectangle 13"/>
          <p:cNvSpPr/>
          <p:nvPr/>
        </p:nvSpPr>
        <p:spPr>
          <a:xfrm>
            <a:off x="457200" y="1524000"/>
            <a:ext cx="2057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CH" sz="1000" dirty="0" smtClean="0">
                <a:solidFill>
                  <a:schemeClr val="tx1"/>
                </a:solidFill>
              </a:rPr>
              <a:t>Broker 1 Customers</a:t>
            </a:r>
          </a:p>
          <a:p>
            <a:pPr algn="ctr"/>
            <a:endParaRPr lang="de-CH" sz="1000" dirty="0">
              <a:solidFill>
                <a:schemeClr val="tx1"/>
              </a:solidFill>
            </a:endParaRPr>
          </a:p>
          <a:p>
            <a:pPr algn="ctr"/>
            <a:r>
              <a:rPr lang="de-CH" sz="1000" dirty="0" smtClean="0">
                <a:solidFill>
                  <a:srgbClr val="00B050"/>
                </a:solidFill>
              </a:rPr>
              <a:t>Buyers: 100</a:t>
            </a:r>
            <a:r>
              <a:rPr lang="de-CH" sz="1000" dirty="0" smtClean="0">
                <a:solidFill>
                  <a:schemeClr val="tx1"/>
                </a:solidFill>
              </a:rPr>
              <a:t>	</a:t>
            </a:r>
            <a:r>
              <a:rPr lang="de-CH" sz="1000" dirty="0" smtClean="0">
                <a:solidFill>
                  <a:srgbClr val="FF0000"/>
                </a:solidFill>
              </a:rPr>
              <a:t>Sellers: 70</a:t>
            </a:r>
            <a:endParaRPr lang="it-IT" sz="1000" dirty="0">
              <a:solidFill>
                <a:srgbClr val="FF0000"/>
              </a:solidFill>
            </a:endParaRPr>
          </a:p>
        </p:txBody>
      </p:sp>
      <p:sp>
        <p:nvSpPr>
          <p:cNvPr id="15" name="Rounded Rectangle 14"/>
          <p:cNvSpPr/>
          <p:nvPr/>
        </p:nvSpPr>
        <p:spPr>
          <a:xfrm>
            <a:off x="6602045" y="1524000"/>
            <a:ext cx="2057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CH" sz="1000" dirty="0" smtClean="0">
                <a:solidFill>
                  <a:schemeClr val="tx1"/>
                </a:solidFill>
              </a:rPr>
              <a:t>Broker 2 Customers</a:t>
            </a:r>
          </a:p>
          <a:p>
            <a:pPr algn="ctr"/>
            <a:endParaRPr lang="de-CH" sz="1000" dirty="0">
              <a:solidFill>
                <a:schemeClr val="tx1"/>
              </a:solidFill>
            </a:endParaRPr>
          </a:p>
          <a:p>
            <a:pPr algn="ctr"/>
            <a:r>
              <a:rPr lang="de-CH" sz="1000" dirty="0" smtClean="0">
                <a:solidFill>
                  <a:srgbClr val="00B050"/>
                </a:solidFill>
              </a:rPr>
              <a:t>Buyers: 30</a:t>
            </a:r>
            <a:r>
              <a:rPr lang="de-CH" sz="1000" dirty="0" smtClean="0">
                <a:solidFill>
                  <a:schemeClr val="tx1"/>
                </a:solidFill>
              </a:rPr>
              <a:t>	</a:t>
            </a:r>
            <a:r>
              <a:rPr lang="de-CH" sz="1000" dirty="0" smtClean="0">
                <a:solidFill>
                  <a:srgbClr val="FF0000"/>
                </a:solidFill>
              </a:rPr>
              <a:t>Sellers: 70</a:t>
            </a:r>
            <a:endParaRPr lang="it-IT" sz="1000" dirty="0">
              <a:solidFill>
                <a:srgbClr val="FF0000"/>
              </a:solidFill>
            </a:endParaRPr>
          </a:p>
        </p:txBody>
      </p:sp>
      <p:sp>
        <p:nvSpPr>
          <p:cNvPr id="16" name="Rounded Rectangle 15"/>
          <p:cNvSpPr/>
          <p:nvPr/>
        </p:nvSpPr>
        <p:spPr>
          <a:xfrm>
            <a:off x="457200" y="5105400"/>
            <a:ext cx="2057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CH" sz="1000" dirty="0" smtClean="0">
                <a:solidFill>
                  <a:schemeClr val="tx1"/>
                </a:solidFill>
              </a:rPr>
              <a:t>Broker 3 Customers</a:t>
            </a:r>
          </a:p>
          <a:p>
            <a:pPr algn="ctr"/>
            <a:endParaRPr lang="de-CH" sz="1000" dirty="0">
              <a:solidFill>
                <a:schemeClr val="tx1"/>
              </a:solidFill>
            </a:endParaRPr>
          </a:p>
          <a:p>
            <a:pPr algn="ctr"/>
            <a:r>
              <a:rPr lang="de-CH" sz="1000" dirty="0" smtClean="0">
                <a:solidFill>
                  <a:srgbClr val="00B050"/>
                </a:solidFill>
              </a:rPr>
              <a:t>Buyers: 900</a:t>
            </a:r>
            <a:r>
              <a:rPr lang="de-CH" sz="1000" dirty="0" smtClean="0">
                <a:solidFill>
                  <a:schemeClr val="tx1"/>
                </a:solidFill>
              </a:rPr>
              <a:t>	</a:t>
            </a:r>
            <a:r>
              <a:rPr lang="de-CH" sz="1000" dirty="0" smtClean="0">
                <a:solidFill>
                  <a:srgbClr val="FF0000"/>
                </a:solidFill>
              </a:rPr>
              <a:t>Sellers: 910</a:t>
            </a:r>
            <a:endParaRPr lang="it-IT" sz="1000" dirty="0">
              <a:solidFill>
                <a:srgbClr val="FF0000"/>
              </a:solidFill>
            </a:endParaRPr>
          </a:p>
        </p:txBody>
      </p:sp>
      <p:sp>
        <p:nvSpPr>
          <p:cNvPr id="17" name="Rounded Rectangle 16"/>
          <p:cNvSpPr/>
          <p:nvPr/>
        </p:nvSpPr>
        <p:spPr>
          <a:xfrm>
            <a:off x="6602045" y="5105400"/>
            <a:ext cx="2057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CH" sz="1000" dirty="0" smtClean="0">
                <a:solidFill>
                  <a:schemeClr val="tx1"/>
                </a:solidFill>
              </a:rPr>
              <a:t>Broker 4 Customers</a:t>
            </a:r>
          </a:p>
          <a:p>
            <a:pPr algn="ctr"/>
            <a:endParaRPr lang="de-CH" sz="1000" dirty="0">
              <a:solidFill>
                <a:schemeClr val="tx1"/>
              </a:solidFill>
            </a:endParaRPr>
          </a:p>
          <a:p>
            <a:pPr algn="ctr"/>
            <a:r>
              <a:rPr lang="de-CH" sz="1000" dirty="0" smtClean="0">
                <a:solidFill>
                  <a:srgbClr val="00B050"/>
                </a:solidFill>
              </a:rPr>
              <a:t>Buyers: 50</a:t>
            </a:r>
            <a:r>
              <a:rPr lang="de-CH" sz="1000" dirty="0" smtClean="0">
                <a:solidFill>
                  <a:schemeClr val="tx1"/>
                </a:solidFill>
              </a:rPr>
              <a:t>	</a:t>
            </a:r>
            <a:r>
              <a:rPr lang="de-CH" sz="1000" dirty="0" smtClean="0">
                <a:solidFill>
                  <a:srgbClr val="FF0000"/>
                </a:solidFill>
              </a:rPr>
              <a:t>Sellers: 30</a:t>
            </a:r>
            <a:endParaRPr lang="it-IT" sz="1000" dirty="0">
              <a:solidFill>
                <a:srgbClr val="FF0000"/>
              </a:solidFill>
            </a:endParaRPr>
          </a:p>
        </p:txBody>
      </p:sp>
      <p:sp>
        <p:nvSpPr>
          <p:cNvPr id="18" name="Rectangle 17"/>
          <p:cNvSpPr/>
          <p:nvPr/>
        </p:nvSpPr>
        <p:spPr>
          <a:xfrm>
            <a:off x="4076700" y="4267200"/>
            <a:ext cx="990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CH" sz="1000" b="1" dirty="0" smtClean="0"/>
              <a:t>Clearing House</a:t>
            </a:r>
          </a:p>
          <a:p>
            <a:pPr algn="ctr"/>
            <a:r>
              <a:rPr lang="de-CH" sz="1000" dirty="0" smtClean="0"/>
              <a:t>Offset all imbalances at the end of the day</a:t>
            </a:r>
            <a:endParaRPr lang="de-CH" sz="1000" dirty="0"/>
          </a:p>
        </p:txBody>
      </p:sp>
      <p:cxnSp>
        <p:nvCxnSpPr>
          <p:cNvPr id="20" name="Elbow Connector 19"/>
          <p:cNvCxnSpPr>
            <a:stCxn id="14" idx="2"/>
            <a:endCxn id="8" idx="2"/>
          </p:cNvCxnSpPr>
          <p:nvPr/>
        </p:nvCxnSpPr>
        <p:spPr>
          <a:xfrm rot="16200000" flipH="1">
            <a:off x="1560635" y="2135065"/>
            <a:ext cx="574431" cy="72390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5" idx="2"/>
            <a:endCxn id="9" idx="6"/>
          </p:cNvCxnSpPr>
          <p:nvPr/>
        </p:nvCxnSpPr>
        <p:spPr>
          <a:xfrm rot="5400000">
            <a:off x="7109558" y="2263043"/>
            <a:ext cx="574431" cy="46794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6" idx="0"/>
            <a:endCxn id="11" idx="2"/>
          </p:cNvCxnSpPr>
          <p:nvPr/>
        </p:nvCxnSpPr>
        <p:spPr>
          <a:xfrm rot="5400000" flipH="1" flipV="1">
            <a:off x="1404327" y="4299927"/>
            <a:ext cx="887046" cy="72390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7" idx="0"/>
            <a:endCxn id="10" idx="6"/>
          </p:cNvCxnSpPr>
          <p:nvPr/>
        </p:nvCxnSpPr>
        <p:spPr>
          <a:xfrm rot="16200000" flipV="1">
            <a:off x="6953250" y="4427904"/>
            <a:ext cx="887046" cy="46794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3" idx="4"/>
            <a:endCxn id="18" idx="0"/>
          </p:cNvCxnSpPr>
          <p:nvPr/>
        </p:nvCxnSpPr>
        <p:spPr>
          <a:xfrm>
            <a:off x="4572000" y="3886200"/>
            <a:ext cx="0" cy="381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 idx="6"/>
            <a:endCxn id="3" idx="1"/>
          </p:cNvCxnSpPr>
          <p:nvPr/>
        </p:nvCxnSpPr>
        <p:spPr>
          <a:xfrm>
            <a:off x="3567723" y="2784231"/>
            <a:ext cx="465462" cy="3214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2"/>
            <a:endCxn id="3" idx="7"/>
          </p:cNvCxnSpPr>
          <p:nvPr/>
        </p:nvCxnSpPr>
        <p:spPr>
          <a:xfrm flipH="1">
            <a:off x="5110815" y="2784231"/>
            <a:ext cx="590507" cy="3214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1" idx="6"/>
            <a:endCxn id="3" idx="3"/>
          </p:cNvCxnSpPr>
          <p:nvPr/>
        </p:nvCxnSpPr>
        <p:spPr>
          <a:xfrm flipV="1">
            <a:off x="3567723" y="3752289"/>
            <a:ext cx="465462" cy="4660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0" idx="2"/>
            <a:endCxn id="3" idx="5"/>
          </p:cNvCxnSpPr>
          <p:nvPr/>
        </p:nvCxnSpPr>
        <p:spPr>
          <a:xfrm flipH="1" flipV="1">
            <a:off x="5110815" y="3752289"/>
            <a:ext cx="590506" cy="4660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62000" y="6172200"/>
            <a:ext cx="7706340" cy="369332"/>
          </a:xfrm>
          <a:prstGeom prst="rect">
            <a:avLst/>
          </a:prstGeom>
          <a:noFill/>
        </p:spPr>
        <p:txBody>
          <a:bodyPr wrap="none" rtlCol="0">
            <a:spAutoFit/>
          </a:bodyPr>
          <a:lstStyle/>
          <a:p>
            <a:r>
              <a:rPr lang="de-CH" dirty="0" smtClean="0"/>
              <a:t>This chart is explained in the following slide. All connections are via FIX protocol.</a:t>
            </a:r>
            <a:endParaRPr lang="it-IT" dirty="0"/>
          </a:p>
        </p:txBody>
      </p:sp>
    </p:spTree>
    <p:extLst>
      <p:ext uri="{BB962C8B-B14F-4D97-AF65-F5344CB8AC3E}">
        <p14:creationId xmlns:p14="http://schemas.microsoft.com/office/powerpoint/2010/main" val="934004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What is an exchange?</a:t>
            </a:r>
            <a:endParaRPr lang="it-IT" dirty="0"/>
          </a:p>
        </p:txBody>
      </p:sp>
      <p:sp>
        <p:nvSpPr>
          <p:cNvPr id="3" name="Rectangle 2"/>
          <p:cNvSpPr/>
          <p:nvPr/>
        </p:nvSpPr>
        <p:spPr>
          <a:xfrm>
            <a:off x="609600" y="1905000"/>
            <a:ext cx="8001000" cy="3754874"/>
          </a:xfrm>
          <a:prstGeom prst="rect">
            <a:avLst/>
          </a:prstGeom>
        </p:spPr>
        <p:txBody>
          <a:bodyPr wrap="square">
            <a:spAutoFit/>
          </a:bodyPr>
          <a:lstStyle/>
          <a:p>
            <a:pPr algn="just"/>
            <a:r>
              <a:rPr lang="en-US" sz="1400" dirty="0"/>
              <a:t>E</a:t>
            </a:r>
            <a:r>
              <a:rPr lang="en-US" sz="1400" dirty="0" smtClean="0"/>
              <a:t>xchanges </a:t>
            </a:r>
            <a:r>
              <a:rPr lang="en-US" sz="1400" dirty="0"/>
              <a:t>are </a:t>
            </a:r>
            <a:r>
              <a:rPr lang="en-US" sz="1400" dirty="0" smtClean="0"/>
              <a:t>companies that offers a centralized place where buyers and sellers of specific securities (financial instruments) can meet to close transactions. </a:t>
            </a:r>
            <a:r>
              <a:rPr lang="en-US" sz="1400" dirty="0"/>
              <a:t>The mechanism of trading differs from one exchange to another, and some limits are placed on how they operate by </a:t>
            </a:r>
            <a:r>
              <a:rPr lang="en-US" sz="1400" dirty="0" smtClean="0"/>
              <a:t>government (law). </a:t>
            </a:r>
            <a:r>
              <a:rPr lang="en-US" sz="1400" dirty="0"/>
              <a:t>The mechanism of trading that an exchange uses is important to investors because different mechanisms lend themselves to different trading volume limitations and pricing behaviors</a:t>
            </a:r>
            <a:r>
              <a:rPr lang="en-US" sz="1400" dirty="0" smtClean="0"/>
              <a:t>. Nowadays almost all exchanges in the world adopt the “Electronic </a:t>
            </a:r>
            <a:r>
              <a:rPr lang="en-US" sz="1400" dirty="0"/>
              <a:t>O</a:t>
            </a:r>
            <a:r>
              <a:rPr lang="en-US" sz="1400" dirty="0" smtClean="0"/>
              <a:t>rder </a:t>
            </a:r>
            <a:r>
              <a:rPr lang="en-US" sz="1400" dirty="0"/>
              <a:t>B</a:t>
            </a:r>
            <a:r>
              <a:rPr lang="en-US" sz="1400" dirty="0" smtClean="0"/>
              <a:t>ook” (EOB) solution to favor transactions among investors. Usually there is at least one exchange per country, possibly more than one. Securities that an exchange authorize to exchange via its trading mechanisms are called “listed” securities. Only special companies are able to interact directly with an exchange: their member also known as brokers. Those are big companies having all necessary requirements to get a “seat” (membership) in one or more exchanges. All broker customers (that could be also a physical person) sends their orders to the broker who forward that order to the exchange where the security is listed. Al this orders travel in internet (via the FIX protocol) and matched via EOB. At the end of each trading day brokers usually experience an imbalance among executed purchases and sales (of all the orders received from their customers) for each exchanged securities, but the aggregation of all brokers imbalances for each financial instrument must sum up to zero  (if quantities sold are expressed with a minus sign). The process of matching all imbalances among brokers is called “clearing” and is a centralized service provided by the exchange.</a:t>
            </a:r>
            <a:endParaRPr lang="it-IT" sz="1400" dirty="0"/>
          </a:p>
        </p:txBody>
      </p:sp>
    </p:spTree>
    <p:extLst>
      <p:ext uri="{BB962C8B-B14F-4D97-AF65-F5344CB8AC3E}">
        <p14:creationId xmlns:p14="http://schemas.microsoft.com/office/powerpoint/2010/main" val="4013160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Order Type</a:t>
            </a:r>
            <a:endParaRPr lang="it-IT" dirty="0"/>
          </a:p>
        </p:txBody>
      </p:sp>
      <p:sp>
        <p:nvSpPr>
          <p:cNvPr id="3" name="TextBox 2"/>
          <p:cNvSpPr txBox="1"/>
          <p:nvPr/>
        </p:nvSpPr>
        <p:spPr>
          <a:xfrm>
            <a:off x="457201" y="1828800"/>
            <a:ext cx="8458200" cy="4401205"/>
          </a:xfrm>
          <a:prstGeom prst="rect">
            <a:avLst/>
          </a:prstGeom>
          <a:noFill/>
        </p:spPr>
        <p:txBody>
          <a:bodyPr wrap="square" rtlCol="0">
            <a:spAutoFit/>
          </a:bodyPr>
          <a:lstStyle/>
          <a:p>
            <a:pPr algn="just"/>
            <a:r>
              <a:rPr lang="de-CH" sz="1400" dirty="0" smtClean="0"/>
              <a:t>An order is an intent expressed by a trader (i.e. the user of our project) to buy or sell a specific amount (number of lots) of a specific security. The price depends on the type of order the trader select. </a:t>
            </a:r>
          </a:p>
          <a:p>
            <a:pPr algn="just"/>
            <a:r>
              <a:rPr lang="de-CH" sz="1400" dirty="0" smtClean="0"/>
              <a:t>There are many kind of orders that you can place depending upon the exchange and its rule. However all exchanges must accept at least two kind of them (native orders):</a:t>
            </a:r>
          </a:p>
          <a:p>
            <a:pPr algn="just"/>
            <a:endParaRPr lang="de-CH" sz="1400" dirty="0"/>
          </a:p>
          <a:p>
            <a:pPr marL="285750" indent="-285750" algn="just">
              <a:buFont typeface="Arial" panose="020B0604020202020204" pitchFamily="34" charset="0"/>
              <a:buChar char="•"/>
            </a:pPr>
            <a:r>
              <a:rPr lang="de-CH" sz="1400" b="1" dirty="0" smtClean="0"/>
              <a:t>Limit Orders </a:t>
            </a:r>
            <a:r>
              <a:rPr lang="de-CH" sz="1400" dirty="0" smtClean="0"/>
              <a:t>(LMT): the trader want to buy or sell the required quantity at an expected price. If that target price is not accepted by anyone else in the market the trade is not completed and the initiated trader gives up the deal. In other words limit orders are all orders in the EOB that can be executed at the declared price or better. These orders enter in the EOB according to the price priority rule where the best price (the lowest one for purchases and the highest one for sales) is executed first. Among orders with the same price level the priority is determined by the arrival time (FIFO queuing method).</a:t>
            </a:r>
          </a:p>
          <a:p>
            <a:pPr marL="285750" indent="-285750" algn="just">
              <a:buFont typeface="Arial" panose="020B0604020202020204" pitchFamily="34" charset="0"/>
              <a:buChar char="•"/>
            </a:pPr>
            <a:r>
              <a:rPr lang="de-CH" sz="1400" b="1" dirty="0" smtClean="0"/>
              <a:t>Market Orders </a:t>
            </a:r>
            <a:r>
              <a:rPr lang="de-CH" sz="1400" dirty="0" smtClean="0"/>
              <a:t>(MKT): all orders immediately executed at the available prices in the market in the instant in whiche they are placed. Here the trader do not matter the price; he only cares about the immediate execution of the deal.</a:t>
            </a:r>
          </a:p>
          <a:p>
            <a:pPr marL="285750" indent="-285750" algn="just">
              <a:buFont typeface="Arial" panose="020B0604020202020204" pitchFamily="34" charset="0"/>
              <a:buChar char="•"/>
            </a:pPr>
            <a:endParaRPr lang="de-CH" sz="1400" dirty="0"/>
          </a:p>
          <a:p>
            <a:pPr algn="just"/>
            <a:r>
              <a:rPr lang="de-CH" sz="1400" dirty="0" smtClean="0"/>
              <a:t>To summarize: a trader that place a limit order is not interested in an immediate execution, but is interested in the execution price. He waits until some market player accepts to enter into an exchange at the price desired by the trader. Those kind of orders «offer liquidity to markets» meaning that they provide the possibility to trade.</a:t>
            </a:r>
          </a:p>
          <a:p>
            <a:pPr algn="just"/>
            <a:r>
              <a:rPr lang="de-CH" sz="1400" dirty="0" smtClean="0"/>
              <a:t>Market orders on the other hand are way to immediatly execute a trade no matter what the price is. MKT «consume market liquidity».</a:t>
            </a:r>
            <a:endParaRPr lang="it-IT" sz="1400" dirty="0"/>
          </a:p>
        </p:txBody>
      </p:sp>
    </p:spTree>
    <p:extLst>
      <p:ext uri="{BB962C8B-B14F-4D97-AF65-F5344CB8AC3E}">
        <p14:creationId xmlns:p14="http://schemas.microsoft.com/office/powerpoint/2010/main" val="2971223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Electronic Order Book</a:t>
            </a:r>
            <a:endParaRPr lang="it-IT" dirty="0"/>
          </a:p>
        </p:txBody>
      </p:sp>
      <p:graphicFrame>
        <p:nvGraphicFramePr>
          <p:cNvPr id="3" name="Table 2"/>
          <p:cNvGraphicFramePr>
            <a:graphicFrameLocks noGrp="1"/>
          </p:cNvGraphicFramePr>
          <p:nvPr>
            <p:extLst>
              <p:ext uri="{D42A27DB-BD31-4B8C-83A1-F6EECF244321}">
                <p14:modId xmlns:p14="http://schemas.microsoft.com/office/powerpoint/2010/main" val="564028265"/>
              </p:ext>
            </p:extLst>
          </p:nvPr>
        </p:nvGraphicFramePr>
        <p:xfrm>
          <a:off x="3429000" y="1524000"/>
          <a:ext cx="2133600" cy="4450080"/>
        </p:xfrm>
        <a:graphic>
          <a:graphicData uri="http://schemas.openxmlformats.org/drawingml/2006/table">
            <a:tbl>
              <a:tblPr firstRow="1" bandRow="1">
                <a:tableStyleId>{5C22544A-7EE6-4342-B048-85BDC9FD1C3A}</a:tableStyleId>
              </a:tblPr>
              <a:tblGrid>
                <a:gridCol w="1066800"/>
                <a:gridCol w="1066800"/>
              </a:tblGrid>
              <a:tr h="370840">
                <a:tc>
                  <a:txBody>
                    <a:bodyPr/>
                    <a:lstStyle/>
                    <a:p>
                      <a:r>
                        <a:rPr lang="de-CH" dirty="0" smtClean="0"/>
                        <a:t>Volume</a:t>
                      </a:r>
                      <a:endParaRPr lang="it-IT" dirty="0"/>
                    </a:p>
                  </a:txBody>
                  <a:tcPr/>
                </a:tc>
                <a:tc>
                  <a:txBody>
                    <a:bodyPr/>
                    <a:lstStyle/>
                    <a:p>
                      <a:r>
                        <a:rPr lang="de-CH" dirty="0" smtClean="0"/>
                        <a:t>Price</a:t>
                      </a:r>
                      <a:endParaRPr lang="it-IT" dirty="0"/>
                    </a:p>
                  </a:txBody>
                  <a:tcPr/>
                </a:tc>
              </a:tr>
              <a:tr h="370840">
                <a:tc>
                  <a:txBody>
                    <a:bodyPr/>
                    <a:lstStyle/>
                    <a:p>
                      <a:r>
                        <a:rPr lang="de-CH" b="1" dirty="0" smtClean="0">
                          <a:solidFill>
                            <a:schemeClr val="accent1"/>
                          </a:solidFill>
                        </a:rPr>
                        <a:t>56</a:t>
                      </a:r>
                      <a:endParaRPr lang="it-IT" b="1" dirty="0">
                        <a:solidFill>
                          <a:schemeClr val="accent1"/>
                        </a:solidFill>
                      </a:endParaRPr>
                    </a:p>
                  </a:txBody>
                  <a:tcPr/>
                </a:tc>
                <a:tc>
                  <a:txBody>
                    <a:bodyPr/>
                    <a:lstStyle/>
                    <a:p>
                      <a:r>
                        <a:rPr lang="de-CH" b="1" dirty="0" smtClean="0">
                          <a:solidFill>
                            <a:schemeClr val="accent1"/>
                          </a:solidFill>
                        </a:rPr>
                        <a:t>1277.25</a:t>
                      </a:r>
                      <a:endParaRPr lang="it-IT" b="1" dirty="0">
                        <a:solidFill>
                          <a:schemeClr val="accent1"/>
                        </a:solidFill>
                      </a:endParaRPr>
                    </a:p>
                  </a:txBody>
                  <a:tcPr/>
                </a:tc>
              </a:tr>
              <a:tr h="370840">
                <a:tc>
                  <a:txBody>
                    <a:bodyPr/>
                    <a:lstStyle/>
                    <a:p>
                      <a:r>
                        <a:rPr lang="de-CH" b="1" dirty="0" smtClean="0">
                          <a:solidFill>
                            <a:schemeClr val="accent1"/>
                          </a:solidFill>
                        </a:rPr>
                        <a:t>100</a:t>
                      </a:r>
                      <a:endParaRPr lang="it-IT" b="1" dirty="0">
                        <a:solidFill>
                          <a:schemeClr val="accent1"/>
                        </a:solidFill>
                      </a:endParaRPr>
                    </a:p>
                  </a:txBody>
                  <a:tcPr/>
                </a:tc>
                <a:tc>
                  <a:txBody>
                    <a:bodyPr/>
                    <a:lstStyle/>
                    <a:p>
                      <a:r>
                        <a:rPr lang="de-CH" b="1" dirty="0" smtClean="0">
                          <a:solidFill>
                            <a:schemeClr val="accent1"/>
                          </a:solidFill>
                        </a:rPr>
                        <a:t>1277</a:t>
                      </a:r>
                      <a:endParaRPr lang="it-IT" b="1" dirty="0">
                        <a:solidFill>
                          <a:schemeClr val="accent1"/>
                        </a:solidFill>
                      </a:endParaRPr>
                    </a:p>
                  </a:txBody>
                  <a:tcPr/>
                </a:tc>
              </a:tr>
              <a:tr h="370840">
                <a:tc>
                  <a:txBody>
                    <a:bodyPr/>
                    <a:lstStyle/>
                    <a:p>
                      <a:r>
                        <a:rPr lang="de-CH" b="1" dirty="0" smtClean="0">
                          <a:solidFill>
                            <a:schemeClr val="accent1"/>
                          </a:solidFill>
                        </a:rPr>
                        <a:t>435</a:t>
                      </a:r>
                      <a:endParaRPr lang="it-IT" b="1" dirty="0">
                        <a:solidFill>
                          <a:schemeClr val="accent1"/>
                        </a:solidFill>
                      </a:endParaRPr>
                    </a:p>
                  </a:txBody>
                  <a:tcPr/>
                </a:tc>
                <a:tc>
                  <a:txBody>
                    <a:bodyPr/>
                    <a:lstStyle/>
                    <a:p>
                      <a:r>
                        <a:rPr lang="de-CH" b="1" dirty="0" smtClean="0">
                          <a:solidFill>
                            <a:schemeClr val="accent1"/>
                          </a:solidFill>
                        </a:rPr>
                        <a:t>1276.5</a:t>
                      </a:r>
                      <a:endParaRPr lang="it-IT" b="1" dirty="0">
                        <a:solidFill>
                          <a:schemeClr val="accent1"/>
                        </a:solidFill>
                      </a:endParaRPr>
                    </a:p>
                  </a:txBody>
                  <a:tcPr/>
                </a:tc>
              </a:tr>
              <a:tr h="370840">
                <a:tc>
                  <a:txBody>
                    <a:bodyPr/>
                    <a:lstStyle/>
                    <a:p>
                      <a:r>
                        <a:rPr lang="de-CH" b="1" dirty="0" smtClean="0">
                          <a:solidFill>
                            <a:schemeClr val="accent1"/>
                          </a:solidFill>
                        </a:rPr>
                        <a:t>350</a:t>
                      </a:r>
                      <a:endParaRPr lang="it-IT" b="1" dirty="0">
                        <a:solidFill>
                          <a:schemeClr val="accent1"/>
                        </a:solidFill>
                      </a:endParaRPr>
                    </a:p>
                  </a:txBody>
                  <a:tcPr/>
                </a:tc>
                <a:tc>
                  <a:txBody>
                    <a:bodyPr/>
                    <a:lstStyle/>
                    <a:p>
                      <a:r>
                        <a:rPr lang="de-CH" b="1" dirty="0" smtClean="0">
                          <a:solidFill>
                            <a:schemeClr val="accent1"/>
                          </a:solidFill>
                        </a:rPr>
                        <a:t>1276</a:t>
                      </a:r>
                      <a:endParaRPr lang="it-IT" b="1" dirty="0">
                        <a:solidFill>
                          <a:schemeClr val="accent1"/>
                        </a:solidFill>
                      </a:endParaRPr>
                    </a:p>
                  </a:txBody>
                  <a:tcPr/>
                </a:tc>
              </a:tr>
              <a:tr h="370840">
                <a:tc>
                  <a:txBody>
                    <a:bodyPr/>
                    <a:lstStyle/>
                    <a:p>
                      <a:r>
                        <a:rPr lang="de-CH" b="1" dirty="0" smtClean="0">
                          <a:solidFill>
                            <a:schemeClr val="accent1"/>
                          </a:solidFill>
                        </a:rPr>
                        <a:t>500</a:t>
                      </a:r>
                      <a:endParaRPr lang="it-IT" b="1" dirty="0">
                        <a:solidFill>
                          <a:schemeClr val="accent1"/>
                        </a:solidFill>
                      </a:endParaRPr>
                    </a:p>
                  </a:txBody>
                  <a:tcPr/>
                </a:tc>
                <a:tc>
                  <a:txBody>
                    <a:bodyPr/>
                    <a:lstStyle/>
                    <a:p>
                      <a:r>
                        <a:rPr lang="de-CH" b="1" dirty="0" smtClean="0">
                          <a:solidFill>
                            <a:schemeClr val="accent1"/>
                          </a:solidFill>
                        </a:rPr>
                        <a:t>1275.75</a:t>
                      </a:r>
                      <a:endParaRPr lang="it-IT" b="1" dirty="0">
                        <a:solidFill>
                          <a:schemeClr val="accent1"/>
                        </a:solidFill>
                      </a:endParaRPr>
                    </a:p>
                  </a:txBody>
                  <a:tcPr/>
                </a:tc>
              </a:tr>
              <a:tr h="370840">
                <a:tc>
                  <a:txBody>
                    <a:bodyPr/>
                    <a:lstStyle/>
                    <a:p>
                      <a:endParaRPr lang="it-IT" dirty="0"/>
                    </a:p>
                  </a:txBody>
                  <a:tcPr/>
                </a:tc>
                <a:tc>
                  <a:txBody>
                    <a:bodyPr/>
                    <a:lstStyle/>
                    <a:p>
                      <a:endParaRPr lang="it-IT" dirty="0"/>
                    </a:p>
                  </a:txBody>
                  <a:tcPr/>
                </a:tc>
              </a:tr>
              <a:tr h="370840">
                <a:tc>
                  <a:txBody>
                    <a:bodyPr/>
                    <a:lstStyle/>
                    <a:p>
                      <a:r>
                        <a:rPr lang="de-CH" b="1" dirty="0" smtClean="0">
                          <a:solidFill>
                            <a:srgbClr val="FF0000"/>
                          </a:solidFill>
                        </a:rPr>
                        <a:t>610</a:t>
                      </a:r>
                      <a:endParaRPr lang="it-IT" b="1" dirty="0">
                        <a:solidFill>
                          <a:srgbClr val="FF0000"/>
                        </a:solidFill>
                      </a:endParaRPr>
                    </a:p>
                  </a:txBody>
                  <a:tcPr/>
                </a:tc>
                <a:tc>
                  <a:txBody>
                    <a:bodyPr/>
                    <a:lstStyle/>
                    <a:p>
                      <a:r>
                        <a:rPr lang="de-CH" b="1" dirty="0" smtClean="0">
                          <a:solidFill>
                            <a:srgbClr val="FF0000"/>
                          </a:solidFill>
                        </a:rPr>
                        <a:t>1275.5</a:t>
                      </a:r>
                      <a:endParaRPr lang="it-IT" b="1" dirty="0">
                        <a:solidFill>
                          <a:srgbClr val="FF0000"/>
                        </a:solidFill>
                      </a:endParaRPr>
                    </a:p>
                  </a:txBody>
                  <a:tcPr/>
                </a:tc>
              </a:tr>
              <a:tr h="370840">
                <a:tc>
                  <a:txBody>
                    <a:bodyPr/>
                    <a:lstStyle/>
                    <a:p>
                      <a:r>
                        <a:rPr lang="de-CH" b="1" dirty="0" smtClean="0">
                          <a:solidFill>
                            <a:srgbClr val="FF0000"/>
                          </a:solidFill>
                        </a:rPr>
                        <a:t>230</a:t>
                      </a:r>
                      <a:endParaRPr lang="it-IT" b="1" dirty="0">
                        <a:solidFill>
                          <a:srgbClr val="FF0000"/>
                        </a:solidFill>
                      </a:endParaRPr>
                    </a:p>
                  </a:txBody>
                  <a:tcPr/>
                </a:tc>
                <a:tc>
                  <a:txBody>
                    <a:bodyPr/>
                    <a:lstStyle/>
                    <a:p>
                      <a:r>
                        <a:rPr lang="de-CH" b="1" dirty="0" smtClean="0">
                          <a:solidFill>
                            <a:srgbClr val="FF0000"/>
                          </a:solidFill>
                        </a:rPr>
                        <a:t>1275.25</a:t>
                      </a:r>
                      <a:endParaRPr lang="it-IT" b="1" dirty="0">
                        <a:solidFill>
                          <a:srgbClr val="FF0000"/>
                        </a:solidFill>
                      </a:endParaRPr>
                    </a:p>
                  </a:txBody>
                  <a:tcPr/>
                </a:tc>
              </a:tr>
              <a:tr h="370840">
                <a:tc>
                  <a:txBody>
                    <a:bodyPr/>
                    <a:lstStyle/>
                    <a:p>
                      <a:r>
                        <a:rPr lang="de-CH" b="1" dirty="0" smtClean="0">
                          <a:solidFill>
                            <a:srgbClr val="FF0000"/>
                          </a:solidFill>
                        </a:rPr>
                        <a:t>340</a:t>
                      </a:r>
                      <a:endParaRPr lang="it-IT" b="1" dirty="0">
                        <a:solidFill>
                          <a:srgbClr val="FF0000"/>
                        </a:solidFill>
                      </a:endParaRPr>
                    </a:p>
                  </a:txBody>
                  <a:tcPr/>
                </a:tc>
                <a:tc>
                  <a:txBody>
                    <a:bodyPr/>
                    <a:lstStyle/>
                    <a:p>
                      <a:r>
                        <a:rPr lang="de-CH" b="1" dirty="0" smtClean="0">
                          <a:solidFill>
                            <a:srgbClr val="FF0000"/>
                          </a:solidFill>
                        </a:rPr>
                        <a:t>1275</a:t>
                      </a:r>
                      <a:endParaRPr lang="it-IT" b="1" dirty="0">
                        <a:solidFill>
                          <a:srgbClr val="FF0000"/>
                        </a:solidFill>
                      </a:endParaRPr>
                    </a:p>
                  </a:txBody>
                  <a:tcPr/>
                </a:tc>
              </a:tr>
              <a:tr h="370840">
                <a:tc>
                  <a:txBody>
                    <a:bodyPr/>
                    <a:lstStyle/>
                    <a:p>
                      <a:r>
                        <a:rPr lang="de-CH" b="1" dirty="0" smtClean="0">
                          <a:solidFill>
                            <a:srgbClr val="FF0000"/>
                          </a:solidFill>
                        </a:rPr>
                        <a:t>300</a:t>
                      </a:r>
                      <a:endParaRPr lang="it-IT" b="1" dirty="0">
                        <a:solidFill>
                          <a:srgbClr val="FF0000"/>
                        </a:solidFill>
                      </a:endParaRPr>
                    </a:p>
                  </a:txBody>
                  <a:tcPr/>
                </a:tc>
                <a:tc>
                  <a:txBody>
                    <a:bodyPr/>
                    <a:lstStyle/>
                    <a:p>
                      <a:r>
                        <a:rPr lang="de-CH" b="1" dirty="0" smtClean="0">
                          <a:solidFill>
                            <a:srgbClr val="FF0000"/>
                          </a:solidFill>
                        </a:rPr>
                        <a:t>1274.75</a:t>
                      </a:r>
                      <a:endParaRPr lang="it-IT" b="1" dirty="0">
                        <a:solidFill>
                          <a:srgbClr val="FF0000"/>
                        </a:solidFill>
                      </a:endParaRPr>
                    </a:p>
                  </a:txBody>
                  <a:tcPr/>
                </a:tc>
              </a:tr>
              <a:tr h="370840">
                <a:tc>
                  <a:txBody>
                    <a:bodyPr/>
                    <a:lstStyle/>
                    <a:p>
                      <a:r>
                        <a:rPr lang="de-CH" b="1" dirty="0" smtClean="0">
                          <a:solidFill>
                            <a:srgbClr val="FF0000"/>
                          </a:solidFill>
                        </a:rPr>
                        <a:t>100</a:t>
                      </a:r>
                      <a:endParaRPr lang="it-IT" b="1" dirty="0">
                        <a:solidFill>
                          <a:srgbClr val="FF0000"/>
                        </a:solidFill>
                      </a:endParaRPr>
                    </a:p>
                  </a:txBody>
                  <a:tcPr/>
                </a:tc>
                <a:tc>
                  <a:txBody>
                    <a:bodyPr/>
                    <a:lstStyle/>
                    <a:p>
                      <a:r>
                        <a:rPr lang="de-CH" b="1" dirty="0" smtClean="0">
                          <a:solidFill>
                            <a:srgbClr val="FF0000"/>
                          </a:solidFill>
                        </a:rPr>
                        <a:t>1274.5</a:t>
                      </a:r>
                      <a:endParaRPr lang="it-IT" b="1" dirty="0">
                        <a:solidFill>
                          <a:srgbClr val="FF0000"/>
                        </a:solidFill>
                      </a:endParaRPr>
                    </a:p>
                  </a:txBody>
                  <a:tcPr/>
                </a:tc>
              </a:tr>
            </a:tbl>
          </a:graphicData>
        </a:graphic>
      </p:graphicFrame>
      <p:sp>
        <p:nvSpPr>
          <p:cNvPr id="4" name="TextBox 3"/>
          <p:cNvSpPr txBox="1"/>
          <p:nvPr/>
        </p:nvSpPr>
        <p:spPr>
          <a:xfrm>
            <a:off x="6781800" y="1535668"/>
            <a:ext cx="1754006" cy="369332"/>
          </a:xfrm>
          <a:prstGeom prst="rect">
            <a:avLst/>
          </a:prstGeom>
          <a:noFill/>
        </p:spPr>
        <p:txBody>
          <a:bodyPr wrap="none" rtlCol="0">
            <a:spAutoFit/>
          </a:bodyPr>
          <a:lstStyle/>
          <a:p>
            <a:r>
              <a:rPr lang="de-CH" dirty="0" smtClean="0"/>
              <a:t>Tick Value = 0.25</a:t>
            </a:r>
            <a:endParaRPr lang="it-IT" dirty="0"/>
          </a:p>
        </p:txBody>
      </p:sp>
      <p:sp>
        <p:nvSpPr>
          <p:cNvPr id="5" name="Right Brace 4"/>
          <p:cNvSpPr/>
          <p:nvPr/>
        </p:nvSpPr>
        <p:spPr>
          <a:xfrm>
            <a:off x="5638800" y="1905000"/>
            <a:ext cx="228600" cy="1828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6" name="Right Brace 5"/>
          <p:cNvSpPr/>
          <p:nvPr/>
        </p:nvSpPr>
        <p:spPr>
          <a:xfrm>
            <a:off x="5638800" y="4114800"/>
            <a:ext cx="228600" cy="18288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solidFill>
                <a:srgbClr val="FF0000"/>
              </a:solidFill>
            </a:endParaRPr>
          </a:p>
        </p:txBody>
      </p:sp>
      <p:sp>
        <p:nvSpPr>
          <p:cNvPr id="7" name="TextBox 6"/>
          <p:cNvSpPr txBox="1"/>
          <p:nvPr/>
        </p:nvSpPr>
        <p:spPr>
          <a:xfrm>
            <a:off x="6060499" y="4844534"/>
            <a:ext cx="510076" cy="369332"/>
          </a:xfrm>
          <a:prstGeom prst="rect">
            <a:avLst/>
          </a:prstGeom>
          <a:noFill/>
        </p:spPr>
        <p:txBody>
          <a:bodyPr wrap="none" rtlCol="0">
            <a:spAutoFit/>
          </a:bodyPr>
          <a:lstStyle/>
          <a:p>
            <a:r>
              <a:rPr lang="de-CH" dirty="0" smtClean="0"/>
              <a:t>BID</a:t>
            </a:r>
            <a:endParaRPr lang="it-IT" dirty="0"/>
          </a:p>
        </p:txBody>
      </p:sp>
      <p:sp>
        <p:nvSpPr>
          <p:cNvPr id="8" name="TextBox 7"/>
          <p:cNvSpPr txBox="1"/>
          <p:nvPr/>
        </p:nvSpPr>
        <p:spPr>
          <a:xfrm>
            <a:off x="6046873" y="2634734"/>
            <a:ext cx="543739" cy="369332"/>
          </a:xfrm>
          <a:prstGeom prst="rect">
            <a:avLst/>
          </a:prstGeom>
          <a:noFill/>
        </p:spPr>
        <p:txBody>
          <a:bodyPr wrap="none" rtlCol="0">
            <a:spAutoFit/>
          </a:bodyPr>
          <a:lstStyle/>
          <a:p>
            <a:r>
              <a:rPr lang="de-CH" dirty="0" smtClean="0"/>
              <a:t>ASK</a:t>
            </a:r>
            <a:endParaRPr lang="it-IT" dirty="0"/>
          </a:p>
        </p:txBody>
      </p:sp>
      <p:sp>
        <p:nvSpPr>
          <p:cNvPr id="9" name="Line Callout 2 8"/>
          <p:cNvSpPr/>
          <p:nvPr/>
        </p:nvSpPr>
        <p:spPr>
          <a:xfrm>
            <a:off x="762000" y="4724400"/>
            <a:ext cx="1713798" cy="1112258"/>
          </a:xfrm>
          <a:prstGeom prst="borderCallout2">
            <a:avLst>
              <a:gd name="adj1" fmla="val -221"/>
              <a:gd name="adj2" fmla="val 49583"/>
              <a:gd name="adj3" fmla="val -36057"/>
              <a:gd name="adj4" fmla="val 49457"/>
              <a:gd name="adj5" fmla="val -36464"/>
              <a:gd name="adj6" fmla="val 152617"/>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dirty="0" smtClean="0"/>
              <a:t>LIMIT ORDER</a:t>
            </a:r>
          </a:p>
          <a:p>
            <a:pPr algn="ctr"/>
            <a:r>
              <a:rPr lang="de-CH" sz="1200" dirty="0" smtClean="0"/>
              <a:t>I’m available to buy at 1275.5 or better (lower price)</a:t>
            </a:r>
            <a:endParaRPr lang="it-IT" sz="1200" dirty="0"/>
          </a:p>
        </p:txBody>
      </p:sp>
      <p:sp>
        <p:nvSpPr>
          <p:cNvPr id="10" name="Line Callout 2 9"/>
          <p:cNvSpPr/>
          <p:nvPr/>
        </p:nvSpPr>
        <p:spPr>
          <a:xfrm>
            <a:off x="6822008" y="2133600"/>
            <a:ext cx="1713798" cy="1112258"/>
          </a:xfrm>
          <a:prstGeom prst="borderCallout2">
            <a:avLst>
              <a:gd name="adj1" fmla="val 99557"/>
              <a:gd name="adj2" fmla="val 49583"/>
              <a:gd name="adj3" fmla="val 131175"/>
              <a:gd name="adj4" fmla="val 49913"/>
              <a:gd name="adj5" fmla="val 130768"/>
              <a:gd name="adj6" fmla="val -73572"/>
            </a:avLst>
          </a:prstGeom>
          <a:solidFill>
            <a:srgbClr val="FF0000"/>
          </a:solidFill>
          <a:ln>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dirty="0" smtClean="0"/>
              <a:t>LIMIT ORDER</a:t>
            </a:r>
          </a:p>
          <a:p>
            <a:pPr algn="ctr"/>
            <a:r>
              <a:rPr lang="de-CH" sz="1200" dirty="0" smtClean="0"/>
              <a:t>I’m available to sell at 1275.75 or better (higher price)</a:t>
            </a:r>
            <a:endParaRPr lang="it-IT" sz="1200" dirty="0"/>
          </a:p>
        </p:txBody>
      </p:sp>
      <p:graphicFrame>
        <p:nvGraphicFramePr>
          <p:cNvPr id="11" name="Table 10"/>
          <p:cNvGraphicFramePr>
            <a:graphicFrameLocks noGrp="1"/>
          </p:cNvGraphicFramePr>
          <p:nvPr>
            <p:extLst>
              <p:ext uri="{D42A27DB-BD31-4B8C-83A1-F6EECF244321}">
                <p14:modId xmlns:p14="http://schemas.microsoft.com/office/powerpoint/2010/main" val="520834901"/>
              </p:ext>
            </p:extLst>
          </p:nvPr>
        </p:nvGraphicFramePr>
        <p:xfrm>
          <a:off x="533400" y="3394222"/>
          <a:ext cx="2621280" cy="370840"/>
        </p:xfrm>
        <a:graphic>
          <a:graphicData uri="http://schemas.openxmlformats.org/drawingml/2006/table">
            <a:tbl>
              <a:tblPr firstRow="1" bandRow="1">
                <a:tableStyleId>{5C22544A-7EE6-4342-B048-85BDC9FD1C3A}</a:tableStyleId>
              </a:tblPr>
              <a:tblGrid>
                <a:gridCol w="436880"/>
                <a:gridCol w="436880"/>
                <a:gridCol w="501603"/>
                <a:gridCol w="372157"/>
                <a:gridCol w="436880"/>
                <a:gridCol w="436880"/>
              </a:tblGrid>
              <a:tr h="370840">
                <a:tc>
                  <a:txBody>
                    <a:bodyPr/>
                    <a:lstStyle/>
                    <a:p>
                      <a:pPr algn="ctr"/>
                      <a:r>
                        <a:rPr lang="de-CH" sz="1200" dirty="0" smtClean="0"/>
                        <a:t>50</a:t>
                      </a:r>
                      <a:endParaRPr lang="it-IT" sz="1200" dirty="0"/>
                    </a:p>
                  </a:txBody>
                  <a:tcPr anchor="ctr"/>
                </a:tc>
                <a:tc>
                  <a:txBody>
                    <a:bodyPr/>
                    <a:lstStyle/>
                    <a:p>
                      <a:pPr algn="ctr"/>
                      <a:r>
                        <a:rPr lang="de-CH" sz="1200" dirty="0" smtClean="0"/>
                        <a:t>70</a:t>
                      </a:r>
                      <a:endParaRPr lang="it-IT" sz="1200" dirty="0"/>
                    </a:p>
                  </a:txBody>
                  <a:tcPr anchor="ctr"/>
                </a:tc>
                <a:tc>
                  <a:txBody>
                    <a:bodyPr/>
                    <a:lstStyle/>
                    <a:p>
                      <a:pPr algn="ctr"/>
                      <a:r>
                        <a:rPr lang="de-CH" sz="1200" dirty="0" smtClean="0"/>
                        <a:t>120</a:t>
                      </a:r>
                      <a:endParaRPr lang="it-IT" sz="1200" dirty="0"/>
                    </a:p>
                  </a:txBody>
                  <a:tcPr anchor="ctr"/>
                </a:tc>
                <a:tc>
                  <a:txBody>
                    <a:bodyPr/>
                    <a:lstStyle/>
                    <a:p>
                      <a:pPr algn="ctr"/>
                      <a:r>
                        <a:rPr lang="de-CH" sz="1200" dirty="0" smtClean="0"/>
                        <a:t>40</a:t>
                      </a:r>
                      <a:endParaRPr lang="it-IT" sz="1200" dirty="0"/>
                    </a:p>
                  </a:txBody>
                  <a:tcPr anchor="ctr"/>
                </a:tc>
                <a:tc>
                  <a:txBody>
                    <a:bodyPr/>
                    <a:lstStyle/>
                    <a:p>
                      <a:pPr algn="ctr"/>
                      <a:r>
                        <a:rPr lang="de-CH" sz="1200" dirty="0" smtClean="0"/>
                        <a:t>110</a:t>
                      </a:r>
                      <a:endParaRPr lang="it-IT" sz="1200" dirty="0"/>
                    </a:p>
                  </a:txBody>
                  <a:tcPr anchor="ctr"/>
                </a:tc>
                <a:tc>
                  <a:txBody>
                    <a:bodyPr/>
                    <a:lstStyle/>
                    <a:p>
                      <a:pPr algn="ctr"/>
                      <a:r>
                        <a:rPr lang="de-CH" sz="1200" dirty="0" smtClean="0"/>
                        <a:t>110</a:t>
                      </a:r>
                      <a:endParaRPr lang="it-IT" sz="1200" dirty="0"/>
                    </a:p>
                  </a:txBody>
                  <a:tcPr anchor="ctr"/>
                </a:tc>
              </a:tr>
            </a:tbl>
          </a:graphicData>
        </a:graphic>
      </p:graphicFrame>
      <p:cxnSp>
        <p:nvCxnSpPr>
          <p:cNvPr id="13" name="Straight Arrow Connector 12"/>
          <p:cNvCxnSpPr/>
          <p:nvPr/>
        </p:nvCxnSpPr>
        <p:spPr>
          <a:xfrm>
            <a:off x="533400" y="3245858"/>
            <a:ext cx="26670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297353" y="2856523"/>
            <a:ext cx="1255280" cy="369332"/>
          </a:xfrm>
          <a:prstGeom prst="rect">
            <a:avLst/>
          </a:prstGeom>
          <a:noFill/>
        </p:spPr>
        <p:txBody>
          <a:bodyPr wrap="none" rtlCol="0">
            <a:spAutoFit/>
          </a:bodyPr>
          <a:lstStyle/>
          <a:p>
            <a:r>
              <a:rPr lang="de-CH" dirty="0"/>
              <a:t>a</a:t>
            </a:r>
            <a:r>
              <a:rPr lang="de-CH" dirty="0" smtClean="0"/>
              <a:t>rrival time</a:t>
            </a:r>
            <a:endParaRPr lang="it-IT" dirty="0"/>
          </a:p>
        </p:txBody>
      </p:sp>
      <p:sp>
        <p:nvSpPr>
          <p:cNvPr id="15" name="TextBox 14"/>
          <p:cNvSpPr txBox="1"/>
          <p:nvPr/>
        </p:nvSpPr>
        <p:spPr>
          <a:xfrm>
            <a:off x="3149600" y="3364468"/>
            <a:ext cx="300082" cy="369332"/>
          </a:xfrm>
          <a:prstGeom prst="rect">
            <a:avLst/>
          </a:prstGeom>
          <a:noFill/>
        </p:spPr>
        <p:txBody>
          <a:bodyPr wrap="none" rtlCol="0">
            <a:spAutoFit/>
          </a:bodyPr>
          <a:lstStyle/>
          <a:p>
            <a:r>
              <a:rPr lang="de-CH" dirty="0" smtClean="0"/>
              <a:t>=</a:t>
            </a:r>
            <a:endParaRPr lang="it-IT" dirty="0"/>
          </a:p>
        </p:txBody>
      </p:sp>
      <mc:AlternateContent xmlns:mc="http://schemas.openxmlformats.org/markup-compatibility/2006" xmlns:a14="http://schemas.microsoft.com/office/drawing/2010/main">
        <mc:Choice Requires="a14">
          <p:sp>
            <p:nvSpPr>
              <p:cNvPr id="16" name="TextBox 15"/>
              <p:cNvSpPr txBox="1"/>
              <p:nvPr/>
            </p:nvSpPr>
            <p:spPr>
              <a:xfrm>
                <a:off x="348025" y="1600200"/>
                <a:ext cx="2877775" cy="646331"/>
              </a:xfrm>
              <a:prstGeom prst="rect">
                <a:avLst/>
              </a:prstGeom>
              <a:noFill/>
            </p:spPr>
            <p:txBody>
              <a:bodyPr wrap="none" rtlCol="0">
                <a:spAutoFit/>
              </a:bodyPr>
              <a:lstStyle/>
              <a:p>
                <a:r>
                  <a:rPr lang="de-CH" dirty="0" smtClean="0"/>
                  <a:t>This is a snapshot of the EOB</a:t>
                </a:r>
              </a:p>
              <a:p>
                <a:r>
                  <a:rPr lang="de-CH" dirty="0" smtClean="0"/>
                  <a:t>for the secutiry </a:t>
                </a:r>
                <a14:m>
                  <m:oMath xmlns:m="http://schemas.openxmlformats.org/officeDocument/2006/math">
                    <m:r>
                      <a:rPr lang="de-CH" b="0" i="1" dirty="0" smtClean="0">
                        <a:latin typeface="Cambria Math"/>
                      </a:rPr>
                      <m:t>𝑆</m:t>
                    </m:r>
                  </m:oMath>
                </a14:m>
                <a:endParaRPr lang="it-IT" i="1" dirty="0"/>
              </a:p>
            </p:txBody>
          </p:sp>
        </mc:Choice>
        <mc:Fallback xmlns="">
          <p:sp>
            <p:nvSpPr>
              <p:cNvPr id="16" name="TextBox 15"/>
              <p:cNvSpPr txBox="1">
                <a:spLocks noRot="1" noChangeAspect="1" noMove="1" noResize="1" noEditPoints="1" noAdjustHandles="1" noChangeArrowheads="1" noChangeShapeType="1" noTextEdit="1"/>
              </p:cNvSpPr>
              <p:nvPr/>
            </p:nvSpPr>
            <p:spPr>
              <a:xfrm>
                <a:off x="348025" y="1600200"/>
                <a:ext cx="2877775" cy="646331"/>
              </a:xfrm>
              <a:prstGeom prst="rect">
                <a:avLst/>
              </a:prstGeom>
              <a:blipFill rotWithShape="1">
                <a:blip r:embed="rId2"/>
                <a:stretch>
                  <a:fillRect l="-1695" t="-4717" r="-1271" b="-13208"/>
                </a:stretch>
              </a:blipFill>
            </p:spPr>
            <p:txBody>
              <a:bodyPr/>
              <a:lstStyle/>
              <a:p>
                <a:r>
                  <a:rPr lang="it-IT">
                    <a:noFill/>
                  </a:rPr>
                  <a:t> </a:t>
                </a:r>
              </a:p>
            </p:txBody>
          </p:sp>
        </mc:Fallback>
      </mc:AlternateContent>
      <p:sp>
        <p:nvSpPr>
          <p:cNvPr id="17" name="TextBox 16"/>
          <p:cNvSpPr txBox="1"/>
          <p:nvPr/>
        </p:nvSpPr>
        <p:spPr>
          <a:xfrm>
            <a:off x="533400" y="3735754"/>
            <a:ext cx="2763898" cy="400110"/>
          </a:xfrm>
          <a:prstGeom prst="rect">
            <a:avLst/>
          </a:prstGeom>
          <a:noFill/>
        </p:spPr>
        <p:txBody>
          <a:bodyPr wrap="none" rtlCol="0">
            <a:spAutoFit/>
          </a:bodyPr>
          <a:lstStyle/>
          <a:p>
            <a:r>
              <a:rPr lang="de-CH" sz="1000" dirty="0" smtClean="0"/>
              <a:t>You have not the luxory to see those information </a:t>
            </a:r>
          </a:p>
          <a:p>
            <a:r>
              <a:rPr lang="de-CH" sz="1000" dirty="0" smtClean="0"/>
              <a:t>in the book: only prices and aggregated volumes</a:t>
            </a:r>
            <a:endParaRPr lang="it-IT" sz="1000" dirty="0"/>
          </a:p>
        </p:txBody>
      </p:sp>
    </p:spTree>
    <p:extLst>
      <p:ext uri="{BB962C8B-B14F-4D97-AF65-F5344CB8AC3E}">
        <p14:creationId xmlns:p14="http://schemas.microsoft.com/office/powerpoint/2010/main" val="845133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Previous slide explanation</a:t>
            </a:r>
            <a:endParaRPr lang="it-IT" dirty="0"/>
          </a:p>
        </p:txBody>
      </p:sp>
      <mc:AlternateContent xmlns:mc="http://schemas.openxmlformats.org/markup-compatibility/2006" xmlns:a14="http://schemas.microsoft.com/office/drawing/2010/main">
        <mc:Choice Requires="a14">
          <p:sp>
            <p:nvSpPr>
              <p:cNvPr id="3" name="TextBox 2"/>
              <p:cNvSpPr txBox="1"/>
              <p:nvPr/>
            </p:nvSpPr>
            <p:spPr>
              <a:xfrm>
                <a:off x="500185" y="1295400"/>
                <a:ext cx="8229599" cy="5078313"/>
              </a:xfrm>
              <a:prstGeom prst="rect">
                <a:avLst/>
              </a:prstGeom>
              <a:noFill/>
            </p:spPr>
            <p:txBody>
              <a:bodyPr wrap="square" rtlCol="0">
                <a:spAutoFit/>
              </a:bodyPr>
              <a:lstStyle/>
              <a:p>
                <a:pPr algn="just"/>
                <a:r>
                  <a:rPr lang="de-CH" sz="1200" dirty="0" smtClean="0"/>
                  <a:t>All orders displayed in the EOB are LMT orders . All traders in the ASK part are trying to </a:t>
                </a:r>
                <a:r>
                  <a:rPr lang="de-CH" sz="1200" dirty="0" smtClean="0">
                    <a:solidFill>
                      <a:srgbClr val="FF0000"/>
                    </a:solidFill>
                  </a:rPr>
                  <a:t>sell</a:t>
                </a:r>
                <a:r>
                  <a:rPr lang="de-CH" sz="1200" dirty="0" smtClean="0"/>
                  <a:t> the security </a:t>
                </a:r>
                <a14:m>
                  <m:oMath xmlns:m="http://schemas.openxmlformats.org/officeDocument/2006/math">
                    <m:r>
                      <a:rPr lang="de-CH" sz="1200" b="0" i="1" smtClean="0">
                        <a:latin typeface="Cambria Math"/>
                      </a:rPr>
                      <m:t>𝑆</m:t>
                    </m:r>
                  </m:oMath>
                </a14:m>
                <a:r>
                  <a:rPr lang="it-IT" sz="1200" dirty="0" smtClean="0"/>
                  <a:t> at their desired price whereas all orders in Bid expect to </a:t>
                </a:r>
                <a:r>
                  <a:rPr lang="it-IT" sz="1200" dirty="0" smtClean="0">
                    <a:solidFill>
                      <a:schemeClr val="accent1"/>
                    </a:solidFill>
                  </a:rPr>
                  <a:t>buy</a:t>
                </a:r>
                <a:r>
                  <a:rPr lang="it-IT" sz="1200" dirty="0" smtClean="0"/>
                  <a:t> </a:t>
                </a:r>
                <a14:m>
                  <m:oMath xmlns:m="http://schemas.openxmlformats.org/officeDocument/2006/math">
                    <m:r>
                      <a:rPr lang="de-CH" sz="1200" b="0" i="1" smtClean="0">
                        <a:latin typeface="Cambria Math"/>
                      </a:rPr>
                      <m:t>𝑆</m:t>
                    </m:r>
                  </m:oMath>
                </a14:m>
                <a:r>
                  <a:rPr lang="it-IT" sz="1200" dirty="0" smtClean="0"/>
                  <a:t> at the expected price.</a:t>
                </a:r>
              </a:p>
              <a:p>
                <a:pPr algn="just"/>
                <a:r>
                  <a:rPr lang="de-CH" sz="1200" dirty="0" smtClean="0"/>
                  <a:t>The EOB is a </a:t>
                </a:r>
                <a:r>
                  <a:rPr lang="de-CH" sz="1200" b="1" dirty="0" smtClean="0"/>
                  <a:t>double</a:t>
                </a:r>
                <a:r>
                  <a:rPr lang="de-CH" sz="1200" dirty="0" smtClean="0"/>
                  <a:t> auction. In an auction the auctioneer offers an asset on behalf of an (anonimous) owner to a stall of proceeding buyers that compete among themself increasing the price (starting from a base one) in order to try to acquire the asset. If for a certain period of time there is no raising bid the auctioneer knoked down </a:t>
                </a:r>
                <a:r>
                  <a:rPr lang="de-CH" sz="1200" dirty="0"/>
                  <a:t>the </a:t>
                </a:r>
                <a:r>
                  <a:rPr lang="de-CH" sz="1200" dirty="0" smtClean="0"/>
                  <a:t>asset at the last price. A similar mechanism works on the BID side of the EOB. If the owner of the security </a:t>
                </a:r>
                <a14:m>
                  <m:oMath xmlns:m="http://schemas.openxmlformats.org/officeDocument/2006/math">
                    <m:r>
                      <a:rPr lang="de-CH" sz="1200" b="0" i="1" smtClean="0">
                        <a:latin typeface="Cambria Math"/>
                      </a:rPr>
                      <m:t>𝑆</m:t>
                    </m:r>
                  </m:oMath>
                </a14:m>
                <a:r>
                  <a:rPr lang="de-CH" sz="1200" dirty="0" smtClean="0"/>
                  <a:t> decide that the last (best) price offered (in the example 1275.5) is satisfactory he takes the bid. How? Placing a market order. Differences with a classical auction (like those at Sotheby’s) is that here:</a:t>
                </a:r>
              </a:p>
              <a:p>
                <a:pPr algn="just"/>
                <a:endParaRPr lang="de-CH" sz="1200" dirty="0" smtClean="0"/>
              </a:p>
              <a:p>
                <a:pPr marL="285750" indent="-285750" algn="just">
                  <a:buFont typeface="Arial" panose="020B0604020202020204" pitchFamily="34" charset="0"/>
                  <a:buChar char="•"/>
                </a:pPr>
                <a:r>
                  <a:rPr lang="de-CH" sz="1200" dirty="0" smtClean="0"/>
                  <a:t>there is no auctioneer</a:t>
                </a:r>
              </a:p>
              <a:p>
                <a:pPr marL="285750" indent="-285750" algn="just">
                  <a:buFont typeface="Arial" panose="020B0604020202020204" pitchFamily="34" charset="0"/>
                  <a:buChar char="•"/>
                </a:pPr>
                <a:r>
                  <a:rPr lang="de-CH" sz="1200" dirty="0" smtClean="0"/>
                  <a:t>the owner of the security can be more than one </a:t>
                </a:r>
              </a:p>
              <a:p>
                <a:pPr marL="285750" indent="-285750" algn="just">
                  <a:buFont typeface="Arial" panose="020B0604020202020204" pitchFamily="34" charset="0"/>
                  <a:buChar char="•"/>
                </a:pPr>
                <a:r>
                  <a:rPr lang="de-CH" sz="1200" dirty="0" smtClean="0"/>
                  <a:t>the security is not a unique piece but every of many owner have many lots of the securities</a:t>
                </a:r>
              </a:p>
              <a:p>
                <a:pPr algn="just"/>
                <a:endParaRPr lang="de-CH" sz="1200" dirty="0"/>
              </a:p>
              <a:p>
                <a:pPr algn="just"/>
                <a:r>
                  <a:rPr lang="de-CH" sz="1200" dirty="0" smtClean="0"/>
                  <a:t>Consequently a single ower of </a:t>
                </a:r>
                <a14:m>
                  <m:oMath xmlns:m="http://schemas.openxmlformats.org/officeDocument/2006/math">
                    <m:r>
                      <a:rPr lang="de-CH" sz="1200" b="0" i="1" smtClean="0">
                        <a:latin typeface="Cambria Math"/>
                      </a:rPr>
                      <m:t>𝑁</m:t>
                    </m:r>
                  </m:oMath>
                </a14:m>
                <a:r>
                  <a:rPr lang="de-CH" sz="1200" dirty="0" smtClean="0"/>
                  <a:t> lots of </a:t>
                </a:r>
                <a14:m>
                  <m:oMath xmlns:m="http://schemas.openxmlformats.org/officeDocument/2006/math">
                    <m:r>
                      <a:rPr lang="de-CH" sz="1200" b="0" i="1" smtClean="0">
                        <a:latin typeface="Cambria Math"/>
                      </a:rPr>
                      <m:t>𝑆</m:t>
                    </m:r>
                  </m:oMath>
                </a14:m>
                <a:r>
                  <a:rPr lang="de-CH" sz="1200" dirty="0" smtClean="0"/>
                  <a:t> can sell all the quantity of the asset at the best bid price only if </a:t>
                </a:r>
                <a14:m>
                  <m:oMath xmlns:m="http://schemas.openxmlformats.org/officeDocument/2006/math">
                    <m:r>
                      <a:rPr lang="de-CH" sz="1200" b="0" i="1" smtClean="0">
                        <a:latin typeface="Cambria Math"/>
                      </a:rPr>
                      <m:t>𝑁</m:t>
                    </m:r>
                    <m:r>
                      <a:rPr lang="de-CH" sz="1200" b="0" i="1" smtClean="0">
                        <a:latin typeface="Cambria Math"/>
                      </a:rPr>
                      <m:t>&lt;610</m:t>
                    </m:r>
                  </m:oMath>
                </a14:m>
                <a:r>
                  <a:rPr lang="it-IT" sz="1200" dirty="0" smtClean="0"/>
                  <a:t>: we say that the market order placed by the owner match the best bid, otherwise the trader should be pleased of a worst price because the exceeding quantitity </a:t>
                </a:r>
                <a14:m>
                  <m:oMath xmlns:m="http://schemas.openxmlformats.org/officeDocument/2006/math">
                    <m:r>
                      <a:rPr lang="de-CH" sz="1200" b="0" i="1" smtClean="0">
                        <a:latin typeface="Cambria Math"/>
                      </a:rPr>
                      <m:t>𝑁</m:t>
                    </m:r>
                    <m:r>
                      <a:rPr lang="de-CH" sz="1200" b="0" i="1" smtClean="0">
                        <a:latin typeface="Cambria Math"/>
                      </a:rPr>
                      <m:t>−610</m:t>
                    </m:r>
                  </m:oMath>
                </a14:m>
                <a:r>
                  <a:rPr lang="it-IT" sz="1200" dirty="0" smtClean="0"/>
                  <a:t> must match lower prices in the bid queue. To give an instance, if that trader want to sell 1100 lots of </a:t>
                </a:r>
                <a14:m>
                  <m:oMath xmlns:m="http://schemas.openxmlformats.org/officeDocument/2006/math">
                    <m:r>
                      <a:rPr lang="de-CH" sz="1200" b="0" i="1" smtClean="0">
                        <a:latin typeface="Cambria Math"/>
                      </a:rPr>
                      <m:t>𝑆</m:t>
                    </m:r>
                  </m:oMath>
                </a14:m>
                <a:r>
                  <a:rPr lang="it-IT" sz="1200" dirty="0" smtClean="0"/>
                  <a:t> he takes the follwing prices:</a:t>
                </a:r>
              </a:p>
              <a:p>
                <a:pPr algn="just"/>
                <a:endParaRPr lang="it-IT" sz="1200" dirty="0" smtClean="0"/>
              </a:p>
              <a:p>
                <a:pPr algn="just"/>
                <a14:m>
                  <m:oMathPara xmlns:m="http://schemas.openxmlformats.org/officeDocument/2006/math">
                    <m:oMathParaPr>
                      <m:jc m:val="centerGroup"/>
                    </m:oMathParaPr>
                    <m:oMath xmlns:m="http://schemas.openxmlformats.org/officeDocument/2006/math">
                      <m:r>
                        <a:rPr lang="de-CH" sz="1200" b="0" i="1" smtClean="0">
                          <a:latin typeface="Cambria Math"/>
                        </a:rPr>
                        <m:t>610 </m:t>
                      </m:r>
                      <m:r>
                        <a:rPr lang="de-CH" sz="1200" b="0" i="1" smtClean="0">
                          <a:latin typeface="Cambria Math"/>
                          <a:ea typeface="Cambria Math"/>
                        </a:rPr>
                        <m:t>×1275.5+230×1275.25+260×1275=1275.33</m:t>
                      </m:r>
                    </m:oMath>
                  </m:oMathPara>
                </a14:m>
                <a:endParaRPr lang="it-IT" sz="1200" dirty="0" smtClean="0"/>
              </a:p>
              <a:p>
                <a:pPr algn="just"/>
                <a:endParaRPr lang="it-IT" sz="1200" dirty="0" smtClean="0"/>
              </a:p>
              <a:p>
                <a:pPr algn="just"/>
                <a:r>
                  <a:rPr lang="de-CH" sz="1200" dirty="0" smtClean="0"/>
                  <a:t>With an average weithed price of 1275.33. The mirroring of the BID side is the ASK side where all roles are inverted: we have a stall of seller (owning the asset) that competes decresing offered prices in order to sell their amount of security </a:t>
                </a:r>
                <a14:m>
                  <m:oMath xmlns:m="http://schemas.openxmlformats.org/officeDocument/2006/math">
                    <m:r>
                      <a:rPr lang="de-CH" sz="1200" i="1">
                        <a:latin typeface="Cambria Math"/>
                      </a:rPr>
                      <m:t>𝑆</m:t>
                    </m:r>
                  </m:oMath>
                </a14:m>
                <a:r>
                  <a:rPr lang="it-IT" sz="1200" dirty="0" smtClean="0"/>
                  <a:t> to a buyer that once decided that the price is fair for him «hits» the ASK in order to get the best purchase price. This is the reason why the EOB is defined a double auction: it is an action on both sides: to sell and to buy an asset. Needless to say that if the best bid (1275.5) coincides with the best ask price there is no need of a market order to finalize a trade because there will be </a:t>
                </a:r>
                <a14:m>
                  <m:oMath xmlns:m="http://schemas.openxmlformats.org/officeDocument/2006/math">
                    <m:r>
                      <a:rPr lang="de-CH" sz="1200" b="0" i="1" smtClean="0">
                        <a:latin typeface="Cambria Math"/>
                      </a:rPr>
                      <m:t>𝑋</m:t>
                    </m:r>
                  </m:oMath>
                </a14:m>
                <a:r>
                  <a:rPr lang="it-IT" sz="1200" dirty="0" smtClean="0"/>
                  <a:t> owners of 500 lots willing to sell that quantity to </a:t>
                </a:r>
                <a14:m>
                  <m:oMath xmlns:m="http://schemas.openxmlformats.org/officeDocument/2006/math">
                    <m:r>
                      <a:rPr lang="de-CH" sz="1200" b="0" i="1" smtClean="0">
                        <a:latin typeface="Cambria Math"/>
                      </a:rPr>
                      <m:t>𝑌</m:t>
                    </m:r>
                  </m:oMath>
                </a14:m>
                <a:r>
                  <a:rPr lang="it-IT" sz="1200" dirty="0" smtClean="0"/>
                  <a:t> buyers in the BID side. Staying in the above example we consider how the EOB change ofter the market sell order of 1100 lots. See the following slide.</a:t>
                </a:r>
                <a:endParaRPr lang="it-IT" sz="1200" dirty="0"/>
              </a:p>
            </p:txBody>
          </p:sp>
        </mc:Choice>
        <mc:Fallback xmlns="">
          <p:sp>
            <p:nvSpPr>
              <p:cNvPr id="3" name="TextBox 2"/>
              <p:cNvSpPr txBox="1">
                <a:spLocks noRot="1" noChangeAspect="1" noMove="1" noResize="1" noEditPoints="1" noAdjustHandles="1" noChangeArrowheads="1" noChangeShapeType="1" noTextEdit="1"/>
              </p:cNvSpPr>
              <p:nvPr/>
            </p:nvSpPr>
            <p:spPr>
              <a:xfrm>
                <a:off x="500185" y="1295400"/>
                <a:ext cx="8229599" cy="5078313"/>
              </a:xfrm>
              <a:prstGeom prst="rect">
                <a:avLst/>
              </a:prstGeom>
              <a:blipFill rotWithShape="1">
                <a:blip r:embed="rId2"/>
                <a:stretch>
                  <a:fillRect r="-74"/>
                </a:stretch>
              </a:blipFill>
            </p:spPr>
            <p:txBody>
              <a:bodyPr/>
              <a:lstStyle/>
              <a:p>
                <a:r>
                  <a:rPr lang="it-IT">
                    <a:noFill/>
                  </a:rPr>
                  <a:t> </a:t>
                </a:r>
              </a:p>
            </p:txBody>
          </p:sp>
        </mc:Fallback>
      </mc:AlternateContent>
    </p:spTree>
    <p:extLst>
      <p:ext uri="{BB962C8B-B14F-4D97-AF65-F5344CB8AC3E}">
        <p14:creationId xmlns:p14="http://schemas.microsoft.com/office/powerpoint/2010/main" val="899226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New incoming orders</a:t>
            </a:r>
            <a:endParaRPr lang="it-IT" dirty="0"/>
          </a:p>
        </p:txBody>
      </p:sp>
      <p:graphicFrame>
        <p:nvGraphicFramePr>
          <p:cNvPr id="3" name="Table 2"/>
          <p:cNvGraphicFramePr>
            <a:graphicFrameLocks noGrp="1"/>
          </p:cNvGraphicFramePr>
          <p:nvPr>
            <p:extLst>
              <p:ext uri="{D42A27DB-BD31-4B8C-83A1-F6EECF244321}">
                <p14:modId xmlns:p14="http://schemas.microsoft.com/office/powerpoint/2010/main" val="1935951179"/>
              </p:ext>
            </p:extLst>
          </p:nvPr>
        </p:nvGraphicFramePr>
        <p:xfrm>
          <a:off x="914400" y="1524000"/>
          <a:ext cx="2133600" cy="4450080"/>
        </p:xfrm>
        <a:graphic>
          <a:graphicData uri="http://schemas.openxmlformats.org/drawingml/2006/table">
            <a:tbl>
              <a:tblPr firstRow="1" bandRow="1">
                <a:tableStyleId>{5C22544A-7EE6-4342-B048-85BDC9FD1C3A}</a:tableStyleId>
              </a:tblPr>
              <a:tblGrid>
                <a:gridCol w="1066800"/>
                <a:gridCol w="1066800"/>
              </a:tblGrid>
              <a:tr h="370840">
                <a:tc>
                  <a:txBody>
                    <a:bodyPr/>
                    <a:lstStyle/>
                    <a:p>
                      <a:r>
                        <a:rPr lang="de-CH" dirty="0" smtClean="0"/>
                        <a:t>Volume</a:t>
                      </a:r>
                      <a:endParaRPr lang="it-IT" dirty="0"/>
                    </a:p>
                  </a:txBody>
                  <a:tcPr/>
                </a:tc>
                <a:tc>
                  <a:txBody>
                    <a:bodyPr/>
                    <a:lstStyle/>
                    <a:p>
                      <a:r>
                        <a:rPr lang="de-CH" dirty="0" smtClean="0"/>
                        <a:t>Price</a:t>
                      </a:r>
                      <a:endParaRPr lang="it-IT" dirty="0"/>
                    </a:p>
                  </a:txBody>
                  <a:tcPr/>
                </a:tc>
              </a:tr>
              <a:tr h="370840">
                <a:tc>
                  <a:txBody>
                    <a:bodyPr/>
                    <a:lstStyle/>
                    <a:p>
                      <a:r>
                        <a:rPr lang="de-CH" b="1" dirty="0" smtClean="0">
                          <a:solidFill>
                            <a:schemeClr val="accent1"/>
                          </a:solidFill>
                        </a:rPr>
                        <a:t>56</a:t>
                      </a:r>
                      <a:endParaRPr lang="it-IT" b="1" dirty="0">
                        <a:solidFill>
                          <a:schemeClr val="accent1"/>
                        </a:solidFill>
                      </a:endParaRPr>
                    </a:p>
                  </a:txBody>
                  <a:tcPr/>
                </a:tc>
                <a:tc>
                  <a:txBody>
                    <a:bodyPr/>
                    <a:lstStyle/>
                    <a:p>
                      <a:r>
                        <a:rPr lang="de-CH" b="1" dirty="0" smtClean="0">
                          <a:solidFill>
                            <a:schemeClr val="accent1"/>
                          </a:solidFill>
                        </a:rPr>
                        <a:t>1277.25</a:t>
                      </a:r>
                      <a:endParaRPr lang="it-IT" b="1" dirty="0">
                        <a:solidFill>
                          <a:schemeClr val="accent1"/>
                        </a:solidFill>
                      </a:endParaRPr>
                    </a:p>
                  </a:txBody>
                  <a:tcPr/>
                </a:tc>
              </a:tr>
              <a:tr h="370840">
                <a:tc>
                  <a:txBody>
                    <a:bodyPr/>
                    <a:lstStyle/>
                    <a:p>
                      <a:r>
                        <a:rPr lang="de-CH" b="1" dirty="0" smtClean="0">
                          <a:solidFill>
                            <a:schemeClr val="accent1"/>
                          </a:solidFill>
                        </a:rPr>
                        <a:t>100</a:t>
                      </a:r>
                      <a:endParaRPr lang="it-IT" b="1" dirty="0">
                        <a:solidFill>
                          <a:schemeClr val="accent1"/>
                        </a:solidFill>
                      </a:endParaRPr>
                    </a:p>
                  </a:txBody>
                  <a:tcPr/>
                </a:tc>
                <a:tc>
                  <a:txBody>
                    <a:bodyPr/>
                    <a:lstStyle/>
                    <a:p>
                      <a:r>
                        <a:rPr lang="de-CH" b="1" dirty="0" smtClean="0">
                          <a:solidFill>
                            <a:schemeClr val="accent1"/>
                          </a:solidFill>
                        </a:rPr>
                        <a:t>1277</a:t>
                      </a:r>
                      <a:endParaRPr lang="it-IT" b="1" dirty="0">
                        <a:solidFill>
                          <a:schemeClr val="accent1"/>
                        </a:solidFill>
                      </a:endParaRPr>
                    </a:p>
                  </a:txBody>
                  <a:tcPr/>
                </a:tc>
              </a:tr>
              <a:tr h="370840">
                <a:tc>
                  <a:txBody>
                    <a:bodyPr/>
                    <a:lstStyle/>
                    <a:p>
                      <a:r>
                        <a:rPr lang="de-CH" b="1" dirty="0" smtClean="0">
                          <a:solidFill>
                            <a:schemeClr val="accent1"/>
                          </a:solidFill>
                        </a:rPr>
                        <a:t>435</a:t>
                      </a:r>
                      <a:endParaRPr lang="it-IT" b="1" dirty="0">
                        <a:solidFill>
                          <a:schemeClr val="accent1"/>
                        </a:solidFill>
                      </a:endParaRPr>
                    </a:p>
                  </a:txBody>
                  <a:tcPr/>
                </a:tc>
                <a:tc>
                  <a:txBody>
                    <a:bodyPr/>
                    <a:lstStyle/>
                    <a:p>
                      <a:r>
                        <a:rPr lang="de-CH" b="1" dirty="0" smtClean="0">
                          <a:solidFill>
                            <a:schemeClr val="accent1"/>
                          </a:solidFill>
                        </a:rPr>
                        <a:t>1276.5</a:t>
                      </a:r>
                      <a:endParaRPr lang="it-IT" b="1" dirty="0">
                        <a:solidFill>
                          <a:schemeClr val="accent1"/>
                        </a:solidFill>
                      </a:endParaRPr>
                    </a:p>
                  </a:txBody>
                  <a:tcPr/>
                </a:tc>
              </a:tr>
              <a:tr h="370840">
                <a:tc>
                  <a:txBody>
                    <a:bodyPr/>
                    <a:lstStyle/>
                    <a:p>
                      <a:r>
                        <a:rPr lang="de-CH" b="1" dirty="0" smtClean="0">
                          <a:solidFill>
                            <a:schemeClr val="accent1"/>
                          </a:solidFill>
                        </a:rPr>
                        <a:t>350</a:t>
                      </a:r>
                      <a:endParaRPr lang="it-IT" b="1" dirty="0">
                        <a:solidFill>
                          <a:schemeClr val="accent1"/>
                        </a:solidFill>
                      </a:endParaRPr>
                    </a:p>
                  </a:txBody>
                  <a:tcPr/>
                </a:tc>
                <a:tc>
                  <a:txBody>
                    <a:bodyPr/>
                    <a:lstStyle/>
                    <a:p>
                      <a:r>
                        <a:rPr lang="de-CH" b="1" dirty="0" smtClean="0">
                          <a:solidFill>
                            <a:schemeClr val="accent1"/>
                          </a:solidFill>
                        </a:rPr>
                        <a:t>1276</a:t>
                      </a:r>
                      <a:endParaRPr lang="it-IT" b="1" dirty="0">
                        <a:solidFill>
                          <a:schemeClr val="accent1"/>
                        </a:solidFill>
                      </a:endParaRPr>
                    </a:p>
                  </a:txBody>
                  <a:tcPr/>
                </a:tc>
              </a:tr>
              <a:tr h="370840">
                <a:tc>
                  <a:txBody>
                    <a:bodyPr/>
                    <a:lstStyle/>
                    <a:p>
                      <a:r>
                        <a:rPr lang="de-CH" b="1" dirty="0" smtClean="0">
                          <a:solidFill>
                            <a:schemeClr val="accent1"/>
                          </a:solidFill>
                        </a:rPr>
                        <a:t>500</a:t>
                      </a:r>
                      <a:endParaRPr lang="it-IT" b="1" dirty="0">
                        <a:solidFill>
                          <a:schemeClr val="accent1"/>
                        </a:solidFill>
                      </a:endParaRPr>
                    </a:p>
                  </a:txBody>
                  <a:tcPr/>
                </a:tc>
                <a:tc>
                  <a:txBody>
                    <a:bodyPr/>
                    <a:lstStyle/>
                    <a:p>
                      <a:r>
                        <a:rPr lang="de-CH" b="1" dirty="0" smtClean="0">
                          <a:solidFill>
                            <a:schemeClr val="accent1"/>
                          </a:solidFill>
                        </a:rPr>
                        <a:t>1275.75</a:t>
                      </a:r>
                      <a:endParaRPr lang="it-IT" b="1" dirty="0">
                        <a:solidFill>
                          <a:schemeClr val="accent1"/>
                        </a:solidFill>
                      </a:endParaRPr>
                    </a:p>
                  </a:txBody>
                  <a:tcPr/>
                </a:tc>
              </a:tr>
              <a:tr h="370840">
                <a:tc>
                  <a:txBody>
                    <a:bodyPr/>
                    <a:lstStyle/>
                    <a:p>
                      <a:endParaRPr lang="it-IT" dirty="0"/>
                    </a:p>
                  </a:txBody>
                  <a:tcPr/>
                </a:tc>
                <a:tc>
                  <a:txBody>
                    <a:bodyPr/>
                    <a:lstStyle/>
                    <a:p>
                      <a:endParaRPr lang="it-IT" dirty="0"/>
                    </a:p>
                  </a:txBody>
                  <a:tcPr/>
                </a:tc>
              </a:tr>
              <a:tr h="370840">
                <a:tc>
                  <a:txBody>
                    <a:bodyPr/>
                    <a:lstStyle/>
                    <a:p>
                      <a:endParaRPr lang="it-IT" b="1" dirty="0">
                        <a:solidFill>
                          <a:srgbClr val="FF0000"/>
                        </a:solidFill>
                      </a:endParaRPr>
                    </a:p>
                  </a:txBody>
                  <a:tcPr/>
                </a:tc>
                <a:tc>
                  <a:txBody>
                    <a:bodyPr/>
                    <a:lstStyle/>
                    <a:p>
                      <a:endParaRPr lang="it-IT" b="1" dirty="0">
                        <a:solidFill>
                          <a:srgbClr val="FF0000"/>
                        </a:solidFill>
                      </a:endParaRPr>
                    </a:p>
                  </a:txBody>
                  <a:tcPr/>
                </a:tc>
              </a:tr>
              <a:tr h="370840">
                <a:tc>
                  <a:txBody>
                    <a:bodyPr/>
                    <a:lstStyle/>
                    <a:p>
                      <a:endParaRPr lang="it-IT" b="1" dirty="0">
                        <a:solidFill>
                          <a:srgbClr val="FF0000"/>
                        </a:solidFill>
                      </a:endParaRPr>
                    </a:p>
                  </a:txBody>
                  <a:tcPr/>
                </a:tc>
                <a:tc>
                  <a:txBody>
                    <a:bodyPr/>
                    <a:lstStyle/>
                    <a:p>
                      <a:endParaRPr lang="it-IT" b="1" dirty="0">
                        <a:solidFill>
                          <a:srgbClr val="FF0000"/>
                        </a:solidFill>
                      </a:endParaRPr>
                    </a:p>
                  </a:txBody>
                  <a:tcPr/>
                </a:tc>
              </a:tr>
              <a:tr h="370840">
                <a:tc>
                  <a:txBody>
                    <a:bodyPr/>
                    <a:lstStyle/>
                    <a:p>
                      <a:r>
                        <a:rPr lang="de-CH" b="1" dirty="0" smtClean="0">
                          <a:solidFill>
                            <a:srgbClr val="FF0000"/>
                          </a:solidFill>
                        </a:rPr>
                        <a:t>260</a:t>
                      </a:r>
                      <a:endParaRPr lang="it-IT" b="1" dirty="0">
                        <a:solidFill>
                          <a:srgbClr val="FF0000"/>
                        </a:solidFill>
                      </a:endParaRPr>
                    </a:p>
                  </a:txBody>
                  <a:tcPr/>
                </a:tc>
                <a:tc>
                  <a:txBody>
                    <a:bodyPr/>
                    <a:lstStyle/>
                    <a:p>
                      <a:r>
                        <a:rPr lang="de-CH" b="1" dirty="0" smtClean="0">
                          <a:solidFill>
                            <a:srgbClr val="FF0000"/>
                          </a:solidFill>
                        </a:rPr>
                        <a:t>1275</a:t>
                      </a:r>
                      <a:endParaRPr lang="it-IT" b="1" dirty="0">
                        <a:solidFill>
                          <a:srgbClr val="FF0000"/>
                        </a:solidFill>
                      </a:endParaRPr>
                    </a:p>
                  </a:txBody>
                  <a:tcPr/>
                </a:tc>
              </a:tr>
              <a:tr h="370840">
                <a:tc>
                  <a:txBody>
                    <a:bodyPr/>
                    <a:lstStyle/>
                    <a:p>
                      <a:r>
                        <a:rPr lang="de-CH" b="1" dirty="0" smtClean="0">
                          <a:solidFill>
                            <a:srgbClr val="FF0000"/>
                          </a:solidFill>
                        </a:rPr>
                        <a:t>300</a:t>
                      </a:r>
                      <a:endParaRPr lang="it-IT" b="1" dirty="0">
                        <a:solidFill>
                          <a:srgbClr val="FF0000"/>
                        </a:solidFill>
                      </a:endParaRPr>
                    </a:p>
                  </a:txBody>
                  <a:tcPr/>
                </a:tc>
                <a:tc>
                  <a:txBody>
                    <a:bodyPr/>
                    <a:lstStyle/>
                    <a:p>
                      <a:r>
                        <a:rPr lang="de-CH" b="1" dirty="0" smtClean="0">
                          <a:solidFill>
                            <a:srgbClr val="FF0000"/>
                          </a:solidFill>
                        </a:rPr>
                        <a:t>1274.75</a:t>
                      </a:r>
                      <a:endParaRPr lang="it-IT" b="1" dirty="0">
                        <a:solidFill>
                          <a:srgbClr val="FF0000"/>
                        </a:solidFill>
                      </a:endParaRPr>
                    </a:p>
                  </a:txBody>
                  <a:tcPr/>
                </a:tc>
              </a:tr>
              <a:tr h="370840">
                <a:tc>
                  <a:txBody>
                    <a:bodyPr/>
                    <a:lstStyle/>
                    <a:p>
                      <a:r>
                        <a:rPr lang="de-CH" b="1" dirty="0" smtClean="0">
                          <a:solidFill>
                            <a:srgbClr val="FF0000"/>
                          </a:solidFill>
                        </a:rPr>
                        <a:t>100</a:t>
                      </a:r>
                      <a:endParaRPr lang="it-IT" b="1" dirty="0">
                        <a:solidFill>
                          <a:srgbClr val="FF0000"/>
                        </a:solidFill>
                      </a:endParaRPr>
                    </a:p>
                  </a:txBody>
                  <a:tcPr/>
                </a:tc>
                <a:tc>
                  <a:txBody>
                    <a:bodyPr/>
                    <a:lstStyle/>
                    <a:p>
                      <a:r>
                        <a:rPr lang="de-CH" b="1" dirty="0" smtClean="0">
                          <a:solidFill>
                            <a:srgbClr val="FF0000"/>
                          </a:solidFill>
                        </a:rPr>
                        <a:t>1274.5</a:t>
                      </a:r>
                      <a:endParaRPr lang="it-IT" b="1" dirty="0">
                        <a:solidFill>
                          <a:srgbClr val="FF0000"/>
                        </a:solidFill>
                      </a:endParaRPr>
                    </a:p>
                  </a:txBody>
                  <a:tcPr/>
                </a:tc>
              </a:tr>
            </a:tbl>
          </a:graphicData>
        </a:graphic>
      </p:graphicFrame>
      <p:sp>
        <p:nvSpPr>
          <p:cNvPr id="4" name="TextBox 3"/>
          <p:cNvSpPr txBox="1"/>
          <p:nvPr/>
        </p:nvSpPr>
        <p:spPr>
          <a:xfrm>
            <a:off x="3505200" y="1531705"/>
            <a:ext cx="1754006" cy="369332"/>
          </a:xfrm>
          <a:prstGeom prst="rect">
            <a:avLst/>
          </a:prstGeom>
          <a:noFill/>
        </p:spPr>
        <p:txBody>
          <a:bodyPr wrap="none" rtlCol="0">
            <a:spAutoFit/>
          </a:bodyPr>
          <a:lstStyle/>
          <a:p>
            <a:r>
              <a:rPr lang="de-CH" dirty="0" smtClean="0"/>
              <a:t>Tick Value = 0.25</a:t>
            </a:r>
            <a:endParaRPr lang="it-IT" dirty="0"/>
          </a:p>
        </p:txBody>
      </p:sp>
      <p:sp>
        <p:nvSpPr>
          <p:cNvPr id="5" name="Right Brace 4"/>
          <p:cNvSpPr/>
          <p:nvPr/>
        </p:nvSpPr>
        <p:spPr>
          <a:xfrm>
            <a:off x="3124200" y="1905000"/>
            <a:ext cx="228600" cy="1828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6" name="Right Brace 5"/>
          <p:cNvSpPr/>
          <p:nvPr/>
        </p:nvSpPr>
        <p:spPr>
          <a:xfrm>
            <a:off x="3124200" y="4114800"/>
            <a:ext cx="228600" cy="18288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solidFill>
                <a:srgbClr val="FF0000"/>
              </a:solidFill>
            </a:endParaRPr>
          </a:p>
        </p:txBody>
      </p:sp>
      <p:sp>
        <p:nvSpPr>
          <p:cNvPr id="7" name="TextBox 6"/>
          <p:cNvSpPr txBox="1"/>
          <p:nvPr/>
        </p:nvSpPr>
        <p:spPr>
          <a:xfrm>
            <a:off x="3545899" y="4844534"/>
            <a:ext cx="510076" cy="369332"/>
          </a:xfrm>
          <a:prstGeom prst="rect">
            <a:avLst/>
          </a:prstGeom>
          <a:noFill/>
        </p:spPr>
        <p:txBody>
          <a:bodyPr wrap="none" rtlCol="0">
            <a:spAutoFit/>
          </a:bodyPr>
          <a:lstStyle/>
          <a:p>
            <a:r>
              <a:rPr lang="de-CH" dirty="0" smtClean="0"/>
              <a:t>BID</a:t>
            </a:r>
            <a:endParaRPr lang="it-IT" dirty="0"/>
          </a:p>
        </p:txBody>
      </p:sp>
      <p:sp>
        <p:nvSpPr>
          <p:cNvPr id="8" name="TextBox 7"/>
          <p:cNvSpPr txBox="1"/>
          <p:nvPr/>
        </p:nvSpPr>
        <p:spPr>
          <a:xfrm>
            <a:off x="3532273" y="2634734"/>
            <a:ext cx="543739" cy="369332"/>
          </a:xfrm>
          <a:prstGeom prst="rect">
            <a:avLst/>
          </a:prstGeom>
          <a:noFill/>
        </p:spPr>
        <p:txBody>
          <a:bodyPr wrap="none" rtlCol="0">
            <a:spAutoFit/>
          </a:bodyPr>
          <a:lstStyle/>
          <a:p>
            <a:r>
              <a:rPr lang="de-CH" dirty="0" smtClean="0"/>
              <a:t>ASK</a:t>
            </a:r>
            <a:endParaRPr lang="it-IT" dirty="0"/>
          </a:p>
        </p:txBody>
      </p:sp>
      <mc:AlternateContent xmlns:mc="http://schemas.openxmlformats.org/markup-compatibility/2006" xmlns:a14="http://schemas.microsoft.com/office/drawing/2010/main">
        <mc:Choice Requires="a14">
          <p:sp>
            <p:nvSpPr>
              <p:cNvPr id="16" name="TextBox 15"/>
              <p:cNvSpPr txBox="1"/>
              <p:nvPr/>
            </p:nvSpPr>
            <p:spPr>
              <a:xfrm>
                <a:off x="5259206" y="1531705"/>
                <a:ext cx="3505200" cy="4832092"/>
              </a:xfrm>
              <a:prstGeom prst="rect">
                <a:avLst/>
              </a:prstGeom>
              <a:noFill/>
            </p:spPr>
            <p:txBody>
              <a:bodyPr wrap="square" rtlCol="0">
                <a:spAutoFit/>
              </a:bodyPr>
              <a:lstStyle/>
              <a:p>
                <a:pPr algn="just"/>
                <a:r>
                  <a:rPr lang="de-CH" sz="1400" dirty="0" smtClean="0"/>
                  <a:t>This is a snapshot of the EOB for the secutiry </a:t>
                </a:r>
                <a14:m>
                  <m:oMath xmlns:m="http://schemas.openxmlformats.org/officeDocument/2006/math">
                    <m:r>
                      <a:rPr lang="de-CH" sz="1400" b="0" i="1" dirty="0" smtClean="0">
                        <a:latin typeface="Cambria Math"/>
                      </a:rPr>
                      <m:t>𝑆</m:t>
                    </m:r>
                  </m:oMath>
                </a14:m>
                <a:r>
                  <a:rPr lang="it-IT" sz="1400" i="1" dirty="0" smtClean="0"/>
                  <a:t> </a:t>
                </a:r>
                <a:r>
                  <a:rPr lang="it-IT" sz="1400" dirty="0" smtClean="0"/>
                  <a:t>after the sell order of 1100 lots.  Apparently there is a hole in the book, therefore an opportunity to trade. But for whom? There is a world behind the book that do not publish prices waiting to see how market price dynamics evolves (what you see on the market is the peak of the iceberg). Suppose that the interest to by the asset is prevalent in the market (i.e. </a:t>
                </a:r>
                <a:r>
                  <a:rPr lang="it-IT" sz="1400" dirty="0"/>
                  <a:t>a</a:t>
                </a:r>
                <a:r>
                  <a:rPr lang="it-IT" sz="1400" dirty="0" smtClean="0"/>
                  <a:t>mong traders). This majority of the market will rush to occupy the holes and market prices tend to remain stable (buy interest). On the other hand if the interst in the asset is low the hole remains probably unoccupied for a sufficiently long periodo of time that sellers decide to reduce their expectations and start to decrease their ask prices. Prices start to decrease (sell interest). Incidentally there are many algorithm to flush out the market behind the book and many that try to place big orders impacting the market as smooth as possible. </a:t>
                </a:r>
                <a:endParaRPr lang="it-IT" sz="1400" dirty="0"/>
              </a:p>
            </p:txBody>
          </p:sp>
        </mc:Choice>
        <mc:Fallback xmlns="">
          <p:sp>
            <p:nvSpPr>
              <p:cNvPr id="16" name="TextBox 15"/>
              <p:cNvSpPr txBox="1">
                <a:spLocks noRot="1" noChangeAspect="1" noMove="1" noResize="1" noEditPoints="1" noAdjustHandles="1" noChangeArrowheads="1" noChangeShapeType="1" noTextEdit="1"/>
              </p:cNvSpPr>
              <p:nvPr/>
            </p:nvSpPr>
            <p:spPr>
              <a:xfrm>
                <a:off x="5259206" y="1531705"/>
                <a:ext cx="3505200" cy="4832092"/>
              </a:xfrm>
              <a:prstGeom prst="rect">
                <a:avLst/>
              </a:prstGeom>
              <a:blipFill rotWithShape="1">
                <a:blip r:embed="rId2"/>
                <a:stretch>
                  <a:fillRect l="-522" t="-126" r="-522" b="-252"/>
                </a:stretch>
              </a:blipFill>
            </p:spPr>
            <p:txBody>
              <a:bodyPr/>
              <a:lstStyle/>
              <a:p>
                <a:r>
                  <a:rPr lang="it-IT">
                    <a:noFill/>
                  </a:rPr>
                  <a:t> </a:t>
                </a:r>
              </a:p>
            </p:txBody>
          </p:sp>
        </mc:Fallback>
      </mc:AlternateContent>
      <p:sp>
        <p:nvSpPr>
          <p:cNvPr id="12" name="Left Brace 11"/>
          <p:cNvSpPr/>
          <p:nvPr/>
        </p:nvSpPr>
        <p:spPr>
          <a:xfrm>
            <a:off x="609600" y="4114800"/>
            <a:ext cx="198119" cy="7297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8" name="TextBox 17"/>
          <p:cNvSpPr txBox="1"/>
          <p:nvPr/>
        </p:nvSpPr>
        <p:spPr>
          <a:xfrm rot="16200000">
            <a:off x="126615" y="4295001"/>
            <a:ext cx="596638" cy="369332"/>
          </a:xfrm>
          <a:prstGeom prst="rect">
            <a:avLst/>
          </a:prstGeom>
          <a:noFill/>
        </p:spPr>
        <p:txBody>
          <a:bodyPr wrap="none" rtlCol="0">
            <a:spAutoFit/>
          </a:bodyPr>
          <a:lstStyle/>
          <a:p>
            <a:r>
              <a:rPr lang="de-CH" dirty="0" smtClean="0"/>
              <a:t>hole</a:t>
            </a:r>
            <a:endParaRPr lang="it-IT" dirty="0"/>
          </a:p>
        </p:txBody>
      </p:sp>
    </p:spTree>
    <p:extLst>
      <p:ext uri="{BB962C8B-B14F-4D97-AF65-F5344CB8AC3E}">
        <p14:creationId xmlns:p14="http://schemas.microsoft.com/office/powerpoint/2010/main" val="3771247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Two scenarios</a:t>
            </a:r>
            <a:endParaRPr lang="it-IT" dirty="0"/>
          </a:p>
        </p:txBody>
      </p:sp>
      <p:graphicFrame>
        <p:nvGraphicFramePr>
          <p:cNvPr id="3" name="Table 2"/>
          <p:cNvGraphicFramePr>
            <a:graphicFrameLocks noGrp="1"/>
          </p:cNvGraphicFramePr>
          <p:nvPr>
            <p:extLst>
              <p:ext uri="{D42A27DB-BD31-4B8C-83A1-F6EECF244321}">
                <p14:modId xmlns:p14="http://schemas.microsoft.com/office/powerpoint/2010/main" val="3049477298"/>
              </p:ext>
            </p:extLst>
          </p:nvPr>
        </p:nvGraphicFramePr>
        <p:xfrm>
          <a:off x="914400" y="1524000"/>
          <a:ext cx="2133600" cy="4450080"/>
        </p:xfrm>
        <a:graphic>
          <a:graphicData uri="http://schemas.openxmlformats.org/drawingml/2006/table">
            <a:tbl>
              <a:tblPr firstRow="1" bandRow="1">
                <a:tableStyleId>{5C22544A-7EE6-4342-B048-85BDC9FD1C3A}</a:tableStyleId>
              </a:tblPr>
              <a:tblGrid>
                <a:gridCol w="1066800"/>
                <a:gridCol w="1066800"/>
              </a:tblGrid>
              <a:tr h="370840">
                <a:tc>
                  <a:txBody>
                    <a:bodyPr/>
                    <a:lstStyle/>
                    <a:p>
                      <a:r>
                        <a:rPr lang="de-CH" dirty="0" smtClean="0"/>
                        <a:t>Volume</a:t>
                      </a:r>
                      <a:endParaRPr lang="it-IT" dirty="0"/>
                    </a:p>
                  </a:txBody>
                  <a:tcPr/>
                </a:tc>
                <a:tc>
                  <a:txBody>
                    <a:bodyPr/>
                    <a:lstStyle/>
                    <a:p>
                      <a:r>
                        <a:rPr lang="de-CH" dirty="0" smtClean="0"/>
                        <a:t>Price</a:t>
                      </a:r>
                      <a:endParaRPr lang="it-IT" dirty="0"/>
                    </a:p>
                  </a:txBody>
                  <a:tcPr/>
                </a:tc>
              </a:tr>
              <a:tr h="370840">
                <a:tc>
                  <a:txBody>
                    <a:bodyPr/>
                    <a:lstStyle/>
                    <a:p>
                      <a:r>
                        <a:rPr lang="de-CH" b="1" dirty="0" smtClean="0">
                          <a:solidFill>
                            <a:schemeClr val="accent1"/>
                          </a:solidFill>
                        </a:rPr>
                        <a:t>56</a:t>
                      </a:r>
                      <a:endParaRPr lang="it-IT" b="1" dirty="0">
                        <a:solidFill>
                          <a:schemeClr val="accent1"/>
                        </a:solidFill>
                      </a:endParaRPr>
                    </a:p>
                  </a:txBody>
                  <a:tcPr/>
                </a:tc>
                <a:tc>
                  <a:txBody>
                    <a:bodyPr/>
                    <a:lstStyle/>
                    <a:p>
                      <a:r>
                        <a:rPr lang="de-CH" b="1" dirty="0" smtClean="0">
                          <a:solidFill>
                            <a:schemeClr val="accent1"/>
                          </a:solidFill>
                        </a:rPr>
                        <a:t>1277.25</a:t>
                      </a:r>
                      <a:endParaRPr lang="it-IT" b="1" dirty="0">
                        <a:solidFill>
                          <a:schemeClr val="accent1"/>
                        </a:solidFill>
                      </a:endParaRPr>
                    </a:p>
                  </a:txBody>
                  <a:tcPr/>
                </a:tc>
              </a:tr>
              <a:tr h="370840">
                <a:tc>
                  <a:txBody>
                    <a:bodyPr/>
                    <a:lstStyle/>
                    <a:p>
                      <a:r>
                        <a:rPr lang="de-CH" b="1" dirty="0" smtClean="0">
                          <a:solidFill>
                            <a:schemeClr val="accent1"/>
                          </a:solidFill>
                        </a:rPr>
                        <a:t>100</a:t>
                      </a:r>
                      <a:endParaRPr lang="it-IT" b="1" dirty="0">
                        <a:solidFill>
                          <a:schemeClr val="accent1"/>
                        </a:solidFill>
                      </a:endParaRPr>
                    </a:p>
                  </a:txBody>
                  <a:tcPr/>
                </a:tc>
                <a:tc>
                  <a:txBody>
                    <a:bodyPr/>
                    <a:lstStyle/>
                    <a:p>
                      <a:r>
                        <a:rPr lang="de-CH" b="1" dirty="0" smtClean="0">
                          <a:solidFill>
                            <a:schemeClr val="accent1"/>
                          </a:solidFill>
                        </a:rPr>
                        <a:t>1277</a:t>
                      </a:r>
                      <a:endParaRPr lang="it-IT" b="1" dirty="0">
                        <a:solidFill>
                          <a:schemeClr val="accent1"/>
                        </a:solidFill>
                      </a:endParaRPr>
                    </a:p>
                  </a:txBody>
                  <a:tcPr/>
                </a:tc>
              </a:tr>
              <a:tr h="370840">
                <a:tc>
                  <a:txBody>
                    <a:bodyPr/>
                    <a:lstStyle/>
                    <a:p>
                      <a:r>
                        <a:rPr lang="de-CH" b="1" dirty="0" smtClean="0">
                          <a:solidFill>
                            <a:schemeClr val="accent1"/>
                          </a:solidFill>
                        </a:rPr>
                        <a:t>435</a:t>
                      </a:r>
                      <a:endParaRPr lang="it-IT" b="1" dirty="0">
                        <a:solidFill>
                          <a:schemeClr val="accent1"/>
                        </a:solidFill>
                      </a:endParaRPr>
                    </a:p>
                  </a:txBody>
                  <a:tcPr/>
                </a:tc>
                <a:tc>
                  <a:txBody>
                    <a:bodyPr/>
                    <a:lstStyle/>
                    <a:p>
                      <a:r>
                        <a:rPr lang="de-CH" b="1" dirty="0" smtClean="0">
                          <a:solidFill>
                            <a:schemeClr val="accent1"/>
                          </a:solidFill>
                        </a:rPr>
                        <a:t>1276.5</a:t>
                      </a:r>
                      <a:endParaRPr lang="it-IT" b="1" dirty="0">
                        <a:solidFill>
                          <a:schemeClr val="accent1"/>
                        </a:solidFill>
                      </a:endParaRPr>
                    </a:p>
                  </a:txBody>
                  <a:tcPr/>
                </a:tc>
              </a:tr>
              <a:tr h="370840">
                <a:tc>
                  <a:txBody>
                    <a:bodyPr/>
                    <a:lstStyle/>
                    <a:p>
                      <a:r>
                        <a:rPr lang="de-CH" b="1" dirty="0" smtClean="0">
                          <a:solidFill>
                            <a:schemeClr val="accent1"/>
                          </a:solidFill>
                        </a:rPr>
                        <a:t>350</a:t>
                      </a:r>
                      <a:endParaRPr lang="it-IT" b="1" dirty="0">
                        <a:solidFill>
                          <a:schemeClr val="accent1"/>
                        </a:solidFill>
                      </a:endParaRPr>
                    </a:p>
                  </a:txBody>
                  <a:tcPr/>
                </a:tc>
                <a:tc>
                  <a:txBody>
                    <a:bodyPr/>
                    <a:lstStyle/>
                    <a:p>
                      <a:r>
                        <a:rPr lang="de-CH" b="1" dirty="0" smtClean="0">
                          <a:solidFill>
                            <a:schemeClr val="accent1"/>
                          </a:solidFill>
                        </a:rPr>
                        <a:t>1276</a:t>
                      </a:r>
                      <a:endParaRPr lang="it-IT" b="1" dirty="0">
                        <a:solidFill>
                          <a:schemeClr val="accent1"/>
                        </a:solidFill>
                      </a:endParaRPr>
                    </a:p>
                  </a:txBody>
                  <a:tcPr/>
                </a:tc>
              </a:tr>
              <a:tr h="370840">
                <a:tc>
                  <a:txBody>
                    <a:bodyPr/>
                    <a:lstStyle/>
                    <a:p>
                      <a:r>
                        <a:rPr lang="de-CH" b="1" dirty="0" smtClean="0">
                          <a:solidFill>
                            <a:schemeClr val="accent1"/>
                          </a:solidFill>
                        </a:rPr>
                        <a:t>500</a:t>
                      </a:r>
                      <a:endParaRPr lang="it-IT" b="1" dirty="0">
                        <a:solidFill>
                          <a:schemeClr val="accent1"/>
                        </a:solidFill>
                      </a:endParaRPr>
                    </a:p>
                  </a:txBody>
                  <a:tcPr/>
                </a:tc>
                <a:tc>
                  <a:txBody>
                    <a:bodyPr/>
                    <a:lstStyle/>
                    <a:p>
                      <a:r>
                        <a:rPr lang="de-CH" b="1" dirty="0" smtClean="0">
                          <a:solidFill>
                            <a:schemeClr val="accent1"/>
                          </a:solidFill>
                        </a:rPr>
                        <a:t>1275.75</a:t>
                      </a:r>
                      <a:endParaRPr lang="it-IT" b="1" dirty="0">
                        <a:solidFill>
                          <a:schemeClr val="accent1"/>
                        </a:solidFill>
                      </a:endParaRPr>
                    </a:p>
                  </a:txBody>
                  <a:tcPr/>
                </a:tc>
              </a:tr>
              <a:tr h="370840">
                <a:tc>
                  <a:txBody>
                    <a:bodyPr/>
                    <a:lstStyle/>
                    <a:p>
                      <a:endParaRPr lang="it-IT" dirty="0"/>
                    </a:p>
                  </a:txBody>
                  <a:tcPr/>
                </a:tc>
                <a:tc>
                  <a:txBody>
                    <a:bodyPr/>
                    <a:lstStyle/>
                    <a:p>
                      <a:endParaRPr lang="it-IT" dirty="0"/>
                    </a:p>
                  </a:txBody>
                  <a:tcPr/>
                </a:tc>
              </a:tr>
              <a:tr h="370840">
                <a:tc>
                  <a:txBody>
                    <a:bodyPr/>
                    <a:lstStyle/>
                    <a:p>
                      <a:r>
                        <a:rPr lang="de-CH" b="1" u="sng" dirty="0" smtClean="0">
                          <a:solidFill>
                            <a:srgbClr val="FF0000"/>
                          </a:solidFill>
                        </a:rPr>
                        <a:t>1020</a:t>
                      </a:r>
                      <a:endParaRPr lang="it-IT" b="1" u="sng" dirty="0">
                        <a:solidFill>
                          <a:srgbClr val="FF0000"/>
                        </a:solidFill>
                      </a:endParaRPr>
                    </a:p>
                  </a:txBody>
                  <a:tcPr/>
                </a:tc>
                <a:tc>
                  <a:txBody>
                    <a:bodyPr/>
                    <a:lstStyle/>
                    <a:p>
                      <a:r>
                        <a:rPr lang="de-CH" b="1" u="sng" dirty="0" smtClean="0">
                          <a:solidFill>
                            <a:srgbClr val="FF0000"/>
                          </a:solidFill>
                        </a:rPr>
                        <a:t>1275.5</a:t>
                      </a:r>
                      <a:endParaRPr lang="it-IT" b="1" u="sng" dirty="0">
                        <a:solidFill>
                          <a:srgbClr val="FF0000"/>
                        </a:solidFill>
                      </a:endParaRPr>
                    </a:p>
                  </a:txBody>
                  <a:tcPr/>
                </a:tc>
              </a:tr>
              <a:tr h="370840">
                <a:tc>
                  <a:txBody>
                    <a:bodyPr/>
                    <a:lstStyle/>
                    <a:p>
                      <a:r>
                        <a:rPr lang="de-CH" b="1" u="sng" dirty="0" smtClean="0">
                          <a:solidFill>
                            <a:srgbClr val="FF0000"/>
                          </a:solidFill>
                        </a:rPr>
                        <a:t>450</a:t>
                      </a:r>
                      <a:endParaRPr lang="it-IT" b="1" u="sng" dirty="0">
                        <a:solidFill>
                          <a:srgbClr val="FF0000"/>
                        </a:solidFill>
                      </a:endParaRPr>
                    </a:p>
                  </a:txBody>
                  <a:tcPr/>
                </a:tc>
                <a:tc>
                  <a:txBody>
                    <a:bodyPr/>
                    <a:lstStyle/>
                    <a:p>
                      <a:r>
                        <a:rPr lang="de-CH" b="1" u="sng" dirty="0" smtClean="0">
                          <a:solidFill>
                            <a:srgbClr val="FF0000"/>
                          </a:solidFill>
                        </a:rPr>
                        <a:t>1275.25</a:t>
                      </a:r>
                      <a:endParaRPr lang="it-IT" b="1" u="sng" dirty="0">
                        <a:solidFill>
                          <a:srgbClr val="FF0000"/>
                        </a:solidFill>
                      </a:endParaRPr>
                    </a:p>
                  </a:txBody>
                  <a:tcPr/>
                </a:tc>
              </a:tr>
              <a:tr h="370840">
                <a:tc>
                  <a:txBody>
                    <a:bodyPr/>
                    <a:lstStyle/>
                    <a:p>
                      <a:r>
                        <a:rPr lang="de-CH" b="1" dirty="0" smtClean="0">
                          <a:solidFill>
                            <a:srgbClr val="FF0000"/>
                          </a:solidFill>
                        </a:rPr>
                        <a:t>260</a:t>
                      </a:r>
                      <a:endParaRPr lang="it-IT" b="1" dirty="0">
                        <a:solidFill>
                          <a:srgbClr val="FF0000"/>
                        </a:solidFill>
                      </a:endParaRPr>
                    </a:p>
                  </a:txBody>
                  <a:tcPr/>
                </a:tc>
                <a:tc>
                  <a:txBody>
                    <a:bodyPr/>
                    <a:lstStyle/>
                    <a:p>
                      <a:r>
                        <a:rPr lang="de-CH" b="1" dirty="0" smtClean="0">
                          <a:solidFill>
                            <a:srgbClr val="FF0000"/>
                          </a:solidFill>
                        </a:rPr>
                        <a:t>1275</a:t>
                      </a:r>
                      <a:endParaRPr lang="it-IT" b="1" dirty="0">
                        <a:solidFill>
                          <a:srgbClr val="FF0000"/>
                        </a:solidFill>
                      </a:endParaRPr>
                    </a:p>
                  </a:txBody>
                  <a:tcPr/>
                </a:tc>
              </a:tr>
              <a:tr h="370840">
                <a:tc>
                  <a:txBody>
                    <a:bodyPr/>
                    <a:lstStyle/>
                    <a:p>
                      <a:r>
                        <a:rPr lang="de-CH" b="1" dirty="0" smtClean="0">
                          <a:solidFill>
                            <a:srgbClr val="FF0000"/>
                          </a:solidFill>
                        </a:rPr>
                        <a:t>300</a:t>
                      </a:r>
                      <a:endParaRPr lang="it-IT" b="1" dirty="0">
                        <a:solidFill>
                          <a:srgbClr val="FF0000"/>
                        </a:solidFill>
                      </a:endParaRPr>
                    </a:p>
                  </a:txBody>
                  <a:tcPr/>
                </a:tc>
                <a:tc>
                  <a:txBody>
                    <a:bodyPr/>
                    <a:lstStyle/>
                    <a:p>
                      <a:r>
                        <a:rPr lang="de-CH" b="1" dirty="0" smtClean="0">
                          <a:solidFill>
                            <a:srgbClr val="FF0000"/>
                          </a:solidFill>
                        </a:rPr>
                        <a:t>1274.75</a:t>
                      </a:r>
                      <a:endParaRPr lang="it-IT" b="1" dirty="0">
                        <a:solidFill>
                          <a:srgbClr val="FF0000"/>
                        </a:solidFill>
                      </a:endParaRPr>
                    </a:p>
                  </a:txBody>
                  <a:tcPr/>
                </a:tc>
              </a:tr>
              <a:tr h="370840">
                <a:tc>
                  <a:txBody>
                    <a:bodyPr/>
                    <a:lstStyle/>
                    <a:p>
                      <a:r>
                        <a:rPr lang="de-CH" b="1" dirty="0" smtClean="0">
                          <a:solidFill>
                            <a:srgbClr val="FF0000"/>
                          </a:solidFill>
                        </a:rPr>
                        <a:t>100</a:t>
                      </a:r>
                      <a:endParaRPr lang="it-IT" b="1" dirty="0">
                        <a:solidFill>
                          <a:srgbClr val="FF0000"/>
                        </a:solidFill>
                      </a:endParaRPr>
                    </a:p>
                  </a:txBody>
                  <a:tcPr/>
                </a:tc>
                <a:tc>
                  <a:txBody>
                    <a:bodyPr/>
                    <a:lstStyle/>
                    <a:p>
                      <a:r>
                        <a:rPr lang="de-CH" b="1" dirty="0" smtClean="0">
                          <a:solidFill>
                            <a:srgbClr val="FF0000"/>
                          </a:solidFill>
                        </a:rPr>
                        <a:t>1274.5</a:t>
                      </a:r>
                      <a:endParaRPr lang="it-IT" b="1" dirty="0">
                        <a:solidFill>
                          <a:srgbClr val="FF0000"/>
                        </a:solidFill>
                      </a:endParaRPr>
                    </a:p>
                  </a:txBody>
                  <a:tcPr/>
                </a:tc>
              </a:tr>
            </a:tbl>
          </a:graphicData>
        </a:graphic>
      </p:graphicFrame>
      <p:sp>
        <p:nvSpPr>
          <p:cNvPr id="5" name="Right Brace 4"/>
          <p:cNvSpPr/>
          <p:nvPr/>
        </p:nvSpPr>
        <p:spPr>
          <a:xfrm>
            <a:off x="3124200" y="1905000"/>
            <a:ext cx="228600" cy="1828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6" name="Right Brace 5"/>
          <p:cNvSpPr/>
          <p:nvPr/>
        </p:nvSpPr>
        <p:spPr>
          <a:xfrm>
            <a:off x="3124200" y="4114800"/>
            <a:ext cx="228600" cy="18288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solidFill>
                <a:srgbClr val="FF0000"/>
              </a:solidFill>
            </a:endParaRPr>
          </a:p>
        </p:txBody>
      </p:sp>
      <p:sp>
        <p:nvSpPr>
          <p:cNvPr id="7" name="TextBox 6"/>
          <p:cNvSpPr txBox="1"/>
          <p:nvPr/>
        </p:nvSpPr>
        <p:spPr>
          <a:xfrm>
            <a:off x="3545899" y="4844534"/>
            <a:ext cx="510076" cy="369332"/>
          </a:xfrm>
          <a:prstGeom prst="rect">
            <a:avLst/>
          </a:prstGeom>
          <a:noFill/>
        </p:spPr>
        <p:txBody>
          <a:bodyPr wrap="none" rtlCol="0">
            <a:spAutoFit/>
          </a:bodyPr>
          <a:lstStyle/>
          <a:p>
            <a:r>
              <a:rPr lang="de-CH" dirty="0" smtClean="0"/>
              <a:t>BID</a:t>
            </a:r>
            <a:endParaRPr lang="it-IT" dirty="0"/>
          </a:p>
        </p:txBody>
      </p:sp>
      <p:sp>
        <p:nvSpPr>
          <p:cNvPr id="8" name="TextBox 7"/>
          <p:cNvSpPr txBox="1"/>
          <p:nvPr/>
        </p:nvSpPr>
        <p:spPr>
          <a:xfrm>
            <a:off x="3532273" y="2634734"/>
            <a:ext cx="543739" cy="369332"/>
          </a:xfrm>
          <a:prstGeom prst="rect">
            <a:avLst/>
          </a:prstGeom>
          <a:noFill/>
        </p:spPr>
        <p:txBody>
          <a:bodyPr wrap="none" rtlCol="0">
            <a:spAutoFit/>
          </a:bodyPr>
          <a:lstStyle/>
          <a:p>
            <a:r>
              <a:rPr lang="de-CH" dirty="0" smtClean="0"/>
              <a:t>ASK</a:t>
            </a:r>
            <a:endParaRPr lang="it-IT" dirty="0"/>
          </a:p>
        </p:txBody>
      </p:sp>
      <p:sp>
        <p:nvSpPr>
          <p:cNvPr id="12" name="Left Brace 11"/>
          <p:cNvSpPr/>
          <p:nvPr/>
        </p:nvSpPr>
        <p:spPr>
          <a:xfrm>
            <a:off x="609600" y="4114800"/>
            <a:ext cx="198119" cy="7297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8" name="TextBox 17"/>
          <p:cNvSpPr txBox="1"/>
          <p:nvPr/>
        </p:nvSpPr>
        <p:spPr>
          <a:xfrm rot="16200000">
            <a:off x="126615" y="4295001"/>
            <a:ext cx="596638" cy="369332"/>
          </a:xfrm>
          <a:prstGeom prst="rect">
            <a:avLst/>
          </a:prstGeom>
          <a:noFill/>
        </p:spPr>
        <p:txBody>
          <a:bodyPr wrap="none" rtlCol="0">
            <a:spAutoFit/>
          </a:bodyPr>
          <a:lstStyle/>
          <a:p>
            <a:r>
              <a:rPr lang="de-CH" dirty="0" smtClean="0"/>
              <a:t>hole</a:t>
            </a:r>
            <a:endParaRPr lang="it-IT" dirty="0"/>
          </a:p>
        </p:txBody>
      </p:sp>
      <p:graphicFrame>
        <p:nvGraphicFramePr>
          <p:cNvPr id="13" name="Table 12"/>
          <p:cNvGraphicFramePr>
            <a:graphicFrameLocks noGrp="1"/>
          </p:cNvGraphicFramePr>
          <p:nvPr>
            <p:extLst>
              <p:ext uri="{D42A27DB-BD31-4B8C-83A1-F6EECF244321}">
                <p14:modId xmlns:p14="http://schemas.microsoft.com/office/powerpoint/2010/main" val="4109551202"/>
              </p:ext>
            </p:extLst>
          </p:nvPr>
        </p:nvGraphicFramePr>
        <p:xfrm>
          <a:off x="5316625" y="1524000"/>
          <a:ext cx="2133600" cy="4450080"/>
        </p:xfrm>
        <a:graphic>
          <a:graphicData uri="http://schemas.openxmlformats.org/drawingml/2006/table">
            <a:tbl>
              <a:tblPr firstRow="1" bandRow="1">
                <a:tableStyleId>{5C22544A-7EE6-4342-B048-85BDC9FD1C3A}</a:tableStyleId>
              </a:tblPr>
              <a:tblGrid>
                <a:gridCol w="1066800"/>
                <a:gridCol w="1066800"/>
              </a:tblGrid>
              <a:tr h="370840">
                <a:tc>
                  <a:txBody>
                    <a:bodyPr/>
                    <a:lstStyle/>
                    <a:p>
                      <a:r>
                        <a:rPr lang="de-CH" dirty="0" smtClean="0"/>
                        <a:t>Volume</a:t>
                      </a:r>
                      <a:endParaRPr lang="it-IT" dirty="0"/>
                    </a:p>
                  </a:txBody>
                  <a:tcPr/>
                </a:tc>
                <a:tc>
                  <a:txBody>
                    <a:bodyPr/>
                    <a:lstStyle/>
                    <a:p>
                      <a:r>
                        <a:rPr lang="de-CH" dirty="0" smtClean="0"/>
                        <a:t>Price</a:t>
                      </a:r>
                      <a:endParaRPr lang="it-IT" dirty="0"/>
                    </a:p>
                  </a:txBody>
                  <a:tcPr/>
                </a:tc>
              </a:tr>
              <a:tr h="370840">
                <a:tc>
                  <a:txBody>
                    <a:bodyPr/>
                    <a:lstStyle/>
                    <a:p>
                      <a:r>
                        <a:rPr lang="de-CH" b="1" dirty="0" smtClean="0">
                          <a:solidFill>
                            <a:schemeClr val="accent1"/>
                          </a:solidFill>
                        </a:rPr>
                        <a:t>56</a:t>
                      </a:r>
                      <a:endParaRPr lang="it-IT" b="1" dirty="0">
                        <a:solidFill>
                          <a:schemeClr val="accent1"/>
                        </a:solidFill>
                      </a:endParaRPr>
                    </a:p>
                  </a:txBody>
                  <a:tcPr/>
                </a:tc>
                <a:tc>
                  <a:txBody>
                    <a:bodyPr/>
                    <a:lstStyle/>
                    <a:p>
                      <a:r>
                        <a:rPr lang="de-CH" b="1" dirty="0" smtClean="0">
                          <a:solidFill>
                            <a:schemeClr val="accent1"/>
                          </a:solidFill>
                        </a:rPr>
                        <a:t>1277.25</a:t>
                      </a:r>
                      <a:endParaRPr lang="it-IT" b="1" dirty="0">
                        <a:solidFill>
                          <a:schemeClr val="accent1"/>
                        </a:solidFill>
                      </a:endParaRPr>
                    </a:p>
                  </a:txBody>
                  <a:tcPr/>
                </a:tc>
              </a:tr>
              <a:tr h="370840">
                <a:tc>
                  <a:txBody>
                    <a:bodyPr/>
                    <a:lstStyle/>
                    <a:p>
                      <a:r>
                        <a:rPr lang="de-CH" b="1" dirty="0" smtClean="0">
                          <a:solidFill>
                            <a:schemeClr val="accent1"/>
                          </a:solidFill>
                        </a:rPr>
                        <a:t>100</a:t>
                      </a:r>
                      <a:endParaRPr lang="it-IT" b="1" dirty="0">
                        <a:solidFill>
                          <a:schemeClr val="accent1"/>
                        </a:solidFill>
                      </a:endParaRPr>
                    </a:p>
                  </a:txBody>
                  <a:tcPr/>
                </a:tc>
                <a:tc>
                  <a:txBody>
                    <a:bodyPr/>
                    <a:lstStyle/>
                    <a:p>
                      <a:r>
                        <a:rPr lang="de-CH" b="1" dirty="0" smtClean="0">
                          <a:solidFill>
                            <a:schemeClr val="accent1"/>
                          </a:solidFill>
                        </a:rPr>
                        <a:t>1277</a:t>
                      </a:r>
                      <a:endParaRPr lang="it-IT" b="1" dirty="0">
                        <a:solidFill>
                          <a:schemeClr val="accent1"/>
                        </a:solidFill>
                      </a:endParaRPr>
                    </a:p>
                  </a:txBody>
                  <a:tcPr/>
                </a:tc>
              </a:tr>
              <a:tr h="370840">
                <a:tc>
                  <a:txBody>
                    <a:bodyPr/>
                    <a:lstStyle/>
                    <a:p>
                      <a:r>
                        <a:rPr lang="de-CH" b="1" dirty="0" smtClean="0">
                          <a:solidFill>
                            <a:schemeClr val="accent1"/>
                          </a:solidFill>
                        </a:rPr>
                        <a:t>435</a:t>
                      </a:r>
                      <a:endParaRPr lang="it-IT" b="1" dirty="0">
                        <a:solidFill>
                          <a:schemeClr val="accent1"/>
                        </a:solidFill>
                      </a:endParaRPr>
                    </a:p>
                  </a:txBody>
                  <a:tcPr/>
                </a:tc>
                <a:tc>
                  <a:txBody>
                    <a:bodyPr/>
                    <a:lstStyle/>
                    <a:p>
                      <a:r>
                        <a:rPr lang="de-CH" b="1" dirty="0" smtClean="0">
                          <a:solidFill>
                            <a:schemeClr val="accent1"/>
                          </a:solidFill>
                        </a:rPr>
                        <a:t>1276.5</a:t>
                      </a:r>
                      <a:endParaRPr lang="it-IT" b="1" dirty="0">
                        <a:solidFill>
                          <a:schemeClr val="accent1"/>
                        </a:solidFill>
                      </a:endParaRPr>
                    </a:p>
                  </a:txBody>
                  <a:tcPr/>
                </a:tc>
              </a:tr>
              <a:tr h="370840">
                <a:tc>
                  <a:txBody>
                    <a:bodyPr/>
                    <a:lstStyle/>
                    <a:p>
                      <a:r>
                        <a:rPr lang="de-CH" b="1" dirty="0" smtClean="0">
                          <a:solidFill>
                            <a:schemeClr val="accent1"/>
                          </a:solidFill>
                        </a:rPr>
                        <a:t>350</a:t>
                      </a:r>
                      <a:endParaRPr lang="it-IT" b="1" dirty="0">
                        <a:solidFill>
                          <a:schemeClr val="accent1"/>
                        </a:solidFill>
                      </a:endParaRPr>
                    </a:p>
                  </a:txBody>
                  <a:tcPr/>
                </a:tc>
                <a:tc>
                  <a:txBody>
                    <a:bodyPr/>
                    <a:lstStyle/>
                    <a:p>
                      <a:r>
                        <a:rPr lang="de-CH" b="1" dirty="0" smtClean="0">
                          <a:solidFill>
                            <a:schemeClr val="accent1"/>
                          </a:solidFill>
                        </a:rPr>
                        <a:t>1276</a:t>
                      </a:r>
                      <a:endParaRPr lang="it-IT" b="1" dirty="0">
                        <a:solidFill>
                          <a:schemeClr val="accent1"/>
                        </a:solidFill>
                      </a:endParaRPr>
                    </a:p>
                  </a:txBody>
                  <a:tcPr/>
                </a:tc>
              </a:tr>
              <a:tr h="370840">
                <a:tc>
                  <a:txBody>
                    <a:bodyPr/>
                    <a:lstStyle/>
                    <a:p>
                      <a:r>
                        <a:rPr lang="de-CH" b="1" dirty="0" smtClean="0">
                          <a:solidFill>
                            <a:schemeClr val="accent1"/>
                          </a:solidFill>
                        </a:rPr>
                        <a:t>500</a:t>
                      </a:r>
                      <a:endParaRPr lang="it-IT" b="1" dirty="0">
                        <a:solidFill>
                          <a:schemeClr val="accent1"/>
                        </a:solidFill>
                      </a:endParaRPr>
                    </a:p>
                  </a:txBody>
                  <a:tcPr/>
                </a:tc>
                <a:tc>
                  <a:txBody>
                    <a:bodyPr/>
                    <a:lstStyle/>
                    <a:p>
                      <a:r>
                        <a:rPr lang="de-CH" b="1" dirty="0" smtClean="0">
                          <a:solidFill>
                            <a:schemeClr val="accent1"/>
                          </a:solidFill>
                        </a:rPr>
                        <a:t>1275.75</a:t>
                      </a:r>
                      <a:endParaRPr lang="it-IT" b="1" dirty="0">
                        <a:solidFill>
                          <a:schemeClr val="accent1"/>
                        </a:solidFill>
                      </a:endParaRPr>
                    </a:p>
                  </a:txBody>
                  <a:tcPr/>
                </a:tc>
              </a:tr>
              <a:tr h="370840">
                <a:tc>
                  <a:txBody>
                    <a:bodyPr/>
                    <a:lstStyle/>
                    <a:p>
                      <a:r>
                        <a:rPr lang="de-CH" b="1" u="sng" dirty="0" smtClean="0">
                          <a:solidFill>
                            <a:schemeClr val="accent1"/>
                          </a:solidFill>
                        </a:rPr>
                        <a:t>450</a:t>
                      </a:r>
                      <a:endParaRPr lang="it-IT" b="1" u="sng" dirty="0">
                        <a:solidFill>
                          <a:schemeClr val="accent1"/>
                        </a:solidFill>
                      </a:endParaRPr>
                    </a:p>
                  </a:txBody>
                  <a:tcPr/>
                </a:tc>
                <a:tc>
                  <a:txBody>
                    <a:bodyPr/>
                    <a:lstStyle/>
                    <a:p>
                      <a:r>
                        <a:rPr lang="de-CH" b="1" u="sng" dirty="0" smtClean="0">
                          <a:solidFill>
                            <a:schemeClr val="accent1"/>
                          </a:solidFill>
                        </a:rPr>
                        <a:t>1275.5</a:t>
                      </a:r>
                      <a:endParaRPr lang="it-IT" b="1" u="sng" dirty="0">
                        <a:solidFill>
                          <a:schemeClr val="accent1"/>
                        </a:solidFill>
                      </a:endParaRPr>
                    </a:p>
                  </a:txBody>
                  <a:tcPr/>
                </a:tc>
              </a:tr>
              <a:tr h="370840">
                <a:tc>
                  <a:txBody>
                    <a:bodyPr/>
                    <a:lstStyle/>
                    <a:p>
                      <a:r>
                        <a:rPr lang="de-CH" b="1" u="sng" dirty="0" smtClean="0">
                          <a:solidFill>
                            <a:schemeClr val="accent1"/>
                          </a:solidFill>
                        </a:rPr>
                        <a:t>240</a:t>
                      </a:r>
                      <a:endParaRPr lang="it-IT" b="1" u="sng" dirty="0">
                        <a:solidFill>
                          <a:schemeClr val="accent1"/>
                        </a:solidFill>
                      </a:endParaRPr>
                    </a:p>
                  </a:txBody>
                  <a:tcPr/>
                </a:tc>
                <a:tc>
                  <a:txBody>
                    <a:bodyPr/>
                    <a:lstStyle/>
                    <a:p>
                      <a:r>
                        <a:rPr lang="de-CH" b="1" u="sng" dirty="0" smtClean="0">
                          <a:solidFill>
                            <a:schemeClr val="accent1"/>
                          </a:solidFill>
                        </a:rPr>
                        <a:t>1275.25</a:t>
                      </a:r>
                      <a:endParaRPr lang="it-IT" b="1" u="sng" dirty="0">
                        <a:solidFill>
                          <a:schemeClr val="accent1"/>
                        </a:solidFill>
                      </a:endParaRPr>
                    </a:p>
                  </a:txBody>
                  <a:tcPr/>
                </a:tc>
              </a:tr>
              <a:tr h="370840">
                <a:tc>
                  <a:txBody>
                    <a:bodyPr/>
                    <a:lstStyle/>
                    <a:p>
                      <a:endParaRPr lang="it-IT" b="1" dirty="0">
                        <a:solidFill>
                          <a:srgbClr val="FF0000"/>
                        </a:solidFill>
                      </a:endParaRPr>
                    </a:p>
                  </a:txBody>
                  <a:tcPr/>
                </a:tc>
                <a:tc>
                  <a:txBody>
                    <a:bodyPr/>
                    <a:lstStyle/>
                    <a:p>
                      <a:endParaRPr lang="it-IT" b="1" dirty="0">
                        <a:solidFill>
                          <a:srgbClr val="FF0000"/>
                        </a:solidFill>
                      </a:endParaRPr>
                    </a:p>
                  </a:txBody>
                  <a:tcPr/>
                </a:tc>
              </a:tr>
              <a:tr h="370840">
                <a:tc>
                  <a:txBody>
                    <a:bodyPr/>
                    <a:lstStyle/>
                    <a:p>
                      <a:r>
                        <a:rPr lang="de-CH" b="1" dirty="0" smtClean="0">
                          <a:solidFill>
                            <a:srgbClr val="FF0000"/>
                          </a:solidFill>
                        </a:rPr>
                        <a:t>260</a:t>
                      </a:r>
                      <a:endParaRPr lang="it-IT" b="1" dirty="0">
                        <a:solidFill>
                          <a:srgbClr val="FF0000"/>
                        </a:solidFill>
                      </a:endParaRPr>
                    </a:p>
                  </a:txBody>
                  <a:tcPr/>
                </a:tc>
                <a:tc>
                  <a:txBody>
                    <a:bodyPr/>
                    <a:lstStyle/>
                    <a:p>
                      <a:r>
                        <a:rPr lang="de-CH" b="1" dirty="0" smtClean="0">
                          <a:solidFill>
                            <a:srgbClr val="FF0000"/>
                          </a:solidFill>
                        </a:rPr>
                        <a:t>1275</a:t>
                      </a:r>
                      <a:endParaRPr lang="it-IT" b="1" dirty="0">
                        <a:solidFill>
                          <a:srgbClr val="FF0000"/>
                        </a:solidFill>
                      </a:endParaRPr>
                    </a:p>
                  </a:txBody>
                  <a:tcPr/>
                </a:tc>
              </a:tr>
              <a:tr h="370840">
                <a:tc>
                  <a:txBody>
                    <a:bodyPr/>
                    <a:lstStyle/>
                    <a:p>
                      <a:r>
                        <a:rPr lang="de-CH" b="1" dirty="0" smtClean="0">
                          <a:solidFill>
                            <a:srgbClr val="FF0000"/>
                          </a:solidFill>
                        </a:rPr>
                        <a:t>300</a:t>
                      </a:r>
                      <a:endParaRPr lang="it-IT" b="1" dirty="0">
                        <a:solidFill>
                          <a:srgbClr val="FF0000"/>
                        </a:solidFill>
                      </a:endParaRPr>
                    </a:p>
                  </a:txBody>
                  <a:tcPr/>
                </a:tc>
                <a:tc>
                  <a:txBody>
                    <a:bodyPr/>
                    <a:lstStyle/>
                    <a:p>
                      <a:r>
                        <a:rPr lang="de-CH" b="1" dirty="0" smtClean="0">
                          <a:solidFill>
                            <a:srgbClr val="FF0000"/>
                          </a:solidFill>
                        </a:rPr>
                        <a:t>1274.75</a:t>
                      </a:r>
                      <a:endParaRPr lang="it-IT" b="1" dirty="0">
                        <a:solidFill>
                          <a:srgbClr val="FF0000"/>
                        </a:solidFill>
                      </a:endParaRPr>
                    </a:p>
                  </a:txBody>
                  <a:tcPr/>
                </a:tc>
              </a:tr>
              <a:tr h="370840">
                <a:tc>
                  <a:txBody>
                    <a:bodyPr/>
                    <a:lstStyle/>
                    <a:p>
                      <a:r>
                        <a:rPr lang="de-CH" b="1" dirty="0" smtClean="0">
                          <a:solidFill>
                            <a:srgbClr val="FF0000"/>
                          </a:solidFill>
                        </a:rPr>
                        <a:t>100</a:t>
                      </a:r>
                      <a:endParaRPr lang="it-IT" b="1" dirty="0">
                        <a:solidFill>
                          <a:srgbClr val="FF0000"/>
                        </a:solidFill>
                      </a:endParaRPr>
                    </a:p>
                  </a:txBody>
                  <a:tcPr/>
                </a:tc>
                <a:tc>
                  <a:txBody>
                    <a:bodyPr/>
                    <a:lstStyle/>
                    <a:p>
                      <a:r>
                        <a:rPr lang="de-CH" b="1" dirty="0" smtClean="0">
                          <a:solidFill>
                            <a:srgbClr val="FF0000"/>
                          </a:solidFill>
                        </a:rPr>
                        <a:t>1274.5</a:t>
                      </a:r>
                      <a:endParaRPr lang="it-IT" b="1" dirty="0">
                        <a:solidFill>
                          <a:srgbClr val="FF0000"/>
                        </a:solidFill>
                      </a:endParaRPr>
                    </a:p>
                  </a:txBody>
                  <a:tcPr/>
                </a:tc>
              </a:tr>
            </a:tbl>
          </a:graphicData>
        </a:graphic>
      </p:graphicFrame>
      <p:sp>
        <p:nvSpPr>
          <p:cNvPr id="14" name="Right Brace 13"/>
          <p:cNvSpPr/>
          <p:nvPr/>
        </p:nvSpPr>
        <p:spPr>
          <a:xfrm>
            <a:off x="7526425" y="1904999"/>
            <a:ext cx="228600" cy="25746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5" name="Right Brace 14"/>
          <p:cNvSpPr/>
          <p:nvPr/>
        </p:nvSpPr>
        <p:spPr>
          <a:xfrm>
            <a:off x="7515888" y="4844534"/>
            <a:ext cx="228600" cy="1099066"/>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solidFill>
                <a:srgbClr val="FF0000"/>
              </a:solidFill>
            </a:endParaRPr>
          </a:p>
        </p:txBody>
      </p:sp>
      <p:sp>
        <p:nvSpPr>
          <p:cNvPr id="17" name="TextBox 16"/>
          <p:cNvSpPr txBox="1"/>
          <p:nvPr/>
        </p:nvSpPr>
        <p:spPr>
          <a:xfrm>
            <a:off x="7931292" y="5213866"/>
            <a:ext cx="510076" cy="369332"/>
          </a:xfrm>
          <a:prstGeom prst="rect">
            <a:avLst/>
          </a:prstGeom>
          <a:noFill/>
        </p:spPr>
        <p:txBody>
          <a:bodyPr wrap="none" rtlCol="0">
            <a:spAutoFit/>
          </a:bodyPr>
          <a:lstStyle/>
          <a:p>
            <a:r>
              <a:rPr lang="de-CH" dirty="0" smtClean="0"/>
              <a:t>BID</a:t>
            </a:r>
            <a:endParaRPr lang="it-IT" dirty="0"/>
          </a:p>
        </p:txBody>
      </p:sp>
      <p:sp>
        <p:nvSpPr>
          <p:cNvPr id="19" name="Left Brace 18"/>
          <p:cNvSpPr/>
          <p:nvPr/>
        </p:nvSpPr>
        <p:spPr>
          <a:xfrm>
            <a:off x="5034894" y="3749933"/>
            <a:ext cx="198119" cy="7297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20" name="TextBox 19"/>
          <p:cNvSpPr txBox="1"/>
          <p:nvPr/>
        </p:nvSpPr>
        <p:spPr>
          <a:xfrm>
            <a:off x="7914461" y="3007666"/>
            <a:ext cx="543739" cy="369332"/>
          </a:xfrm>
          <a:prstGeom prst="rect">
            <a:avLst/>
          </a:prstGeom>
          <a:noFill/>
        </p:spPr>
        <p:txBody>
          <a:bodyPr wrap="none" rtlCol="0">
            <a:spAutoFit/>
          </a:bodyPr>
          <a:lstStyle/>
          <a:p>
            <a:r>
              <a:rPr lang="de-CH" dirty="0" smtClean="0"/>
              <a:t>ASK</a:t>
            </a:r>
            <a:endParaRPr lang="it-IT" dirty="0"/>
          </a:p>
        </p:txBody>
      </p:sp>
      <p:sp>
        <p:nvSpPr>
          <p:cNvPr id="21" name="TextBox 20"/>
          <p:cNvSpPr txBox="1"/>
          <p:nvPr/>
        </p:nvSpPr>
        <p:spPr>
          <a:xfrm rot="16200000">
            <a:off x="4503340" y="3930134"/>
            <a:ext cx="596638" cy="369332"/>
          </a:xfrm>
          <a:prstGeom prst="rect">
            <a:avLst/>
          </a:prstGeom>
          <a:noFill/>
        </p:spPr>
        <p:txBody>
          <a:bodyPr wrap="none" rtlCol="0">
            <a:spAutoFit/>
          </a:bodyPr>
          <a:lstStyle/>
          <a:p>
            <a:r>
              <a:rPr lang="de-CH" dirty="0" smtClean="0"/>
              <a:t>hole</a:t>
            </a:r>
            <a:endParaRPr lang="it-IT" dirty="0"/>
          </a:p>
        </p:txBody>
      </p:sp>
      <p:sp>
        <p:nvSpPr>
          <p:cNvPr id="9" name="Oval 8"/>
          <p:cNvSpPr/>
          <p:nvPr/>
        </p:nvSpPr>
        <p:spPr>
          <a:xfrm>
            <a:off x="708659" y="4038600"/>
            <a:ext cx="2316480" cy="9079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Oval 21"/>
          <p:cNvSpPr/>
          <p:nvPr/>
        </p:nvSpPr>
        <p:spPr>
          <a:xfrm>
            <a:off x="5157398" y="3733800"/>
            <a:ext cx="2358489" cy="8382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TextBox 9"/>
          <p:cNvSpPr txBox="1"/>
          <p:nvPr/>
        </p:nvSpPr>
        <p:spPr>
          <a:xfrm>
            <a:off x="3422499" y="1523070"/>
            <a:ext cx="1734899" cy="307777"/>
          </a:xfrm>
          <a:prstGeom prst="rect">
            <a:avLst/>
          </a:prstGeom>
          <a:noFill/>
        </p:spPr>
        <p:txBody>
          <a:bodyPr wrap="none" rtlCol="0">
            <a:spAutoFit/>
          </a:bodyPr>
          <a:lstStyle/>
          <a:p>
            <a:r>
              <a:rPr lang="de-CH" sz="1400" dirty="0" smtClean="0"/>
              <a:t>New incoming orders</a:t>
            </a:r>
            <a:endParaRPr lang="it-IT" sz="1400" dirty="0"/>
          </a:p>
        </p:txBody>
      </p:sp>
      <p:cxnSp>
        <p:nvCxnSpPr>
          <p:cNvPr id="23" name="Straight Arrow Connector 22"/>
          <p:cNvCxnSpPr>
            <a:stCxn id="10" idx="2"/>
            <a:endCxn id="9" idx="0"/>
          </p:cNvCxnSpPr>
          <p:nvPr/>
        </p:nvCxnSpPr>
        <p:spPr>
          <a:xfrm flipH="1">
            <a:off x="1866899" y="1830847"/>
            <a:ext cx="2423050" cy="22077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a:off x="4289949" y="1830847"/>
            <a:ext cx="2046693" cy="1902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447799" y="6019800"/>
            <a:ext cx="1061573" cy="307777"/>
          </a:xfrm>
          <a:prstGeom prst="rect">
            <a:avLst/>
          </a:prstGeom>
          <a:noFill/>
        </p:spPr>
        <p:txBody>
          <a:bodyPr wrap="none" rtlCol="0">
            <a:spAutoFit/>
          </a:bodyPr>
          <a:lstStyle/>
          <a:p>
            <a:r>
              <a:rPr lang="de-CH" sz="1400" dirty="0" smtClean="0"/>
              <a:t>Buy interest</a:t>
            </a:r>
            <a:endParaRPr lang="it-IT" sz="1400" dirty="0"/>
          </a:p>
        </p:txBody>
      </p:sp>
      <p:sp>
        <p:nvSpPr>
          <p:cNvPr id="27" name="TextBox 26"/>
          <p:cNvSpPr txBox="1"/>
          <p:nvPr/>
        </p:nvSpPr>
        <p:spPr>
          <a:xfrm>
            <a:off x="5867400" y="6019799"/>
            <a:ext cx="1042337" cy="307777"/>
          </a:xfrm>
          <a:prstGeom prst="rect">
            <a:avLst/>
          </a:prstGeom>
          <a:noFill/>
        </p:spPr>
        <p:txBody>
          <a:bodyPr wrap="none" rtlCol="0">
            <a:spAutoFit/>
          </a:bodyPr>
          <a:lstStyle/>
          <a:p>
            <a:r>
              <a:rPr lang="de-CH" sz="1400" dirty="0" smtClean="0"/>
              <a:t>Sell interest</a:t>
            </a:r>
            <a:endParaRPr lang="it-IT" sz="1400" dirty="0"/>
          </a:p>
        </p:txBody>
      </p:sp>
    </p:spTree>
    <p:extLst>
      <p:ext uri="{BB962C8B-B14F-4D97-AF65-F5344CB8AC3E}">
        <p14:creationId xmlns:p14="http://schemas.microsoft.com/office/powerpoint/2010/main" val="1270549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525</TotalTime>
  <Words>3468</Words>
  <Application>Microsoft Office PowerPoint</Application>
  <PresentationFormat>On-screen Show (4:3)</PresentationFormat>
  <Paragraphs>231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Order Management Project</vt:lpstr>
      <vt:lpstr>Exchanges</vt:lpstr>
      <vt:lpstr>What is an exchange?</vt:lpstr>
      <vt:lpstr>What is an exchange?</vt:lpstr>
      <vt:lpstr>Order Type</vt:lpstr>
      <vt:lpstr>Electronic Order Book</vt:lpstr>
      <vt:lpstr>Previous slide explanation</vt:lpstr>
      <vt:lpstr>New incoming orders</vt:lpstr>
      <vt:lpstr>Two scenarios</vt:lpstr>
      <vt:lpstr>Over-The-Counter</vt:lpstr>
      <vt:lpstr>Financial instruments</vt:lpstr>
      <vt:lpstr>Equities</vt:lpstr>
      <vt:lpstr>Bonds</vt:lpstr>
      <vt:lpstr>Indeces</vt:lpstr>
      <vt:lpstr>Currencies</vt:lpstr>
      <vt:lpstr>Futures</vt:lpstr>
      <vt:lpstr>Options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Order Book</dc:title>
  <dc:creator>DELL</dc:creator>
  <cp:lastModifiedBy>Notebook</cp:lastModifiedBy>
  <cp:revision>43</cp:revision>
  <dcterms:created xsi:type="dcterms:W3CDTF">2017-11-19T23:08:12Z</dcterms:created>
  <dcterms:modified xsi:type="dcterms:W3CDTF">2017-11-21T11:55:38Z</dcterms:modified>
</cp:coreProperties>
</file>