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98" d="100"/>
          <a:sy n="98" d="100"/>
        </p:scale>
        <p:origin x="11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71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EF0C644-4A07-4B05-B051-E8D0DB8C4BD0}" type="datetimeFigureOut">
              <a:rPr lang="fr-FR" smtClean="0"/>
              <a:t>14/01/2021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302576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109452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913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67388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0377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2739491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4055528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128857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78770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F0C644-4A07-4B05-B051-E8D0DB8C4BD0}" type="datetimeFigureOut">
              <a:rPr lang="fr-FR" smtClean="0"/>
              <a:t>14/01/2021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31886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EF0C644-4A07-4B05-B051-E8D0DB8C4BD0}" type="datetimeFigureOut">
              <a:rPr lang="fr-FR" smtClean="0"/>
              <a:t>14/01/2021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240785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EF0C644-4A07-4B05-B051-E8D0DB8C4BD0}" type="datetimeFigureOut">
              <a:rPr lang="fr-FR" smtClean="0"/>
              <a:t>14/01/2021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124293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EF0C644-4A07-4B05-B051-E8D0DB8C4BD0}" type="datetimeFigureOut">
              <a:rPr lang="fr-FR" smtClean="0"/>
              <a:t>14/01/2021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209432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0C644-4A07-4B05-B051-E8D0DB8C4BD0}" type="datetimeFigureOut">
              <a:rPr lang="fr-FR" smtClean="0"/>
              <a:t>14/01/2021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411749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F0C644-4A07-4B05-B051-E8D0DB8C4BD0}" type="datetimeFigureOut">
              <a:rPr lang="fr-FR" smtClean="0"/>
              <a:t>14/01/2021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393636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F0C644-4A07-4B05-B051-E8D0DB8C4BD0}" type="datetimeFigureOut">
              <a:rPr lang="fr-FR" smtClean="0"/>
              <a:t>14/01/2021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2564B2-6E57-4AD0-8752-AE4F4AB8DC97}" type="slidenum">
              <a:rPr lang="fr-FR" smtClean="0"/>
              <a:t>‹N°›</a:t>
            </a:fld>
            <a:endParaRPr lang="fr-FR"/>
          </a:p>
        </p:txBody>
      </p:sp>
    </p:spTree>
    <p:extLst>
      <p:ext uri="{BB962C8B-B14F-4D97-AF65-F5344CB8AC3E}">
        <p14:creationId xmlns:p14="http://schemas.microsoft.com/office/powerpoint/2010/main" val="360337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EF0C644-4A07-4B05-B051-E8D0DB8C4BD0}" type="datetimeFigureOut">
              <a:rPr lang="fr-FR" smtClean="0"/>
              <a:t>14/01/2021</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2564B2-6E57-4AD0-8752-AE4F4AB8DC97}" type="slidenum">
              <a:rPr lang="fr-FR" smtClean="0"/>
              <a:t>‹N°›</a:t>
            </a:fld>
            <a:endParaRPr lang="fr-FR"/>
          </a:p>
        </p:txBody>
      </p:sp>
    </p:spTree>
    <p:extLst>
      <p:ext uri="{BB962C8B-B14F-4D97-AF65-F5344CB8AC3E}">
        <p14:creationId xmlns:p14="http://schemas.microsoft.com/office/powerpoint/2010/main" val="1966328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raxd3v.github.io/JauffrayUrruty_P2_1011202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raxd3v.github.io/JauffrayUrruty_P2_1011202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3608962"/>
          </a:xfrm>
        </p:spPr>
        <p:txBody>
          <a:bodyPr>
            <a:noAutofit/>
          </a:bodyPr>
          <a:lstStyle/>
          <a:p>
            <a:pPr algn="ctr"/>
            <a:r>
              <a:rPr lang="fr-FR" sz="8000" dirty="0" smtClean="0">
                <a:solidFill>
                  <a:schemeClr val="bg1"/>
                </a:solidFill>
                <a:latin typeface="Lucida Bright" panose="02040602050505020304" pitchFamily="18" charset="0"/>
              </a:rPr>
              <a:t>PROJETS &amp; COMPÉTENCES DÉVELOPPÉS</a:t>
            </a:r>
            <a:endParaRPr lang="fr-FR" sz="8000" dirty="0">
              <a:solidFill>
                <a:schemeClr val="bg1"/>
              </a:solidFill>
              <a:latin typeface="Lucida Bright" panose="02040602050505020304" pitchFamily="18" charset="0"/>
            </a:endParaRPr>
          </a:p>
        </p:txBody>
      </p:sp>
      <p:pic>
        <p:nvPicPr>
          <p:cNvPr id="6" name="Image 5"/>
          <p:cNvPicPr>
            <a:picLocks noChangeAspect="1"/>
          </p:cNvPicPr>
          <p:nvPr/>
        </p:nvPicPr>
        <p:blipFill>
          <a:blip r:embed="rId2"/>
          <a:stretch>
            <a:fillRect/>
          </a:stretch>
        </p:blipFill>
        <p:spPr>
          <a:xfrm>
            <a:off x="5023525" y="4242881"/>
            <a:ext cx="2141706" cy="21417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6448934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COMPÉTENCES DÉVELOPPÉES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lnSpcReduction="10000"/>
          </a:bodyPr>
          <a:lstStyle/>
          <a:p>
            <a:pPr marL="342900" indent="-342900">
              <a:buClrTx/>
              <a:buSzPct val="120000"/>
              <a:buFont typeface="Arial" panose="020B0604020202020204" pitchFamily="34" charset="0"/>
              <a:buChar char="•"/>
            </a:pPr>
            <a:r>
              <a:rPr lang="fr-FR" sz="2000" b="1" dirty="0">
                <a:latin typeface="Lucida Bright" panose="02040602050505020304" pitchFamily="18" charset="0"/>
              </a:rPr>
              <a:t>Comprendre ce qu’est une maquette et qui la </a:t>
            </a:r>
            <a:r>
              <a:rPr lang="fr-FR" sz="2000" b="1" dirty="0" smtClean="0">
                <a:latin typeface="Lucida Bright" panose="02040602050505020304" pitchFamily="18" charset="0"/>
              </a:rPr>
              <a:t>fait</a:t>
            </a:r>
          </a:p>
          <a:p>
            <a:pPr marL="342900" indent="-342900">
              <a:buClrTx/>
              <a:buSzPct val="120000"/>
              <a:buFont typeface="Arial" panose="020B0604020202020204" pitchFamily="34" charset="0"/>
              <a:buChar char="•"/>
            </a:pP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Ouvrir une maquette dans </a:t>
            </a:r>
            <a:r>
              <a:rPr lang="fr-FR" sz="2000" b="1" dirty="0" smtClean="0">
                <a:latin typeface="Lucida Bright" panose="02040602050505020304" pitchFamily="18" charset="0"/>
              </a:rPr>
              <a:t>Photoshop</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Conceptualiser les composants visuels sous forme d’éléments </a:t>
            </a:r>
            <a:r>
              <a:rPr lang="fr-FR" sz="2000" b="1" dirty="0" smtClean="0">
                <a:latin typeface="Lucida Bright" panose="02040602050505020304" pitchFamily="18" charset="0"/>
              </a:rPr>
              <a:t>HTML</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Séparer le texte des effets </a:t>
            </a:r>
            <a:r>
              <a:rPr lang="fr-FR" sz="2000" b="1" dirty="0" smtClean="0">
                <a:latin typeface="Lucida Bright" panose="02040602050505020304" pitchFamily="18" charset="0"/>
              </a:rPr>
              <a:t>visuels</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Reproduire la structure d’une page en </a:t>
            </a:r>
            <a:r>
              <a:rPr lang="fr-FR" sz="2000" b="1" dirty="0" smtClean="0">
                <a:latin typeface="Lucida Bright" panose="02040602050505020304" pitchFamily="18" charset="0"/>
              </a:rPr>
              <a:t>HTML</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Ajouter des règles CSS à un </a:t>
            </a:r>
            <a:r>
              <a:rPr lang="fr-FR" sz="2000" b="1" dirty="0" smtClean="0">
                <a:latin typeface="Lucida Bright" panose="02040602050505020304" pitchFamily="18" charset="0"/>
              </a:rPr>
              <a:t>projet</a:t>
            </a:r>
            <a:endParaRPr lang="fr-FR" sz="2000" b="1" dirty="0">
              <a:latin typeface="Lucida Bright" panose="02040602050505020304" pitchFamily="18" charset="0"/>
            </a:endParaRPr>
          </a:p>
        </p:txBody>
      </p:sp>
    </p:spTree>
    <p:extLst>
      <p:ext uri="{BB962C8B-B14F-4D97-AF65-F5344CB8AC3E}">
        <p14:creationId xmlns:p14="http://schemas.microsoft.com/office/powerpoint/2010/main" val="380232997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COMPÉTENCES DÉVELOPPÉES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lnSpcReduction="10000"/>
          </a:bodyPr>
          <a:lstStyle/>
          <a:p>
            <a:pPr marL="342900" indent="-342900">
              <a:buClrTx/>
              <a:buSzPct val="120000"/>
              <a:buFont typeface="Arial" panose="020B0604020202020204" pitchFamily="34" charset="0"/>
              <a:buChar char="•"/>
            </a:pPr>
            <a:r>
              <a:rPr lang="fr-FR" sz="2000" b="1" dirty="0">
                <a:latin typeface="Lucida Bright" panose="02040602050505020304" pitchFamily="18" charset="0"/>
              </a:rPr>
              <a:t>Manipuler des fichiers avec un </a:t>
            </a:r>
            <a:r>
              <a:rPr lang="fr-FR" sz="2000" b="1" dirty="0" smtClean="0">
                <a:latin typeface="Lucida Bright" panose="02040602050505020304" pitchFamily="18" charset="0"/>
              </a:rPr>
              <a:t>terminal</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Utiliser les commandes de base de </a:t>
            </a:r>
            <a:r>
              <a:rPr lang="fr-FR" sz="2000" b="1" dirty="0" smtClean="0">
                <a:latin typeface="Lucida Bright" panose="02040602050505020304" pitchFamily="18" charset="0"/>
              </a:rPr>
              <a:t>Git</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Corriger les erreurs courantes sur </a:t>
            </a:r>
            <a:r>
              <a:rPr lang="fr-FR" sz="2000" b="1" dirty="0" err="1" smtClean="0">
                <a:latin typeface="Lucida Bright" panose="02040602050505020304" pitchFamily="18" charset="0"/>
              </a:rPr>
              <a:t>GitHub</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Gérer plusieurs versions sur </a:t>
            </a:r>
            <a:r>
              <a:rPr lang="fr-FR" sz="2000" b="1" dirty="0" err="1" smtClean="0">
                <a:latin typeface="Lucida Bright" panose="02040602050505020304" pitchFamily="18" charset="0"/>
              </a:rPr>
              <a:t>GitHub</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Utiliser du code HTML </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Structurer une page web en </a:t>
            </a:r>
            <a:r>
              <a:rPr lang="fr-FR" sz="2000" b="1" dirty="0" smtClean="0">
                <a:latin typeface="Lucida Bright" panose="02040602050505020304" pitchFamily="18" charset="0"/>
              </a:rPr>
              <a:t>HTML</a:t>
            </a:r>
            <a:endParaRPr lang="fr-FR" sz="2000" b="1" dirty="0">
              <a:latin typeface="Lucida Bright" panose="02040602050505020304" pitchFamily="18" charset="0"/>
            </a:endParaRPr>
          </a:p>
        </p:txBody>
      </p:sp>
    </p:spTree>
    <p:extLst>
      <p:ext uri="{BB962C8B-B14F-4D97-AF65-F5344CB8AC3E}">
        <p14:creationId xmlns:p14="http://schemas.microsoft.com/office/powerpoint/2010/main" val="184843207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COMPÉTENCES DÉVELOPPÉES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lnSpcReduction="10000"/>
          </a:bodyPr>
          <a:lstStyle/>
          <a:p>
            <a:pPr marL="342900" indent="-342900">
              <a:buClrTx/>
              <a:buSzPct val="120000"/>
              <a:buFont typeface="Arial" panose="020B0604020202020204" pitchFamily="34" charset="0"/>
              <a:buChar char="•"/>
            </a:pPr>
            <a:r>
              <a:rPr lang="fr-FR" sz="2000" b="1" dirty="0">
                <a:latin typeface="Lucida Bright" panose="02040602050505020304" pitchFamily="18" charset="0"/>
              </a:rPr>
              <a:t>Utiliser du code </a:t>
            </a:r>
            <a:r>
              <a:rPr lang="fr-FR" sz="2000" b="1" dirty="0" smtClean="0">
                <a:latin typeface="Lucida Bright" panose="02040602050505020304" pitchFamily="18" charset="0"/>
              </a:rPr>
              <a:t>CSS</a:t>
            </a: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Mettre en forme une page web en CSS </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Organiser les éléments d’une page web grâce au CSS </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Modifier l'agencement d'une page HTML avec CSS </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Intégrer des formules dans une page web </a:t>
            </a:r>
            <a:endParaRPr lang="fr-FR" sz="2000" b="1"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b="1"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Adapter une page pour les petites résolutions en CSS</a:t>
            </a:r>
          </a:p>
        </p:txBody>
      </p:sp>
    </p:spTree>
    <p:extLst>
      <p:ext uri="{BB962C8B-B14F-4D97-AF65-F5344CB8AC3E}">
        <p14:creationId xmlns:p14="http://schemas.microsoft.com/office/powerpoint/2010/main" val="2418949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14008" y="359923"/>
            <a:ext cx="11799651" cy="1138136"/>
          </a:xfrm>
        </p:spPr>
        <p:txBody>
          <a:bodyPr>
            <a:normAutofit fontScale="90000"/>
          </a:bodyPr>
          <a:lstStyle/>
          <a:p>
            <a:pPr algn="ctr"/>
            <a:r>
              <a:rPr lang="fr-FR" dirty="0" smtClean="0">
                <a:latin typeface="Lucida Bright" panose="02040602050505020304" pitchFamily="18" charset="0"/>
              </a:rPr>
              <a:t>FIN / PROJETS + COMPÉTENCES À DÉVELOPPER AVEC L’ENTREPRISE</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964987"/>
            <a:ext cx="11449456" cy="1906622"/>
          </a:xfrm>
        </p:spPr>
        <p:txBody>
          <a:bodyPr>
            <a:normAutofit/>
          </a:bodyPr>
          <a:lstStyle/>
          <a:p>
            <a:pPr algn="ctr">
              <a:buClrTx/>
              <a:buSzPct val="120000"/>
            </a:pPr>
            <a:r>
              <a:rPr lang="fr-FR" sz="2800" b="1" dirty="0" smtClean="0">
                <a:solidFill>
                  <a:srgbClr val="FF0000"/>
                </a:solidFill>
                <a:latin typeface="Lucida Bright" panose="02040602050505020304" pitchFamily="18" charset="0"/>
              </a:rPr>
              <a:t>[ À MODIFIER EN FONCTION DE L’ENTREPRISE ]</a:t>
            </a:r>
            <a:endParaRPr lang="fr-FR" sz="2800" b="1" dirty="0">
              <a:solidFill>
                <a:srgbClr val="FF0000"/>
              </a:solidFill>
              <a:latin typeface="Lucida Bright" panose="02040602050505020304" pitchFamily="18" charset="0"/>
            </a:endParaRPr>
          </a:p>
        </p:txBody>
      </p:sp>
      <p:sp>
        <p:nvSpPr>
          <p:cNvPr id="6" name="Sous-titre 4"/>
          <p:cNvSpPr txBox="1">
            <a:spLocks/>
          </p:cNvSpPr>
          <p:nvPr/>
        </p:nvSpPr>
        <p:spPr>
          <a:xfrm>
            <a:off x="389106" y="4085617"/>
            <a:ext cx="5265907" cy="21789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buClrTx/>
              <a:buSzPct val="120000"/>
            </a:pPr>
            <a:r>
              <a:rPr lang="fr-FR" sz="2800" b="1" dirty="0" smtClean="0">
                <a:solidFill>
                  <a:srgbClr val="FF0000"/>
                </a:solidFill>
                <a:latin typeface="Lucida Bright" panose="02040602050505020304" pitchFamily="18" charset="0"/>
              </a:rPr>
              <a:t>[  LOGO ENTREPRISE ]</a:t>
            </a:r>
            <a:endParaRPr lang="fr-FR" sz="2800" b="1" dirty="0">
              <a:solidFill>
                <a:srgbClr val="FF0000"/>
              </a:solidFill>
              <a:latin typeface="Lucida Bright" panose="02040602050505020304" pitchFamily="18" charset="0"/>
            </a:endParaRPr>
          </a:p>
        </p:txBody>
      </p:sp>
      <p:pic>
        <p:nvPicPr>
          <p:cNvPr id="2" name="Image 1"/>
          <p:cNvPicPr>
            <a:picLocks noChangeAspect="1"/>
          </p:cNvPicPr>
          <p:nvPr/>
        </p:nvPicPr>
        <p:blipFill>
          <a:blip r:embed="rId2"/>
          <a:stretch>
            <a:fillRect/>
          </a:stretch>
        </p:blipFill>
        <p:spPr>
          <a:xfrm>
            <a:off x="7678709" y="3871609"/>
            <a:ext cx="2554445" cy="3304318"/>
          </a:xfrm>
          <a:prstGeom prst="rect">
            <a:avLst/>
          </a:prstGeom>
        </p:spPr>
      </p:pic>
    </p:spTree>
    <p:extLst>
      <p:ext uri="{BB962C8B-B14F-4D97-AF65-F5344CB8AC3E}">
        <p14:creationId xmlns:p14="http://schemas.microsoft.com/office/powerpoint/2010/main" val="72797137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PROJET RÉSERVIA</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lnSpcReduction="10000"/>
          </a:bodyPr>
          <a:lstStyle/>
          <a:p>
            <a:pPr marL="342900" indent="-342900">
              <a:buClrTx/>
              <a:buSzPct val="120000"/>
              <a:buFont typeface="Arial" panose="020B0604020202020204" pitchFamily="34" charset="0"/>
              <a:buChar char="•"/>
            </a:pPr>
            <a:r>
              <a:rPr lang="fr-FR" sz="2400" dirty="0" smtClean="0">
                <a:latin typeface="Lucida Bright" panose="02040602050505020304" pitchFamily="18" charset="0"/>
              </a:rPr>
              <a:t>Un </a:t>
            </a:r>
            <a:r>
              <a:rPr lang="fr-FR" sz="2400" dirty="0">
                <a:latin typeface="Lucida Bright" panose="02040602050505020304" pitchFamily="18" charset="0"/>
              </a:rPr>
              <a:t>seul projet faisant appel aux compétences acquises lors de ma formation (2 mois). D’autres projets professionnalisant arriveront lors de mon alternance</a:t>
            </a:r>
            <a:r>
              <a:rPr lang="fr-FR" sz="24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4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400" dirty="0">
                <a:latin typeface="Lucida Bright" panose="02040602050505020304" pitchFamily="18" charset="0"/>
              </a:rPr>
              <a:t>Le projet réalisé consistait à créer un site en HTML5 et CSS3 pour une entreprise en se basant sur les maquettes fournies et des consignes bien précises. L’évaluation du projet nous demandait aussi de pouvoir expliquer notre code et nos choix</a:t>
            </a:r>
            <a:r>
              <a:rPr lang="fr-FR" sz="24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400" dirty="0">
              <a:latin typeface="Lucida Bright" panose="02040602050505020304" pitchFamily="18" charset="0"/>
            </a:endParaRPr>
          </a:p>
          <a:p>
            <a:pPr marL="342900" indent="-342900">
              <a:buClrTx/>
              <a:buSzPct val="120000"/>
              <a:buFont typeface="Arial" panose="020B0604020202020204" pitchFamily="34" charset="0"/>
              <a:buChar char="•"/>
            </a:pPr>
            <a:r>
              <a:rPr lang="fr-FR" sz="2400" dirty="0">
                <a:latin typeface="Lucida Bright" panose="02040602050505020304" pitchFamily="18" charset="0"/>
              </a:rPr>
              <a:t>Voici le rendu final du projet : </a:t>
            </a:r>
            <a:r>
              <a:rPr lang="fr-FR" sz="2400" dirty="0">
                <a:latin typeface="Lucida Bright" panose="02040602050505020304" pitchFamily="18" charset="0"/>
                <a:hlinkClick r:id="rId2"/>
              </a:rPr>
              <a:t>https://fraxd3v.github.io/JauffrayUrruty_P2_10112020/#</a:t>
            </a:r>
            <a:endParaRPr lang="fr-FR" sz="2400"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dirty="0">
              <a:latin typeface="Lucida Bright" panose="02040602050505020304" pitchFamily="18" charset="0"/>
            </a:endParaRPr>
          </a:p>
        </p:txBody>
      </p:sp>
    </p:spTree>
    <p:extLst>
      <p:ext uri="{BB962C8B-B14F-4D97-AF65-F5344CB8AC3E}">
        <p14:creationId xmlns:p14="http://schemas.microsoft.com/office/powerpoint/2010/main" val="3321217331"/>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CONSIGNES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a:bodyPr>
          <a:lstStyle/>
          <a:p>
            <a:pPr marL="342900" indent="-342900">
              <a:buClrTx/>
              <a:buSzPct val="120000"/>
              <a:buFont typeface="Arial" panose="020B0604020202020204" pitchFamily="34" charset="0"/>
              <a:buChar char="•"/>
            </a:pPr>
            <a:r>
              <a:rPr lang="fr-FR" sz="2000" dirty="0">
                <a:latin typeface="Lucida Bright" panose="02040602050505020304" pitchFamily="18" charset="0"/>
              </a:rPr>
              <a:t>Le </a:t>
            </a:r>
            <a:r>
              <a:rPr lang="fr-FR" sz="2000" b="1" dirty="0">
                <a:latin typeface="Lucida Bright" panose="02040602050505020304" pitchFamily="18" charset="0"/>
              </a:rPr>
              <a:t>champ de recherche est un champ de saisie</a:t>
            </a:r>
            <a:r>
              <a:rPr lang="fr-FR" sz="2000" dirty="0">
                <a:latin typeface="Lucida Bright" panose="02040602050505020304" pitchFamily="18" charset="0"/>
              </a:rPr>
              <a:t>, dont </a:t>
            </a:r>
            <a:r>
              <a:rPr lang="fr-FR" sz="2000" b="1" dirty="0">
                <a:latin typeface="Lucida Bright" panose="02040602050505020304" pitchFamily="18" charset="0"/>
              </a:rPr>
              <a:t>le texte peut être édité par l’usager</a:t>
            </a:r>
            <a:r>
              <a:rPr lang="fr-FR" sz="2000" dirty="0">
                <a:latin typeface="Lucida Bright" panose="02040602050505020304" pitchFamily="18" charset="0"/>
              </a:rPr>
              <a:t>. Á</a:t>
            </a:r>
            <a:r>
              <a:rPr lang="fr-FR" sz="2000" dirty="0" smtClean="0">
                <a:latin typeface="Lucida Bright" panose="02040602050505020304" pitchFamily="18" charset="0"/>
              </a:rPr>
              <a:t> </a:t>
            </a:r>
            <a:r>
              <a:rPr lang="fr-FR" sz="2000" dirty="0">
                <a:latin typeface="Lucida Bright" panose="02040602050505020304" pitchFamily="18" charset="0"/>
              </a:rPr>
              <a:t>ce stade, le bouton de recherche ne sera pas fonctionnel</a:t>
            </a:r>
            <a:r>
              <a:rPr lang="fr-FR" sz="20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a:latin typeface="Lucida Bright" panose="02040602050505020304" pitchFamily="18" charset="0"/>
              </a:rPr>
              <a:t>Chaque carte d’hébergement ou d’activité </a:t>
            </a:r>
            <a:r>
              <a:rPr lang="fr-FR" sz="2000" b="1" dirty="0" smtClean="0">
                <a:latin typeface="Lucida Bright" panose="02040602050505020304" pitchFamily="18" charset="0"/>
              </a:rPr>
              <a:t>doit </a:t>
            </a:r>
            <a:r>
              <a:rPr lang="fr-FR" sz="2000" b="1" dirty="0">
                <a:latin typeface="Lucida Bright" panose="02040602050505020304" pitchFamily="18" charset="0"/>
              </a:rPr>
              <a:t>être cliquable dans son intégralité</a:t>
            </a:r>
            <a:r>
              <a:rPr lang="fr-FR" sz="2000" dirty="0">
                <a:latin typeface="Lucida Bright" panose="02040602050505020304" pitchFamily="18" charset="0"/>
              </a:rPr>
              <a:t>. Pour l’instant les liens seront vides</a:t>
            </a:r>
            <a:r>
              <a:rPr lang="fr-FR" sz="20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000" dirty="0">
              <a:latin typeface="Lucida Bright" panose="02040602050505020304" pitchFamily="18" charset="0"/>
            </a:endParaRPr>
          </a:p>
          <a:p>
            <a:pPr marL="342900" indent="-342900">
              <a:buClrTx/>
              <a:buSzPct val="120000"/>
              <a:buFont typeface="Arial" panose="020B0604020202020204" pitchFamily="34" charset="0"/>
              <a:buChar char="•"/>
            </a:pPr>
            <a:r>
              <a:rPr lang="fr-FR" sz="2000" dirty="0">
                <a:latin typeface="Lucida Bright" panose="02040602050505020304" pitchFamily="18" charset="0"/>
              </a:rPr>
              <a:t>Les </a:t>
            </a:r>
            <a:r>
              <a:rPr lang="fr-FR" sz="2000" b="1" dirty="0">
                <a:latin typeface="Lucida Bright" panose="02040602050505020304" pitchFamily="18" charset="0"/>
              </a:rPr>
              <a:t>filtres</a:t>
            </a:r>
            <a:r>
              <a:rPr lang="fr-FR" sz="2000" dirty="0">
                <a:latin typeface="Lucida Bright" panose="02040602050505020304" pitchFamily="18" charset="0"/>
              </a:rPr>
              <a:t> ne s</a:t>
            </a:r>
            <a:r>
              <a:rPr lang="fr-FR" sz="2000" dirty="0" smtClean="0">
                <a:latin typeface="Lucida Bright" panose="02040602050505020304" pitchFamily="18" charset="0"/>
              </a:rPr>
              <a:t>ont </a:t>
            </a:r>
            <a:r>
              <a:rPr lang="fr-FR" sz="2000" dirty="0">
                <a:latin typeface="Lucida Bright" panose="02040602050505020304" pitchFamily="18" charset="0"/>
              </a:rPr>
              <a:t>pas fonctionnels pour cette version, en revanche, il faut qu’ils </a:t>
            </a:r>
            <a:r>
              <a:rPr lang="fr-FR" sz="2000" b="1" dirty="0">
                <a:latin typeface="Lucida Bright" panose="02040602050505020304" pitchFamily="18" charset="0"/>
              </a:rPr>
              <a:t>changent d’apparence au survol</a:t>
            </a:r>
            <a:r>
              <a:rPr lang="fr-FR" sz="2000" dirty="0">
                <a:latin typeface="Lucida Bright" panose="02040602050505020304" pitchFamily="18" charset="0"/>
              </a:rPr>
              <a:t>. </a:t>
            </a:r>
            <a:r>
              <a:rPr lang="fr-FR" sz="2000" dirty="0" smtClean="0">
                <a:latin typeface="Lucida Bright" panose="02040602050505020304" pitchFamily="18" charset="0"/>
              </a:rPr>
              <a:t>Choix </a:t>
            </a:r>
            <a:r>
              <a:rPr lang="fr-FR" sz="2000" dirty="0">
                <a:latin typeface="Lucida Bright" panose="02040602050505020304" pitchFamily="18" charset="0"/>
              </a:rPr>
              <a:t>de l’effet le plus approprié</a:t>
            </a:r>
            <a:r>
              <a:rPr lang="fr-FR" sz="20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000" dirty="0">
              <a:latin typeface="Lucida Bright" panose="02040602050505020304" pitchFamily="18" charset="0"/>
            </a:endParaRPr>
          </a:p>
          <a:p>
            <a:pPr marL="342900" indent="-342900">
              <a:buClrTx/>
              <a:buSzPct val="120000"/>
              <a:buFont typeface="Arial" panose="020B0604020202020204" pitchFamily="34" charset="0"/>
              <a:buChar char="•"/>
            </a:pPr>
            <a:r>
              <a:rPr lang="fr-FR" sz="2000" b="1" dirty="0" smtClean="0">
                <a:latin typeface="Lucida Bright" panose="02040602050505020304" pitchFamily="18" charset="0"/>
              </a:rPr>
              <a:t>Dans </a:t>
            </a:r>
            <a:r>
              <a:rPr lang="fr-FR" sz="2000" b="1" dirty="0">
                <a:latin typeface="Lucida Bright" panose="02040602050505020304" pitchFamily="18" charset="0"/>
              </a:rPr>
              <a:t>le menu, les liens “Hébergements” et “Activités” sont des ancres qui doivent mener aux sections de la page.</a:t>
            </a:r>
          </a:p>
        </p:txBody>
      </p:sp>
    </p:spTree>
    <p:extLst>
      <p:ext uri="{BB962C8B-B14F-4D97-AF65-F5344CB8AC3E}">
        <p14:creationId xmlns:p14="http://schemas.microsoft.com/office/powerpoint/2010/main" val="78135883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a:latin typeface="Lucida Bright" panose="02040602050505020304" pitchFamily="18" charset="0"/>
              </a:rPr>
              <a:t>Contraintes techniques</a:t>
            </a:r>
          </a:p>
        </p:txBody>
      </p:sp>
      <p:sp>
        <p:nvSpPr>
          <p:cNvPr id="5" name="Sous-titre 4"/>
          <p:cNvSpPr>
            <a:spLocks noGrp="1"/>
          </p:cNvSpPr>
          <p:nvPr>
            <p:ph type="subTitle" idx="1"/>
          </p:nvPr>
        </p:nvSpPr>
        <p:spPr>
          <a:xfrm>
            <a:off x="389106" y="1634247"/>
            <a:ext cx="11449456" cy="4786008"/>
          </a:xfrm>
        </p:spPr>
        <p:txBody>
          <a:bodyPr>
            <a:normAutofit/>
          </a:bodyPr>
          <a:lstStyle/>
          <a:p>
            <a:pPr marL="342900" indent="-342900">
              <a:buClrTx/>
              <a:buSzPct val="120000"/>
              <a:buFont typeface="Arial" panose="020B0604020202020204" pitchFamily="34" charset="0"/>
              <a:buChar char="•"/>
            </a:pPr>
            <a:r>
              <a:rPr lang="fr-FR" sz="2000" dirty="0" smtClean="0">
                <a:latin typeface="Lucida Bright" panose="02040602050505020304" pitchFamily="18" charset="0"/>
              </a:rPr>
              <a:t>2 maquettes </a:t>
            </a:r>
            <a:r>
              <a:rPr lang="fr-FR" sz="2000" dirty="0">
                <a:latin typeface="Lucida Bright" panose="02040602050505020304" pitchFamily="18" charset="0"/>
              </a:rPr>
              <a:t>: l’une desktop et l’autre mobile. </a:t>
            </a: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Le </a:t>
            </a:r>
            <a:r>
              <a:rPr lang="fr-FR" sz="2000" dirty="0">
                <a:latin typeface="Lucida Bright" panose="02040602050505020304" pitchFamily="18" charset="0"/>
              </a:rPr>
              <a:t>site </a:t>
            </a:r>
            <a:r>
              <a:rPr lang="fr-FR" sz="2000" dirty="0" smtClean="0">
                <a:latin typeface="Lucida Bright" panose="02040602050505020304" pitchFamily="18" charset="0"/>
              </a:rPr>
              <a:t>doit </a:t>
            </a:r>
            <a:r>
              <a:rPr lang="fr-FR" sz="2000" dirty="0">
                <a:latin typeface="Lucida Bright" panose="02040602050505020304" pitchFamily="18" charset="0"/>
              </a:rPr>
              <a:t>également être adapté aux </a:t>
            </a:r>
            <a:r>
              <a:rPr lang="fr-FR" sz="2000" dirty="0" smtClean="0">
                <a:latin typeface="Lucida Bright" panose="02040602050505020304" pitchFamily="18" charset="0"/>
              </a:rPr>
              <a:t>tablettes : libre </a:t>
            </a:r>
            <a:r>
              <a:rPr lang="fr-FR" sz="2000" dirty="0">
                <a:latin typeface="Lucida Bright" panose="02040602050505020304" pitchFamily="18" charset="0"/>
              </a:rPr>
              <a:t>de faire les adaptations nécessaires avec la mise en page, tant qu’aucun élément n’est coupé et que le texte a une taille suffisante</a:t>
            </a:r>
            <a:r>
              <a:rPr lang="fr-FR" sz="2000" dirty="0" smtClean="0">
                <a:latin typeface="Lucida Bright" panose="02040602050505020304" pitchFamily="18" charset="0"/>
              </a:rPr>
              <a:t>.</a:t>
            </a:r>
          </a:p>
          <a:p>
            <a:pPr>
              <a:buClrTx/>
              <a:buSzPct val="120000"/>
            </a:pPr>
            <a:r>
              <a:rPr lang="fr-FR" sz="2000" dirty="0" smtClean="0">
                <a:latin typeface="Lucida Bright" panose="02040602050505020304" pitchFamily="18" charset="0"/>
              </a:rPr>
              <a:t> </a:t>
            </a: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Choix des </a:t>
            </a:r>
            <a:r>
              <a:rPr lang="fr-FR" sz="2000" dirty="0" err="1">
                <a:latin typeface="Lucida Bright" panose="02040602050505020304" pitchFamily="18" charset="0"/>
              </a:rPr>
              <a:t>breakpoints</a:t>
            </a:r>
            <a:r>
              <a:rPr lang="fr-FR" sz="2000" dirty="0">
                <a:latin typeface="Lucida Bright" panose="02040602050505020304" pitchFamily="18" charset="0"/>
              </a:rPr>
              <a:t> appropriés</a:t>
            </a:r>
            <a:r>
              <a:rPr lang="fr-FR" sz="20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Choix du format d’image </a:t>
            </a:r>
            <a:r>
              <a:rPr lang="fr-FR" sz="2000" dirty="0">
                <a:latin typeface="Lucida Bright" panose="02040602050505020304" pitchFamily="18" charset="0"/>
              </a:rPr>
              <a:t>le plus adapté par rapport à la résolution et au temps de chargement.</a:t>
            </a:r>
            <a:endParaRPr lang="fr-FR" sz="2000" dirty="0" smtClean="0">
              <a:latin typeface="Lucida Bright" panose="02040602050505020304" pitchFamily="18" charset="0"/>
            </a:endParaRPr>
          </a:p>
        </p:txBody>
      </p:sp>
    </p:spTree>
    <p:extLst>
      <p:ext uri="{BB962C8B-B14F-4D97-AF65-F5344CB8AC3E}">
        <p14:creationId xmlns:p14="http://schemas.microsoft.com/office/powerpoint/2010/main" val="192964398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a:latin typeface="Lucida Bright" panose="02040602050505020304" pitchFamily="18" charset="0"/>
              </a:rPr>
              <a:t>Contraintes techniques</a:t>
            </a:r>
          </a:p>
        </p:txBody>
      </p:sp>
      <p:sp>
        <p:nvSpPr>
          <p:cNvPr id="5" name="Sous-titre 4"/>
          <p:cNvSpPr>
            <a:spLocks noGrp="1"/>
          </p:cNvSpPr>
          <p:nvPr>
            <p:ph type="subTitle" idx="1"/>
          </p:nvPr>
        </p:nvSpPr>
        <p:spPr>
          <a:xfrm>
            <a:off x="389106" y="1634247"/>
            <a:ext cx="11449456" cy="4786008"/>
          </a:xfrm>
        </p:spPr>
        <p:txBody>
          <a:bodyPr>
            <a:normAutofit/>
          </a:bodyPr>
          <a:lstStyle/>
          <a:p>
            <a:pPr marL="342900" indent="-342900">
              <a:buClrTx/>
              <a:buSzPct val="120000"/>
              <a:buFont typeface="Arial" panose="020B0604020202020204" pitchFamily="34" charset="0"/>
              <a:buChar char="•"/>
            </a:pPr>
            <a:r>
              <a:rPr lang="fr-FR" sz="2000" dirty="0">
                <a:latin typeface="Lucida Bright" panose="02040602050505020304" pitchFamily="18" charset="0"/>
              </a:rPr>
              <a:t>Les icônes proviennent de la bibliothèque Font </a:t>
            </a:r>
            <a:r>
              <a:rPr lang="fr-FR" sz="2000" dirty="0" err="1">
                <a:latin typeface="Lucida Bright" panose="02040602050505020304" pitchFamily="18" charset="0"/>
              </a:rPr>
              <a:t>Awesome</a:t>
            </a:r>
            <a:r>
              <a:rPr lang="fr-FR" sz="2000" dirty="0">
                <a:latin typeface="Lucida Bright" panose="02040602050505020304" pitchFamily="18" charset="0"/>
              </a:rPr>
              <a:t>. Les couleurs de la charte sont le bleu #0065FC, et sa version plus claire #DEEBFF ainsi que le gris pour le fond #F2F2F2</a:t>
            </a:r>
            <a:r>
              <a:rPr lang="fr-FR" sz="2000" dirty="0" smtClean="0">
                <a:latin typeface="Lucida Bright" panose="02040602050505020304" pitchFamily="18" charset="0"/>
              </a:rPr>
              <a:t>.</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a:latin typeface="Lucida Bright" panose="02040602050505020304" pitchFamily="18" charset="0"/>
              </a:rPr>
              <a:t>La police du site est </a:t>
            </a:r>
            <a:r>
              <a:rPr lang="fr-FR" sz="2000" dirty="0" err="1">
                <a:latin typeface="Lucida Bright" panose="02040602050505020304" pitchFamily="18" charset="0"/>
              </a:rPr>
              <a:t>Raleway</a:t>
            </a:r>
            <a:r>
              <a:rPr lang="fr-FR" sz="2000" dirty="0">
                <a:latin typeface="Lucida Bright" panose="02040602050505020304" pitchFamily="18" charset="0"/>
              </a:rPr>
              <a:t>. </a:t>
            </a: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Pas le droit d’utiliser de </a:t>
            </a:r>
            <a:r>
              <a:rPr lang="fr-FR" sz="2000" dirty="0" err="1">
                <a:latin typeface="Lucida Bright" panose="02040602050505020304" pitchFamily="18" charset="0"/>
              </a:rPr>
              <a:t>framework</a:t>
            </a:r>
            <a:r>
              <a:rPr lang="fr-FR" sz="2000" dirty="0">
                <a:latin typeface="Lucida Bright" panose="02040602050505020304" pitchFamily="18" charset="0"/>
              </a:rPr>
              <a:t> pour ce projet </a:t>
            </a:r>
            <a:r>
              <a:rPr lang="fr-FR" sz="2000" dirty="0" smtClean="0">
                <a:latin typeface="Lucida Bright" panose="02040602050505020304" pitchFamily="18" charset="0"/>
              </a:rPr>
              <a:t>(afin de mieux monter </a:t>
            </a:r>
            <a:r>
              <a:rPr lang="fr-FR" sz="2000" dirty="0">
                <a:latin typeface="Lucida Bright" panose="02040602050505020304" pitchFamily="18" charset="0"/>
              </a:rPr>
              <a:t>en compétences sur HTML et </a:t>
            </a:r>
            <a:r>
              <a:rPr lang="fr-FR" sz="2000" dirty="0" smtClean="0">
                <a:latin typeface="Lucida Bright" panose="02040602050505020304" pitchFamily="18" charset="0"/>
              </a:rPr>
              <a:t>CSS).</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Le </a:t>
            </a:r>
            <a:r>
              <a:rPr lang="fr-FR" sz="2000" dirty="0">
                <a:latin typeface="Lucida Bright" panose="02040602050505020304" pitchFamily="18" charset="0"/>
              </a:rPr>
              <a:t>code </a:t>
            </a:r>
            <a:r>
              <a:rPr lang="fr-FR" sz="2000" dirty="0" smtClean="0">
                <a:latin typeface="Lucida Bright" panose="02040602050505020304" pitchFamily="18" charset="0"/>
              </a:rPr>
              <a:t>doit </a:t>
            </a:r>
            <a:r>
              <a:rPr lang="fr-FR" sz="2000" dirty="0">
                <a:latin typeface="Lucida Bright" panose="02040602050505020304" pitchFamily="18" charset="0"/>
              </a:rPr>
              <a:t>utiliser les balises sémantiques et ne doit contenir aucune erreur ni alerte au validateur W3C HTML et </a:t>
            </a:r>
            <a:r>
              <a:rPr lang="fr-FR" sz="2000" dirty="0" smtClean="0">
                <a:latin typeface="Lucida Bright" panose="02040602050505020304" pitchFamily="18" charset="0"/>
              </a:rPr>
              <a:t>CSS.</a:t>
            </a:r>
          </a:p>
        </p:txBody>
      </p:sp>
    </p:spTree>
    <p:extLst>
      <p:ext uri="{BB962C8B-B14F-4D97-AF65-F5344CB8AC3E}">
        <p14:creationId xmlns:p14="http://schemas.microsoft.com/office/powerpoint/2010/main" val="172698784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a:latin typeface="Lucida Bright" panose="02040602050505020304" pitchFamily="18" charset="0"/>
              </a:rPr>
              <a:t>Contraintes techniques</a:t>
            </a:r>
          </a:p>
        </p:txBody>
      </p:sp>
      <p:sp>
        <p:nvSpPr>
          <p:cNvPr id="5" name="Sous-titre 4"/>
          <p:cNvSpPr>
            <a:spLocks noGrp="1"/>
          </p:cNvSpPr>
          <p:nvPr>
            <p:ph type="subTitle" idx="1"/>
          </p:nvPr>
        </p:nvSpPr>
        <p:spPr>
          <a:xfrm>
            <a:off x="389106" y="1634247"/>
            <a:ext cx="11449456" cy="4786008"/>
          </a:xfrm>
        </p:spPr>
        <p:txBody>
          <a:bodyPr>
            <a:normAutofit/>
          </a:bodyPr>
          <a:lstStyle/>
          <a:p>
            <a:pPr marL="342900" indent="-342900">
              <a:buClrTx/>
              <a:buSzPct val="120000"/>
              <a:buFont typeface="Arial" panose="020B0604020202020204" pitchFamily="34" charset="0"/>
              <a:buChar char="•"/>
            </a:pPr>
            <a:r>
              <a:rPr lang="fr-FR" sz="2000" dirty="0">
                <a:latin typeface="Lucida Bright" panose="02040602050505020304" pitchFamily="18" charset="0"/>
              </a:rPr>
              <a:t>Le site </a:t>
            </a:r>
            <a:r>
              <a:rPr lang="fr-FR" sz="2000" dirty="0" smtClean="0">
                <a:latin typeface="Lucida Bright" panose="02040602050505020304" pitchFamily="18" charset="0"/>
              </a:rPr>
              <a:t>doit </a:t>
            </a:r>
            <a:r>
              <a:rPr lang="fr-FR" sz="2000" dirty="0">
                <a:latin typeface="Lucida Bright" panose="02040602050505020304" pitchFamily="18" charset="0"/>
              </a:rPr>
              <a:t>être compatible avec les dernières versions de Chrome et </a:t>
            </a:r>
            <a:r>
              <a:rPr lang="fr-FR" sz="2000" dirty="0" smtClean="0">
                <a:latin typeface="Lucida Bright" panose="02040602050505020304" pitchFamily="18" charset="0"/>
              </a:rPr>
              <a:t>Firefox.</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Bien séparer le </a:t>
            </a:r>
            <a:r>
              <a:rPr lang="fr-FR" sz="2000" dirty="0">
                <a:latin typeface="Lucida Bright" panose="02040602050505020304" pitchFamily="18" charset="0"/>
              </a:rPr>
              <a:t>HTML et le CSS </a:t>
            </a:r>
            <a:r>
              <a:rPr lang="fr-FR" sz="2000" dirty="0" smtClean="0">
                <a:latin typeface="Lucida Bright" panose="02040602050505020304" pitchFamily="18" charset="0"/>
              </a:rPr>
              <a:t>puis </a:t>
            </a:r>
            <a:r>
              <a:rPr lang="fr-FR" sz="2000" dirty="0">
                <a:latin typeface="Lucida Bright" panose="02040602050505020304" pitchFamily="18" charset="0"/>
              </a:rPr>
              <a:t>organiser </a:t>
            </a:r>
            <a:r>
              <a:rPr lang="fr-FR" sz="2000" dirty="0" smtClean="0">
                <a:latin typeface="Lucida Bright" panose="02040602050505020304" pitchFamily="18" charset="0"/>
              </a:rPr>
              <a:t>le </a:t>
            </a:r>
            <a:r>
              <a:rPr lang="fr-FR" sz="2000" dirty="0">
                <a:latin typeface="Lucida Bright" panose="02040602050505020304" pitchFamily="18" charset="0"/>
              </a:rPr>
              <a:t>dossier de </a:t>
            </a:r>
            <a:r>
              <a:rPr lang="fr-FR" sz="2000" dirty="0" smtClean="0">
                <a:latin typeface="Lucida Bright" panose="02040602050505020304" pitchFamily="18" charset="0"/>
              </a:rPr>
              <a:t>rendu.</a:t>
            </a:r>
          </a:p>
          <a:p>
            <a:pPr marL="342900" indent="-342900">
              <a:buClrTx/>
              <a:buSzPct val="120000"/>
              <a:buFont typeface="Arial" panose="020B0604020202020204" pitchFamily="34" charset="0"/>
              <a:buChar char="•"/>
            </a:pP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r>
              <a:rPr lang="fr-FR" sz="2000" dirty="0" err="1" smtClean="0">
                <a:latin typeface="Lucida Bright" panose="02040602050505020304" pitchFamily="18" charset="0"/>
              </a:rPr>
              <a:t>Versionner</a:t>
            </a:r>
            <a:r>
              <a:rPr lang="fr-FR" sz="2000" dirty="0" smtClean="0">
                <a:latin typeface="Lucida Bright" panose="02040602050505020304" pitchFamily="18" charset="0"/>
              </a:rPr>
              <a:t> le </a:t>
            </a:r>
            <a:r>
              <a:rPr lang="fr-FR" sz="2000" dirty="0">
                <a:latin typeface="Lucida Bright" panose="02040602050505020304" pitchFamily="18" charset="0"/>
              </a:rPr>
              <a:t>code avec Git, et ce dès les premières lignes de code. </a:t>
            </a:r>
            <a:endParaRPr lang="fr-FR" sz="2000" dirty="0" smtClean="0">
              <a:latin typeface="Lucida Bright" panose="02040602050505020304" pitchFamily="18" charset="0"/>
            </a:endParaRPr>
          </a:p>
          <a:p>
            <a:pPr marL="342900" indent="-342900">
              <a:buClrTx/>
              <a:buSzPct val="120000"/>
              <a:buFont typeface="Arial" panose="020B0604020202020204" pitchFamily="34" charset="0"/>
              <a:buChar char="•"/>
            </a:pPr>
            <a:endParaRPr lang="fr-FR" sz="2000" dirty="0">
              <a:latin typeface="Lucida Bright" panose="02040602050505020304" pitchFamily="18" charset="0"/>
            </a:endParaRPr>
          </a:p>
          <a:p>
            <a:pPr marL="342900" indent="-342900">
              <a:buClrTx/>
              <a:buSzPct val="120000"/>
              <a:buFont typeface="Arial" panose="020B0604020202020204" pitchFamily="34" charset="0"/>
              <a:buChar char="•"/>
            </a:pPr>
            <a:r>
              <a:rPr lang="fr-FR" sz="2000" dirty="0" smtClean="0">
                <a:latin typeface="Lucida Bright" panose="02040602050505020304" pitchFamily="18" charset="0"/>
              </a:rPr>
              <a:t>Déployer </a:t>
            </a:r>
            <a:r>
              <a:rPr lang="fr-FR" sz="2000" dirty="0">
                <a:latin typeface="Lucida Bright" panose="02040602050505020304" pitchFamily="18" charset="0"/>
              </a:rPr>
              <a:t>la page sur </a:t>
            </a:r>
            <a:r>
              <a:rPr lang="fr-FR" sz="2000" dirty="0" err="1">
                <a:latin typeface="Lucida Bright" panose="02040602050505020304" pitchFamily="18" charset="0"/>
              </a:rPr>
              <a:t>GitHub</a:t>
            </a:r>
            <a:r>
              <a:rPr lang="fr-FR" sz="2000" dirty="0">
                <a:latin typeface="Lucida Bright" panose="02040602050505020304" pitchFamily="18" charset="0"/>
              </a:rPr>
              <a:t> Pages ou </a:t>
            </a:r>
            <a:r>
              <a:rPr lang="fr-FR" sz="2000" dirty="0" err="1">
                <a:latin typeface="Lucida Bright" panose="02040602050505020304" pitchFamily="18" charset="0"/>
              </a:rPr>
              <a:t>GitLab</a:t>
            </a:r>
            <a:r>
              <a:rPr lang="fr-FR" sz="2000" dirty="0">
                <a:latin typeface="Lucida Bright" panose="02040602050505020304" pitchFamily="18" charset="0"/>
              </a:rPr>
              <a:t> </a:t>
            </a:r>
            <a:r>
              <a:rPr lang="fr-FR" sz="2000" dirty="0" smtClean="0">
                <a:latin typeface="Lucida Bright" panose="02040602050505020304" pitchFamily="18" charset="0"/>
              </a:rPr>
              <a:t>Pages.</a:t>
            </a:r>
          </a:p>
        </p:txBody>
      </p:sp>
    </p:spTree>
    <p:extLst>
      <p:ext uri="{BB962C8B-B14F-4D97-AF65-F5344CB8AC3E}">
        <p14:creationId xmlns:p14="http://schemas.microsoft.com/office/powerpoint/2010/main" val="1396563785"/>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LES MAQUETTES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a:bodyPr>
          <a:lstStyle/>
          <a:p>
            <a:pPr>
              <a:buClrTx/>
              <a:buSzPct val="120000"/>
            </a:pPr>
            <a:r>
              <a:rPr lang="fr-FR" sz="2800" u="sng" dirty="0" smtClean="0">
                <a:latin typeface="Lucida Bright" panose="02040602050505020304" pitchFamily="18" charset="0"/>
              </a:rPr>
              <a:t>Desktop :</a:t>
            </a: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9312" y="1439342"/>
            <a:ext cx="4141649" cy="5418658"/>
          </a:xfrm>
          <a:prstGeom prst="rect">
            <a:avLst/>
          </a:prstGeom>
        </p:spPr>
      </p:pic>
    </p:spTree>
    <p:extLst>
      <p:ext uri="{BB962C8B-B14F-4D97-AF65-F5344CB8AC3E}">
        <p14:creationId xmlns:p14="http://schemas.microsoft.com/office/powerpoint/2010/main" val="180356297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LES MAQUETTES</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a:bodyPr>
          <a:lstStyle/>
          <a:p>
            <a:pPr>
              <a:buClrTx/>
              <a:buSzPct val="120000"/>
            </a:pPr>
            <a:r>
              <a:rPr lang="fr-FR" sz="2800" u="sng" dirty="0" smtClean="0">
                <a:latin typeface="Lucida Bright" panose="02040602050505020304" pitchFamily="18" charset="0"/>
              </a:rPr>
              <a:t>Mobile :</a:t>
            </a:r>
          </a:p>
          <a:p>
            <a:pPr>
              <a:buClrTx/>
              <a:buSzPct val="120000"/>
            </a:pPr>
            <a:r>
              <a:rPr lang="fr-FR" sz="2800" dirty="0" smtClean="0">
                <a:latin typeface="Lucida Bright" panose="02040602050505020304" pitchFamily="18" charset="0"/>
              </a:rPr>
              <a:t>(modèle sur</a:t>
            </a:r>
          </a:p>
          <a:p>
            <a:pPr>
              <a:buClrTx/>
              <a:buSzPct val="120000"/>
            </a:pPr>
            <a:r>
              <a:rPr lang="fr-FR" sz="2800" dirty="0" smtClean="0">
                <a:latin typeface="Lucida Bright" panose="02040602050505020304" pitchFamily="18" charset="0"/>
              </a:rPr>
              <a:t>iPhone 8)</a:t>
            </a:r>
          </a:p>
        </p:txBody>
      </p:sp>
      <p:pic>
        <p:nvPicPr>
          <p:cNvPr id="6" name="Image 5"/>
          <p:cNvPicPr>
            <a:picLocks noChangeAspect="1"/>
          </p:cNvPicPr>
          <p:nvPr/>
        </p:nvPicPr>
        <p:blipFill>
          <a:blip r:embed="rId2"/>
          <a:stretch>
            <a:fillRect/>
          </a:stretch>
        </p:blipFill>
        <p:spPr>
          <a:xfrm>
            <a:off x="3267823" y="1634247"/>
            <a:ext cx="1208943" cy="5029200"/>
          </a:xfrm>
          <a:prstGeom prst="rect">
            <a:avLst/>
          </a:prstGeom>
        </p:spPr>
      </p:pic>
      <p:pic>
        <p:nvPicPr>
          <p:cNvPr id="7" name="Image 6"/>
          <p:cNvPicPr>
            <a:picLocks noChangeAspect="1"/>
          </p:cNvPicPr>
          <p:nvPr/>
        </p:nvPicPr>
        <p:blipFill>
          <a:blip r:embed="rId3"/>
          <a:stretch>
            <a:fillRect/>
          </a:stretch>
        </p:blipFill>
        <p:spPr>
          <a:xfrm flipH="1">
            <a:off x="6667842" y="1648188"/>
            <a:ext cx="1205591" cy="5015259"/>
          </a:xfrm>
          <a:prstGeom prst="rect">
            <a:avLst/>
          </a:prstGeom>
        </p:spPr>
      </p:pic>
      <p:pic>
        <p:nvPicPr>
          <p:cNvPr id="8" name="Image 7"/>
          <p:cNvPicPr>
            <a:picLocks noChangeAspect="1"/>
          </p:cNvPicPr>
          <p:nvPr/>
        </p:nvPicPr>
        <p:blipFill>
          <a:blip r:embed="rId4"/>
          <a:stretch>
            <a:fillRect/>
          </a:stretch>
        </p:blipFill>
        <p:spPr>
          <a:xfrm>
            <a:off x="10064509" y="1634246"/>
            <a:ext cx="1200758" cy="4995153"/>
          </a:xfrm>
          <a:prstGeom prst="rect">
            <a:avLst/>
          </a:prstGeom>
        </p:spPr>
      </p:pic>
    </p:spTree>
    <p:extLst>
      <p:ext uri="{BB962C8B-B14F-4D97-AF65-F5344CB8AC3E}">
        <p14:creationId xmlns:p14="http://schemas.microsoft.com/office/powerpoint/2010/main" val="402796014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94553" y="116732"/>
            <a:ext cx="11799651" cy="1138136"/>
          </a:xfrm>
        </p:spPr>
        <p:txBody>
          <a:bodyPr>
            <a:normAutofit/>
          </a:bodyPr>
          <a:lstStyle/>
          <a:p>
            <a:pPr algn="ctr"/>
            <a:r>
              <a:rPr lang="fr-FR" dirty="0" smtClean="0">
                <a:latin typeface="Lucida Bright" panose="02040602050505020304" pitchFamily="18" charset="0"/>
              </a:rPr>
              <a:t>L’INTÉGRATION WEB</a:t>
            </a:r>
            <a:endParaRPr lang="fr-FR" dirty="0">
              <a:latin typeface="Lucida Bright" panose="02040602050505020304" pitchFamily="18" charset="0"/>
            </a:endParaRPr>
          </a:p>
        </p:txBody>
      </p:sp>
      <p:sp>
        <p:nvSpPr>
          <p:cNvPr id="5" name="Sous-titre 4"/>
          <p:cNvSpPr>
            <a:spLocks noGrp="1"/>
          </p:cNvSpPr>
          <p:nvPr>
            <p:ph type="subTitle" idx="1"/>
          </p:nvPr>
        </p:nvSpPr>
        <p:spPr>
          <a:xfrm>
            <a:off x="389106" y="1634247"/>
            <a:ext cx="11449456" cy="4786008"/>
          </a:xfrm>
        </p:spPr>
        <p:txBody>
          <a:bodyPr>
            <a:normAutofit/>
          </a:bodyPr>
          <a:lstStyle/>
          <a:p>
            <a:pPr marL="457200" indent="-457200">
              <a:buClrTx/>
              <a:buSzPct val="120000"/>
              <a:buFont typeface="Arial" panose="020B0604020202020204" pitchFamily="34" charset="0"/>
              <a:buChar char="•"/>
            </a:pPr>
            <a:r>
              <a:rPr lang="fr-FR" sz="2800" dirty="0" smtClean="0">
                <a:latin typeface="Lucida Bright" panose="02040602050505020304" pitchFamily="18" charset="0"/>
              </a:rPr>
              <a:t>Voici le résultat de l’intégration sous forme de site web : </a:t>
            </a:r>
            <a:r>
              <a:rPr lang="fr-FR" sz="2800" u="sng" dirty="0">
                <a:latin typeface="Lucida Bright" panose="02040602050505020304" pitchFamily="18" charset="0"/>
                <a:hlinkClick r:id="rId2"/>
              </a:rPr>
              <a:t>https://fraxd3v.github.io/JauffrayUrruty_P2_10112020</a:t>
            </a:r>
            <a:r>
              <a:rPr lang="fr-FR" sz="2800" u="sng" dirty="0" smtClean="0">
                <a:latin typeface="Lucida Bright" panose="02040602050505020304" pitchFamily="18" charset="0"/>
                <a:hlinkClick r:id="rId2"/>
              </a:rPr>
              <a:t>/#</a:t>
            </a:r>
            <a:endParaRPr lang="fr-FR" sz="2800" u="sng" dirty="0" smtClean="0">
              <a:latin typeface="Lucida Bright" panose="02040602050505020304" pitchFamily="18" charset="0"/>
            </a:endParaRPr>
          </a:p>
          <a:p>
            <a:pPr marL="457200" indent="-457200">
              <a:buClrTx/>
              <a:buSzPct val="120000"/>
              <a:buFont typeface="Arial" panose="020B0604020202020204" pitchFamily="34" charset="0"/>
              <a:buChar char="•"/>
            </a:pPr>
            <a:endParaRPr lang="fr-FR" sz="2800" u="sng" dirty="0">
              <a:latin typeface="Lucida Bright" panose="02040602050505020304" pitchFamily="18" charset="0"/>
            </a:endParaRPr>
          </a:p>
          <a:p>
            <a:pPr marL="457200" indent="-457200">
              <a:buClrTx/>
              <a:buSzPct val="120000"/>
              <a:buFont typeface="Arial" panose="020B0604020202020204" pitchFamily="34" charset="0"/>
              <a:buChar char="•"/>
            </a:pPr>
            <a:r>
              <a:rPr lang="fr-FR" sz="2800" dirty="0" smtClean="0">
                <a:latin typeface="Lucida Bright" panose="02040602050505020304" pitchFamily="18" charset="0"/>
              </a:rPr>
              <a:t>Le dossier de rendu :</a:t>
            </a:r>
            <a:endParaRPr lang="fr-FR" sz="2800" dirty="0">
              <a:latin typeface="Lucida Bright" panose="02040602050505020304" pitchFamily="18" charset="0"/>
            </a:endParaRPr>
          </a:p>
          <a:p>
            <a:pPr>
              <a:buClrTx/>
              <a:buSzPct val="120000"/>
            </a:pPr>
            <a:endParaRPr lang="fr-FR" sz="2800" dirty="0" smtClean="0">
              <a:latin typeface="Lucida Bright" panose="02040602050505020304" pitchFamily="18" charset="0"/>
            </a:endParaRPr>
          </a:p>
        </p:txBody>
      </p:sp>
      <p:pic>
        <p:nvPicPr>
          <p:cNvPr id="2" name="Image 1"/>
          <p:cNvPicPr>
            <a:picLocks noChangeAspect="1"/>
          </p:cNvPicPr>
          <p:nvPr/>
        </p:nvPicPr>
        <p:blipFill>
          <a:blip r:embed="rId3"/>
          <a:stretch>
            <a:fillRect/>
          </a:stretch>
        </p:blipFill>
        <p:spPr>
          <a:xfrm>
            <a:off x="2460793" y="3973297"/>
            <a:ext cx="7267170" cy="2446958"/>
          </a:xfrm>
          <a:prstGeom prst="rect">
            <a:avLst/>
          </a:prstGeom>
        </p:spPr>
      </p:pic>
    </p:spTree>
    <p:extLst>
      <p:ext uri="{BB962C8B-B14F-4D97-AF65-F5344CB8AC3E}">
        <p14:creationId xmlns:p14="http://schemas.microsoft.com/office/powerpoint/2010/main" val="45025758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ecteur">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587</Words>
  <Application>Microsoft Office PowerPoint</Application>
  <PresentationFormat>Grand écran</PresentationFormat>
  <Paragraphs>88</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Century Gothic</vt:lpstr>
      <vt:lpstr>Lucida Bright</vt:lpstr>
      <vt:lpstr>Wingdings 3</vt:lpstr>
      <vt:lpstr>Secteur</vt:lpstr>
      <vt:lpstr>PROJETS &amp; COMPÉTENCES DÉVELOPPÉS</vt:lpstr>
      <vt:lpstr>PROJET RÉSERVIA</vt:lpstr>
      <vt:lpstr>CONSIGNES</vt:lpstr>
      <vt:lpstr>Contraintes techniques</vt:lpstr>
      <vt:lpstr>Contraintes techniques</vt:lpstr>
      <vt:lpstr>Contraintes techniques</vt:lpstr>
      <vt:lpstr>LES MAQUETTES</vt:lpstr>
      <vt:lpstr>LES MAQUETTES</vt:lpstr>
      <vt:lpstr>L’INTÉGRATION WEB</vt:lpstr>
      <vt:lpstr>COMPÉTENCES DÉVELOPPÉES</vt:lpstr>
      <vt:lpstr>COMPÉTENCES DÉVELOPPÉES</vt:lpstr>
      <vt:lpstr>COMPÉTENCES DÉVELOPPÉES</vt:lpstr>
      <vt:lpstr>FIN / PROJETS + COMPÉTENCES À DÉVELOPPER AVEC L’ENTREPRISE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PROJETS &amp; COMPÉTENCES DÉVELOPPÉS</dc:title>
  <dc:creator>Jauffray Agostini Urruty</dc:creator>
  <cp:lastModifiedBy>Jauffray Agostini Urruty</cp:lastModifiedBy>
  <cp:revision>12</cp:revision>
  <dcterms:created xsi:type="dcterms:W3CDTF">2021-01-14T07:51:05Z</dcterms:created>
  <dcterms:modified xsi:type="dcterms:W3CDTF">2021-01-14T09:04:14Z</dcterms:modified>
</cp:coreProperties>
</file>