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43" r:id="rId2"/>
    <p:sldId id="336" r:id="rId3"/>
    <p:sldId id="344" r:id="rId4"/>
    <p:sldId id="402" r:id="rId5"/>
    <p:sldId id="390" r:id="rId6"/>
    <p:sldId id="408" r:id="rId7"/>
    <p:sldId id="397" r:id="rId8"/>
    <p:sldId id="368" r:id="rId9"/>
    <p:sldId id="370" r:id="rId10"/>
    <p:sldId id="403" r:id="rId11"/>
    <p:sldId id="376" r:id="rId12"/>
    <p:sldId id="377" r:id="rId13"/>
    <p:sldId id="410" r:id="rId14"/>
    <p:sldId id="393" r:id="rId15"/>
    <p:sldId id="401" r:id="rId16"/>
    <p:sldId id="382"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47" autoAdjust="0"/>
    <p:restoredTop sz="84278" autoAdjust="0"/>
  </p:normalViewPr>
  <p:slideViewPr>
    <p:cSldViewPr>
      <p:cViewPr varScale="1">
        <p:scale>
          <a:sx n="61" d="100"/>
          <a:sy n="61" d="100"/>
        </p:scale>
        <p:origin x="-153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 name="日期版面配置區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56BB658-9B25-44E5-83DD-78CA0D6EC31D}" type="datetimeFigureOut">
              <a:rPr lang="en-US"/>
              <a:pPr>
                <a:defRPr/>
              </a:pPr>
              <a:t>2/1/2016</a:t>
            </a:fld>
            <a:endParaRPr 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en-US" noProof="0" smtClean="0"/>
          </a:p>
        </p:txBody>
      </p:sp>
      <p:sp>
        <p:nvSpPr>
          <p:cNvPr id="6" name="頁尾版面配置區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71DC052-2EA6-45D2-A748-C186CD3640A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9459" name="備忘稿版面配置區 2"/>
          <p:cNvSpPr>
            <a:spLocks noGrp="1"/>
          </p:cNvSpPr>
          <p:nvPr>
            <p:ph type="body" idx="1"/>
          </p:nvPr>
        </p:nvSpPr>
        <p:spPr bwMode="auto">
          <a:noFill/>
        </p:spPr>
        <p:txBody>
          <a:bodyPr/>
          <a:lstStyle/>
          <a:p>
            <a:endParaRPr lang="en-US" smtClean="0"/>
          </a:p>
        </p:txBody>
      </p:sp>
      <p:sp>
        <p:nvSpPr>
          <p:cNvPr id="19460" name="投影片編號版面配置區 3"/>
          <p:cNvSpPr>
            <a:spLocks noGrp="1"/>
          </p:cNvSpPr>
          <p:nvPr>
            <p:ph type="sldNum" sz="quarter" idx="5"/>
          </p:nvPr>
        </p:nvSpPr>
        <p:spPr bwMode="auto">
          <a:noFill/>
          <a:ln>
            <a:miter lim="800000"/>
            <a:headEnd/>
            <a:tailEnd/>
          </a:ln>
        </p:spPr>
        <p:txBody>
          <a:bodyPr/>
          <a:lstStyle/>
          <a:p>
            <a:fld id="{E8B1A2BE-4D25-401D-8420-123A273C45C0}"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8675" name="備忘稿版面配置區 2"/>
          <p:cNvSpPr>
            <a:spLocks noGrp="1"/>
          </p:cNvSpPr>
          <p:nvPr>
            <p:ph type="body" idx="1"/>
          </p:nvPr>
        </p:nvSpPr>
        <p:spPr bwMode="auto">
          <a:noFill/>
        </p:spPr>
        <p:txBody>
          <a:bodyPr/>
          <a:lstStyle/>
          <a:p>
            <a:pPr>
              <a:spcBef>
                <a:spcPct val="0"/>
              </a:spcBef>
            </a:pPr>
            <a:r>
              <a:rPr lang="en-US" smtClean="0">
                <a:solidFill>
                  <a:schemeClr val="bg1"/>
                </a:solidFill>
              </a:rPr>
              <a:t>After VB and TCNQ doping on the graphene contacts device, </a:t>
            </a:r>
            <a:r>
              <a:rPr lang="en-US" smtClean="0">
                <a:sym typeface="Wingdings" pitchFamily="2" charset="2"/>
              </a:rPr>
              <a:t>the room temperature </a:t>
            </a:r>
            <a:r>
              <a:rPr lang="en-US" smtClean="0">
                <a:solidFill>
                  <a:schemeClr val="bg1"/>
                </a:solidFill>
              </a:rPr>
              <a:t>Transfer Characteristics show good device performance with an on/off ratio  of 7 orders of magnitude.  Also the linear IV characteristics indicate near Ohmic contact due to the reduction of the Schottky barrier </a:t>
            </a:r>
            <a:endParaRPr lang="en-US" b="1" i="1" smtClean="0">
              <a:solidFill>
                <a:schemeClr val="bg1"/>
              </a:solidFill>
            </a:endParaRPr>
          </a:p>
          <a:p>
            <a:pPr>
              <a:spcBef>
                <a:spcPct val="0"/>
              </a:spcBef>
            </a:pPr>
            <a:endParaRPr lang="en-US" smtClean="0">
              <a:sym typeface="Wingdings" pitchFamily="2" charset="2"/>
            </a:endParaRPr>
          </a:p>
        </p:txBody>
      </p:sp>
      <p:sp>
        <p:nvSpPr>
          <p:cNvPr id="28676" name="投影片編號版面配置區 3"/>
          <p:cNvSpPr>
            <a:spLocks noGrp="1"/>
          </p:cNvSpPr>
          <p:nvPr>
            <p:ph type="sldNum" sz="quarter" idx="5"/>
          </p:nvPr>
        </p:nvSpPr>
        <p:spPr bwMode="auto">
          <a:noFill/>
          <a:ln>
            <a:miter lim="800000"/>
            <a:headEnd/>
            <a:tailEnd/>
          </a:ln>
        </p:spPr>
        <p:txBody>
          <a:bodyPr/>
          <a:lstStyle/>
          <a:p>
            <a:fld id="{96C2B26F-7246-4ACB-B3E3-460788D7C9AC}" type="slidenum">
              <a:rPr lang="en-US" smtClean="0"/>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9699" name="備忘稿版面配置區 2"/>
          <p:cNvSpPr>
            <a:spLocks noGrp="1"/>
          </p:cNvSpPr>
          <p:nvPr>
            <p:ph type="body" idx="1"/>
          </p:nvPr>
        </p:nvSpPr>
        <p:spPr bwMode="auto">
          <a:noFill/>
        </p:spPr>
        <p:txBody>
          <a:bodyPr/>
          <a:lstStyle/>
          <a:p>
            <a:pPr>
              <a:spcBef>
                <a:spcPct val="0"/>
              </a:spcBef>
            </a:pPr>
            <a:r>
              <a:rPr lang="en-US" smtClean="0"/>
              <a:t>In this slide The two probe transfer c</a:t>
            </a:r>
            <a:r>
              <a:rPr lang="en-US" smtClean="0">
                <a:solidFill>
                  <a:schemeClr val="bg1"/>
                </a:solidFill>
              </a:rPr>
              <a:t>haracteristics is showing </a:t>
            </a:r>
            <a:endParaRPr lang="en-US" smtClean="0"/>
          </a:p>
          <a:p>
            <a:pPr>
              <a:spcBef>
                <a:spcPct val="0"/>
              </a:spcBef>
            </a:pPr>
            <a:endParaRPr lang="en-US" smtClean="0"/>
          </a:p>
          <a:p>
            <a:pPr>
              <a:spcBef>
                <a:spcPct val="0"/>
              </a:spcBef>
            </a:pPr>
            <a:r>
              <a:rPr lang="en-US" smtClean="0"/>
              <a:t>Metal-insulator transition on both electron and hole channel</a:t>
            </a:r>
          </a:p>
          <a:p>
            <a:pPr>
              <a:spcBef>
                <a:spcPct val="0"/>
              </a:spcBef>
            </a:pPr>
            <a:endParaRPr lang="en-US" smtClean="0"/>
          </a:p>
          <a:p>
            <a:pPr>
              <a:spcBef>
                <a:spcPct val="0"/>
              </a:spcBef>
            </a:pPr>
            <a:r>
              <a:rPr lang="en-US" smtClean="0"/>
              <a:t>Field-effect mobility  extracted from the metallic region at higher gate voltages,  where the conductivity increases with decreasing temperature </a:t>
            </a:r>
          </a:p>
          <a:p>
            <a:pPr>
              <a:spcBef>
                <a:spcPct val="0"/>
              </a:spcBef>
            </a:pPr>
            <a:endParaRPr lang="en-US" smtClean="0"/>
          </a:p>
          <a:p>
            <a:pPr>
              <a:spcBef>
                <a:spcPct val="0"/>
              </a:spcBef>
            </a:pPr>
            <a:r>
              <a:rPr lang="en-US" smtClean="0"/>
              <a:t>The gamma of electron is ~ 1.7 and  for hole ~1.0 </a:t>
            </a:r>
          </a:p>
          <a:p>
            <a:pPr>
              <a:spcBef>
                <a:spcPct val="0"/>
              </a:spcBef>
            </a:pPr>
            <a:endParaRPr lang="en-US" smtClean="0"/>
          </a:p>
          <a:p>
            <a:pPr>
              <a:spcBef>
                <a:spcPct val="0"/>
              </a:spcBef>
            </a:pPr>
            <a:r>
              <a:rPr lang="en-US" smtClean="0"/>
              <a:t>Next we will compare with the result of IL gated graphene devices, </a:t>
            </a:r>
          </a:p>
          <a:p>
            <a:pPr>
              <a:spcBef>
                <a:spcPct val="0"/>
              </a:spcBef>
            </a:pPr>
            <a:endParaRPr lang="en-US" smtClean="0"/>
          </a:p>
          <a:p>
            <a:pPr>
              <a:spcBef>
                <a:spcPct val="0"/>
              </a:spcBef>
            </a:pPr>
            <a:endParaRPr lang="en-US" smtClean="0"/>
          </a:p>
          <a:p>
            <a:pPr>
              <a:spcBef>
                <a:spcPct val="0"/>
              </a:spcBef>
            </a:pPr>
            <a:r>
              <a:rPr lang="en-US" smtClean="0"/>
              <a:t>We extract FE mobility from the linear part of metallic at high gate voltage</a:t>
            </a:r>
          </a:p>
          <a:p>
            <a:pPr>
              <a:spcBef>
                <a:spcPct val="0"/>
              </a:spcBef>
            </a:pPr>
            <a:endParaRPr lang="en-US" smtClean="0"/>
          </a:p>
        </p:txBody>
      </p:sp>
      <p:sp>
        <p:nvSpPr>
          <p:cNvPr id="29700" name="投影片編號版面配置區 3"/>
          <p:cNvSpPr>
            <a:spLocks noGrp="1"/>
          </p:cNvSpPr>
          <p:nvPr>
            <p:ph type="sldNum" sz="quarter" idx="5"/>
          </p:nvPr>
        </p:nvSpPr>
        <p:spPr bwMode="auto">
          <a:noFill/>
          <a:ln>
            <a:miter lim="800000"/>
            <a:headEnd/>
            <a:tailEnd/>
          </a:ln>
        </p:spPr>
        <p:txBody>
          <a:bodyPr/>
          <a:lstStyle/>
          <a:p>
            <a:fld id="{E08810EF-80B1-421D-88D2-A7AC246D85C9}" type="slidenum">
              <a:rPr lang="en-US" smtClean="0"/>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30723" name="備忘稿版面配置區 2"/>
          <p:cNvSpPr>
            <a:spLocks noGrp="1"/>
          </p:cNvSpPr>
          <p:nvPr>
            <p:ph type="body" idx="1"/>
          </p:nvPr>
        </p:nvSpPr>
        <p:spPr bwMode="auto">
          <a:noFill/>
        </p:spPr>
        <p:txBody>
          <a:bodyPr/>
          <a:lstStyle/>
          <a:p>
            <a:r>
              <a:rPr lang="en-US" smtClean="0"/>
              <a:t>The 2 probe  electron and hole mobilities of WSe2 devices with BV and F4-TCNQ doped graphene contacts are consistent with the mobility values of similar devices with ionic liquid gated graphene contacts, indicating the BV  and F4-TCNQ has effectively reduced the Schottky barrier to achieve good electrical contacts. </a:t>
            </a:r>
          </a:p>
          <a:p>
            <a:r>
              <a:rPr lang="en-US" smtClean="0"/>
              <a:t>  </a:t>
            </a:r>
          </a:p>
          <a:p>
            <a:r>
              <a:rPr lang="en-US" smtClean="0"/>
              <a:t>To furthermore investigate the intrinsic properties of the WSe2 channel, 4 probe measurement is needed</a:t>
            </a:r>
          </a:p>
        </p:txBody>
      </p:sp>
      <p:sp>
        <p:nvSpPr>
          <p:cNvPr id="30724" name="投影片編號版面配置區 3"/>
          <p:cNvSpPr>
            <a:spLocks noGrp="1"/>
          </p:cNvSpPr>
          <p:nvPr>
            <p:ph type="sldNum" sz="quarter" idx="5"/>
          </p:nvPr>
        </p:nvSpPr>
        <p:spPr bwMode="auto">
          <a:noFill/>
          <a:ln>
            <a:miter lim="800000"/>
            <a:headEnd/>
            <a:tailEnd/>
          </a:ln>
        </p:spPr>
        <p:txBody>
          <a:bodyPr/>
          <a:lstStyle/>
          <a:p>
            <a:fld id="{CF156EE4-B9C4-4231-8B16-700E0AA9CB90}" type="slidenum">
              <a:rPr lang="en-US" smtClean="0"/>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31747" name="備忘稿版面配置區 2"/>
          <p:cNvSpPr>
            <a:spLocks noGrp="1"/>
          </p:cNvSpPr>
          <p:nvPr>
            <p:ph type="body" idx="1"/>
          </p:nvPr>
        </p:nvSpPr>
        <p:spPr bwMode="auto">
          <a:noFill/>
        </p:spPr>
        <p:txBody>
          <a:bodyPr/>
          <a:lstStyle/>
          <a:p>
            <a:r>
              <a:rPr lang="en-US" smtClean="0"/>
              <a:t>And again we extract the mobility by fitting the linear region at higher gate for both electron and hole side</a:t>
            </a:r>
          </a:p>
          <a:p>
            <a:endParaRPr lang="en-US" smtClean="0"/>
          </a:p>
        </p:txBody>
      </p:sp>
      <p:sp>
        <p:nvSpPr>
          <p:cNvPr id="31748" name="投影片編號版面配置區 3"/>
          <p:cNvSpPr>
            <a:spLocks noGrp="1"/>
          </p:cNvSpPr>
          <p:nvPr>
            <p:ph type="sldNum" sz="quarter" idx="5"/>
          </p:nvPr>
        </p:nvSpPr>
        <p:spPr bwMode="auto">
          <a:noFill/>
          <a:ln>
            <a:miter lim="800000"/>
            <a:headEnd/>
            <a:tailEnd/>
          </a:ln>
        </p:spPr>
        <p:txBody>
          <a:bodyPr/>
          <a:lstStyle/>
          <a:p>
            <a:fld id="{EF726B9D-4FDB-449A-9DBB-3CD7268DDB3B}" type="slidenum">
              <a:rPr lang="en-US" smtClean="0"/>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32771" name="備忘稿版面配置區 2"/>
          <p:cNvSpPr>
            <a:spLocks noGrp="1"/>
          </p:cNvSpPr>
          <p:nvPr>
            <p:ph type="body" idx="1"/>
          </p:nvPr>
        </p:nvSpPr>
        <p:spPr bwMode="auto">
          <a:noFill/>
        </p:spPr>
        <p:txBody>
          <a:bodyPr/>
          <a:lstStyle/>
          <a:p>
            <a:pPr>
              <a:spcBef>
                <a:spcPct val="0"/>
              </a:spcBef>
            </a:pPr>
            <a:r>
              <a:rPr lang="en-US" smtClean="0"/>
              <a:t>The Result is showing that hole mobility is higher than electron mobility, which can be attributed to the smaller effective mass of holes compared to electrons in WSe2, also the gamma value for electron side is similar to the gammar of MoS2  indicate the min. of charge impurity scattering of the device </a:t>
            </a:r>
          </a:p>
          <a:p>
            <a:pPr>
              <a:spcBef>
                <a:spcPct val="0"/>
              </a:spcBef>
            </a:pPr>
            <a:r>
              <a:rPr lang="en-US" smtClean="0"/>
              <a:t>Nevertheless, the gamma for hole is around 1.5 suggesting the possibly different scattering mechanisms for holes and holes in WSe2. </a:t>
            </a:r>
            <a:endParaRPr lang="en-US" smtClean="0">
              <a:solidFill>
                <a:srgbClr val="FF0000"/>
              </a:solidFill>
            </a:endParaRPr>
          </a:p>
          <a:p>
            <a:pPr>
              <a:spcBef>
                <a:spcPct val="0"/>
              </a:spcBef>
            </a:pPr>
            <a:r>
              <a:rPr lang="en-US" sz="1800" b="1" smtClean="0">
                <a:solidFill>
                  <a:srgbClr val="FF0000"/>
                </a:solidFill>
              </a:rPr>
              <a:t>If people ask you about examples of different scattering mechanisms for electrons and phonons, you can say “possibly different electron-phonon coupling strength”.</a:t>
            </a:r>
          </a:p>
          <a:p>
            <a:pPr>
              <a:spcBef>
                <a:spcPct val="0"/>
              </a:spcBef>
            </a:pPr>
            <a:endParaRPr lang="en-US" smtClean="0"/>
          </a:p>
        </p:txBody>
      </p:sp>
      <p:sp>
        <p:nvSpPr>
          <p:cNvPr id="32772" name="投影片編號版面配置區 3"/>
          <p:cNvSpPr>
            <a:spLocks noGrp="1"/>
          </p:cNvSpPr>
          <p:nvPr>
            <p:ph type="sldNum" sz="quarter" idx="5"/>
          </p:nvPr>
        </p:nvSpPr>
        <p:spPr bwMode="auto">
          <a:noFill/>
          <a:ln>
            <a:miter lim="800000"/>
            <a:headEnd/>
            <a:tailEnd/>
          </a:ln>
        </p:spPr>
        <p:txBody>
          <a:bodyPr/>
          <a:lstStyle/>
          <a:p>
            <a:fld id="{324A508D-5031-4210-889B-B8E2FA7C4391}" type="slidenum">
              <a:rPr lang="en-US" smtClean="0"/>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33795" name="備忘稿版面配置區 2"/>
          <p:cNvSpPr>
            <a:spLocks noGrp="1"/>
          </p:cNvSpPr>
          <p:nvPr>
            <p:ph type="body" idx="1"/>
          </p:nvPr>
        </p:nvSpPr>
        <p:spPr bwMode="auto">
          <a:noFill/>
        </p:spPr>
        <p:txBody>
          <a:bodyPr/>
          <a:lstStyle/>
          <a:p>
            <a:endParaRPr lang="en-US" smtClean="0"/>
          </a:p>
        </p:txBody>
      </p:sp>
      <p:sp>
        <p:nvSpPr>
          <p:cNvPr id="33796" name="投影片編號版面配置區 3"/>
          <p:cNvSpPr>
            <a:spLocks noGrp="1"/>
          </p:cNvSpPr>
          <p:nvPr>
            <p:ph type="sldNum" sz="quarter" idx="5"/>
          </p:nvPr>
        </p:nvSpPr>
        <p:spPr bwMode="auto">
          <a:noFill/>
          <a:ln>
            <a:miter lim="800000"/>
            <a:headEnd/>
            <a:tailEnd/>
          </a:ln>
        </p:spPr>
        <p:txBody>
          <a:bodyPr/>
          <a:lstStyle/>
          <a:p>
            <a:fld id="{E0C66DB7-5396-4552-A33A-42AD236248F9}" type="slidenum">
              <a:rPr lang="en-US" smtClean="0"/>
              <a:pPr/>
              <a:t>16</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0483" name="備忘稿版面配置區 2"/>
          <p:cNvSpPr>
            <a:spLocks noGrp="1"/>
          </p:cNvSpPr>
          <p:nvPr>
            <p:ph type="body" idx="1"/>
          </p:nvPr>
        </p:nvSpPr>
        <p:spPr bwMode="auto">
          <a:noFill/>
        </p:spPr>
        <p:txBody>
          <a:bodyPr/>
          <a:lstStyle/>
          <a:p>
            <a:r>
              <a:rPr lang="en-US" smtClean="0"/>
              <a:t>However, With the large badgap, WSe2 often fail to form good ohmic contact with convention metal electrode which introduces  the main challenge </a:t>
            </a:r>
          </a:p>
          <a:p>
            <a:endParaRPr lang="en-US" smtClean="0"/>
          </a:p>
          <a:p>
            <a:r>
              <a:rPr lang="en-US" smtClean="0"/>
              <a:t>In order to overcome this challenge we start with the study of contact engeering</a:t>
            </a:r>
          </a:p>
          <a:p>
            <a:endParaRPr lang="en-US" smtClean="0"/>
          </a:p>
          <a:p>
            <a:r>
              <a:rPr lang="en-US" smtClean="0"/>
              <a:t>Furthermore, in order to preserve the intrinsic channel properties of 2D  TMDs, we will use h-BN to encapsulate the WSe2 channel. </a:t>
            </a:r>
          </a:p>
        </p:txBody>
      </p:sp>
      <p:sp>
        <p:nvSpPr>
          <p:cNvPr id="20484" name="投影片編號版面配置區 3"/>
          <p:cNvSpPr>
            <a:spLocks noGrp="1"/>
          </p:cNvSpPr>
          <p:nvPr>
            <p:ph type="sldNum" sz="quarter" idx="5"/>
          </p:nvPr>
        </p:nvSpPr>
        <p:spPr bwMode="auto">
          <a:noFill/>
          <a:ln>
            <a:miter lim="800000"/>
            <a:headEnd/>
            <a:tailEnd/>
          </a:ln>
        </p:spPr>
        <p:txBody>
          <a:bodyPr/>
          <a:lstStyle/>
          <a:p>
            <a:fld id="{341E624B-46CB-4098-8CFC-DA50476AD9CC}"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1507" name="備忘稿版面配置區 2"/>
          <p:cNvSpPr>
            <a:spLocks noGrp="1"/>
          </p:cNvSpPr>
          <p:nvPr>
            <p:ph type="body" idx="1"/>
          </p:nvPr>
        </p:nvSpPr>
        <p:spPr bwMode="auto">
          <a:noFill/>
        </p:spPr>
        <p:txBody>
          <a:bodyPr/>
          <a:lstStyle/>
          <a:p>
            <a:r>
              <a:rPr lang="en-US" smtClean="0"/>
              <a:t>In this work, we use graphene as electrode material with tunable work function to overcome </a:t>
            </a:r>
          </a:p>
          <a:p>
            <a:r>
              <a:rPr lang="en-US" smtClean="0"/>
              <a:t>the limitations of metal electrodes to contact few-layer WSe2 FETs.</a:t>
            </a:r>
          </a:p>
          <a:p>
            <a:r>
              <a:rPr lang="en-US" smtClean="0"/>
              <a:t>By using the extreemelylarge electric double layer capacticance of an ionic liquid gate, the work function of graphene can be modulated within an anormously large range to line it up the conduction and valence band edges. </a:t>
            </a:r>
          </a:p>
          <a:p>
            <a:endParaRPr lang="en-US" smtClean="0"/>
          </a:p>
          <a:p>
            <a:r>
              <a:rPr lang="en-US" smtClean="0"/>
              <a:t>As how does the Ionic liquid works, we demostrate in this graphe,  when we apply top gate voltage the carriers will accumulate on the top ans bottom which gives the electrostatically doping on graphene contatcs and when we continusly apply top gate voltage on IL while cooling down the temp below IL the mobile ions will be forzen which allowed us to contniously doping on graphene </a:t>
            </a:r>
          </a:p>
        </p:txBody>
      </p:sp>
      <p:sp>
        <p:nvSpPr>
          <p:cNvPr id="21508" name="投影片編號版面配置區 3"/>
          <p:cNvSpPr>
            <a:spLocks noGrp="1"/>
          </p:cNvSpPr>
          <p:nvPr>
            <p:ph type="sldNum" sz="quarter" idx="5"/>
          </p:nvPr>
        </p:nvSpPr>
        <p:spPr bwMode="auto">
          <a:noFill/>
          <a:ln>
            <a:miter lim="800000"/>
            <a:headEnd/>
            <a:tailEnd/>
          </a:ln>
        </p:spPr>
        <p:txBody>
          <a:bodyPr/>
          <a:lstStyle/>
          <a:p>
            <a:fld id="{7383B21B-CCC2-4FD4-9CE2-527ECE9A62C1}" type="slidenum">
              <a:rPr lang="en-US" smtClean="0"/>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2531" name="備忘稿版面配置區 2"/>
          <p:cNvSpPr>
            <a:spLocks noGrp="1"/>
          </p:cNvSpPr>
          <p:nvPr>
            <p:ph type="body" idx="1"/>
          </p:nvPr>
        </p:nvSpPr>
        <p:spPr bwMode="auto">
          <a:noFill/>
        </p:spPr>
        <p:txBody>
          <a:bodyPr/>
          <a:lstStyle/>
          <a:p>
            <a:pPr eaLnBrk="1" hangingPunct="1">
              <a:spcBef>
                <a:spcPct val="0"/>
              </a:spcBef>
            </a:pPr>
            <a:r>
              <a:rPr lang="en-US" smtClean="0"/>
              <a:t>Without applying IL gate voltage, the drain-source current is low and nonlinear, indicating of a significant Schottky barrier.  After applying IL gate to electrostatically dope the graphene contacts, the IV curves become much more linear and their current values also increase dramatically, indicating significant reduction  of the barrier height. </a:t>
            </a:r>
          </a:p>
        </p:txBody>
      </p:sp>
      <p:sp>
        <p:nvSpPr>
          <p:cNvPr id="22532" name="投影片編號版面配置區 3"/>
          <p:cNvSpPr>
            <a:spLocks noGrp="1"/>
          </p:cNvSpPr>
          <p:nvPr>
            <p:ph type="sldNum" sz="quarter" idx="5"/>
          </p:nvPr>
        </p:nvSpPr>
        <p:spPr bwMode="auto">
          <a:noFill/>
          <a:ln>
            <a:miter lim="800000"/>
            <a:headEnd/>
            <a:tailEnd/>
          </a:ln>
        </p:spPr>
        <p:txBody>
          <a:bodyPr/>
          <a:lstStyle/>
          <a:p>
            <a:fld id="{41D6245F-2B96-4AD6-BAF9-A9806CC11678}" type="slidenum">
              <a:rPr lang="en-US" smtClean="0"/>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3555" name="備忘稿版面配置區 2"/>
          <p:cNvSpPr>
            <a:spLocks noGrp="1"/>
          </p:cNvSpPr>
          <p:nvPr>
            <p:ph type="body" idx="1"/>
          </p:nvPr>
        </p:nvSpPr>
        <p:spPr bwMode="auto">
          <a:noFill/>
        </p:spPr>
        <p:txBody>
          <a:bodyPr/>
          <a:lstStyle/>
          <a:p>
            <a:r>
              <a:rPr lang="en-US" smtClean="0"/>
              <a:t>The low resistance contacts enabled by the ionic liquid gate tuned graphene contacts make it possible to study the intrinsic channel properties of our WSe2 devices. </a:t>
            </a:r>
          </a:p>
          <a:p>
            <a:endParaRPr lang="en-US" smtClean="0"/>
          </a:p>
          <a:p>
            <a:endParaRPr lang="en-US" smtClean="0"/>
          </a:p>
        </p:txBody>
      </p:sp>
      <p:sp>
        <p:nvSpPr>
          <p:cNvPr id="23556" name="投影片編號版面配置區 3"/>
          <p:cNvSpPr>
            <a:spLocks noGrp="1"/>
          </p:cNvSpPr>
          <p:nvPr>
            <p:ph type="sldNum" sz="quarter" idx="5"/>
          </p:nvPr>
        </p:nvSpPr>
        <p:spPr bwMode="auto">
          <a:noFill/>
          <a:ln>
            <a:miter lim="800000"/>
            <a:headEnd/>
            <a:tailEnd/>
          </a:ln>
        </p:spPr>
        <p:txBody>
          <a:bodyPr/>
          <a:lstStyle/>
          <a:p>
            <a:fld id="{0DF2DE37-3F98-4139-9F5C-349226587635}"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4579" name="備忘稿版面配置區 2"/>
          <p:cNvSpPr>
            <a:spLocks noGrp="1"/>
          </p:cNvSpPr>
          <p:nvPr>
            <p:ph type="body" idx="1"/>
          </p:nvPr>
        </p:nvSpPr>
        <p:spPr bwMode="auto">
          <a:noFill/>
        </p:spPr>
        <p:txBody>
          <a:bodyPr/>
          <a:lstStyle/>
          <a:p>
            <a:r>
              <a:rPr lang="en-US" smtClean="0"/>
              <a:t>As a proof of principle,  ionic liquid gating is effective in reducing the Schottky barrier at the graphene/WSe2 contacts. </a:t>
            </a:r>
          </a:p>
          <a:p>
            <a:r>
              <a:rPr lang="en-US" smtClean="0"/>
              <a:t>However, methods to achive high electron- and hole-doping of graphene that yield more permanent and air-stable contacts are needed for practical device applcaitons. </a:t>
            </a:r>
          </a:p>
          <a:p>
            <a:r>
              <a:rPr lang="en-US" smtClean="0"/>
              <a:t>For the rest of the talk, I will focus on air stable molecular doping methods to highly n- and p- dope graphene electrodes to achieve low barrier contacts for the electron and hole channels, respectively. Specifically, we will use strong electron donor, Benxyl Viologen to heavily n-dope and strong electron acceptor F4-TCNQ to heavily p-dope graphene electrodes. </a:t>
            </a:r>
          </a:p>
          <a:p>
            <a:endParaRPr lang="en-US" smtClean="0"/>
          </a:p>
          <a:p>
            <a:r>
              <a:rPr lang="en-US" smtClean="0"/>
              <a:t>Furthurmore, in order to preserve the intrinsinc transport properties and study the performance limit of WSe2 as a channel material, we have encapsulated the WSe2 channel with ultra clean, atmoically flat, and chemcially innert h-BN as substrate/dielectric and top capping layers. </a:t>
            </a:r>
          </a:p>
        </p:txBody>
      </p:sp>
      <p:sp>
        <p:nvSpPr>
          <p:cNvPr id="24580" name="投影片編號版面配置區 3"/>
          <p:cNvSpPr>
            <a:spLocks noGrp="1"/>
          </p:cNvSpPr>
          <p:nvPr>
            <p:ph type="sldNum" sz="quarter" idx="5"/>
          </p:nvPr>
        </p:nvSpPr>
        <p:spPr bwMode="auto">
          <a:noFill/>
          <a:ln>
            <a:miter lim="800000"/>
            <a:headEnd/>
            <a:tailEnd/>
          </a:ln>
        </p:spPr>
        <p:txBody>
          <a:bodyPr/>
          <a:lstStyle/>
          <a:p>
            <a:fld id="{B3829E52-9CFA-476F-BFEF-37FDB242523B}"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5603" name="備忘稿版面配置區 2"/>
          <p:cNvSpPr>
            <a:spLocks noGrp="1"/>
          </p:cNvSpPr>
          <p:nvPr>
            <p:ph type="body" idx="1"/>
          </p:nvPr>
        </p:nvSpPr>
        <p:spPr bwMode="auto">
          <a:noFill/>
        </p:spPr>
        <p:txBody>
          <a:bodyPr/>
          <a:lstStyle/>
          <a:p>
            <a:r>
              <a:rPr lang="en-US" smtClean="0"/>
              <a:t>Here is a optical micrograph of a typical few layer WSe2 device encapsulated by bottom and top h-BN protection layers and contacted by graphene</a:t>
            </a:r>
          </a:p>
        </p:txBody>
      </p:sp>
      <p:sp>
        <p:nvSpPr>
          <p:cNvPr id="25604" name="投影片編號版面配置區 3"/>
          <p:cNvSpPr>
            <a:spLocks noGrp="1"/>
          </p:cNvSpPr>
          <p:nvPr>
            <p:ph type="sldNum" sz="quarter" idx="5"/>
          </p:nvPr>
        </p:nvSpPr>
        <p:spPr bwMode="auto">
          <a:noFill/>
          <a:ln>
            <a:miter lim="800000"/>
            <a:headEnd/>
            <a:tailEnd/>
          </a:ln>
        </p:spPr>
        <p:txBody>
          <a:bodyPr/>
          <a:lstStyle/>
          <a:p>
            <a:fld id="{5DC2E64E-58C1-4DD6-BAC7-1168B0FD6399}" type="slidenum">
              <a:rPr lang="en-US" smtClean="0"/>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6627" name="備忘稿版面配置區 2"/>
          <p:cNvSpPr>
            <a:spLocks noGrp="1"/>
          </p:cNvSpPr>
          <p:nvPr>
            <p:ph type="body" idx="1"/>
          </p:nvPr>
        </p:nvSpPr>
        <p:spPr bwMode="auto">
          <a:noFill/>
        </p:spPr>
        <p:txBody>
          <a:bodyPr/>
          <a:lstStyle/>
          <a:p>
            <a:r>
              <a:rPr lang="en-US" smtClean="0"/>
              <a:t>Mutilayer of graphit is transfer to sub as a back gate electrode </a:t>
            </a:r>
          </a:p>
          <a:p>
            <a:endParaRPr lang="en-US" smtClean="0"/>
          </a:p>
          <a:p>
            <a:r>
              <a:rPr lang="en-US" smtClean="0"/>
              <a:t>For this device we will first check the two probe measurement by using BV and TCNQ doping method and compared to the IL doping methods.  Follow with the four probe measurement which is needed  in order to investigate the intrinsic WSe2 channel properties. </a:t>
            </a:r>
          </a:p>
        </p:txBody>
      </p:sp>
      <p:sp>
        <p:nvSpPr>
          <p:cNvPr id="26628" name="投影片編號版面配置區 3"/>
          <p:cNvSpPr>
            <a:spLocks noGrp="1"/>
          </p:cNvSpPr>
          <p:nvPr>
            <p:ph type="sldNum" sz="quarter" idx="5"/>
          </p:nvPr>
        </p:nvSpPr>
        <p:spPr bwMode="auto">
          <a:noFill/>
          <a:ln>
            <a:miter lim="800000"/>
            <a:headEnd/>
            <a:tailEnd/>
          </a:ln>
        </p:spPr>
        <p:txBody>
          <a:bodyPr/>
          <a:lstStyle/>
          <a:p>
            <a:fld id="{E67E85D6-61A2-4A34-8B27-53BE7F32142E}" type="slidenum">
              <a:rPr lang="en-US" smtClean="0"/>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7651" name="備忘稿版面配置區 2"/>
          <p:cNvSpPr>
            <a:spLocks noGrp="1"/>
          </p:cNvSpPr>
          <p:nvPr>
            <p:ph type="body" idx="1"/>
          </p:nvPr>
        </p:nvSpPr>
        <p:spPr bwMode="auto">
          <a:noFill/>
        </p:spPr>
        <p:txBody>
          <a:bodyPr/>
          <a:lstStyle/>
          <a:p>
            <a:r>
              <a:rPr lang="en-US" smtClean="0"/>
              <a:t>To begin with, we first testify the doping level of graphene by air stable molecular surface charge transfer doping method,  as the result the large shift of the Diract point of graphene  indicate that the BV and TCNQ gives the heavily n doping and doping g on graphene contacts respectively. </a:t>
            </a:r>
          </a:p>
        </p:txBody>
      </p:sp>
      <p:sp>
        <p:nvSpPr>
          <p:cNvPr id="27652" name="投影片編號版面配置區 3"/>
          <p:cNvSpPr>
            <a:spLocks noGrp="1"/>
          </p:cNvSpPr>
          <p:nvPr>
            <p:ph type="sldNum" sz="quarter" idx="5"/>
          </p:nvPr>
        </p:nvSpPr>
        <p:spPr bwMode="auto">
          <a:noFill/>
          <a:ln>
            <a:miter lim="800000"/>
            <a:headEnd/>
            <a:tailEnd/>
          </a:ln>
        </p:spPr>
        <p:txBody>
          <a:bodyPr/>
          <a:lstStyle/>
          <a:p>
            <a:fld id="{B6B2555B-D7E9-42C3-B981-669BDE645E0E}"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a:p>
        </p:txBody>
      </p:sp>
      <p:sp>
        <p:nvSpPr>
          <p:cNvPr id="4" name="日期版面配置區 3"/>
          <p:cNvSpPr>
            <a:spLocks noGrp="1"/>
          </p:cNvSpPr>
          <p:nvPr>
            <p:ph type="dt" sz="half" idx="10"/>
          </p:nvPr>
        </p:nvSpPr>
        <p:spPr/>
        <p:txBody>
          <a:bodyPr/>
          <a:lstStyle>
            <a:lvl1pPr>
              <a:defRPr/>
            </a:lvl1pPr>
          </a:lstStyle>
          <a:p>
            <a:pPr>
              <a:defRPr/>
            </a:pPr>
            <a:fld id="{FDDA1BB9-B854-4686-9C6A-865F18C298D6}" type="datetimeFigureOut">
              <a:rPr lang="en-US"/>
              <a:pPr>
                <a:defRPr/>
              </a:pPr>
              <a:t>2/1/2016</a:t>
            </a:fld>
            <a:endParaRPr lang="en-US"/>
          </a:p>
        </p:txBody>
      </p:sp>
      <p:sp>
        <p:nvSpPr>
          <p:cNvPr id="5" name="頁尾版面配置區 4"/>
          <p:cNvSpPr>
            <a:spLocks noGrp="1"/>
          </p:cNvSpPr>
          <p:nvPr>
            <p:ph type="ftr" sz="quarter" idx="11"/>
          </p:nvPr>
        </p:nvSpPr>
        <p:spPr/>
        <p:txBody>
          <a:bodyPr/>
          <a:lstStyle>
            <a:lvl1pPr>
              <a:defRPr/>
            </a:lvl1pPr>
          </a:lstStyle>
          <a:p>
            <a:pPr>
              <a:defRPr/>
            </a:pPr>
            <a:endParaRPr lang="en-US"/>
          </a:p>
        </p:txBody>
      </p:sp>
      <p:sp>
        <p:nvSpPr>
          <p:cNvPr id="6" name="投影片編號版面配置區 5"/>
          <p:cNvSpPr>
            <a:spLocks noGrp="1"/>
          </p:cNvSpPr>
          <p:nvPr>
            <p:ph type="sldNum" sz="quarter" idx="12"/>
          </p:nvPr>
        </p:nvSpPr>
        <p:spPr/>
        <p:txBody>
          <a:bodyPr/>
          <a:lstStyle>
            <a:lvl1pPr>
              <a:defRPr/>
            </a:lvl1pPr>
          </a:lstStyle>
          <a:p>
            <a:pPr>
              <a:defRPr/>
            </a:pPr>
            <a:fld id="{8E261D14-EFB1-4434-AB62-5FCEE976F95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lvl1pPr>
              <a:defRPr/>
            </a:lvl1pPr>
          </a:lstStyle>
          <a:p>
            <a:pPr>
              <a:defRPr/>
            </a:pPr>
            <a:fld id="{8C96006F-82C8-4B7D-9D03-D9C28D5ABC7F}" type="datetimeFigureOut">
              <a:rPr lang="en-US"/>
              <a:pPr>
                <a:defRPr/>
              </a:pPr>
              <a:t>2/1/2016</a:t>
            </a:fld>
            <a:endParaRPr lang="en-US"/>
          </a:p>
        </p:txBody>
      </p:sp>
      <p:sp>
        <p:nvSpPr>
          <p:cNvPr id="5" name="頁尾版面配置區 4"/>
          <p:cNvSpPr>
            <a:spLocks noGrp="1"/>
          </p:cNvSpPr>
          <p:nvPr>
            <p:ph type="ftr" sz="quarter" idx="11"/>
          </p:nvPr>
        </p:nvSpPr>
        <p:spPr/>
        <p:txBody>
          <a:bodyPr/>
          <a:lstStyle>
            <a:lvl1pPr>
              <a:defRPr/>
            </a:lvl1pPr>
          </a:lstStyle>
          <a:p>
            <a:pPr>
              <a:defRPr/>
            </a:pPr>
            <a:endParaRPr lang="en-US"/>
          </a:p>
        </p:txBody>
      </p:sp>
      <p:sp>
        <p:nvSpPr>
          <p:cNvPr id="6" name="投影片編號版面配置區 5"/>
          <p:cNvSpPr>
            <a:spLocks noGrp="1"/>
          </p:cNvSpPr>
          <p:nvPr>
            <p:ph type="sldNum" sz="quarter" idx="12"/>
          </p:nvPr>
        </p:nvSpPr>
        <p:spPr/>
        <p:txBody>
          <a:bodyPr/>
          <a:lstStyle>
            <a:lvl1pPr>
              <a:defRPr/>
            </a:lvl1pPr>
          </a:lstStyle>
          <a:p>
            <a:pPr>
              <a:defRPr/>
            </a:pPr>
            <a:fld id="{5277D1A3-8892-4399-B0A0-BA1747F84A3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lvl1pPr>
              <a:defRPr/>
            </a:lvl1pPr>
          </a:lstStyle>
          <a:p>
            <a:pPr>
              <a:defRPr/>
            </a:pPr>
            <a:fld id="{8B4A6EA2-C8D6-484D-88F1-A3087BFA322A}" type="datetimeFigureOut">
              <a:rPr lang="en-US"/>
              <a:pPr>
                <a:defRPr/>
              </a:pPr>
              <a:t>2/1/2016</a:t>
            </a:fld>
            <a:endParaRPr lang="en-US"/>
          </a:p>
        </p:txBody>
      </p:sp>
      <p:sp>
        <p:nvSpPr>
          <p:cNvPr id="5" name="頁尾版面配置區 4"/>
          <p:cNvSpPr>
            <a:spLocks noGrp="1"/>
          </p:cNvSpPr>
          <p:nvPr>
            <p:ph type="ftr" sz="quarter" idx="11"/>
          </p:nvPr>
        </p:nvSpPr>
        <p:spPr/>
        <p:txBody>
          <a:bodyPr/>
          <a:lstStyle>
            <a:lvl1pPr>
              <a:defRPr/>
            </a:lvl1pPr>
          </a:lstStyle>
          <a:p>
            <a:pPr>
              <a:defRPr/>
            </a:pPr>
            <a:endParaRPr lang="en-US"/>
          </a:p>
        </p:txBody>
      </p:sp>
      <p:sp>
        <p:nvSpPr>
          <p:cNvPr id="6" name="投影片編號版面配置區 5"/>
          <p:cNvSpPr>
            <a:spLocks noGrp="1"/>
          </p:cNvSpPr>
          <p:nvPr>
            <p:ph type="sldNum" sz="quarter" idx="12"/>
          </p:nvPr>
        </p:nvSpPr>
        <p:spPr/>
        <p:txBody>
          <a:bodyPr/>
          <a:lstStyle>
            <a:lvl1pPr>
              <a:defRPr/>
            </a:lvl1pPr>
          </a:lstStyle>
          <a:p>
            <a:pPr>
              <a:defRPr/>
            </a:pPr>
            <a:fld id="{CDDDD58E-46A2-4BCE-B8ED-0E073A0C64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lvl1pPr>
              <a:defRPr/>
            </a:lvl1pPr>
          </a:lstStyle>
          <a:p>
            <a:pPr>
              <a:defRPr/>
            </a:pPr>
            <a:fld id="{7A1476FA-A43C-4449-8AAB-6F7132841C93}" type="datetimeFigureOut">
              <a:rPr lang="en-US"/>
              <a:pPr>
                <a:defRPr/>
              </a:pPr>
              <a:t>2/1/2016</a:t>
            </a:fld>
            <a:endParaRPr lang="en-US"/>
          </a:p>
        </p:txBody>
      </p:sp>
      <p:sp>
        <p:nvSpPr>
          <p:cNvPr id="5" name="頁尾版面配置區 4"/>
          <p:cNvSpPr>
            <a:spLocks noGrp="1"/>
          </p:cNvSpPr>
          <p:nvPr>
            <p:ph type="ftr" sz="quarter" idx="11"/>
          </p:nvPr>
        </p:nvSpPr>
        <p:spPr/>
        <p:txBody>
          <a:bodyPr/>
          <a:lstStyle>
            <a:lvl1pPr>
              <a:defRPr/>
            </a:lvl1pPr>
          </a:lstStyle>
          <a:p>
            <a:pPr>
              <a:defRPr/>
            </a:pPr>
            <a:endParaRPr lang="en-US"/>
          </a:p>
        </p:txBody>
      </p:sp>
      <p:sp>
        <p:nvSpPr>
          <p:cNvPr id="6" name="投影片編號版面配置區 5"/>
          <p:cNvSpPr>
            <a:spLocks noGrp="1"/>
          </p:cNvSpPr>
          <p:nvPr>
            <p:ph type="sldNum" sz="quarter" idx="12"/>
          </p:nvPr>
        </p:nvSpPr>
        <p:spPr/>
        <p:txBody>
          <a:bodyPr/>
          <a:lstStyle>
            <a:lvl1pPr>
              <a:defRPr/>
            </a:lvl1pPr>
          </a:lstStyle>
          <a:p>
            <a:pPr>
              <a:defRPr/>
            </a:pPr>
            <a:fld id="{40974BB5-EC94-4D4C-B1BE-F7111F51FE9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3919AA1B-DB00-4336-9427-8B1DCA7B0BE2}" type="datetimeFigureOut">
              <a:rPr lang="en-US"/>
              <a:pPr>
                <a:defRPr/>
              </a:pPr>
              <a:t>2/1/2016</a:t>
            </a:fld>
            <a:endParaRPr lang="en-US"/>
          </a:p>
        </p:txBody>
      </p:sp>
      <p:sp>
        <p:nvSpPr>
          <p:cNvPr id="5" name="頁尾版面配置區 4"/>
          <p:cNvSpPr>
            <a:spLocks noGrp="1"/>
          </p:cNvSpPr>
          <p:nvPr>
            <p:ph type="ftr" sz="quarter" idx="11"/>
          </p:nvPr>
        </p:nvSpPr>
        <p:spPr/>
        <p:txBody>
          <a:bodyPr/>
          <a:lstStyle>
            <a:lvl1pPr>
              <a:defRPr/>
            </a:lvl1pPr>
          </a:lstStyle>
          <a:p>
            <a:pPr>
              <a:defRPr/>
            </a:pPr>
            <a:endParaRPr lang="en-US"/>
          </a:p>
        </p:txBody>
      </p:sp>
      <p:sp>
        <p:nvSpPr>
          <p:cNvPr id="6" name="投影片編號版面配置區 5"/>
          <p:cNvSpPr>
            <a:spLocks noGrp="1"/>
          </p:cNvSpPr>
          <p:nvPr>
            <p:ph type="sldNum" sz="quarter" idx="12"/>
          </p:nvPr>
        </p:nvSpPr>
        <p:spPr/>
        <p:txBody>
          <a:bodyPr/>
          <a:lstStyle>
            <a:lvl1pPr>
              <a:defRPr/>
            </a:lvl1pPr>
          </a:lstStyle>
          <a:p>
            <a:pPr>
              <a:defRPr/>
            </a:pPr>
            <a:fld id="{5FFF7D66-B965-4400-9426-A448E58CD4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3"/>
          <p:cNvSpPr>
            <a:spLocks noGrp="1"/>
          </p:cNvSpPr>
          <p:nvPr>
            <p:ph type="dt" sz="half" idx="10"/>
          </p:nvPr>
        </p:nvSpPr>
        <p:spPr/>
        <p:txBody>
          <a:bodyPr/>
          <a:lstStyle>
            <a:lvl1pPr>
              <a:defRPr/>
            </a:lvl1pPr>
          </a:lstStyle>
          <a:p>
            <a:pPr>
              <a:defRPr/>
            </a:pPr>
            <a:fld id="{2AA68723-FFD8-4401-865C-DE75191609DB}" type="datetimeFigureOut">
              <a:rPr lang="en-US"/>
              <a:pPr>
                <a:defRPr/>
              </a:pPr>
              <a:t>2/1/2016</a:t>
            </a:fld>
            <a:endParaRPr lang="en-US"/>
          </a:p>
        </p:txBody>
      </p:sp>
      <p:sp>
        <p:nvSpPr>
          <p:cNvPr id="6" name="頁尾版面配置區 4"/>
          <p:cNvSpPr>
            <a:spLocks noGrp="1"/>
          </p:cNvSpPr>
          <p:nvPr>
            <p:ph type="ftr" sz="quarter" idx="11"/>
          </p:nvPr>
        </p:nvSpPr>
        <p:spPr/>
        <p:txBody>
          <a:bodyPr/>
          <a:lstStyle>
            <a:lvl1pPr>
              <a:defRPr/>
            </a:lvl1pPr>
          </a:lstStyle>
          <a:p>
            <a:pPr>
              <a:defRPr/>
            </a:pPr>
            <a:endParaRPr lang="en-US"/>
          </a:p>
        </p:txBody>
      </p:sp>
      <p:sp>
        <p:nvSpPr>
          <p:cNvPr id="7" name="投影片編號版面配置區 5"/>
          <p:cNvSpPr>
            <a:spLocks noGrp="1"/>
          </p:cNvSpPr>
          <p:nvPr>
            <p:ph type="sldNum" sz="quarter" idx="12"/>
          </p:nvPr>
        </p:nvSpPr>
        <p:spPr/>
        <p:txBody>
          <a:bodyPr/>
          <a:lstStyle>
            <a:lvl1pPr>
              <a:defRPr/>
            </a:lvl1pPr>
          </a:lstStyle>
          <a:p>
            <a:pPr>
              <a:defRPr/>
            </a:pPr>
            <a:fld id="{96CC57BC-3184-46A1-B249-F982E5F64F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日期版面配置區 3"/>
          <p:cNvSpPr>
            <a:spLocks noGrp="1"/>
          </p:cNvSpPr>
          <p:nvPr>
            <p:ph type="dt" sz="half" idx="10"/>
          </p:nvPr>
        </p:nvSpPr>
        <p:spPr/>
        <p:txBody>
          <a:bodyPr/>
          <a:lstStyle>
            <a:lvl1pPr>
              <a:defRPr/>
            </a:lvl1pPr>
          </a:lstStyle>
          <a:p>
            <a:pPr>
              <a:defRPr/>
            </a:pPr>
            <a:fld id="{765F1C70-428A-4F20-BBCB-1F1BB987A5D4}" type="datetimeFigureOut">
              <a:rPr lang="en-US"/>
              <a:pPr>
                <a:defRPr/>
              </a:pPr>
              <a:t>2/1/2016</a:t>
            </a:fld>
            <a:endParaRPr lang="en-US"/>
          </a:p>
        </p:txBody>
      </p:sp>
      <p:sp>
        <p:nvSpPr>
          <p:cNvPr id="8" name="頁尾版面配置區 4"/>
          <p:cNvSpPr>
            <a:spLocks noGrp="1"/>
          </p:cNvSpPr>
          <p:nvPr>
            <p:ph type="ftr" sz="quarter" idx="11"/>
          </p:nvPr>
        </p:nvSpPr>
        <p:spPr/>
        <p:txBody>
          <a:bodyPr/>
          <a:lstStyle>
            <a:lvl1pPr>
              <a:defRPr/>
            </a:lvl1pPr>
          </a:lstStyle>
          <a:p>
            <a:pPr>
              <a:defRPr/>
            </a:pPr>
            <a:endParaRPr lang="en-US"/>
          </a:p>
        </p:txBody>
      </p:sp>
      <p:sp>
        <p:nvSpPr>
          <p:cNvPr id="9" name="投影片編號版面配置區 5"/>
          <p:cNvSpPr>
            <a:spLocks noGrp="1"/>
          </p:cNvSpPr>
          <p:nvPr>
            <p:ph type="sldNum" sz="quarter" idx="12"/>
          </p:nvPr>
        </p:nvSpPr>
        <p:spPr/>
        <p:txBody>
          <a:bodyPr/>
          <a:lstStyle>
            <a:lvl1pPr>
              <a:defRPr/>
            </a:lvl1pPr>
          </a:lstStyle>
          <a:p>
            <a:pPr>
              <a:defRPr/>
            </a:pPr>
            <a:fld id="{EE05AE91-45A3-4791-B392-18DCFF1BA55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日期版面配置區 3"/>
          <p:cNvSpPr>
            <a:spLocks noGrp="1"/>
          </p:cNvSpPr>
          <p:nvPr>
            <p:ph type="dt" sz="half" idx="10"/>
          </p:nvPr>
        </p:nvSpPr>
        <p:spPr/>
        <p:txBody>
          <a:bodyPr/>
          <a:lstStyle>
            <a:lvl1pPr>
              <a:defRPr/>
            </a:lvl1pPr>
          </a:lstStyle>
          <a:p>
            <a:pPr>
              <a:defRPr/>
            </a:pPr>
            <a:fld id="{AA9B24EC-7A4C-4E18-AA7B-3CE98145E46B}" type="datetimeFigureOut">
              <a:rPr lang="en-US"/>
              <a:pPr>
                <a:defRPr/>
              </a:pPr>
              <a:t>2/1/2016</a:t>
            </a:fld>
            <a:endParaRPr lang="en-US"/>
          </a:p>
        </p:txBody>
      </p:sp>
      <p:sp>
        <p:nvSpPr>
          <p:cNvPr id="4" name="頁尾版面配置區 4"/>
          <p:cNvSpPr>
            <a:spLocks noGrp="1"/>
          </p:cNvSpPr>
          <p:nvPr>
            <p:ph type="ftr" sz="quarter" idx="11"/>
          </p:nvPr>
        </p:nvSpPr>
        <p:spPr/>
        <p:txBody>
          <a:bodyPr/>
          <a:lstStyle>
            <a:lvl1pPr>
              <a:defRPr/>
            </a:lvl1pPr>
          </a:lstStyle>
          <a:p>
            <a:pPr>
              <a:defRPr/>
            </a:pPr>
            <a:endParaRPr lang="en-US"/>
          </a:p>
        </p:txBody>
      </p:sp>
      <p:sp>
        <p:nvSpPr>
          <p:cNvPr id="5" name="投影片編號版面配置區 5"/>
          <p:cNvSpPr>
            <a:spLocks noGrp="1"/>
          </p:cNvSpPr>
          <p:nvPr>
            <p:ph type="sldNum" sz="quarter" idx="12"/>
          </p:nvPr>
        </p:nvSpPr>
        <p:spPr/>
        <p:txBody>
          <a:bodyPr/>
          <a:lstStyle>
            <a:lvl1pPr>
              <a:defRPr/>
            </a:lvl1pPr>
          </a:lstStyle>
          <a:p>
            <a:pPr>
              <a:defRPr/>
            </a:pPr>
            <a:fld id="{F309C71B-59E3-4C09-944D-E79FEF5F904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3971DEBD-8C16-4E96-A247-361286909799}" type="datetimeFigureOut">
              <a:rPr lang="en-US"/>
              <a:pPr>
                <a:defRPr/>
              </a:pPr>
              <a:t>2/1/2016</a:t>
            </a:fld>
            <a:endParaRPr lang="en-US"/>
          </a:p>
        </p:txBody>
      </p:sp>
      <p:sp>
        <p:nvSpPr>
          <p:cNvPr id="3" name="頁尾版面配置區 4"/>
          <p:cNvSpPr>
            <a:spLocks noGrp="1"/>
          </p:cNvSpPr>
          <p:nvPr>
            <p:ph type="ftr" sz="quarter" idx="11"/>
          </p:nvPr>
        </p:nvSpPr>
        <p:spPr/>
        <p:txBody>
          <a:bodyPr/>
          <a:lstStyle>
            <a:lvl1pPr>
              <a:defRPr/>
            </a:lvl1pPr>
          </a:lstStyle>
          <a:p>
            <a:pPr>
              <a:defRPr/>
            </a:pPr>
            <a:endParaRPr lang="en-US"/>
          </a:p>
        </p:txBody>
      </p:sp>
      <p:sp>
        <p:nvSpPr>
          <p:cNvPr id="4" name="投影片編號版面配置區 5"/>
          <p:cNvSpPr>
            <a:spLocks noGrp="1"/>
          </p:cNvSpPr>
          <p:nvPr>
            <p:ph type="sldNum" sz="quarter" idx="12"/>
          </p:nvPr>
        </p:nvSpPr>
        <p:spPr/>
        <p:txBody>
          <a:bodyPr/>
          <a:lstStyle>
            <a:lvl1pPr>
              <a:defRPr/>
            </a:lvl1pPr>
          </a:lstStyle>
          <a:p>
            <a:pPr>
              <a:defRPr/>
            </a:pPr>
            <a:fld id="{459F4C0F-B73D-47ED-B665-122FC7AA75A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98E67C87-0DFC-47AC-9CD7-E322B88993AF}" type="datetimeFigureOut">
              <a:rPr lang="en-US"/>
              <a:pPr>
                <a:defRPr/>
              </a:pPr>
              <a:t>2/1/2016</a:t>
            </a:fld>
            <a:endParaRPr lang="en-US"/>
          </a:p>
        </p:txBody>
      </p:sp>
      <p:sp>
        <p:nvSpPr>
          <p:cNvPr id="6" name="頁尾版面配置區 4"/>
          <p:cNvSpPr>
            <a:spLocks noGrp="1"/>
          </p:cNvSpPr>
          <p:nvPr>
            <p:ph type="ftr" sz="quarter" idx="11"/>
          </p:nvPr>
        </p:nvSpPr>
        <p:spPr/>
        <p:txBody>
          <a:bodyPr/>
          <a:lstStyle>
            <a:lvl1pPr>
              <a:defRPr/>
            </a:lvl1pPr>
          </a:lstStyle>
          <a:p>
            <a:pPr>
              <a:defRPr/>
            </a:pPr>
            <a:endParaRPr lang="en-US"/>
          </a:p>
        </p:txBody>
      </p:sp>
      <p:sp>
        <p:nvSpPr>
          <p:cNvPr id="7" name="投影片編號版面配置區 5"/>
          <p:cNvSpPr>
            <a:spLocks noGrp="1"/>
          </p:cNvSpPr>
          <p:nvPr>
            <p:ph type="sldNum" sz="quarter" idx="12"/>
          </p:nvPr>
        </p:nvSpPr>
        <p:spPr/>
        <p:txBody>
          <a:bodyPr/>
          <a:lstStyle>
            <a:lvl1pPr>
              <a:defRPr/>
            </a:lvl1pPr>
          </a:lstStyle>
          <a:p>
            <a:pPr>
              <a:defRPr/>
            </a:pPr>
            <a:fld id="{F5C4FE4D-A418-43A6-8D59-EF8E3EDB34F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653BDE44-FBB5-44C4-92A3-9CF676CA2078}" type="datetimeFigureOut">
              <a:rPr lang="en-US"/>
              <a:pPr>
                <a:defRPr/>
              </a:pPr>
              <a:t>2/1/2016</a:t>
            </a:fld>
            <a:endParaRPr lang="en-US"/>
          </a:p>
        </p:txBody>
      </p:sp>
      <p:sp>
        <p:nvSpPr>
          <p:cNvPr id="6" name="頁尾版面配置區 4"/>
          <p:cNvSpPr>
            <a:spLocks noGrp="1"/>
          </p:cNvSpPr>
          <p:nvPr>
            <p:ph type="ftr" sz="quarter" idx="11"/>
          </p:nvPr>
        </p:nvSpPr>
        <p:spPr/>
        <p:txBody>
          <a:bodyPr/>
          <a:lstStyle>
            <a:lvl1pPr>
              <a:defRPr/>
            </a:lvl1pPr>
          </a:lstStyle>
          <a:p>
            <a:pPr>
              <a:defRPr/>
            </a:pPr>
            <a:endParaRPr lang="en-US"/>
          </a:p>
        </p:txBody>
      </p:sp>
      <p:sp>
        <p:nvSpPr>
          <p:cNvPr id="7" name="投影片編號版面配置區 5"/>
          <p:cNvSpPr>
            <a:spLocks noGrp="1"/>
          </p:cNvSpPr>
          <p:nvPr>
            <p:ph type="sldNum" sz="quarter" idx="12"/>
          </p:nvPr>
        </p:nvSpPr>
        <p:spPr/>
        <p:txBody>
          <a:bodyPr/>
          <a:lstStyle>
            <a:lvl1pPr>
              <a:defRPr/>
            </a:lvl1pPr>
          </a:lstStyle>
          <a:p>
            <a:pPr>
              <a:defRPr/>
            </a:pPr>
            <a:fld id="{C80C6C5B-3750-4ABD-89AB-9C66916ED2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endParaRPr lang="en-US" smtClean="0"/>
          </a:p>
        </p:txBody>
      </p:sp>
      <p:sp>
        <p:nvSpPr>
          <p:cNvPr id="3075" name="文字版面配置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smtClean="0"/>
          </a:p>
        </p:txBody>
      </p:sp>
      <p:sp>
        <p:nvSpPr>
          <p:cNvPr id="4" name="日期版面配置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5701BE2F-AFFB-4C00-B0AB-07511585759E}" type="datetimeFigureOut">
              <a:rPr lang="en-US"/>
              <a:pPr>
                <a:defRPr/>
              </a:pPr>
              <a:t>2/1/2016</a:t>
            </a:fld>
            <a:endParaRPr 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defRPr>
            </a:lvl1pPr>
          </a:lstStyle>
          <a:p>
            <a:pPr>
              <a:defRPr/>
            </a:pPr>
            <a:endParaRPr 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8E27E173-90C0-40B8-82D5-03A963D20B9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notesSlide" Target="../notesSlides/notesSlide11.xml"/><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9.emf"/><Relationship Id="rId11" Type="http://schemas.openxmlformats.org/officeDocument/2006/relationships/oleObject" Target="../embeddings/oleObject3.bin"/><Relationship Id="rId5" Type="http://schemas.openxmlformats.org/officeDocument/2006/relationships/oleObject" Target="../embeddings/oleObject1.bin"/><Relationship Id="rId10" Type="http://schemas.openxmlformats.org/officeDocument/2006/relationships/oleObject" Target="../embeddings/oleObject2.bin"/><Relationship Id="rId4" Type="http://schemas.openxmlformats.org/officeDocument/2006/relationships/image" Target="../media/image20.png"/><Relationship Id="rId9" Type="http://schemas.openxmlformats.org/officeDocument/2006/relationships/image" Target="../media/image31.emf"/></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dx.doi.org/10.1021/nl501275p" TargetMode="External"/><Relationship Id="rId5" Type="http://schemas.openxmlformats.org/officeDocument/2006/relationships/image" Target="../media/image33.emf"/><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6.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35.emf"/><Relationship Id="rId4" Type="http://schemas.openxmlformats.org/officeDocument/2006/relationships/image" Target="../media/image34.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4.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0.png"/><Relationship Id="rId5" Type="http://schemas.openxmlformats.org/officeDocument/2006/relationships/oleObject" Target="../embeddings/oleObject4.bin"/><Relationship Id="rId10" Type="http://schemas.openxmlformats.org/officeDocument/2006/relationships/image" Target="../media/image40.png"/><Relationship Id="rId4" Type="http://schemas.openxmlformats.org/officeDocument/2006/relationships/image" Target="../media/image3.jpeg"/><Relationship Id="rId9" Type="http://schemas.openxmlformats.org/officeDocument/2006/relationships/image" Target="../media/image36.emf"/></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dx.doi.org/10.1021/nl501275p"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5.png"/><Relationship Id="rId7"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hyperlink" Target="http://dx.doi.org/10.1021/nl501275p" TargetMode="External"/><Relationship Id="rId5" Type="http://schemas.openxmlformats.org/officeDocument/2006/relationships/image" Target="../media/image6.jpeg"/><Relationship Id="rId10" Type="http://schemas.openxmlformats.org/officeDocument/2006/relationships/image" Target="../media/image11.emf"/><Relationship Id="rId4" Type="http://schemas.openxmlformats.org/officeDocument/2006/relationships/image" Target="../media/image3.jpeg"/><Relationship Id="rId9"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dx.doi.org/10.1021/nl501275p" TargetMode="Externa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jpe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字方塊 3"/>
          <p:cNvSpPr txBox="1">
            <a:spLocks noChangeArrowheads="1"/>
          </p:cNvSpPr>
          <p:nvPr/>
        </p:nvSpPr>
        <p:spPr bwMode="auto">
          <a:xfrm>
            <a:off x="0" y="1935540"/>
            <a:ext cx="9144000" cy="1569660"/>
          </a:xfrm>
          <a:prstGeom prst="rect">
            <a:avLst/>
          </a:prstGeom>
          <a:gradFill flip="none" rotWithShape="1">
            <a:gsLst>
              <a:gs pos="0">
                <a:srgbClr val="FFFF00"/>
              </a:gs>
              <a:gs pos="41000">
                <a:srgbClr val="FFFF00">
                  <a:alpha val="73000"/>
                </a:srgbClr>
              </a:gs>
              <a:gs pos="100000">
                <a:srgbClr val="FFFF00">
                  <a:alpha val="0"/>
                </a:srgbClr>
              </a:gs>
            </a:gsLst>
            <a:path path="circle">
              <a:fillToRect l="50000" t="50000" r="50000" b="50000"/>
            </a:path>
            <a:tileRect/>
          </a:gradFill>
          <a:ln w="9525">
            <a:noFill/>
            <a:miter lim="800000"/>
            <a:headEnd/>
            <a:tailEnd/>
          </a:ln>
        </p:spPr>
        <p:txBody>
          <a:bodyPr>
            <a:spAutoFit/>
          </a:bodyPr>
          <a:lstStyle/>
          <a:p>
            <a:pPr algn="ctr" eaLnBrk="1" hangingPunct="1">
              <a:defRPr/>
            </a:pPr>
            <a:r>
              <a:rPr lang="en-US" sz="3200" b="1">
                <a:latin typeface="Calibri" pitchFamily="34" charset="0"/>
              </a:rPr>
              <a:t>Nearly Intrinsic Electron and Hole Transport in Channel Passivated WSe</a:t>
            </a:r>
            <a:r>
              <a:rPr lang="en-US" sz="3200" b="1" baseline="-25000">
                <a:latin typeface="Calibri" pitchFamily="34" charset="0"/>
              </a:rPr>
              <a:t>2</a:t>
            </a:r>
            <a:r>
              <a:rPr lang="en-US" sz="3200" b="1">
                <a:latin typeface="Calibri" pitchFamily="34" charset="0"/>
              </a:rPr>
              <a:t> Field-Effect Transistors with Graphene Contacts </a:t>
            </a:r>
            <a:endParaRPr lang="en-US" sz="3200">
              <a:latin typeface="Calibri" pitchFamily="34" charset="0"/>
            </a:endParaRPr>
          </a:p>
        </p:txBody>
      </p:sp>
      <p:sp>
        <p:nvSpPr>
          <p:cNvPr id="12" name="矩形 11"/>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latin typeface="Arial" panose="020B0604020202020204" pitchFamily="34" charset="0"/>
                <a:cs typeface="Arial" panose="020B0604020202020204" pitchFamily="34" charset="0"/>
              </a:rPr>
              <a:t>Nano Fabrication and Electron Transport Laboratory, WSU</a:t>
            </a:r>
          </a:p>
        </p:txBody>
      </p:sp>
      <p:pic>
        <p:nvPicPr>
          <p:cNvPr id="4102" name="Picture 4" descr="C:\Users\Hsun Jen Chuang\Desktop\Group Web design\NSF_logo.jpg"/>
          <p:cNvPicPr>
            <a:picLocks noChangeAspect="1" noChangeArrowheads="1"/>
          </p:cNvPicPr>
          <p:nvPr/>
        </p:nvPicPr>
        <p:blipFill>
          <a:blip r:embed="rId3" cstate="print"/>
          <a:srcRect/>
          <a:stretch>
            <a:fillRect/>
          </a:stretch>
        </p:blipFill>
        <p:spPr bwMode="auto">
          <a:xfrm>
            <a:off x="8458200" y="6172200"/>
            <a:ext cx="685800" cy="685800"/>
          </a:xfrm>
          <a:prstGeom prst="rect">
            <a:avLst/>
          </a:prstGeom>
          <a:noFill/>
          <a:ln w="9525">
            <a:noFill/>
            <a:miter lim="800000"/>
            <a:headEnd/>
            <a:tailEnd/>
          </a:ln>
        </p:spPr>
      </p:pic>
      <p:pic>
        <p:nvPicPr>
          <p:cNvPr id="4103" name="Picture 5" descr="C:\Users\Hsun Jen Chuang\Desktop\Group Web design\Untitled.jpg"/>
          <p:cNvPicPr>
            <a:picLocks noChangeAspect="1" noChangeArrowheads="1"/>
          </p:cNvPicPr>
          <p:nvPr/>
        </p:nvPicPr>
        <p:blipFill>
          <a:blip r:embed="rId4" cstate="print"/>
          <a:srcRect/>
          <a:stretch>
            <a:fillRect/>
          </a:stretch>
        </p:blipFill>
        <p:spPr bwMode="auto">
          <a:xfrm>
            <a:off x="85725" y="0"/>
            <a:ext cx="676275" cy="685800"/>
          </a:xfrm>
          <a:prstGeom prst="rect">
            <a:avLst/>
          </a:prstGeom>
          <a:noFill/>
          <a:ln w="9525">
            <a:noFill/>
            <a:miter lim="800000"/>
            <a:headEnd/>
            <a:tailEnd/>
          </a:ln>
        </p:spPr>
      </p:pic>
      <p:sp>
        <p:nvSpPr>
          <p:cNvPr id="4106" name="矩形 10"/>
          <p:cNvSpPr>
            <a:spLocks noChangeArrowheads="1"/>
          </p:cNvSpPr>
          <p:nvPr/>
        </p:nvSpPr>
        <p:spPr bwMode="auto">
          <a:xfrm>
            <a:off x="0" y="3944938"/>
            <a:ext cx="9144000" cy="1015663"/>
          </a:xfrm>
          <a:prstGeom prst="rect">
            <a:avLst/>
          </a:prstGeom>
          <a:noFill/>
          <a:ln w="9525">
            <a:noFill/>
            <a:miter lim="800000"/>
            <a:headEnd/>
            <a:tailEnd/>
          </a:ln>
        </p:spPr>
        <p:txBody>
          <a:bodyPr>
            <a:spAutoFit/>
          </a:bodyPr>
          <a:lstStyle/>
          <a:p>
            <a:pPr algn="ctr" eaLnBrk="1" hangingPunct="1"/>
            <a:r>
              <a:rPr lang="en-US" b="1" u="sng" dirty="0"/>
              <a:t/>
            </a:r>
            <a:br>
              <a:rPr lang="en-US" b="1" u="sng" dirty="0"/>
            </a:br>
            <a:r>
              <a:rPr lang="en-US" b="1" i="1" u="sng" dirty="0"/>
              <a:t> </a:t>
            </a:r>
            <a:r>
              <a:rPr lang="en-US" b="1" i="1" u="sng" dirty="0" err="1" smtClean="0"/>
              <a:t>Kraig</a:t>
            </a:r>
            <a:r>
              <a:rPr lang="en-US" b="1" i="1" u="sng" dirty="0" smtClean="0"/>
              <a:t> Andrews</a:t>
            </a:r>
            <a:r>
              <a:rPr lang="en-US" dirty="0" smtClean="0"/>
              <a:t>, </a:t>
            </a:r>
            <a:r>
              <a:rPr lang="en-US" dirty="0" err="1"/>
              <a:t>Zhixian</a:t>
            </a:r>
            <a:r>
              <a:rPr lang="en-US" dirty="0"/>
              <a:t> Zhou</a:t>
            </a:r>
          </a:p>
          <a:p>
            <a:pPr algn="ctr" eaLnBrk="1" hangingPunct="1"/>
            <a:r>
              <a:rPr lang="en-US" dirty="0"/>
              <a:t>Wayne State University</a:t>
            </a:r>
            <a:endParaRPr lang="en-US" sz="700" dirty="0"/>
          </a:p>
          <a:p>
            <a:pPr algn="ctr" eaLnBrk="1" hangingPunct="1"/>
            <a:endParaRPr lang="en-US" sz="600" dirty="0"/>
          </a:p>
        </p:txBody>
      </p:sp>
      <p:sp>
        <p:nvSpPr>
          <p:cNvPr id="4107" name="矩形 8"/>
          <p:cNvSpPr>
            <a:spLocks noChangeArrowheads="1"/>
          </p:cNvSpPr>
          <p:nvPr/>
        </p:nvSpPr>
        <p:spPr bwMode="auto">
          <a:xfrm>
            <a:off x="5553075" y="6581775"/>
            <a:ext cx="2819400" cy="276225"/>
          </a:xfrm>
          <a:prstGeom prst="rect">
            <a:avLst/>
          </a:prstGeom>
          <a:noFill/>
          <a:ln w="9525">
            <a:noFill/>
            <a:miter lim="800000"/>
            <a:headEnd/>
            <a:tailEnd/>
          </a:ln>
        </p:spPr>
        <p:txBody>
          <a:bodyPr wrap="none">
            <a:spAutoFit/>
          </a:bodyPr>
          <a:lstStyle/>
          <a:p>
            <a:pPr eaLnBrk="1" hangingPunct="1"/>
            <a:r>
              <a:rPr lang="en-US" sz="1200">
                <a:solidFill>
                  <a:srgbClr val="002060"/>
                </a:solidFill>
              </a:rPr>
              <a:t>APS March meeting, March 2</a:t>
            </a:r>
            <a:r>
              <a:rPr lang="en-US" sz="1200" baseline="30000">
                <a:solidFill>
                  <a:srgbClr val="002060"/>
                </a:solidFill>
              </a:rPr>
              <a:t>nd</a:t>
            </a:r>
            <a:r>
              <a:rPr lang="en-US" sz="1200">
                <a:solidFill>
                  <a:srgbClr val="002060"/>
                </a:solidFill>
              </a:rPr>
              <a:t>  , 2015</a:t>
            </a:r>
            <a:endParaRPr lang="en-US" sz="1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Molecular  doping of graphene</a:t>
            </a:r>
          </a:p>
        </p:txBody>
      </p:sp>
      <p:pic>
        <p:nvPicPr>
          <p:cNvPr id="13317" name="Picture 3"/>
          <p:cNvPicPr>
            <a:picLocks noChangeAspect="1" noChangeArrowheads="1"/>
          </p:cNvPicPr>
          <p:nvPr/>
        </p:nvPicPr>
        <p:blipFill>
          <a:blip r:embed="rId3" cstate="print"/>
          <a:srcRect/>
          <a:stretch>
            <a:fillRect/>
          </a:stretch>
        </p:blipFill>
        <p:spPr bwMode="auto">
          <a:xfrm>
            <a:off x="1752600" y="381000"/>
            <a:ext cx="5651500" cy="588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字方塊 27"/>
          <p:cNvSpPr txBox="1">
            <a:spLocks noChangeArrowheads="1"/>
          </p:cNvSpPr>
          <p:nvPr/>
        </p:nvSpPr>
        <p:spPr bwMode="auto">
          <a:xfrm>
            <a:off x="3962400" y="152400"/>
            <a:ext cx="2079625" cy="369888"/>
          </a:xfrm>
          <a:prstGeom prst="rect">
            <a:avLst/>
          </a:prstGeom>
          <a:noFill/>
          <a:ln w="9525">
            <a:noFill/>
            <a:miter lim="800000"/>
            <a:headEnd/>
            <a:tailEnd/>
          </a:ln>
        </p:spPr>
        <p:txBody>
          <a:bodyPr wrap="none">
            <a:spAutoFit/>
          </a:bodyPr>
          <a:lstStyle/>
          <a:p>
            <a:pPr eaLnBrk="1" hangingPunct="1"/>
            <a:r>
              <a:rPr lang="en-US">
                <a:latin typeface="Calibri" pitchFamily="34" charset="0"/>
              </a:rPr>
              <a:t>Device performance</a:t>
            </a:r>
          </a:p>
        </p:txBody>
      </p:sp>
      <p:sp>
        <p:nvSpPr>
          <p:cNvPr id="14" name="文字方塊 27"/>
          <p:cNvSpPr txBox="1">
            <a:spLocks noChangeArrowheads="1"/>
          </p:cNvSpPr>
          <p:nvPr/>
        </p:nvSpPr>
        <p:spPr bwMode="auto">
          <a:xfrm>
            <a:off x="1905000" y="5562600"/>
            <a:ext cx="5511800" cy="461963"/>
          </a:xfrm>
          <a:prstGeom prst="rect">
            <a:avLst/>
          </a:prstGeom>
          <a:noFill/>
          <a:ln w="9525">
            <a:noFill/>
            <a:miter lim="800000"/>
            <a:headEnd/>
            <a:tailEnd/>
          </a:ln>
        </p:spPr>
        <p:txBody>
          <a:bodyPr wrap="none">
            <a:spAutoFit/>
          </a:bodyPr>
          <a:lstStyle/>
          <a:p>
            <a:pPr eaLnBrk="1" hangingPunct="1">
              <a:buFont typeface="Arial" charset="0"/>
              <a:buChar char="•"/>
            </a:pPr>
            <a:r>
              <a:rPr lang="en-US" sz="2400">
                <a:latin typeface="Calibri" pitchFamily="34" charset="0"/>
              </a:rPr>
              <a:t> </a:t>
            </a:r>
            <a:r>
              <a:rPr lang="en-US" sz="2000">
                <a:latin typeface="Calibri" pitchFamily="34" charset="0"/>
              </a:rPr>
              <a:t> </a:t>
            </a:r>
            <a:r>
              <a:rPr lang="en-US" sz="2400" b="1" i="1">
                <a:latin typeface="Calibri" pitchFamily="34" charset="0"/>
              </a:rPr>
              <a:t>Device Performance :  On/Off ratio &gt; 10</a:t>
            </a:r>
            <a:r>
              <a:rPr lang="en-US" sz="2400" b="1" i="1" baseline="30000">
                <a:latin typeface="Calibri" pitchFamily="34" charset="0"/>
              </a:rPr>
              <a:t>7</a:t>
            </a:r>
            <a:endParaRPr lang="en-US" sz="2000" b="1" i="1" baseline="30000">
              <a:latin typeface="Calibri" pitchFamily="34" charset="0"/>
            </a:endParaRPr>
          </a:p>
        </p:txBody>
      </p:sp>
      <p:grpSp>
        <p:nvGrpSpPr>
          <p:cNvPr id="2" name="群組 46"/>
          <p:cNvGrpSpPr>
            <a:grpSpLocks/>
          </p:cNvGrpSpPr>
          <p:nvPr/>
        </p:nvGrpSpPr>
        <p:grpSpPr bwMode="auto">
          <a:xfrm>
            <a:off x="0" y="609600"/>
            <a:ext cx="9144000" cy="4806950"/>
            <a:chOff x="0" y="381000"/>
            <a:chExt cx="9144000" cy="4806950"/>
          </a:xfrm>
        </p:grpSpPr>
        <p:pic>
          <p:nvPicPr>
            <p:cNvPr id="14347" name="Picture 18"/>
            <p:cNvPicPr>
              <a:picLocks noChangeAspect="1" noChangeArrowheads="1"/>
            </p:cNvPicPr>
            <p:nvPr/>
          </p:nvPicPr>
          <p:blipFill>
            <a:blip r:embed="rId3" cstate="print"/>
            <a:srcRect/>
            <a:stretch>
              <a:fillRect/>
            </a:stretch>
          </p:blipFill>
          <p:spPr bwMode="auto">
            <a:xfrm>
              <a:off x="0" y="381000"/>
              <a:ext cx="4684713" cy="4806950"/>
            </a:xfrm>
            <a:prstGeom prst="rect">
              <a:avLst/>
            </a:prstGeom>
            <a:noFill/>
            <a:ln w="9525">
              <a:noFill/>
              <a:miter lim="800000"/>
              <a:headEnd/>
              <a:tailEnd/>
            </a:ln>
          </p:spPr>
        </p:pic>
        <p:pic>
          <p:nvPicPr>
            <p:cNvPr id="14348" name="Picture 19"/>
            <p:cNvPicPr>
              <a:picLocks noChangeAspect="1" noChangeArrowheads="1"/>
            </p:cNvPicPr>
            <p:nvPr/>
          </p:nvPicPr>
          <p:blipFill>
            <a:blip r:embed="rId4" cstate="print"/>
            <a:srcRect/>
            <a:stretch>
              <a:fillRect/>
            </a:stretch>
          </p:blipFill>
          <p:spPr bwMode="auto">
            <a:xfrm>
              <a:off x="4459288" y="381000"/>
              <a:ext cx="4684712" cy="4806950"/>
            </a:xfrm>
            <a:prstGeom prst="rect">
              <a:avLst/>
            </a:prstGeom>
            <a:noFill/>
            <a:ln w="9525">
              <a:noFill/>
              <a:miter lim="800000"/>
              <a:headEnd/>
              <a:tailEnd/>
            </a:ln>
          </p:spPr>
        </p:pic>
        <p:grpSp>
          <p:nvGrpSpPr>
            <p:cNvPr id="14349" name="群組 30"/>
            <p:cNvGrpSpPr>
              <a:grpSpLocks/>
            </p:cNvGrpSpPr>
            <p:nvPr/>
          </p:nvGrpSpPr>
          <p:grpSpPr bwMode="auto">
            <a:xfrm>
              <a:off x="457200" y="2233613"/>
              <a:ext cx="8383588" cy="2338387"/>
              <a:chOff x="432489" y="2240398"/>
              <a:chExt cx="8672696" cy="2412820"/>
            </a:xfrm>
          </p:grpSpPr>
          <p:pic>
            <p:nvPicPr>
              <p:cNvPr id="14379" name="Picture 14"/>
              <p:cNvPicPr>
                <a:picLocks noChangeAspect="1" noChangeArrowheads="1"/>
              </p:cNvPicPr>
              <p:nvPr/>
            </p:nvPicPr>
            <p:blipFill>
              <a:blip r:embed="rId5" cstate="print"/>
              <a:srcRect/>
              <a:stretch>
                <a:fillRect/>
              </a:stretch>
            </p:blipFill>
            <p:spPr bwMode="auto">
              <a:xfrm>
                <a:off x="432489" y="2333557"/>
                <a:ext cx="2878270" cy="2310628"/>
              </a:xfrm>
              <a:prstGeom prst="rect">
                <a:avLst/>
              </a:prstGeom>
              <a:noFill/>
              <a:ln w="9525">
                <a:noFill/>
                <a:miter lim="800000"/>
                <a:headEnd/>
                <a:tailEnd/>
              </a:ln>
            </p:spPr>
          </p:pic>
          <p:pic>
            <p:nvPicPr>
              <p:cNvPr id="14380" name="Picture 12"/>
              <p:cNvPicPr>
                <a:picLocks noChangeAspect="1" noChangeArrowheads="1"/>
              </p:cNvPicPr>
              <p:nvPr/>
            </p:nvPicPr>
            <p:blipFill>
              <a:blip r:embed="rId6" cstate="print"/>
              <a:srcRect/>
              <a:stretch>
                <a:fillRect/>
              </a:stretch>
            </p:blipFill>
            <p:spPr bwMode="auto">
              <a:xfrm>
                <a:off x="6817525" y="2240398"/>
                <a:ext cx="2287660" cy="2412820"/>
              </a:xfrm>
              <a:prstGeom prst="rect">
                <a:avLst/>
              </a:prstGeom>
              <a:noFill/>
              <a:ln w="9525">
                <a:noFill/>
                <a:miter lim="800000"/>
                <a:headEnd/>
                <a:tailEnd/>
              </a:ln>
            </p:spPr>
          </p:pic>
        </p:grpSp>
        <p:sp>
          <p:nvSpPr>
            <p:cNvPr id="15" name="矩形 14"/>
            <p:cNvSpPr/>
            <p:nvPr/>
          </p:nvSpPr>
          <p:spPr>
            <a:xfrm>
              <a:off x="3048000" y="1447800"/>
              <a:ext cx="1295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6" name="矩形 15"/>
            <p:cNvSpPr/>
            <p:nvPr/>
          </p:nvSpPr>
          <p:spPr>
            <a:xfrm>
              <a:off x="5181600" y="1447800"/>
              <a:ext cx="838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4352" name="群組 43"/>
            <p:cNvGrpSpPr>
              <a:grpSpLocks/>
            </p:cNvGrpSpPr>
            <p:nvPr/>
          </p:nvGrpSpPr>
          <p:grpSpPr bwMode="auto">
            <a:xfrm>
              <a:off x="3429000" y="2286000"/>
              <a:ext cx="762000" cy="914400"/>
              <a:chOff x="3429000" y="2286000"/>
              <a:chExt cx="762000" cy="914400"/>
            </a:xfrm>
          </p:grpSpPr>
          <p:grpSp>
            <p:nvGrpSpPr>
              <p:cNvPr id="14367" name="群組 12"/>
              <p:cNvGrpSpPr>
                <a:grpSpLocks/>
              </p:cNvGrpSpPr>
              <p:nvPr/>
            </p:nvGrpSpPr>
            <p:grpSpPr bwMode="auto">
              <a:xfrm>
                <a:off x="3429000" y="2286000"/>
                <a:ext cx="685800" cy="914400"/>
                <a:chOff x="1447799" y="2619829"/>
                <a:chExt cx="1447801" cy="1494970"/>
              </a:xfrm>
            </p:grpSpPr>
            <p:grpSp>
              <p:nvGrpSpPr>
                <p:cNvPr id="14369" name="群組 17"/>
                <p:cNvGrpSpPr>
                  <a:grpSpLocks/>
                </p:cNvGrpSpPr>
                <p:nvPr/>
              </p:nvGrpSpPr>
              <p:grpSpPr bwMode="auto">
                <a:xfrm>
                  <a:off x="1447799" y="2619829"/>
                  <a:ext cx="831273" cy="1280885"/>
                  <a:chOff x="380998" y="1882590"/>
                  <a:chExt cx="3602181" cy="4746812"/>
                </a:xfrm>
              </p:grpSpPr>
              <p:grpSp>
                <p:nvGrpSpPr>
                  <p:cNvPr id="14374" name="群組 22"/>
                  <p:cNvGrpSpPr>
                    <a:grpSpLocks/>
                  </p:cNvGrpSpPr>
                  <p:nvPr/>
                </p:nvGrpSpPr>
                <p:grpSpPr bwMode="auto">
                  <a:xfrm>
                    <a:off x="380998" y="1882590"/>
                    <a:ext cx="3602181" cy="4746812"/>
                    <a:chOff x="1981200" y="1788460"/>
                    <a:chExt cx="762000" cy="3164540"/>
                  </a:xfrm>
                </p:grpSpPr>
                <p:sp>
                  <p:nvSpPr>
                    <p:cNvPr id="25" name="等腰三角形 24"/>
                    <p:cNvSpPr/>
                    <p:nvPr/>
                  </p:nvSpPr>
                  <p:spPr>
                    <a:xfrm>
                      <a:off x="2134805" y="3506942"/>
                      <a:ext cx="531475" cy="144916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6" name="等腰三角形 25"/>
                    <p:cNvSpPr/>
                    <p:nvPr/>
                  </p:nvSpPr>
                  <p:spPr>
                    <a:xfrm rot="10800000">
                      <a:off x="2134805" y="2057774"/>
                      <a:ext cx="531475" cy="1449168"/>
                    </a:xfrm>
                    <a:prstGeom prst="triangl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7" name="矩形 26"/>
                    <p:cNvSpPr/>
                    <p:nvPr/>
                  </p:nvSpPr>
                  <p:spPr>
                    <a:xfrm>
                      <a:off x="1981200" y="1788460"/>
                      <a:ext cx="761882" cy="307788"/>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24" name="等腰三角形 23"/>
                  <p:cNvSpPr/>
                  <p:nvPr/>
                </p:nvSpPr>
                <p:spPr>
                  <a:xfrm>
                    <a:off x="2051110" y="4498788"/>
                    <a:ext cx="609952" cy="529014"/>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14370" name="群組 18"/>
                <p:cNvGrpSpPr>
                  <a:grpSpLocks/>
                </p:cNvGrpSpPr>
                <p:nvPr/>
              </p:nvGrpSpPr>
              <p:grpSpPr bwMode="auto">
                <a:xfrm>
                  <a:off x="2286000" y="2743200"/>
                  <a:ext cx="609600" cy="1143000"/>
                  <a:chOff x="5364087" y="1270137"/>
                  <a:chExt cx="883818" cy="2238872"/>
                </a:xfrm>
              </p:grpSpPr>
              <p:sp>
                <p:nvSpPr>
                  <p:cNvPr id="21" name="手繪多邊形 20"/>
                  <p:cNvSpPr/>
                  <p:nvPr/>
                </p:nvSpPr>
                <p:spPr>
                  <a:xfrm>
                    <a:off x="5363576" y="1272507"/>
                    <a:ext cx="821164" cy="716825"/>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sp>
                <p:nvSpPr>
                  <p:cNvPr id="22" name="手繪多邊形 21"/>
                  <p:cNvSpPr/>
                  <p:nvPr/>
                </p:nvSpPr>
                <p:spPr>
                  <a:xfrm rot="10800000">
                    <a:off x="5363576" y="2792581"/>
                    <a:ext cx="884329" cy="716822"/>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grpSp>
            <p:sp>
              <p:nvSpPr>
                <p:cNvPr id="20" name="矩形 19"/>
                <p:cNvSpPr/>
                <p:nvPr/>
              </p:nvSpPr>
              <p:spPr>
                <a:xfrm rot="10800000">
                  <a:off x="1524882" y="3886401"/>
                  <a:ext cx="760765" cy="228398"/>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42" name="矩形 41"/>
              <p:cNvSpPr/>
              <p:nvPr/>
            </p:nvSpPr>
            <p:spPr>
              <a:xfrm>
                <a:off x="3429000" y="2286000"/>
                <a:ext cx="762000" cy="838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14353" name="群組 44"/>
            <p:cNvGrpSpPr>
              <a:grpSpLocks/>
            </p:cNvGrpSpPr>
            <p:nvPr/>
          </p:nvGrpSpPr>
          <p:grpSpPr bwMode="auto">
            <a:xfrm>
              <a:off x="5334000" y="2209800"/>
              <a:ext cx="762000" cy="914400"/>
              <a:chOff x="5334000" y="2209800"/>
              <a:chExt cx="762000" cy="914400"/>
            </a:xfrm>
          </p:grpSpPr>
          <p:grpSp>
            <p:nvGrpSpPr>
              <p:cNvPr id="14354" name="群組 27"/>
              <p:cNvGrpSpPr>
                <a:grpSpLocks/>
              </p:cNvGrpSpPr>
              <p:nvPr/>
            </p:nvGrpSpPr>
            <p:grpSpPr bwMode="auto">
              <a:xfrm>
                <a:off x="5334000" y="2209800"/>
                <a:ext cx="685800" cy="882650"/>
                <a:chOff x="4343400" y="2438399"/>
                <a:chExt cx="1371600" cy="1323976"/>
              </a:xfrm>
            </p:grpSpPr>
            <p:grpSp>
              <p:nvGrpSpPr>
                <p:cNvPr id="14356" name="群組 23"/>
                <p:cNvGrpSpPr>
                  <a:grpSpLocks/>
                </p:cNvGrpSpPr>
                <p:nvPr/>
              </p:nvGrpSpPr>
              <p:grpSpPr bwMode="auto">
                <a:xfrm rot="10800000">
                  <a:off x="4343400" y="2438399"/>
                  <a:ext cx="762000" cy="1323976"/>
                  <a:chOff x="4267200" y="2100259"/>
                  <a:chExt cx="762000" cy="3309941"/>
                </a:xfrm>
              </p:grpSpPr>
              <p:grpSp>
                <p:nvGrpSpPr>
                  <p:cNvPr id="14360" name="群組 13"/>
                  <p:cNvGrpSpPr>
                    <a:grpSpLocks/>
                  </p:cNvGrpSpPr>
                  <p:nvPr/>
                </p:nvGrpSpPr>
                <p:grpSpPr bwMode="auto">
                  <a:xfrm>
                    <a:off x="4267200" y="2100259"/>
                    <a:ext cx="762000" cy="3274222"/>
                    <a:chOff x="1447800" y="2100259"/>
                    <a:chExt cx="762000" cy="3274222"/>
                  </a:xfrm>
                </p:grpSpPr>
                <p:grpSp>
                  <p:nvGrpSpPr>
                    <p:cNvPr id="14362" name="群組 7"/>
                    <p:cNvGrpSpPr>
                      <a:grpSpLocks/>
                    </p:cNvGrpSpPr>
                    <p:nvPr/>
                  </p:nvGrpSpPr>
                  <p:grpSpPr bwMode="auto">
                    <a:xfrm>
                      <a:off x="1447800" y="2100259"/>
                      <a:ext cx="762000" cy="3274222"/>
                      <a:chOff x="2057400" y="2024059"/>
                      <a:chExt cx="762000" cy="3274222"/>
                    </a:xfrm>
                  </p:grpSpPr>
                  <p:sp>
                    <p:nvSpPr>
                      <p:cNvPr id="39" name="等腰三角形 3"/>
                      <p:cNvSpPr/>
                      <p:nvPr/>
                    </p:nvSpPr>
                    <p:spPr>
                      <a:xfrm>
                        <a:off x="2060574" y="3857623"/>
                        <a:ext cx="685800" cy="1446609"/>
                      </a:xfrm>
                      <a:prstGeom prst="triangl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40" name="等腰三角形 39"/>
                      <p:cNvSpPr/>
                      <p:nvPr/>
                    </p:nvSpPr>
                    <p:spPr>
                      <a:xfrm rot="10800000">
                        <a:off x="2133600" y="2333622"/>
                        <a:ext cx="533400" cy="1446609"/>
                      </a:xfrm>
                      <a:prstGeom prst="triangle">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41" name="矩形 40"/>
                      <p:cNvSpPr/>
                      <p:nvPr/>
                    </p:nvSpPr>
                    <p:spPr>
                      <a:xfrm>
                        <a:off x="2057400" y="2030010"/>
                        <a:ext cx="762000" cy="303612"/>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38" name="等腰三角形 37"/>
                    <p:cNvSpPr/>
                    <p:nvPr/>
                  </p:nvSpPr>
                  <p:spPr bwMode="auto">
                    <a:xfrm>
                      <a:off x="1755774" y="3856431"/>
                      <a:ext cx="76200" cy="303612"/>
                    </a:xfrm>
                    <a:prstGeom prst="triangle">
                      <a:avLst/>
                    </a:prstGeom>
                    <a:solidFill>
                      <a:schemeClr val="tx2">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34" name="矩形 33"/>
                  <p:cNvSpPr/>
                  <p:nvPr/>
                </p:nvSpPr>
                <p:spPr>
                  <a:xfrm>
                    <a:off x="4270374" y="4838699"/>
                    <a:ext cx="762000" cy="571501"/>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14357" name="群組 37"/>
                <p:cNvGrpSpPr>
                  <a:grpSpLocks/>
                </p:cNvGrpSpPr>
                <p:nvPr/>
              </p:nvGrpSpPr>
              <p:grpSpPr bwMode="auto">
                <a:xfrm>
                  <a:off x="5105400" y="2667000"/>
                  <a:ext cx="609600" cy="1053014"/>
                  <a:chOff x="5364087" y="1446399"/>
                  <a:chExt cx="883818" cy="2062610"/>
                </a:xfrm>
              </p:grpSpPr>
              <p:sp>
                <p:nvSpPr>
                  <p:cNvPr id="31" name="手繪多邊形 30"/>
                  <p:cNvSpPr/>
                  <p:nvPr/>
                </p:nvSpPr>
                <p:spPr>
                  <a:xfrm>
                    <a:off x="5364087" y="1446396"/>
                    <a:ext cx="819373" cy="718305"/>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sp>
                <p:nvSpPr>
                  <p:cNvPr id="32" name="手繪多邊形 31"/>
                  <p:cNvSpPr/>
                  <p:nvPr/>
                </p:nvSpPr>
                <p:spPr>
                  <a:xfrm rot="10800000">
                    <a:off x="5364087" y="2789720"/>
                    <a:ext cx="883818" cy="718305"/>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grpSp>
          </p:grpSp>
          <p:sp>
            <p:nvSpPr>
              <p:cNvPr id="43" name="矩形 42"/>
              <p:cNvSpPr/>
              <p:nvPr/>
            </p:nvSpPr>
            <p:spPr>
              <a:xfrm>
                <a:off x="5334000" y="2286000"/>
                <a:ext cx="762000" cy="838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sp>
        <p:nvSpPr>
          <p:cNvPr id="46" name="矩形 45"/>
          <p:cNvSpPr/>
          <p:nvPr/>
        </p:nvSpPr>
        <p:spPr>
          <a:xfrm>
            <a:off x="1905000" y="6096000"/>
            <a:ext cx="6934200" cy="461963"/>
          </a:xfrm>
          <a:prstGeom prst="rect">
            <a:avLst/>
          </a:prstGeom>
        </p:spPr>
        <p:txBody>
          <a:bodyPr>
            <a:spAutoFit/>
          </a:bodyPr>
          <a:lstStyle/>
          <a:p>
            <a:pPr eaLnBrk="1" hangingPunct="1">
              <a:buFont typeface="Arial" pitchFamily="34" charset="0"/>
              <a:buChar char="•"/>
              <a:defRPr/>
            </a:pPr>
            <a:r>
              <a:rPr lang="en-US" sz="2400" b="1" i="1" dirty="0">
                <a:latin typeface="+mn-lt"/>
              </a:rPr>
              <a:t>  Linear IV characteristics</a:t>
            </a:r>
            <a:r>
              <a:rPr lang="en-US" sz="2400" b="1" i="1" dirty="0">
                <a:latin typeface="+mn-lt"/>
                <a:sym typeface="Wingdings" pitchFamily="2" charset="2"/>
              </a:rPr>
              <a:t> near Ohmic contacts </a:t>
            </a:r>
          </a:p>
        </p:txBody>
      </p:sp>
      <p:sp>
        <p:nvSpPr>
          <p:cNvPr id="48" name="矩形 47"/>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4343" name="Picture 5" descr="C:\Users\Hsun Jen Chuang\Desktop\Group Web design\Untitled.jpg"/>
          <p:cNvPicPr>
            <a:picLocks noChangeAspect="1" noChangeArrowheads="1"/>
          </p:cNvPicPr>
          <p:nvPr/>
        </p:nvPicPr>
        <p:blipFill>
          <a:blip r:embed="rId7" cstate="print"/>
          <a:srcRect/>
          <a:stretch>
            <a:fillRect/>
          </a:stretch>
        </p:blipFill>
        <p:spPr bwMode="auto">
          <a:xfrm>
            <a:off x="8534400" y="6248400"/>
            <a:ext cx="525463" cy="533400"/>
          </a:xfrm>
          <a:prstGeom prst="rect">
            <a:avLst/>
          </a:prstGeom>
          <a:noFill/>
          <a:ln w="9525">
            <a:noFill/>
            <a:miter lim="800000"/>
            <a:headEnd/>
            <a:tailEnd/>
          </a:ln>
        </p:spPr>
      </p:pic>
      <p:sp>
        <p:nvSpPr>
          <p:cNvPr id="45" name="矩形 21"/>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a:solidFill>
                  <a:schemeClr val="bg1"/>
                </a:solidFill>
              </a:rPr>
              <a:t>2 Probe Transfer and Output Characteristics of WSe</a:t>
            </a:r>
            <a:r>
              <a:rPr lang="en-US" sz="2800" baseline="-25000">
                <a:solidFill>
                  <a:schemeClr val="bg1"/>
                </a:solidFill>
              </a:rPr>
              <a:t>2</a:t>
            </a:r>
            <a:r>
              <a:rPr lang="en-US" sz="2800">
                <a:solidFill>
                  <a:schemeClr val="bg1"/>
                </a:solidFill>
              </a:rPr>
              <a:t> </a:t>
            </a:r>
            <a:endParaRPr lang="en-US" sz="2800" b="1" i="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right)">
                                      <p:cBhvr>
                                        <p:cTn id="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文字方塊 15"/>
          <p:cNvSpPr txBox="1">
            <a:spLocks noChangeArrowheads="1"/>
          </p:cNvSpPr>
          <p:nvPr/>
        </p:nvSpPr>
        <p:spPr bwMode="auto">
          <a:xfrm>
            <a:off x="3962400" y="152400"/>
            <a:ext cx="966788" cy="369888"/>
          </a:xfrm>
          <a:prstGeom prst="rect">
            <a:avLst/>
          </a:prstGeom>
          <a:noFill/>
          <a:ln w="9525">
            <a:noFill/>
            <a:miter lim="800000"/>
            <a:headEnd/>
            <a:tailEnd/>
          </a:ln>
        </p:spPr>
        <p:txBody>
          <a:bodyPr wrap="none">
            <a:spAutoFit/>
          </a:bodyPr>
          <a:lstStyle/>
          <a:p>
            <a:pPr eaLnBrk="1" hangingPunct="1"/>
            <a:r>
              <a:rPr lang="en-US">
                <a:latin typeface="Calibri" pitchFamily="34" charset="0"/>
              </a:rPr>
              <a:t>2 probe</a:t>
            </a:r>
          </a:p>
        </p:txBody>
      </p:sp>
      <p:sp>
        <p:nvSpPr>
          <p:cNvPr id="22" name="矩形 21"/>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a:solidFill>
                  <a:schemeClr val="bg1"/>
                </a:solidFill>
              </a:rPr>
              <a:t>2 Probe Transfer Characteristics</a:t>
            </a:r>
            <a:endParaRPr lang="en-US" sz="2800" b="1" i="1">
              <a:solidFill>
                <a:schemeClr val="bg1"/>
              </a:solidFill>
            </a:endParaRPr>
          </a:p>
        </p:txBody>
      </p:sp>
      <p:pic>
        <p:nvPicPr>
          <p:cNvPr id="1033" name="Picture 11"/>
          <p:cNvPicPr>
            <a:picLocks noChangeAspect="1" noChangeArrowheads="1"/>
          </p:cNvPicPr>
          <p:nvPr/>
        </p:nvPicPr>
        <p:blipFill>
          <a:blip r:embed="rId4" cstate="print"/>
          <a:srcRect/>
          <a:stretch>
            <a:fillRect/>
          </a:stretch>
        </p:blipFill>
        <p:spPr bwMode="auto">
          <a:xfrm>
            <a:off x="1266825" y="917575"/>
            <a:ext cx="2540000" cy="2133600"/>
          </a:xfrm>
          <a:prstGeom prst="rect">
            <a:avLst/>
          </a:prstGeom>
          <a:noFill/>
          <a:ln w="9525">
            <a:noFill/>
            <a:miter lim="800000"/>
            <a:headEnd/>
            <a:tailEnd/>
          </a:ln>
        </p:spPr>
      </p:pic>
      <p:graphicFrame>
        <p:nvGraphicFramePr>
          <p:cNvPr id="1026" name="Object 11"/>
          <p:cNvGraphicFramePr>
            <a:graphicFrameLocks noChangeAspect="1"/>
          </p:cNvGraphicFramePr>
          <p:nvPr/>
        </p:nvGraphicFramePr>
        <p:xfrm>
          <a:off x="1219200" y="3810000"/>
          <a:ext cx="1219200" cy="304800"/>
        </p:xfrm>
        <a:graphic>
          <a:graphicData uri="http://schemas.openxmlformats.org/presentationml/2006/ole">
            <p:oleObj spid="_x0000_s1026" name="方程式" r:id="rId5" imgW="952087" imgH="228501" progId="Equation.3">
              <p:embed/>
            </p:oleObj>
          </a:graphicData>
        </a:graphic>
      </p:graphicFrame>
      <p:sp>
        <p:nvSpPr>
          <p:cNvPr id="1034" name="文字方塊 24"/>
          <p:cNvSpPr txBox="1">
            <a:spLocks noChangeArrowheads="1"/>
          </p:cNvSpPr>
          <p:nvPr/>
        </p:nvSpPr>
        <p:spPr bwMode="auto">
          <a:xfrm>
            <a:off x="2362200" y="1066800"/>
            <a:ext cx="612775" cy="307975"/>
          </a:xfrm>
          <a:prstGeom prst="rect">
            <a:avLst/>
          </a:prstGeom>
          <a:noFill/>
          <a:ln w="9525">
            <a:noFill/>
            <a:miter lim="800000"/>
            <a:headEnd/>
            <a:tailEnd/>
          </a:ln>
        </p:spPr>
        <p:txBody>
          <a:bodyPr wrap="none">
            <a:spAutoFit/>
          </a:bodyPr>
          <a:lstStyle/>
          <a:p>
            <a:pPr eaLnBrk="1" hangingPunct="1"/>
            <a:r>
              <a:rPr lang="en-US" sz="1400">
                <a:solidFill>
                  <a:schemeClr val="bg1"/>
                </a:solidFill>
              </a:rPr>
              <a:t>Drain</a:t>
            </a:r>
          </a:p>
        </p:txBody>
      </p:sp>
      <p:sp>
        <p:nvSpPr>
          <p:cNvPr id="1035" name="文字方塊 25"/>
          <p:cNvSpPr txBox="1">
            <a:spLocks noChangeArrowheads="1"/>
          </p:cNvSpPr>
          <p:nvPr/>
        </p:nvSpPr>
        <p:spPr bwMode="auto">
          <a:xfrm>
            <a:off x="2895600" y="16764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Source</a:t>
            </a:r>
          </a:p>
        </p:txBody>
      </p:sp>
      <p:pic>
        <p:nvPicPr>
          <p:cNvPr id="1036" name="Picture 18"/>
          <p:cNvPicPr>
            <a:picLocks noChangeAspect="1" noChangeArrowheads="1"/>
          </p:cNvPicPr>
          <p:nvPr/>
        </p:nvPicPr>
        <p:blipFill>
          <a:blip r:embed="rId6" cstate="print"/>
          <a:srcRect/>
          <a:stretch>
            <a:fillRect/>
          </a:stretch>
        </p:blipFill>
        <p:spPr bwMode="auto">
          <a:xfrm>
            <a:off x="5105400" y="533400"/>
            <a:ext cx="4244975" cy="3352800"/>
          </a:xfrm>
          <a:prstGeom prst="rect">
            <a:avLst/>
          </a:prstGeom>
          <a:noFill/>
          <a:ln w="9525">
            <a:noFill/>
            <a:miter lim="800000"/>
            <a:headEnd/>
            <a:tailEnd/>
          </a:ln>
        </p:spPr>
      </p:pic>
      <p:pic>
        <p:nvPicPr>
          <p:cNvPr id="1037" name="Picture 19"/>
          <p:cNvPicPr>
            <a:picLocks noChangeAspect="1" noChangeArrowheads="1"/>
          </p:cNvPicPr>
          <p:nvPr/>
        </p:nvPicPr>
        <p:blipFill>
          <a:blip r:embed="rId7" cstate="print"/>
          <a:srcRect/>
          <a:stretch>
            <a:fillRect/>
          </a:stretch>
        </p:blipFill>
        <p:spPr bwMode="auto">
          <a:xfrm>
            <a:off x="5181600" y="3048000"/>
            <a:ext cx="4183063" cy="3810000"/>
          </a:xfrm>
          <a:prstGeom prst="rect">
            <a:avLst/>
          </a:prstGeom>
          <a:noFill/>
          <a:ln w="9525">
            <a:noFill/>
            <a:miter lim="800000"/>
            <a:headEnd/>
            <a:tailEnd/>
          </a:ln>
        </p:spPr>
      </p:pic>
      <p:sp>
        <p:nvSpPr>
          <p:cNvPr id="18" name="矩形 17"/>
          <p:cNvSpPr/>
          <p:nvPr/>
        </p:nvSpPr>
        <p:spPr>
          <a:xfrm>
            <a:off x="5791200" y="1371600"/>
            <a:ext cx="304800" cy="91440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 name="矩形 18"/>
          <p:cNvSpPr/>
          <p:nvPr/>
        </p:nvSpPr>
        <p:spPr>
          <a:xfrm>
            <a:off x="8382000" y="4191000"/>
            <a:ext cx="334963" cy="156210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0" name="矩形 19"/>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041" name="Picture 5" descr="C:\Users\Hsun Jen Chuang\Desktop\Group Web design\Untitled.jpg"/>
          <p:cNvPicPr>
            <a:picLocks noChangeAspect="1" noChangeArrowheads="1"/>
          </p:cNvPicPr>
          <p:nvPr/>
        </p:nvPicPr>
        <p:blipFill>
          <a:blip r:embed="rId8" cstate="print"/>
          <a:srcRect/>
          <a:stretch>
            <a:fillRect/>
          </a:stretch>
        </p:blipFill>
        <p:spPr bwMode="auto">
          <a:xfrm>
            <a:off x="8534400" y="6248400"/>
            <a:ext cx="525463" cy="533400"/>
          </a:xfrm>
          <a:prstGeom prst="rect">
            <a:avLst/>
          </a:prstGeom>
          <a:noFill/>
          <a:ln w="9525">
            <a:noFill/>
            <a:miter lim="800000"/>
            <a:headEnd/>
            <a:tailEnd/>
          </a:ln>
        </p:spPr>
      </p:pic>
      <p:grpSp>
        <p:nvGrpSpPr>
          <p:cNvPr id="1042" name="群組 26"/>
          <p:cNvGrpSpPr>
            <a:grpSpLocks/>
          </p:cNvGrpSpPr>
          <p:nvPr/>
        </p:nvGrpSpPr>
        <p:grpSpPr bwMode="auto">
          <a:xfrm>
            <a:off x="6096000" y="1219200"/>
            <a:ext cx="585788" cy="1724025"/>
            <a:chOff x="5967783" y="1143000"/>
            <a:chExt cx="585417" cy="1724799"/>
          </a:xfrm>
        </p:grpSpPr>
        <p:sp>
          <p:nvSpPr>
            <p:cNvPr id="1048" name="TextBox 20"/>
            <p:cNvSpPr txBox="1">
              <a:spLocks noChangeArrowheads="1"/>
            </p:cNvSpPr>
            <p:nvPr/>
          </p:nvSpPr>
          <p:spPr bwMode="auto">
            <a:xfrm>
              <a:off x="5967783" y="2590800"/>
              <a:ext cx="585417" cy="276999"/>
            </a:xfrm>
            <a:prstGeom prst="rect">
              <a:avLst/>
            </a:prstGeom>
            <a:noFill/>
            <a:ln w="9525">
              <a:noFill/>
              <a:miter lim="800000"/>
              <a:headEnd/>
              <a:tailEnd/>
            </a:ln>
          </p:spPr>
          <p:txBody>
            <a:bodyPr wrap="none">
              <a:spAutoFit/>
            </a:bodyPr>
            <a:lstStyle/>
            <a:p>
              <a:r>
                <a:rPr lang="en-US" sz="1200"/>
                <a:t>294 K</a:t>
              </a:r>
            </a:p>
          </p:txBody>
        </p:sp>
        <p:sp>
          <p:nvSpPr>
            <p:cNvPr id="1049" name="TextBox 21"/>
            <p:cNvSpPr txBox="1">
              <a:spLocks noChangeArrowheads="1"/>
            </p:cNvSpPr>
            <p:nvPr/>
          </p:nvSpPr>
          <p:spPr bwMode="auto">
            <a:xfrm>
              <a:off x="5967783" y="1143000"/>
              <a:ext cx="585417" cy="276999"/>
            </a:xfrm>
            <a:prstGeom prst="rect">
              <a:avLst/>
            </a:prstGeom>
            <a:noFill/>
            <a:ln w="9525">
              <a:noFill/>
              <a:miter lim="800000"/>
              <a:headEnd/>
              <a:tailEnd/>
            </a:ln>
          </p:spPr>
          <p:txBody>
            <a:bodyPr wrap="none">
              <a:spAutoFit/>
            </a:bodyPr>
            <a:lstStyle/>
            <a:p>
              <a:r>
                <a:rPr lang="en-US" sz="1200"/>
                <a:t>180 K</a:t>
              </a:r>
            </a:p>
          </p:txBody>
        </p:sp>
        <p:sp>
          <p:nvSpPr>
            <p:cNvPr id="32" name="向下箭號 31"/>
            <p:cNvSpPr/>
            <p:nvPr/>
          </p:nvSpPr>
          <p:spPr>
            <a:xfrm rot="10800000">
              <a:off x="6096290" y="1371703"/>
              <a:ext cx="304607" cy="1219747"/>
            </a:xfrm>
            <a:prstGeom prst="downArrow">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43" name="群組 32"/>
          <p:cNvGrpSpPr>
            <a:grpSpLocks/>
          </p:cNvGrpSpPr>
          <p:nvPr/>
        </p:nvGrpSpPr>
        <p:grpSpPr bwMode="auto">
          <a:xfrm>
            <a:off x="7567613" y="4143375"/>
            <a:ext cx="585787" cy="2181225"/>
            <a:chOff x="5967783" y="1143000"/>
            <a:chExt cx="585417" cy="2181999"/>
          </a:xfrm>
        </p:grpSpPr>
        <p:sp>
          <p:nvSpPr>
            <p:cNvPr id="1045" name="TextBox 20"/>
            <p:cNvSpPr txBox="1">
              <a:spLocks noChangeArrowheads="1"/>
            </p:cNvSpPr>
            <p:nvPr/>
          </p:nvSpPr>
          <p:spPr bwMode="auto">
            <a:xfrm>
              <a:off x="5967783" y="3048000"/>
              <a:ext cx="585417" cy="276999"/>
            </a:xfrm>
            <a:prstGeom prst="rect">
              <a:avLst/>
            </a:prstGeom>
            <a:noFill/>
            <a:ln w="9525">
              <a:noFill/>
              <a:miter lim="800000"/>
              <a:headEnd/>
              <a:tailEnd/>
            </a:ln>
          </p:spPr>
          <p:txBody>
            <a:bodyPr wrap="none">
              <a:spAutoFit/>
            </a:bodyPr>
            <a:lstStyle/>
            <a:p>
              <a:r>
                <a:rPr lang="en-US" sz="1200"/>
                <a:t>294 K</a:t>
              </a:r>
            </a:p>
          </p:txBody>
        </p:sp>
        <p:sp>
          <p:nvSpPr>
            <p:cNvPr id="1046" name="TextBox 21"/>
            <p:cNvSpPr txBox="1">
              <a:spLocks noChangeArrowheads="1"/>
            </p:cNvSpPr>
            <p:nvPr/>
          </p:nvSpPr>
          <p:spPr bwMode="auto">
            <a:xfrm>
              <a:off x="5967783" y="1143000"/>
              <a:ext cx="585417" cy="276999"/>
            </a:xfrm>
            <a:prstGeom prst="rect">
              <a:avLst/>
            </a:prstGeom>
            <a:noFill/>
            <a:ln w="9525">
              <a:noFill/>
              <a:miter lim="800000"/>
              <a:headEnd/>
              <a:tailEnd/>
            </a:ln>
          </p:spPr>
          <p:txBody>
            <a:bodyPr wrap="none">
              <a:spAutoFit/>
            </a:bodyPr>
            <a:lstStyle/>
            <a:p>
              <a:r>
                <a:rPr lang="en-US" sz="1200"/>
                <a:t>140 K</a:t>
              </a:r>
            </a:p>
          </p:txBody>
        </p:sp>
        <p:sp>
          <p:nvSpPr>
            <p:cNvPr id="36" name="向下箭號 35"/>
            <p:cNvSpPr/>
            <p:nvPr/>
          </p:nvSpPr>
          <p:spPr>
            <a:xfrm rot="10800000">
              <a:off x="6096289" y="1371681"/>
              <a:ext cx="328405" cy="1676995"/>
            </a:xfrm>
            <a:prstGeom prst="downArrow">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44" name="Picture 29"/>
          <p:cNvPicPr>
            <a:picLocks noChangeAspect="1" noChangeArrowheads="1"/>
          </p:cNvPicPr>
          <p:nvPr/>
        </p:nvPicPr>
        <p:blipFill>
          <a:blip r:embed="rId9" cstate="print"/>
          <a:srcRect/>
          <a:stretch>
            <a:fillRect/>
          </a:stretch>
        </p:blipFill>
        <p:spPr bwMode="auto">
          <a:xfrm>
            <a:off x="381000" y="2971800"/>
            <a:ext cx="4629150" cy="3663950"/>
          </a:xfrm>
          <a:prstGeom prst="rect">
            <a:avLst/>
          </a:prstGeom>
          <a:noFill/>
          <a:ln w="9525">
            <a:noFill/>
            <a:miter lim="800000"/>
            <a:headEnd/>
            <a:tailEnd/>
          </a:ln>
        </p:spPr>
      </p:pic>
      <p:graphicFrame>
        <p:nvGraphicFramePr>
          <p:cNvPr id="1027" name="Object 9"/>
          <p:cNvGraphicFramePr>
            <a:graphicFrameLocks noChangeAspect="1"/>
          </p:cNvGraphicFramePr>
          <p:nvPr/>
        </p:nvGraphicFramePr>
        <p:xfrm>
          <a:off x="1320800" y="5791200"/>
          <a:ext cx="847725" cy="322263"/>
        </p:xfrm>
        <a:graphic>
          <a:graphicData uri="http://schemas.openxmlformats.org/presentationml/2006/ole">
            <p:oleObj spid="_x0000_s1027" name="方程式" r:id="rId10" imgW="634680" imgH="241200" progId="Equation.3">
              <p:embed/>
            </p:oleObj>
          </a:graphicData>
        </a:graphic>
      </p:graphicFrame>
      <p:graphicFrame>
        <p:nvGraphicFramePr>
          <p:cNvPr id="1028" name="Object 10"/>
          <p:cNvGraphicFramePr>
            <a:graphicFrameLocks noChangeAspect="1"/>
          </p:cNvGraphicFramePr>
          <p:nvPr/>
        </p:nvGraphicFramePr>
        <p:xfrm>
          <a:off x="1600200" y="4876800"/>
          <a:ext cx="695325" cy="304800"/>
        </p:xfrm>
        <a:graphic>
          <a:graphicData uri="http://schemas.openxmlformats.org/presentationml/2006/ole">
            <p:oleObj spid="_x0000_s1028" name="方程式" r:id="rId11" imgW="52056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620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5363" name="Picture 5" descr="C:\Users\Hsun Jen Chuang\Desktop\Group Web design\Untitled.jpg"/>
          <p:cNvPicPr>
            <a:picLocks noChangeAspect="1" noChangeArrowheads="1"/>
          </p:cNvPicPr>
          <p:nvPr/>
        </p:nvPicPr>
        <p:blipFill>
          <a:blip r:embed="rId3" cstate="print"/>
          <a:srcRect/>
          <a:stretch>
            <a:fillRect/>
          </a:stretch>
        </p:blipFill>
        <p:spPr bwMode="auto">
          <a:xfrm>
            <a:off x="8610600" y="6248400"/>
            <a:ext cx="525463" cy="533400"/>
          </a:xfrm>
          <a:prstGeom prst="rect">
            <a:avLst/>
          </a:prstGeom>
          <a:noFill/>
          <a:ln w="9525">
            <a:noFill/>
            <a:miter lim="800000"/>
            <a:headEnd/>
            <a:tailEnd/>
          </a:ln>
        </p:spPr>
      </p:pic>
      <p:sp>
        <p:nvSpPr>
          <p:cNvPr id="15364" name="文字方塊 10"/>
          <p:cNvSpPr txBox="1">
            <a:spLocks noChangeArrowheads="1"/>
          </p:cNvSpPr>
          <p:nvPr/>
        </p:nvSpPr>
        <p:spPr bwMode="auto">
          <a:xfrm>
            <a:off x="76200" y="304800"/>
            <a:ext cx="8674100" cy="830263"/>
          </a:xfrm>
          <a:prstGeom prst="rect">
            <a:avLst/>
          </a:prstGeom>
          <a:noFill/>
          <a:ln w="9525">
            <a:noFill/>
            <a:miter lim="800000"/>
            <a:headEnd/>
            <a:tailEnd/>
          </a:ln>
        </p:spPr>
        <p:txBody>
          <a:bodyPr wrap="none">
            <a:spAutoFit/>
          </a:bodyPr>
          <a:lstStyle/>
          <a:p>
            <a:pPr eaLnBrk="1" hangingPunct="1">
              <a:buFont typeface="Wingdings" pitchFamily="2" charset="2"/>
              <a:buChar char="Ø"/>
            </a:pPr>
            <a:r>
              <a:rPr lang="en-US" sz="2400" b="1"/>
              <a:t>Comparison of </a:t>
            </a:r>
            <a:r>
              <a:rPr lang="en-US" sz="2400" b="1" u="sng">
                <a:solidFill>
                  <a:srgbClr val="FF0000"/>
                </a:solidFill>
              </a:rPr>
              <a:t>molecular doping </a:t>
            </a:r>
            <a:r>
              <a:rPr lang="en-US" sz="2400" b="1"/>
              <a:t>and </a:t>
            </a:r>
            <a:r>
              <a:rPr lang="en-US" sz="2400" b="1" u="sng">
                <a:solidFill>
                  <a:srgbClr val="FF0000"/>
                </a:solidFill>
              </a:rPr>
              <a:t>ionic liquid gating </a:t>
            </a:r>
          </a:p>
          <a:p>
            <a:pPr eaLnBrk="1" hangingPunct="1"/>
            <a:r>
              <a:rPr lang="en-US" sz="2400" b="1"/>
              <a:t>    in improving Graphene contacts </a:t>
            </a:r>
          </a:p>
        </p:txBody>
      </p:sp>
      <p:sp>
        <p:nvSpPr>
          <p:cNvPr id="21" name="矩形 20"/>
          <p:cNvSpPr/>
          <p:nvPr/>
        </p:nvSpPr>
        <p:spPr>
          <a:xfrm>
            <a:off x="7620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5366" name="Picture 5" descr="C:\Users\Hsun Jen Chuang\Desktop\Group Web design\Untitled.jpg"/>
          <p:cNvPicPr>
            <a:picLocks noChangeAspect="1" noChangeArrowheads="1"/>
          </p:cNvPicPr>
          <p:nvPr/>
        </p:nvPicPr>
        <p:blipFill>
          <a:blip r:embed="rId3" cstate="print"/>
          <a:srcRect/>
          <a:stretch>
            <a:fillRect/>
          </a:stretch>
        </p:blipFill>
        <p:spPr bwMode="auto">
          <a:xfrm>
            <a:off x="8610600" y="6248400"/>
            <a:ext cx="525463" cy="533400"/>
          </a:xfrm>
          <a:prstGeom prst="rect">
            <a:avLst/>
          </a:prstGeom>
          <a:noFill/>
          <a:ln w="9525">
            <a:noFill/>
            <a:miter lim="800000"/>
            <a:headEnd/>
            <a:tailEnd/>
          </a:ln>
        </p:spPr>
      </p:pic>
      <p:grpSp>
        <p:nvGrpSpPr>
          <p:cNvPr id="2" name="群組 15"/>
          <p:cNvGrpSpPr>
            <a:grpSpLocks/>
          </p:cNvGrpSpPr>
          <p:nvPr/>
        </p:nvGrpSpPr>
        <p:grpSpPr bwMode="auto">
          <a:xfrm>
            <a:off x="2514600" y="2590800"/>
            <a:ext cx="1828800" cy="2362200"/>
            <a:chOff x="4267200" y="2057400"/>
            <a:chExt cx="1828800" cy="2362200"/>
          </a:xfrm>
        </p:grpSpPr>
        <p:pic>
          <p:nvPicPr>
            <p:cNvPr id="15370" name="Picture 4"/>
            <p:cNvPicPr>
              <a:picLocks noChangeAspect="1" noChangeArrowheads="1"/>
            </p:cNvPicPr>
            <p:nvPr/>
          </p:nvPicPr>
          <p:blipFill>
            <a:blip r:embed="rId4" cstate="print"/>
            <a:srcRect/>
            <a:stretch>
              <a:fillRect/>
            </a:stretch>
          </p:blipFill>
          <p:spPr bwMode="auto">
            <a:xfrm>
              <a:off x="4276725" y="2333625"/>
              <a:ext cx="1819275" cy="1971675"/>
            </a:xfrm>
            <a:prstGeom prst="rect">
              <a:avLst/>
            </a:prstGeom>
            <a:noFill/>
            <a:ln w="9525">
              <a:noFill/>
              <a:miter lim="800000"/>
              <a:headEnd/>
              <a:tailEnd/>
            </a:ln>
          </p:spPr>
        </p:pic>
        <p:sp>
          <p:nvSpPr>
            <p:cNvPr id="19" name="矩形 18"/>
            <p:cNvSpPr/>
            <p:nvPr/>
          </p:nvSpPr>
          <p:spPr>
            <a:xfrm>
              <a:off x="4267200" y="2057400"/>
              <a:ext cx="1676400" cy="2362200"/>
            </a:xfrm>
            <a:prstGeom prst="rect">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grpSp>
      <p:pic>
        <p:nvPicPr>
          <p:cNvPr id="15368" name="Picture 13"/>
          <p:cNvPicPr>
            <a:picLocks noChangeAspect="1" noChangeArrowheads="1"/>
          </p:cNvPicPr>
          <p:nvPr/>
        </p:nvPicPr>
        <p:blipFill>
          <a:blip r:embed="rId5" cstate="print"/>
          <a:srcRect/>
          <a:stretch>
            <a:fillRect/>
          </a:stretch>
        </p:blipFill>
        <p:spPr bwMode="auto">
          <a:xfrm>
            <a:off x="762000" y="571500"/>
            <a:ext cx="7810500" cy="5753100"/>
          </a:xfrm>
          <a:prstGeom prst="rect">
            <a:avLst/>
          </a:prstGeom>
          <a:noFill/>
          <a:ln w="9525">
            <a:noFill/>
            <a:miter lim="800000"/>
            <a:headEnd/>
            <a:tailEnd/>
          </a:ln>
        </p:spPr>
      </p:pic>
      <p:sp>
        <p:nvSpPr>
          <p:cNvPr id="11" name="Rectangle 91"/>
          <p:cNvSpPr>
            <a:spLocks noChangeArrowheads="1"/>
          </p:cNvSpPr>
          <p:nvPr/>
        </p:nvSpPr>
        <p:spPr bwMode="auto">
          <a:xfrm>
            <a:off x="2514600" y="4953000"/>
            <a:ext cx="2743200" cy="388938"/>
          </a:xfrm>
          <a:prstGeom prst="rect">
            <a:avLst/>
          </a:prstGeom>
          <a:noFill/>
          <a:ln w="9525">
            <a:noFill/>
            <a:miter lim="800000"/>
            <a:headEnd/>
            <a:tailEnd/>
          </a:ln>
        </p:spPr>
        <p:txBody>
          <a:bodyPr lIns="6348" tIns="9522" rIns="6348" bIns="9522" anchor="ctr">
            <a:spAutoFit/>
          </a:bodyPr>
          <a:lstStyle/>
          <a:p>
            <a:r>
              <a:rPr lang="en-US" sz="1200" b="1">
                <a:solidFill>
                  <a:srgbClr val="1E1C11"/>
                </a:solidFill>
              </a:rPr>
              <a:t>H- J  Chuang, et al., </a:t>
            </a:r>
          </a:p>
          <a:p>
            <a:r>
              <a:rPr lang="en-US" sz="1200" b="1">
                <a:solidFill>
                  <a:srgbClr val="1E1C11"/>
                </a:solidFill>
              </a:rPr>
              <a:t>Nano Lett. 2014 </a:t>
            </a:r>
            <a:endParaRPr lang="en-US" sz="500" b="1">
              <a:solidFill>
                <a:srgbClr val="1E1C11"/>
              </a:solidFill>
              <a:hlinkClick r:id="rId6"/>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字方塊 7"/>
          <p:cNvSpPr txBox="1">
            <a:spLocks noChangeArrowheads="1"/>
          </p:cNvSpPr>
          <p:nvPr/>
        </p:nvSpPr>
        <p:spPr bwMode="auto">
          <a:xfrm>
            <a:off x="3962400" y="152400"/>
            <a:ext cx="966788" cy="369888"/>
          </a:xfrm>
          <a:prstGeom prst="rect">
            <a:avLst/>
          </a:prstGeom>
          <a:noFill/>
          <a:ln w="9525">
            <a:noFill/>
            <a:miter lim="800000"/>
            <a:headEnd/>
            <a:tailEnd/>
          </a:ln>
        </p:spPr>
        <p:txBody>
          <a:bodyPr wrap="none">
            <a:spAutoFit/>
          </a:bodyPr>
          <a:lstStyle/>
          <a:p>
            <a:pPr eaLnBrk="1" hangingPunct="1"/>
            <a:r>
              <a:rPr lang="en-US">
                <a:latin typeface="Calibri" pitchFamily="34" charset="0"/>
              </a:rPr>
              <a:t>4 probe</a:t>
            </a:r>
          </a:p>
        </p:txBody>
      </p:sp>
      <p:sp>
        <p:nvSpPr>
          <p:cNvPr id="6" name="矩形 5"/>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a:solidFill>
                  <a:schemeClr val="bg1"/>
                </a:solidFill>
              </a:rPr>
              <a:t>4 probe transfer characteristics</a:t>
            </a:r>
            <a:endParaRPr lang="en-US" sz="2800" b="1" i="1">
              <a:solidFill>
                <a:schemeClr val="bg1"/>
              </a:solidFill>
            </a:endParaRPr>
          </a:p>
        </p:txBody>
      </p:sp>
      <p:pic>
        <p:nvPicPr>
          <p:cNvPr id="16390" name="Picture 11"/>
          <p:cNvPicPr>
            <a:picLocks noChangeAspect="1" noChangeArrowheads="1"/>
          </p:cNvPicPr>
          <p:nvPr/>
        </p:nvPicPr>
        <p:blipFill>
          <a:blip r:embed="rId3" cstate="print"/>
          <a:srcRect/>
          <a:stretch>
            <a:fillRect/>
          </a:stretch>
        </p:blipFill>
        <p:spPr bwMode="auto">
          <a:xfrm>
            <a:off x="1295400" y="838200"/>
            <a:ext cx="2540000" cy="2133600"/>
          </a:xfrm>
          <a:prstGeom prst="rect">
            <a:avLst/>
          </a:prstGeom>
          <a:noFill/>
          <a:ln w="9525">
            <a:noFill/>
            <a:miter lim="800000"/>
            <a:headEnd/>
            <a:tailEnd/>
          </a:ln>
        </p:spPr>
      </p:pic>
      <p:sp>
        <p:nvSpPr>
          <p:cNvPr id="16391" name="文字方塊 11"/>
          <p:cNvSpPr txBox="1">
            <a:spLocks noChangeArrowheads="1"/>
          </p:cNvSpPr>
          <p:nvPr/>
        </p:nvSpPr>
        <p:spPr bwMode="auto">
          <a:xfrm>
            <a:off x="2362200" y="838200"/>
            <a:ext cx="612775" cy="307975"/>
          </a:xfrm>
          <a:prstGeom prst="rect">
            <a:avLst/>
          </a:prstGeom>
          <a:noFill/>
          <a:ln w="9525">
            <a:noFill/>
            <a:miter lim="800000"/>
            <a:headEnd/>
            <a:tailEnd/>
          </a:ln>
        </p:spPr>
        <p:txBody>
          <a:bodyPr wrap="none">
            <a:spAutoFit/>
          </a:bodyPr>
          <a:lstStyle/>
          <a:p>
            <a:pPr eaLnBrk="1" hangingPunct="1"/>
            <a:r>
              <a:rPr lang="en-US" sz="1400">
                <a:solidFill>
                  <a:schemeClr val="bg1"/>
                </a:solidFill>
              </a:rPr>
              <a:t>Drain</a:t>
            </a:r>
          </a:p>
        </p:txBody>
      </p:sp>
      <p:sp>
        <p:nvSpPr>
          <p:cNvPr id="16392" name="文字方塊 12"/>
          <p:cNvSpPr txBox="1">
            <a:spLocks noChangeArrowheads="1"/>
          </p:cNvSpPr>
          <p:nvPr/>
        </p:nvSpPr>
        <p:spPr bwMode="auto">
          <a:xfrm>
            <a:off x="2895600" y="14478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Source</a:t>
            </a:r>
          </a:p>
        </p:txBody>
      </p:sp>
      <p:sp>
        <p:nvSpPr>
          <p:cNvPr id="16393" name="文字方塊 13"/>
          <p:cNvSpPr txBox="1">
            <a:spLocks noChangeArrowheads="1"/>
          </p:cNvSpPr>
          <p:nvPr/>
        </p:nvSpPr>
        <p:spPr bwMode="auto">
          <a:xfrm>
            <a:off x="1905000" y="16764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V2</a:t>
            </a:r>
          </a:p>
        </p:txBody>
      </p:sp>
      <p:sp>
        <p:nvSpPr>
          <p:cNvPr id="16394" name="文字方塊 14"/>
          <p:cNvSpPr txBox="1">
            <a:spLocks noChangeArrowheads="1"/>
          </p:cNvSpPr>
          <p:nvPr/>
        </p:nvSpPr>
        <p:spPr bwMode="auto">
          <a:xfrm>
            <a:off x="1981200" y="19050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V3</a:t>
            </a:r>
          </a:p>
        </p:txBody>
      </p:sp>
      <p:pic>
        <p:nvPicPr>
          <p:cNvPr id="16395" name="Picture 5"/>
          <p:cNvPicPr>
            <a:picLocks noChangeAspect="1" noChangeArrowheads="1"/>
          </p:cNvPicPr>
          <p:nvPr/>
        </p:nvPicPr>
        <p:blipFill>
          <a:blip r:embed="rId4" cstate="print"/>
          <a:srcRect/>
          <a:stretch>
            <a:fillRect/>
          </a:stretch>
        </p:blipFill>
        <p:spPr bwMode="auto">
          <a:xfrm>
            <a:off x="4876800" y="381000"/>
            <a:ext cx="4443413" cy="3508375"/>
          </a:xfrm>
          <a:prstGeom prst="rect">
            <a:avLst/>
          </a:prstGeom>
          <a:noFill/>
          <a:ln w="9525">
            <a:noFill/>
            <a:miter lim="800000"/>
            <a:headEnd/>
            <a:tailEnd/>
          </a:ln>
        </p:spPr>
      </p:pic>
      <p:pic>
        <p:nvPicPr>
          <p:cNvPr id="16396" name="Picture 6"/>
          <p:cNvPicPr>
            <a:picLocks noChangeAspect="1" noChangeArrowheads="1"/>
          </p:cNvPicPr>
          <p:nvPr/>
        </p:nvPicPr>
        <p:blipFill>
          <a:blip r:embed="rId5" cstate="print"/>
          <a:srcRect/>
          <a:stretch>
            <a:fillRect/>
          </a:stretch>
        </p:blipFill>
        <p:spPr bwMode="auto">
          <a:xfrm>
            <a:off x="4953000" y="3476625"/>
            <a:ext cx="4268788" cy="3457575"/>
          </a:xfrm>
          <a:prstGeom prst="rect">
            <a:avLst/>
          </a:prstGeom>
          <a:noFill/>
          <a:ln w="9525">
            <a:noFill/>
            <a:miter lim="800000"/>
            <a:headEnd/>
            <a:tailEnd/>
          </a:ln>
        </p:spPr>
      </p:pic>
      <p:sp>
        <p:nvSpPr>
          <p:cNvPr id="14" name="矩形 13"/>
          <p:cNvSpPr/>
          <p:nvPr/>
        </p:nvSpPr>
        <p:spPr>
          <a:xfrm>
            <a:off x="5638800" y="1143000"/>
            <a:ext cx="381000" cy="121920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5" name="矩形 14"/>
          <p:cNvSpPr/>
          <p:nvPr/>
        </p:nvSpPr>
        <p:spPr>
          <a:xfrm>
            <a:off x="8153400" y="4267200"/>
            <a:ext cx="381000" cy="182880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6" name="矩形 15"/>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6400" name="Picture 5" descr="C:\Users\Hsun Jen Chuang\Desktop\Group Web design\Untitled.jpg"/>
          <p:cNvPicPr>
            <a:picLocks noChangeAspect="1" noChangeArrowheads="1"/>
          </p:cNvPicPr>
          <p:nvPr/>
        </p:nvPicPr>
        <p:blipFill>
          <a:blip r:embed="rId6" cstate="print"/>
          <a:srcRect/>
          <a:stretch>
            <a:fillRect/>
          </a:stretch>
        </p:blipFill>
        <p:spPr bwMode="auto">
          <a:xfrm>
            <a:off x="8534400" y="6248400"/>
            <a:ext cx="525463" cy="533400"/>
          </a:xfrm>
          <a:prstGeom prst="rect">
            <a:avLst/>
          </a:prstGeom>
          <a:noFill/>
          <a:ln w="9525">
            <a:noFill/>
            <a:miter lim="800000"/>
            <a:headEnd/>
            <a:tailEnd/>
          </a:ln>
        </p:spPr>
      </p:pic>
      <p:grpSp>
        <p:nvGrpSpPr>
          <p:cNvPr id="16401" name="群組 23"/>
          <p:cNvGrpSpPr>
            <a:grpSpLocks/>
          </p:cNvGrpSpPr>
          <p:nvPr/>
        </p:nvGrpSpPr>
        <p:grpSpPr bwMode="auto">
          <a:xfrm>
            <a:off x="5967413" y="1143000"/>
            <a:ext cx="585787" cy="1724025"/>
            <a:chOff x="5967783" y="1143000"/>
            <a:chExt cx="585417" cy="1724799"/>
          </a:xfrm>
        </p:grpSpPr>
        <p:sp>
          <p:nvSpPr>
            <p:cNvPr id="16407" name="TextBox 20"/>
            <p:cNvSpPr txBox="1">
              <a:spLocks noChangeArrowheads="1"/>
            </p:cNvSpPr>
            <p:nvPr/>
          </p:nvSpPr>
          <p:spPr bwMode="auto">
            <a:xfrm>
              <a:off x="5967783" y="2590800"/>
              <a:ext cx="585417" cy="276999"/>
            </a:xfrm>
            <a:prstGeom prst="rect">
              <a:avLst/>
            </a:prstGeom>
            <a:noFill/>
            <a:ln w="9525">
              <a:noFill/>
              <a:miter lim="800000"/>
              <a:headEnd/>
              <a:tailEnd/>
            </a:ln>
          </p:spPr>
          <p:txBody>
            <a:bodyPr wrap="none">
              <a:spAutoFit/>
            </a:bodyPr>
            <a:lstStyle/>
            <a:p>
              <a:r>
                <a:rPr lang="en-US" sz="1200"/>
                <a:t>294 K</a:t>
              </a:r>
            </a:p>
          </p:txBody>
        </p:sp>
        <p:sp>
          <p:nvSpPr>
            <p:cNvPr id="16408" name="TextBox 21"/>
            <p:cNvSpPr txBox="1">
              <a:spLocks noChangeArrowheads="1"/>
            </p:cNvSpPr>
            <p:nvPr/>
          </p:nvSpPr>
          <p:spPr bwMode="auto">
            <a:xfrm>
              <a:off x="5967783" y="1143000"/>
              <a:ext cx="585417" cy="276999"/>
            </a:xfrm>
            <a:prstGeom prst="rect">
              <a:avLst/>
            </a:prstGeom>
            <a:noFill/>
            <a:ln w="9525">
              <a:noFill/>
              <a:miter lim="800000"/>
              <a:headEnd/>
              <a:tailEnd/>
            </a:ln>
          </p:spPr>
          <p:txBody>
            <a:bodyPr wrap="none">
              <a:spAutoFit/>
            </a:bodyPr>
            <a:lstStyle/>
            <a:p>
              <a:r>
                <a:rPr lang="en-US" sz="1200"/>
                <a:t>180 K</a:t>
              </a:r>
            </a:p>
          </p:txBody>
        </p:sp>
        <p:sp>
          <p:nvSpPr>
            <p:cNvPr id="22" name="向下箭號 21"/>
            <p:cNvSpPr/>
            <p:nvPr/>
          </p:nvSpPr>
          <p:spPr>
            <a:xfrm rot="10800000">
              <a:off x="6096289" y="1371703"/>
              <a:ext cx="304607" cy="1219747"/>
            </a:xfrm>
            <a:prstGeom prst="downArrow">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6402" name="群組 24"/>
          <p:cNvGrpSpPr>
            <a:grpSpLocks/>
          </p:cNvGrpSpPr>
          <p:nvPr/>
        </p:nvGrpSpPr>
        <p:grpSpPr bwMode="auto">
          <a:xfrm>
            <a:off x="7543800" y="4419600"/>
            <a:ext cx="585788" cy="1905000"/>
            <a:chOff x="5967783" y="1038999"/>
            <a:chExt cx="585417" cy="1905000"/>
          </a:xfrm>
        </p:grpSpPr>
        <p:sp>
          <p:nvSpPr>
            <p:cNvPr id="16404" name="TextBox 20"/>
            <p:cNvSpPr txBox="1">
              <a:spLocks noChangeArrowheads="1"/>
            </p:cNvSpPr>
            <p:nvPr/>
          </p:nvSpPr>
          <p:spPr bwMode="auto">
            <a:xfrm>
              <a:off x="5967783" y="2667000"/>
              <a:ext cx="585417" cy="276999"/>
            </a:xfrm>
            <a:prstGeom prst="rect">
              <a:avLst/>
            </a:prstGeom>
            <a:noFill/>
            <a:ln w="9525">
              <a:noFill/>
              <a:miter lim="800000"/>
              <a:headEnd/>
              <a:tailEnd/>
            </a:ln>
          </p:spPr>
          <p:txBody>
            <a:bodyPr wrap="none">
              <a:spAutoFit/>
            </a:bodyPr>
            <a:lstStyle/>
            <a:p>
              <a:r>
                <a:rPr lang="en-US" sz="1200"/>
                <a:t>294 K</a:t>
              </a:r>
            </a:p>
          </p:txBody>
        </p:sp>
        <p:sp>
          <p:nvSpPr>
            <p:cNvPr id="16405" name="TextBox 21"/>
            <p:cNvSpPr txBox="1">
              <a:spLocks noChangeArrowheads="1"/>
            </p:cNvSpPr>
            <p:nvPr/>
          </p:nvSpPr>
          <p:spPr bwMode="auto">
            <a:xfrm>
              <a:off x="5967783" y="1038999"/>
              <a:ext cx="585417" cy="276999"/>
            </a:xfrm>
            <a:prstGeom prst="rect">
              <a:avLst/>
            </a:prstGeom>
            <a:noFill/>
            <a:ln w="9525">
              <a:noFill/>
              <a:miter lim="800000"/>
              <a:headEnd/>
              <a:tailEnd/>
            </a:ln>
          </p:spPr>
          <p:txBody>
            <a:bodyPr wrap="none">
              <a:spAutoFit/>
            </a:bodyPr>
            <a:lstStyle/>
            <a:p>
              <a:r>
                <a:rPr lang="en-US" sz="1200"/>
                <a:t>140 K</a:t>
              </a:r>
            </a:p>
          </p:txBody>
        </p:sp>
        <p:sp>
          <p:nvSpPr>
            <p:cNvPr id="28" name="向下箭號 27"/>
            <p:cNvSpPr/>
            <p:nvPr/>
          </p:nvSpPr>
          <p:spPr>
            <a:xfrm rot="10800000">
              <a:off x="6096290" y="1267599"/>
              <a:ext cx="304607" cy="1447800"/>
            </a:xfrm>
            <a:prstGeom prst="downArrow">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6403" name="Picture 24"/>
          <p:cNvPicPr>
            <a:picLocks noChangeAspect="1" noChangeArrowheads="1"/>
          </p:cNvPicPr>
          <p:nvPr/>
        </p:nvPicPr>
        <p:blipFill>
          <a:blip r:embed="rId7" cstate="print"/>
          <a:srcRect/>
          <a:stretch>
            <a:fillRect/>
          </a:stretch>
        </p:blipFill>
        <p:spPr bwMode="auto">
          <a:xfrm>
            <a:off x="304800" y="2438400"/>
            <a:ext cx="4419600" cy="4198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文字方塊 7"/>
          <p:cNvSpPr txBox="1">
            <a:spLocks noChangeArrowheads="1"/>
          </p:cNvSpPr>
          <p:nvPr/>
        </p:nvSpPr>
        <p:spPr bwMode="auto">
          <a:xfrm>
            <a:off x="3962400" y="152400"/>
            <a:ext cx="966788" cy="369888"/>
          </a:xfrm>
          <a:prstGeom prst="rect">
            <a:avLst/>
          </a:prstGeom>
          <a:noFill/>
          <a:ln w="9525">
            <a:noFill/>
            <a:miter lim="800000"/>
            <a:headEnd/>
            <a:tailEnd/>
          </a:ln>
        </p:spPr>
        <p:txBody>
          <a:bodyPr wrap="none">
            <a:spAutoFit/>
          </a:bodyPr>
          <a:lstStyle/>
          <a:p>
            <a:pPr eaLnBrk="1" hangingPunct="1"/>
            <a:r>
              <a:rPr lang="en-US">
                <a:latin typeface="Calibri" pitchFamily="34" charset="0"/>
              </a:rPr>
              <a:t>4 probe</a:t>
            </a:r>
          </a:p>
        </p:txBody>
      </p:sp>
      <p:sp>
        <p:nvSpPr>
          <p:cNvPr id="10" name="矩形 9"/>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a:solidFill>
                  <a:schemeClr val="bg1"/>
                </a:solidFill>
              </a:rPr>
              <a:t>4 probe transfer characteristics</a:t>
            </a:r>
            <a:endParaRPr lang="en-US" sz="2800" b="1" i="1">
              <a:solidFill>
                <a:schemeClr val="bg1"/>
              </a:solidFill>
            </a:endParaRPr>
          </a:p>
        </p:txBody>
      </p:sp>
      <p:sp>
        <p:nvSpPr>
          <p:cNvPr id="2057" name="文字方塊 19"/>
          <p:cNvSpPr txBox="1">
            <a:spLocks noChangeArrowheads="1"/>
          </p:cNvSpPr>
          <p:nvPr/>
        </p:nvSpPr>
        <p:spPr bwMode="auto">
          <a:xfrm>
            <a:off x="4495800" y="1524000"/>
            <a:ext cx="3951288" cy="4800600"/>
          </a:xfrm>
          <a:prstGeom prst="rect">
            <a:avLst/>
          </a:prstGeom>
          <a:noFill/>
          <a:ln w="9525">
            <a:noFill/>
            <a:miter lim="800000"/>
            <a:headEnd/>
            <a:tailEnd/>
          </a:ln>
        </p:spPr>
        <p:txBody>
          <a:bodyPr wrap="none">
            <a:spAutoFit/>
          </a:bodyPr>
          <a:lstStyle/>
          <a:p>
            <a:pPr eaLnBrk="1" hangingPunct="1">
              <a:buFont typeface="Wingdings" pitchFamily="2" charset="2"/>
              <a:buChar char="Ø"/>
            </a:pPr>
            <a:r>
              <a:rPr lang="en-US"/>
              <a:t>RT hole mobility: 258 cm</a:t>
            </a:r>
            <a:r>
              <a:rPr lang="en-US" baseline="30000"/>
              <a:t>2</a:t>
            </a:r>
            <a:r>
              <a:rPr lang="en-US"/>
              <a:t>/Vs</a:t>
            </a:r>
          </a:p>
          <a:p>
            <a:pPr eaLnBrk="1" hangingPunct="1">
              <a:buFont typeface="Wingdings" pitchFamily="2" charset="2"/>
              <a:buChar char="Ø"/>
            </a:pPr>
            <a:r>
              <a:rPr lang="en-US"/>
              <a:t>RT electron mobility:  46.5 cm</a:t>
            </a:r>
            <a:r>
              <a:rPr lang="en-US" baseline="30000"/>
              <a:t>2</a:t>
            </a:r>
            <a:r>
              <a:rPr lang="en-US"/>
              <a:t>/Vs</a:t>
            </a:r>
          </a:p>
          <a:p>
            <a:pPr eaLnBrk="1" hangingPunct="1"/>
            <a:endParaRPr lang="en-US"/>
          </a:p>
          <a:p>
            <a:pPr eaLnBrk="1" hangingPunct="1">
              <a:buFont typeface="Arial" charset="0"/>
              <a:buChar char="•"/>
            </a:pPr>
            <a:r>
              <a:rPr lang="en-US"/>
              <a:t> m</a:t>
            </a:r>
            <a:r>
              <a:rPr lang="en-US" baseline="-25000"/>
              <a:t>h</a:t>
            </a:r>
            <a:r>
              <a:rPr lang="en-US"/>
              <a:t> ~ 0.3    0.2 m</a:t>
            </a:r>
            <a:r>
              <a:rPr lang="en-US" baseline="-25000"/>
              <a:t>0</a:t>
            </a:r>
          </a:p>
          <a:p>
            <a:pPr eaLnBrk="1" hangingPunct="1">
              <a:buFont typeface="Arial" charset="0"/>
              <a:buChar char="•"/>
            </a:pPr>
            <a:r>
              <a:rPr lang="en-US"/>
              <a:t> m</a:t>
            </a:r>
            <a:r>
              <a:rPr lang="en-US" baseline="-25000"/>
              <a:t>e</a:t>
            </a:r>
            <a:r>
              <a:rPr lang="en-US"/>
              <a:t> ~ 0.9 m</a:t>
            </a:r>
            <a:r>
              <a:rPr lang="en-US" baseline="-25000"/>
              <a:t>0</a:t>
            </a:r>
          </a:p>
          <a:p>
            <a:pPr eaLnBrk="1" hangingPunct="1"/>
            <a:endParaRPr lang="en-US"/>
          </a:p>
          <a:p>
            <a:pPr eaLnBrk="1" hangingPunct="1"/>
            <a:endParaRPr lang="en-US" sz="2400">
              <a:latin typeface="Broadway BT" pitchFamily="82" charset="0"/>
            </a:endParaRPr>
          </a:p>
          <a:p>
            <a:pPr eaLnBrk="1" hangingPunct="1"/>
            <a:endParaRPr lang="en-US" sz="2400">
              <a:latin typeface="Broadway BT" pitchFamily="82" charset="0"/>
            </a:endParaRPr>
          </a:p>
          <a:p>
            <a:pPr eaLnBrk="1" hangingPunct="1">
              <a:buSzPct val="80000"/>
              <a:buFont typeface="Wingdings" pitchFamily="2" charset="2"/>
              <a:buChar char="Ø"/>
            </a:pPr>
            <a:r>
              <a:rPr lang="el-GR" sz="2400">
                <a:latin typeface="Broadway BT" pitchFamily="82" charset="0"/>
              </a:rPr>
              <a:t>γ</a:t>
            </a:r>
            <a:r>
              <a:rPr lang="en-US" baseline="-25000"/>
              <a:t>e</a:t>
            </a:r>
            <a:r>
              <a:rPr lang="en-US"/>
              <a:t>~ 2.0 (</a:t>
            </a:r>
            <a:r>
              <a:rPr lang="en-US" sz="1600"/>
              <a:t>and RT electron mobility)</a:t>
            </a:r>
          </a:p>
          <a:p>
            <a:pPr eaLnBrk="1" hangingPunct="1">
              <a:buSzPct val="80000"/>
            </a:pPr>
            <a:r>
              <a:rPr lang="en-US" sz="1600"/>
              <a:t>similar to hBN encapsulated MoS</a:t>
            </a:r>
            <a:r>
              <a:rPr lang="en-US" sz="1600" baseline="-25000"/>
              <a:t>2 </a:t>
            </a:r>
          </a:p>
          <a:p>
            <a:pPr eaLnBrk="1" hangingPunct="1">
              <a:buSzPct val="80000"/>
            </a:pPr>
            <a:r>
              <a:rPr lang="en-US" sz="1600" baseline="-25000"/>
              <a:t>    </a:t>
            </a:r>
            <a:r>
              <a:rPr lang="en-US" sz="1600"/>
              <a:t>(Perera talk and </a:t>
            </a:r>
            <a:r>
              <a:rPr lang="en-US" sz="1600" baseline="-25000"/>
              <a:t> </a:t>
            </a:r>
            <a:r>
              <a:rPr lang="en-US" sz="1600"/>
              <a:t>Xu Cui et al.</a:t>
            </a:r>
          </a:p>
          <a:p>
            <a:pPr eaLnBrk="1" hangingPunct="1">
              <a:buSzPct val="80000"/>
            </a:pPr>
            <a:r>
              <a:rPr lang="en-US" sz="1600"/>
              <a:t>     http:// arxiv.org/abs/1412.5977 )</a:t>
            </a:r>
          </a:p>
          <a:p>
            <a:pPr eaLnBrk="1" hangingPunct="1">
              <a:buSzPct val="80000"/>
              <a:buFont typeface="Wingdings" pitchFamily="2" charset="2"/>
              <a:buChar char="Ø"/>
            </a:pPr>
            <a:r>
              <a:rPr lang="en-US" sz="2400">
                <a:latin typeface="Broadway BT" pitchFamily="82" charset="0"/>
              </a:rPr>
              <a:t> </a:t>
            </a:r>
            <a:r>
              <a:rPr lang="el-GR" sz="2400">
                <a:latin typeface="Broadway BT" pitchFamily="82" charset="0"/>
              </a:rPr>
              <a:t>γ</a:t>
            </a:r>
            <a:r>
              <a:rPr lang="en-US" baseline="-25000"/>
              <a:t>h</a:t>
            </a:r>
            <a:r>
              <a:rPr lang="en-US"/>
              <a:t> ~1.5 </a:t>
            </a:r>
          </a:p>
          <a:p>
            <a:pPr eaLnBrk="1" hangingPunct="1"/>
            <a:r>
              <a:rPr lang="en-US"/>
              <a:t>Suggest possibly different scattering </a:t>
            </a:r>
          </a:p>
          <a:p>
            <a:pPr eaLnBrk="1" hangingPunct="1"/>
            <a:r>
              <a:rPr lang="en-US"/>
              <a:t>mechanisms </a:t>
            </a:r>
          </a:p>
          <a:p>
            <a:pPr eaLnBrk="1" hangingPunct="1"/>
            <a:endParaRPr lang="en-US"/>
          </a:p>
        </p:txBody>
      </p:sp>
      <p:sp>
        <p:nvSpPr>
          <p:cNvPr id="2058" name="矩形 20"/>
          <p:cNvSpPr>
            <a:spLocks noChangeArrowheads="1"/>
          </p:cNvSpPr>
          <p:nvPr/>
        </p:nvSpPr>
        <p:spPr bwMode="auto">
          <a:xfrm>
            <a:off x="4495800" y="3048000"/>
            <a:ext cx="4572000" cy="276225"/>
          </a:xfrm>
          <a:prstGeom prst="rect">
            <a:avLst/>
          </a:prstGeom>
          <a:noFill/>
          <a:ln w="9525">
            <a:noFill/>
            <a:miter lim="800000"/>
            <a:headEnd/>
            <a:tailEnd/>
          </a:ln>
        </p:spPr>
        <p:txBody>
          <a:bodyPr>
            <a:spAutoFit/>
          </a:bodyPr>
          <a:lstStyle/>
          <a:p>
            <a:r>
              <a:rPr lang="en-US" sz="1200" b="1"/>
              <a:t>Klein, A., et al. </a:t>
            </a:r>
            <a:r>
              <a:rPr lang="en-US" sz="1200" b="1" i="1"/>
              <a:t>Solar materials and solar cells</a:t>
            </a:r>
            <a:r>
              <a:rPr lang="en-US" sz="1200" b="1"/>
              <a:t>, 1997</a:t>
            </a:r>
            <a:r>
              <a:rPr lang="en-US" sz="1200" b="1" i="1"/>
              <a:t>energy </a:t>
            </a:r>
            <a:endParaRPr lang="en-US" sz="1200" b="1"/>
          </a:p>
        </p:txBody>
      </p:sp>
      <p:sp>
        <p:nvSpPr>
          <p:cNvPr id="22" name="矩形 21"/>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2060" name="Picture 5" descr="C:\Users\Hsun Jen Chuang\Desktop\Group Web design\Untitled.jpg"/>
          <p:cNvPicPr>
            <a:picLocks noChangeAspect="1" noChangeArrowheads="1"/>
          </p:cNvPicPr>
          <p:nvPr/>
        </p:nvPicPr>
        <p:blipFill>
          <a:blip r:embed="rId4" cstate="print"/>
          <a:srcRect/>
          <a:stretch>
            <a:fillRect/>
          </a:stretch>
        </p:blipFill>
        <p:spPr bwMode="auto">
          <a:xfrm>
            <a:off x="8534400" y="6248400"/>
            <a:ext cx="525463" cy="533400"/>
          </a:xfrm>
          <a:prstGeom prst="rect">
            <a:avLst/>
          </a:prstGeom>
          <a:noFill/>
          <a:ln w="9525">
            <a:noFill/>
            <a:miter lim="800000"/>
            <a:headEnd/>
            <a:tailEnd/>
          </a:ln>
        </p:spPr>
      </p:pic>
      <p:graphicFrame>
        <p:nvGraphicFramePr>
          <p:cNvPr id="2050" name="Object 4"/>
          <p:cNvGraphicFramePr>
            <a:graphicFrameLocks noChangeAspect="1"/>
          </p:cNvGraphicFramePr>
          <p:nvPr/>
        </p:nvGraphicFramePr>
        <p:xfrm>
          <a:off x="1066800" y="3657600"/>
          <a:ext cx="1279525" cy="304800"/>
        </p:xfrm>
        <a:graphic>
          <a:graphicData uri="http://schemas.openxmlformats.org/presentationml/2006/ole">
            <p:oleObj spid="_x0000_s2050" name="方程式" r:id="rId5" imgW="952087" imgH="228501" progId="Equation.3">
              <p:embed/>
            </p:oleObj>
          </a:graphicData>
        </a:graphic>
      </p:graphicFrame>
      <p:pic>
        <p:nvPicPr>
          <p:cNvPr id="2061" name="Picture 11"/>
          <p:cNvPicPr>
            <a:picLocks noChangeAspect="1" noChangeArrowheads="1"/>
          </p:cNvPicPr>
          <p:nvPr/>
        </p:nvPicPr>
        <p:blipFill>
          <a:blip r:embed="rId6" cstate="print"/>
          <a:srcRect/>
          <a:stretch>
            <a:fillRect/>
          </a:stretch>
        </p:blipFill>
        <p:spPr bwMode="auto">
          <a:xfrm>
            <a:off x="1295400" y="838200"/>
            <a:ext cx="2540000" cy="2133600"/>
          </a:xfrm>
          <a:prstGeom prst="rect">
            <a:avLst/>
          </a:prstGeom>
          <a:noFill/>
          <a:ln w="9525">
            <a:noFill/>
            <a:miter lim="800000"/>
            <a:headEnd/>
            <a:tailEnd/>
          </a:ln>
        </p:spPr>
      </p:pic>
      <p:sp>
        <p:nvSpPr>
          <p:cNvPr id="2062" name="文字方塊 11"/>
          <p:cNvSpPr txBox="1">
            <a:spLocks noChangeArrowheads="1"/>
          </p:cNvSpPr>
          <p:nvPr/>
        </p:nvSpPr>
        <p:spPr bwMode="auto">
          <a:xfrm>
            <a:off x="2362200" y="838200"/>
            <a:ext cx="612775" cy="307975"/>
          </a:xfrm>
          <a:prstGeom prst="rect">
            <a:avLst/>
          </a:prstGeom>
          <a:noFill/>
          <a:ln w="9525">
            <a:noFill/>
            <a:miter lim="800000"/>
            <a:headEnd/>
            <a:tailEnd/>
          </a:ln>
        </p:spPr>
        <p:txBody>
          <a:bodyPr wrap="none">
            <a:spAutoFit/>
          </a:bodyPr>
          <a:lstStyle/>
          <a:p>
            <a:pPr eaLnBrk="1" hangingPunct="1"/>
            <a:r>
              <a:rPr lang="en-US" sz="1400">
                <a:solidFill>
                  <a:schemeClr val="bg1"/>
                </a:solidFill>
              </a:rPr>
              <a:t>Drain</a:t>
            </a:r>
          </a:p>
        </p:txBody>
      </p:sp>
      <p:sp>
        <p:nvSpPr>
          <p:cNvPr id="2063" name="文字方塊 12"/>
          <p:cNvSpPr txBox="1">
            <a:spLocks noChangeArrowheads="1"/>
          </p:cNvSpPr>
          <p:nvPr/>
        </p:nvSpPr>
        <p:spPr bwMode="auto">
          <a:xfrm>
            <a:off x="2895600" y="14478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Source</a:t>
            </a:r>
          </a:p>
        </p:txBody>
      </p:sp>
      <p:sp>
        <p:nvSpPr>
          <p:cNvPr id="2064" name="文字方塊 13"/>
          <p:cNvSpPr txBox="1">
            <a:spLocks noChangeArrowheads="1"/>
          </p:cNvSpPr>
          <p:nvPr/>
        </p:nvSpPr>
        <p:spPr bwMode="auto">
          <a:xfrm>
            <a:off x="1905000" y="16764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V2</a:t>
            </a:r>
          </a:p>
        </p:txBody>
      </p:sp>
      <p:sp>
        <p:nvSpPr>
          <p:cNvPr id="2065" name="文字方塊 14"/>
          <p:cNvSpPr txBox="1">
            <a:spLocks noChangeArrowheads="1"/>
          </p:cNvSpPr>
          <p:nvPr/>
        </p:nvSpPr>
        <p:spPr bwMode="auto">
          <a:xfrm>
            <a:off x="1981200" y="19050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V3</a:t>
            </a:r>
          </a:p>
        </p:txBody>
      </p:sp>
      <p:graphicFrame>
        <p:nvGraphicFramePr>
          <p:cNvPr id="2051" name="Object 2"/>
          <p:cNvGraphicFramePr>
            <a:graphicFrameLocks noChangeAspect="1"/>
          </p:cNvGraphicFramePr>
          <p:nvPr/>
        </p:nvGraphicFramePr>
        <p:xfrm>
          <a:off x="1295400" y="4419600"/>
          <a:ext cx="762000" cy="342900"/>
        </p:xfrm>
        <a:graphic>
          <a:graphicData uri="http://schemas.openxmlformats.org/presentationml/2006/ole">
            <p:oleObj spid="_x0000_s2051" name="方程式" r:id="rId7" imgW="507960" imgH="228600" progId="Equation.3">
              <p:embed/>
            </p:oleObj>
          </a:graphicData>
        </a:graphic>
      </p:graphicFrame>
      <p:graphicFrame>
        <p:nvGraphicFramePr>
          <p:cNvPr id="2052" name="Object 3"/>
          <p:cNvGraphicFramePr>
            <a:graphicFrameLocks noChangeAspect="1"/>
          </p:cNvGraphicFramePr>
          <p:nvPr/>
        </p:nvGraphicFramePr>
        <p:xfrm>
          <a:off x="1371600" y="5181600"/>
          <a:ext cx="812800" cy="342900"/>
        </p:xfrm>
        <a:graphic>
          <a:graphicData uri="http://schemas.openxmlformats.org/presentationml/2006/ole">
            <p:oleObj spid="_x0000_s2052" name="方程式" r:id="rId8" imgW="406080" imgH="228600" progId="Equation.3">
              <p:embed/>
            </p:oleObj>
          </a:graphicData>
        </a:graphic>
      </p:graphicFrame>
      <p:pic>
        <p:nvPicPr>
          <p:cNvPr id="2066" name="Picture 24"/>
          <p:cNvPicPr>
            <a:picLocks noChangeAspect="1" noChangeArrowheads="1"/>
          </p:cNvPicPr>
          <p:nvPr/>
        </p:nvPicPr>
        <p:blipFill>
          <a:blip r:embed="rId9" cstate="print"/>
          <a:srcRect/>
          <a:stretch>
            <a:fillRect/>
          </a:stretch>
        </p:blipFill>
        <p:spPr bwMode="auto">
          <a:xfrm>
            <a:off x="304800" y="2438400"/>
            <a:ext cx="4419600" cy="4198938"/>
          </a:xfrm>
          <a:prstGeom prst="rect">
            <a:avLst/>
          </a:prstGeom>
          <a:noFill/>
          <a:ln w="9525">
            <a:noFill/>
            <a:miter lim="800000"/>
            <a:headEnd/>
            <a:tailEnd/>
          </a:ln>
        </p:spPr>
      </p:pic>
      <p:pic>
        <p:nvPicPr>
          <p:cNvPr id="2067" name="Picture 19"/>
          <p:cNvPicPr>
            <a:picLocks noChangeAspect="1" noChangeArrowheads="1"/>
          </p:cNvPicPr>
          <p:nvPr/>
        </p:nvPicPr>
        <p:blipFill>
          <a:blip r:embed="rId10" cstate="print"/>
          <a:srcRect/>
          <a:stretch>
            <a:fillRect/>
          </a:stretch>
        </p:blipFill>
        <p:spPr bwMode="auto">
          <a:xfrm>
            <a:off x="5562600" y="2362200"/>
            <a:ext cx="228600" cy="27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Conclusion</a:t>
            </a:r>
          </a:p>
        </p:txBody>
      </p:sp>
      <p:sp>
        <p:nvSpPr>
          <p:cNvPr id="3" name="矩形 2"/>
          <p:cNvSpPr/>
          <p:nvPr/>
        </p:nvSpPr>
        <p:spPr>
          <a:xfrm>
            <a:off x="0" y="441960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Acknowledgment</a:t>
            </a:r>
          </a:p>
        </p:txBody>
      </p:sp>
      <p:sp>
        <p:nvSpPr>
          <p:cNvPr id="17416" name="內容版面配置區 2"/>
          <p:cNvSpPr txBox="1">
            <a:spLocks/>
          </p:cNvSpPr>
          <p:nvPr/>
        </p:nvSpPr>
        <p:spPr bwMode="auto">
          <a:xfrm>
            <a:off x="0" y="5029200"/>
            <a:ext cx="9144000" cy="1828800"/>
          </a:xfrm>
          <a:prstGeom prst="rect">
            <a:avLst/>
          </a:prstGeom>
          <a:noFill/>
          <a:ln w="9525">
            <a:noFill/>
            <a:miter lim="800000"/>
            <a:headEnd/>
            <a:tailEnd/>
          </a:ln>
        </p:spPr>
        <p:txBody>
          <a:bodyPr/>
          <a:lstStyle/>
          <a:p>
            <a:pPr algn="ctr">
              <a:spcBef>
                <a:spcPct val="20000"/>
              </a:spcBef>
            </a:pPr>
            <a:endParaRPr lang="en-US" sz="2000">
              <a:solidFill>
                <a:srgbClr val="254061"/>
              </a:solidFill>
            </a:endParaRPr>
          </a:p>
          <a:p>
            <a:pPr algn="ctr">
              <a:spcBef>
                <a:spcPct val="20000"/>
              </a:spcBef>
            </a:pPr>
            <a:r>
              <a:rPr lang="en-US" sz="2000">
                <a:solidFill>
                  <a:srgbClr val="254061"/>
                </a:solidFill>
              </a:rPr>
              <a:t>NSF(DMR- 1308436)</a:t>
            </a:r>
          </a:p>
          <a:p>
            <a:pPr algn="ctr">
              <a:spcBef>
                <a:spcPct val="20000"/>
              </a:spcBef>
            </a:pPr>
            <a:endParaRPr lang="en-US" sz="2400">
              <a:solidFill>
                <a:srgbClr val="898989"/>
              </a:solidFill>
              <a:latin typeface="Calibri" pitchFamily="34" charset="0"/>
            </a:endParaRPr>
          </a:p>
        </p:txBody>
      </p:sp>
      <p:sp>
        <p:nvSpPr>
          <p:cNvPr id="17417" name="文字方塊 5"/>
          <p:cNvSpPr txBox="1">
            <a:spLocks noChangeArrowheads="1"/>
          </p:cNvSpPr>
          <p:nvPr/>
        </p:nvSpPr>
        <p:spPr bwMode="auto">
          <a:xfrm>
            <a:off x="533400" y="762000"/>
            <a:ext cx="8305800" cy="3478213"/>
          </a:xfrm>
          <a:prstGeom prst="rect">
            <a:avLst/>
          </a:prstGeom>
          <a:noFill/>
          <a:ln w="9525">
            <a:noFill/>
            <a:miter lim="800000"/>
            <a:headEnd/>
            <a:tailEnd/>
          </a:ln>
        </p:spPr>
        <p:txBody>
          <a:bodyPr>
            <a:spAutoFit/>
          </a:bodyPr>
          <a:lstStyle/>
          <a:p>
            <a:pPr eaLnBrk="1" hangingPunct="1">
              <a:buFont typeface="Arial" charset="0"/>
              <a:buChar char="•"/>
            </a:pPr>
            <a:endParaRPr lang="en-US" sz="2000"/>
          </a:p>
          <a:p>
            <a:pPr eaLnBrk="1" hangingPunct="1">
              <a:buFont typeface="Arial" charset="0"/>
              <a:buChar char="•"/>
            </a:pPr>
            <a:r>
              <a:rPr lang="en-US" sz="2000"/>
              <a:t>  Achieved </a:t>
            </a:r>
            <a:r>
              <a:rPr lang="en-US" sz="2000">
                <a:solidFill>
                  <a:srgbClr val="FF0000"/>
                </a:solidFill>
              </a:rPr>
              <a:t>nearly Ohmic contacts </a:t>
            </a:r>
            <a:r>
              <a:rPr lang="en-US" sz="2000"/>
              <a:t>for </a:t>
            </a:r>
            <a:r>
              <a:rPr lang="en-US" sz="2000">
                <a:solidFill>
                  <a:srgbClr val="FF0000"/>
                </a:solidFill>
              </a:rPr>
              <a:t>both electrons and holes </a:t>
            </a:r>
            <a:r>
              <a:rPr lang="en-US" sz="2000"/>
              <a:t>in WSe</a:t>
            </a:r>
            <a:r>
              <a:rPr lang="en-US" sz="2000" baseline="-25000"/>
              <a:t>2</a:t>
            </a:r>
            <a:r>
              <a:rPr lang="en-US" sz="2000"/>
              <a:t> FETs by using molecular doping of graphene contacts</a:t>
            </a:r>
          </a:p>
          <a:p>
            <a:pPr eaLnBrk="1" hangingPunct="1"/>
            <a:endParaRPr lang="en-US" sz="2000"/>
          </a:p>
          <a:p>
            <a:pPr eaLnBrk="1" hangingPunct="1">
              <a:buFont typeface="Arial" charset="0"/>
              <a:buChar char="•"/>
            </a:pPr>
            <a:r>
              <a:rPr lang="en-US" sz="2000"/>
              <a:t>  Observed nearly intrinsic </a:t>
            </a:r>
            <a:r>
              <a:rPr lang="en-US" sz="2000">
                <a:solidFill>
                  <a:srgbClr val="FF0000"/>
                </a:solidFill>
              </a:rPr>
              <a:t>electron and hole mobility </a:t>
            </a:r>
            <a:r>
              <a:rPr lang="en-US" sz="2000"/>
              <a:t>limited by phonon scattering in hBN encapsulated WSe</a:t>
            </a:r>
            <a:r>
              <a:rPr lang="en-US" sz="2000" baseline="-25000"/>
              <a:t>2</a:t>
            </a:r>
            <a:r>
              <a:rPr lang="en-US" sz="2000"/>
              <a:t> </a:t>
            </a:r>
          </a:p>
          <a:p>
            <a:pPr eaLnBrk="1" hangingPunct="1">
              <a:buFont typeface="Arial" charset="0"/>
              <a:buChar char="•"/>
            </a:pPr>
            <a:endParaRPr lang="en-US" sz="2000"/>
          </a:p>
          <a:p>
            <a:pPr eaLnBrk="1" hangingPunct="1">
              <a:buFont typeface="Arial" charset="0"/>
              <a:buChar char="•"/>
            </a:pPr>
            <a:r>
              <a:rPr lang="en-US" sz="2000"/>
              <a:t>  Difference in electron and hole mobility  may be attributed to the different </a:t>
            </a:r>
            <a:r>
              <a:rPr lang="en-US" sz="2000">
                <a:solidFill>
                  <a:srgbClr val="FF0000"/>
                </a:solidFill>
              </a:rPr>
              <a:t>effective mass </a:t>
            </a:r>
            <a:r>
              <a:rPr lang="en-US" sz="2000"/>
              <a:t>and </a:t>
            </a:r>
            <a:r>
              <a:rPr lang="en-US" sz="2000">
                <a:solidFill>
                  <a:srgbClr val="FF0000"/>
                </a:solidFill>
              </a:rPr>
              <a:t>scattering mechanisms </a:t>
            </a:r>
            <a:r>
              <a:rPr lang="en-US" sz="2000"/>
              <a:t>for electrons and holes in WSe</a:t>
            </a:r>
            <a:r>
              <a:rPr lang="en-US" sz="2000" baseline="-25000"/>
              <a:t>2</a:t>
            </a:r>
            <a:r>
              <a:rPr lang="en-US" sz="2000"/>
              <a:t> </a:t>
            </a:r>
          </a:p>
          <a:p>
            <a:pPr eaLnBrk="1" hangingPunct="1"/>
            <a:endParaRPr lang="en-US" sz="2000"/>
          </a:p>
        </p:txBody>
      </p:sp>
      <p:sp>
        <p:nvSpPr>
          <p:cNvPr id="6" name="矩形 5"/>
          <p:cNvSpPr/>
          <p:nvPr/>
        </p:nvSpPr>
        <p:spPr>
          <a:xfrm>
            <a:off x="0" y="65055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7419" name="Picture 5" descr="C:\Users\Hsun Jen Chuang\Desktop\Group Web design\Untitled.jpg"/>
          <p:cNvPicPr>
            <a:picLocks noChangeAspect="1" noChangeArrowheads="1"/>
          </p:cNvPicPr>
          <p:nvPr/>
        </p:nvPicPr>
        <p:blipFill>
          <a:blip r:embed="rId3" cstate="print"/>
          <a:srcRect/>
          <a:stretch>
            <a:fillRect/>
          </a:stretch>
        </p:blipFill>
        <p:spPr bwMode="auto">
          <a:xfrm>
            <a:off x="8458200" y="6172200"/>
            <a:ext cx="525463" cy="533400"/>
          </a:xfrm>
          <a:prstGeom prst="rect">
            <a:avLst/>
          </a:prstGeom>
          <a:noFill/>
          <a:ln w="9525">
            <a:noFill/>
            <a:miter lim="800000"/>
            <a:headEnd/>
            <a:tailEnd/>
          </a:ln>
        </p:spPr>
      </p:pic>
      <p:sp>
        <p:nvSpPr>
          <p:cNvPr id="17420" name="TextBox 6"/>
          <p:cNvSpPr txBox="1">
            <a:spLocks noChangeArrowheads="1"/>
          </p:cNvSpPr>
          <p:nvPr/>
        </p:nvSpPr>
        <p:spPr bwMode="auto">
          <a:xfrm>
            <a:off x="3124200" y="5029200"/>
            <a:ext cx="3044825" cy="369888"/>
          </a:xfrm>
          <a:prstGeom prst="rect">
            <a:avLst/>
          </a:prstGeom>
          <a:noFill/>
          <a:ln w="9525">
            <a:noFill/>
            <a:miter lim="800000"/>
            <a:headEnd/>
            <a:tailEnd/>
          </a:ln>
        </p:spPr>
        <p:txBody>
          <a:bodyPr wrap="none">
            <a:spAutoFit/>
          </a:bodyPr>
          <a:lstStyle/>
          <a:p>
            <a:pPr eaLnBrk="1" hangingPunct="1"/>
            <a:r>
              <a:rPr lang="en-US"/>
              <a:t>This work was supported by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620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Outline</a:t>
            </a:r>
          </a:p>
        </p:txBody>
      </p:sp>
      <p:sp>
        <p:nvSpPr>
          <p:cNvPr id="5125" name="文字方塊 2"/>
          <p:cNvSpPr txBox="1">
            <a:spLocks noChangeArrowheads="1"/>
          </p:cNvSpPr>
          <p:nvPr/>
        </p:nvSpPr>
        <p:spPr bwMode="auto">
          <a:xfrm>
            <a:off x="2819400" y="1593850"/>
            <a:ext cx="5943600" cy="3816350"/>
          </a:xfrm>
          <a:prstGeom prst="rect">
            <a:avLst/>
          </a:prstGeom>
          <a:noFill/>
          <a:ln w="9525">
            <a:noFill/>
            <a:miter lim="800000"/>
            <a:headEnd/>
            <a:tailEnd/>
          </a:ln>
        </p:spPr>
        <p:txBody>
          <a:bodyPr>
            <a:spAutoFit/>
          </a:bodyPr>
          <a:lstStyle/>
          <a:p>
            <a:pPr marL="342900" indent="-342900" eaLnBrk="1" hangingPunct="1">
              <a:buFont typeface="Arial" charset="0"/>
              <a:buChar char="•"/>
            </a:pPr>
            <a:r>
              <a:rPr lang="en-US" sz="2800"/>
              <a:t>Motivation</a:t>
            </a:r>
          </a:p>
          <a:p>
            <a:pPr marL="342900" indent="-342900" eaLnBrk="1" hangingPunct="1"/>
            <a:endParaRPr lang="en-US" sz="2800"/>
          </a:p>
          <a:p>
            <a:pPr marL="342900" indent="-342900" eaLnBrk="1" hangingPunct="1">
              <a:buFont typeface="Arial" charset="0"/>
              <a:buChar char="•"/>
            </a:pPr>
            <a:r>
              <a:rPr lang="en-US" sz="2800"/>
              <a:t>Experimental details </a:t>
            </a:r>
          </a:p>
          <a:p>
            <a:pPr marL="342900" indent="-342900" eaLnBrk="1" hangingPunct="1"/>
            <a:endParaRPr lang="en-US" sz="2800"/>
          </a:p>
          <a:p>
            <a:pPr marL="342900" indent="-342900" eaLnBrk="1" hangingPunct="1">
              <a:buFont typeface="Arial" charset="0"/>
              <a:buChar char="•"/>
            </a:pPr>
            <a:r>
              <a:rPr lang="en-US" sz="2800"/>
              <a:t>Results </a:t>
            </a:r>
          </a:p>
          <a:p>
            <a:pPr marL="342900" indent="-342900" eaLnBrk="1" hangingPunct="1"/>
            <a:endParaRPr lang="en-US" sz="2800"/>
          </a:p>
          <a:p>
            <a:pPr marL="342900" indent="-342900" eaLnBrk="1" hangingPunct="1">
              <a:buFont typeface="Arial" charset="0"/>
              <a:buChar char="•"/>
            </a:pPr>
            <a:r>
              <a:rPr lang="en-US" sz="2800"/>
              <a:t>Conclusion</a:t>
            </a:r>
          </a:p>
          <a:p>
            <a:pPr marL="342900" indent="-342900" eaLnBrk="1" hangingPunct="1"/>
            <a:endParaRPr lang="en-US" sz="2800"/>
          </a:p>
          <a:p>
            <a:pPr marL="342900" indent="-342900" eaLnBrk="1" hangingPunct="1"/>
            <a:endParaRPr lang="en-US"/>
          </a:p>
        </p:txBody>
      </p:sp>
      <p:sp>
        <p:nvSpPr>
          <p:cNvPr id="5" name="矩形 4"/>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5127" name="Picture 5" descr="C:\Users\Hsun Jen Chuang\Desktop\Group Web design\Untitled.jpg"/>
          <p:cNvPicPr>
            <a:picLocks noChangeAspect="1" noChangeArrowheads="1"/>
          </p:cNvPicPr>
          <p:nvPr/>
        </p:nvPicPr>
        <p:blipFill>
          <a:blip r:embed="rId2" cstate="print"/>
          <a:srcRect/>
          <a:stretch>
            <a:fillRect/>
          </a:stretch>
        </p:blipFill>
        <p:spPr bwMode="auto">
          <a:xfrm>
            <a:off x="8542338" y="6248400"/>
            <a:ext cx="525462"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Motivation</a:t>
            </a:r>
          </a:p>
        </p:txBody>
      </p:sp>
      <p:sp>
        <p:nvSpPr>
          <p:cNvPr id="3" name="文字方塊 2"/>
          <p:cNvSpPr txBox="1">
            <a:spLocks noChangeArrowheads="1"/>
          </p:cNvSpPr>
          <p:nvPr/>
        </p:nvSpPr>
        <p:spPr bwMode="auto">
          <a:xfrm>
            <a:off x="838200" y="3352800"/>
            <a:ext cx="6400800" cy="954088"/>
          </a:xfrm>
          <a:prstGeom prst="rect">
            <a:avLst/>
          </a:prstGeom>
          <a:noFill/>
          <a:ln w="9525">
            <a:noFill/>
            <a:miter lim="800000"/>
            <a:headEnd/>
            <a:tailEnd/>
          </a:ln>
        </p:spPr>
        <p:txBody>
          <a:bodyPr>
            <a:spAutoFit/>
          </a:bodyPr>
          <a:lstStyle/>
          <a:p>
            <a:pPr eaLnBrk="1" hangingPunct="1"/>
            <a:r>
              <a:rPr lang="en-US" sz="2000">
                <a:solidFill>
                  <a:srgbClr val="002060"/>
                </a:solidFill>
              </a:rPr>
              <a:t>Challenge:</a:t>
            </a:r>
          </a:p>
          <a:p>
            <a:pPr eaLnBrk="1" hangingPunct="1">
              <a:buFont typeface="Arial" charset="0"/>
              <a:buChar char="•"/>
            </a:pPr>
            <a:r>
              <a:rPr lang="en-US">
                <a:solidFill>
                  <a:srgbClr val="FF0000"/>
                </a:solidFill>
              </a:rPr>
              <a:t> Significant Schottky barriers at metal/WSe</a:t>
            </a:r>
            <a:r>
              <a:rPr lang="en-US" baseline="-25000">
                <a:solidFill>
                  <a:srgbClr val="FF0000"/>
                </a:solidFill>
              </a:rPr>
              <a:t>2</a:t>
            </a:r>
            <a:r>
              <a:rPr lang="en-US">
                <a:solidFill>
                  <a:srgbClr val="FF0000"/>
                </a:solidFill>
              </a:rPr>
              <a:t> contacts for both the electron and hole channels</a:t>
            </a:r>
          </a:p>
        </p:txBody>
      </p:sp>
      <p:sp>
        <p:nvSpPr>
          <p:cNvPr id="4" name="矩形 45"/>
          <p:cNvSpPr>
            <a:spLocks noChangeArrowheads="1"/>
          </p:cNvSpPr>
          <p:nvPr/>
        </p:nvSpPr>
        <p:spPr bwMode="auto">
          <a:xfrm>
            <a:off x="2667000" y="1447800"/>
            <a:ext cx="4648200" cy="1938338"/>
          </a:xfrm>
          <a:prstGeom prst="rect">
            <a:avLst/>
          </a:prstGeom>
          <a:noFill/>
          <a:ln w="9525">
            <a:noFill/>
            <a:miter lim="800000"/>
            <a:headEnd/>
            <a:tailEnd/>
          </a:ln>
        </p:spPr>
        <p:txBody>
          <a:bodyPr>
            <a:spAutoFit/>
          </a:bodyPr>
          <a:lstStyle/>
          <a:p>
            <a:pPr eaLnBrk="1" hangingPunct="1">
              <a:buClr>
                <a:srgbClr val="C00000"/>
              </a:buClr>
              <a:buFont typeface="Wingdings" pitchFamily="2" charset="2"/>
              <a:buChar char="Ø"/>
            </a:pPr>
            <a:r>
              <a:rPr lang="en-US" sz="2000">
                <a:solidFill>
                  <a:srgbClr val="002060"/>
                </a:solidFill>
              </a:rPr>
              <a:t>Ultra-thin and uniform channel</a:t>
            </a:r>
          </a:p>
          <a:p>
            <a:pPr eaLnBrk="1" hangingPunct="1">
              <a:buClr>
                <a:srgbClr val="C00000"/>
              </a:buClr>
              <a:buFont typeface="Wingdings" pitchFamily="2" charset="2"/>
              <a:buChar char="Ø"/>
            </a:pPr>
            <a:r>
              <a:rPr lang="en-US" sz="2000">
                <a:solidFill>
                  <a:srgbClr val="002060"/>
                </a:solidFill>
              </a:rPr>
              <a:t>Surface smoothness</a:t>
            </a:r>
          </a:p>
          <a:p>
            <a:pPr eaLnBrk="1" hangingPunct="1">
              <a:buClr>
                <a:srgbClr val="C00000"/>
              </a:buClr>
              <a:buFont typeface="Wingdings" pitchFamily="2" charset="2"/>
              <a:buChar char="Ø"/>
            </a:pPr>
            <a:r>
              <a:rPr lang="en-US" sz="2000">
                <a:solidFill>
                  <a:srgbClr val="002060"/>
                </a:solidFill>
              </a:rPr>
              <a:t>Mechanically flexible and strong.</a:t>
            </a:r>
          </a:p>
          <a:p>
            <a:pPr eaLnBrk="1" hangingPunct="1">
              <a:buClr>
                <a:srgbClr val="C00000"/>
              </a:buClr>
              <a:buFont typeface="Wingdings" pitchFamily="2" charset="2"/>
              <a:buChar char="Ø"/>
            </a:pPr>
            <a:r>
              <a:rPr lang="en-US" sz="2000">
                <a:solidFill>
                  <a:srgbClr val="002060"/>
                </a:solidFill>
              </a:rPr>
              <a:t>Thermally stable</a:t>
            </a:r>
          </a:p>
          <a:p>
            <a:pPr eaLnBrk="1" hangingPunct="1">
              <a:buClr>
                <a:srgbClr val="C00000"/>
              </a:buClr>
              <a:buFont typeface="Wingdings" pitchFamily="2" charset="2"/>
              <a:buChar char="Ø"/>
            </a:pPr>
            <a:r>
              <a:rPr lang="en-US" sz="2000">
                <a:solidFill>
                  <a:srgbClr val="002060"/>
                </a:solidFill>
              </a:rPr>
              <a:t>Reasonably good mobility</a:t>
            </a:r>
          </a:p>
          <a:p>
            <a:pPr eaLnBrk="1" hangingPunct="1">
              <a:buClr>
                <a:srgbClr val="C00000"/>
              </a:buClr>
              <a:buFont typeface="Wingdings" pitchFamily="2" charset="2"/>
              <a:buChar char="Ø"/>
            </a:pPr>
            <a:r>
              <a:rPr lang="en-US" sz="2000">
                <a:solidFill>
                  <a:srgbClr val="FF0000"/>
                </a:solidFill>
              </a:rPr>
              <a:t>WSe</a:t>
            </a:r>
            <a:r>
              <a:rPr lang="en-US" sz="2000" baseline="-25000">
                <a:solidFill>
                  <a:srgbClr val="FF0000"/>
                </a:solidFill>
              </a:rPr>
              <a:t>2</a:t>
            </a:r>
            <a:r>
              <a:rPr lang="en-US" sz="2000">
                <a:solidFill>
                  <a:srgbClr val="FF0000"/>
                </a:solidFill>
              </a:rPr>
              <a:t> large hole mobility    </a:t>
            </a:r>
          </a:p>
        </p:txBody>
      </p:sp>
      <p:sp>
        <p:nvSpPr>
          <p:cNvPr id="6151" name="文字方塊 4"/>
          <p:cNvSpPr txBox="1">
            <a:spLocks noChangeArrowheads="1"/>
          </p:cNvSpPr>
          <p:nvPr/>
        </p:nvSpPr>
        <p:spPr bwMode="auto">
          <a:xfrm>
            <a:off x="2674938" y="660400"/>
            <a:ext cx="3954462" cy="1016000"/>
          </a:xfrm>
          <a:prstGeom prst="rect">
            <a:avLst/>
          </a:prstGeom>
          <a:noFill/>
          <a:ln w="9525">
            <a:noFill/>
            <a:miter lim="800000"/>
            <a:headEnd/>
            <a:tailEnd/>
          </a:ln>
        </p:spPr>
        <p:txBody>
          <a:bodyPr wrap="none">
            <a:spAutoFit/>
          </a:bodyPr>
          <a:lstStyle/>
          <a:p>
            <a:pPr eaLnBrk="1" hangingPunct="1"/>
            <a:r>
              <a:rPr lang="en-US" sz="2000"/>
              <a:t>                      TMD</a:t>
            </a:r>
          </a:p>
          <a:p>
            <a:pPr eaLnBrk="1" hangingPunct="1"/>
            <a:r>
              <a:rPr lang="en-US" sz="2000" u="sng">
                <a:solidFill>
                  <a:srgbClr val="FF0000"/>
                </a:solidFill>
              </a:rPr>
              <a:t>T</a:t>
            </a:r>
            <a:r>
              <a:rPr lang="en-US" sz="2000" u="sng"/>
              <a:t>ransition </a:t>
            </a:r>
            <a:r>
              <a:rPr lang="en-US" sz="2000" u="sng">
                <a:solidFill>
                  <a:srgbClr val="FF0000"/>
                </a:solidFill>
              </a:rPr>
              <a:t>M</a:t>
            </a:r>
            <a:r>
              <a:rPr lang="en-US" sz="2000" u="sng"/>
              <a:t>etal </a:t>
            </a:r>
            <a:r>
              <a:rPr lang="en-US" sz="2000" u="sng">
                <a:solidFill>
                  <a:srgbClr val="FF0000"/>
                </a:solidFill>
              </a:rPr>
              <a:t>D</a:t>
            </a:r>
            <a:r>
              <a:rPr lang="en-US" sz="2000" u="sng"/>
              <a:t>ichalcogenides</a:t>
            </a:r>
          </a:p>
          <a:p>
            <a:pPr eaLnBrk="1" hangingPunct="1"/>
            <a:endParaRPr lang="en-US" sz="2000"/>
          </a:p>
        </p:txBody>
      </p:sp>
      <p:sp>
        <p:nvSpPr>
          <p:cNvPr id="7" name="矩形 6"/>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6153" name="Picture 5" descr="C:\Users\Hsun Jen Chuang\Desktop\Group Web design\Untitled.jpg"/>
          <p:cNvPicPr>
            <a:picLocks noChangeAspect="1" noChangeArrowheads="1"/>
          </p:cNvPicPr>
          <p:nvPr/>
        </p:nvPicPr>
        <p:blipFill>
          <a:blip r:embed="rId4" cstate="print"/>
          <a:srcRect/>
          <a:stretch>
            <a:fillRect/>
          </a:stretch>
        </p:blipFill>
        <p:spPr bwMode="auto">
          <a:xfrm>
            <a:off x="8534400" y="6248400"/>
            <a:ext cx="525463" cy="533400"/>
          </a:xfrm>
          <a:prstGeom prst="rect">
            <a:avLst/>
          </a:prstGeom>
          <a:noFill/>
          <a:ln w="9525">
            <a:noFill/>
            <a:miter lim="800000"/>
            <a:headEnd/>
            <a:tailEnd/>
          </a:ln>
        </p:spPr>
      </p:pic>
      <p:sp>
        <p:nvSpPr>
          <p:cNvPr id="6154" name="文字方塊 11"/>
          <p:cNvSpPr txBox="1">
            <a:spLocks noChangeArrowheads="1"/>
          </p:cNvSpPr>
          <p:nvPr/>
        </p:nvSpPr>
        <p:spPr bwMode="auto">
          <a:xfrm>
            <a:off x="-3733800" y="1143000"/>
            <a:ext cx="249237" cy="369888"/>
          </a:xfrm>
          <a:prstGeom prst="rect">
            <a:avLst/>
          </a:prstGeom>
          <a:noFill/>
          <a:ln w="9525">
            <a:noFill/>
            <a:miter lim="800000"/>
            <a:headEnd/>
            <a:tailEnd/>
          </a:ln>
        </p:spPr>
        <p:txBody>
          <a:bodyPr wrap="none">
            <a:spAutoFit/>
          </a:bodyPr>
          <a:lstStyle/>
          <a:p>
            <a:pPr eaLnBrk="1" hangingPunct="1"/>
            <a:r>
              <a:rPr lang="en-US"/>
              <a:t> </a:t>
            </a:r>
          </a:p>
        </p:txBody>
      </p:sp>
      <p:sp>
        <p:nvSpPr>
          <p:cNvPr id="15" name="矩形 14"/>
          <p:cNvSpPr>
            <a:spLocks noChangeArrowheads="1"/>
          </p:cNvSpPr>
          <p:nvPr/>
        </p:nvSpPr>
        <p:spPr bwMode="auto">
          <a:xfrm>
            <a:off x="838200" y="5570538"/>
            <a:ext cx="7086600" cy="677862"/>
          </a:xfrm>
          <a:prstGeom prst="rect">
            <a:avLst/>
          </a:prstGeom>
          <a:noFill/>
          <a:ln w="9525">
            <a:noFill/>
            <a:miter lim="800000"/>
            <a:headEnd/>
            <a:tailEnd/>
          </a:ln>
        </p:spPr>
        <p:txBody>
          <a:bodyPr>
            <a:spAutoFit/>
          </a:bodyPr>
          <a:lstStyle/>
          <a:p>
            <a:pPr eaLnBrk="1" hangingPunct="1"/>
            <a:r>
              <a:rPr lang="en-US" sz="2000"/>
              <a:t>To preserve the intrinsic channel properties</a:t>
            </a:r>
            <a:endParaRPr lang="en-US" sz="2400"/>
          </a:p>
          <a:p>
            <a:pPr eaLnBrk="1" hangingPunct="1">
              <a:buFont typeface="Arial" charset="0"/>
              <a:buChar char="•"/>
            </a:pPr>
            <a:r>
              <a:rPr lang="en-US">
                <a:solidFill>
                  <a:srgbClr val="C00000"/>
                </a:solidFill>
              </a:rPr>
              <a:t> h-BN Encapsulation of the WSe</a:t>
            </a:r>
            <a:r>
              <a:rPr lang="en-US" baseline="-25000">
                <a:solidFill>
                  <a:srgbClr val="C00000"/>
                </a:solidFill>
              </a:rPr>
              <a:t>2</a:t>
            </a:r>
            <a:r>
              <a:rPr lang="en-US">
                <a:solidFill>
                  <a:srgbClr val="C00000"/>
                </a:solidFill>
              </a:rPr>
              <a:t> channel </a:t>
            </a:r>
          </a:p>
        </p:txBody>
      </p:sp>
      <p:sp>
        <p:nvSpPr>
          <p:cNvPr id="16" name="矩形 15"/>
          <p:cNvSpPr>
            <a:spLocks noChangeArrowheads="1"/>
          </p:cNvSpPr>
          <p:nvPr/>
        </p:nvSpPr>
        <p:spPr bwMode="auto">
          <a:xfrm>
            <a:off x="838200" y="4648200"/>
            <a:ext cx="8686800" cy="923925"/>
          </a:xfrm>
          <a:prstGeom prst="rect">
            <a:avLst/>
          </a:prstGeom>
          <a:noFill/>
          <a:ln w="9525">
            <a:noFill/>
            <a:miter lim="800000"/>
            <a:headEnd/>
            <a:tailEnd/>
          </a:ln>
        </p:spPr>
        <p:txBody>
          <a:bodyPr>
            <a:spAutoFit/>
          </a:bodyPr>
          <a:lstStyle/>
          <a:p>
            <a:pPr eaLnBrk="1" hangingPunct="1">
              <a:buFont typeface="Arial" charset="0"/>
              <a:buChar char="•"/>
            </a:pPr>
            <a:r>
              <a:rPr lang="en-US">
                <a:solidFill>
                  <a:srgbClr val="002060"/>
                </a:solidFill>
              </a:rPr>
              <a:t> Electrostatically dope graphene contacts by an Ionic Liquid gate</a:t>
            </a:r>
          </a:p>
          <a:p>
            <a:pPr eaLnBrk="1" hangingPunct="1">
              <a:buFont typeface="Arial" charset="0"/>
              <a:buChar char="•"/>
            </a:pPr>
            <a:r>
              <a:rPr lang="en-US">
                <a:solidFill>
                  <a:srgbClr val="C00000"/>
                </a:solidFill>
              </a:rPr>
              <a:t> Air-Stable Surface Charge Transfer Doping  of graphene contacts</a:t>
            </a:r>
          </a:p>
          <a:p>
            <a:pPr eaLnBrk="1" hangingPunct="1"/>
            <a:r>
              <a:rPr lang="en-US">
                <a:solidFill>
                  <a:srgbClr val="C00000"/>
                </a:solidFill>
              </a:rPr>
              <a:t>(BV and F4-TCNQ)</a:t>
            </a:r>
            <a:endParaRPr lang="en-US">
              <a:solidFill>
                <a:srgbClr val="002060"/>
              </a:solidFill>
            </a:endParaRPr>
          </a:p>
        </p:txBody>
      </p:sp>
      <p:sp>
        <p:nvSpPr>
          <p:cNvPr id="17" name="文字方塊 16"/>
          <p:cNvSpPr txBox="1"/>
          <p:nvPr/>
        </p:nvSpPr>
        <p:spPr>
          <a:xfrm>
            <a:off x="838200" y="4267200"/>
            <a:ext cx="2667000" cy="400050"/>
          </a:xfrm>
          <a:prstGeom prst="rect">
            <a:avLst/>
          </a:prstGeom>
          <a:noFill/>
        </p:spPr>
        <p:txBody>
          <a:bodyPr>
            <a:spAutoFit/>
          </a:bodyPr>
          <a:lstStyle/>
          <a:p>
            <a:pPr eaLnBrk="1" hangingPunct="1">
              <a:defRPr/>
            </a:pPr>
            <a:r>
              <a:rPr lang="en-US" sz="2000" dirty="0"/>
              <a:t>Contact engeering</a:t>
            </a:r>
            <a:r>
              <a:rPr lang="en-US" sz="2000" dirty="0">
                <a:solidFill>
                  <a:schemeClr val="tx2">
                    <a:lumMod val="75000"/>
                  </a:schemeClr>
                </a:solidFill>
              </a:rPr>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vertical)">
                                      <p:cBhvr>
                                        <p:cTn id="21" dur="500"/>
                                        <p:tgtEl>
                                          <p:spTgt spid="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字方塊 15"/>
          <p:cNvSpPr txBox="1">
            <a:spLocks noChangeArrowheads="1"/>
          </p:cNvSpPr>
          <p:nvPr/>
        </p:nvSpPr>
        <p:spPr bwMode="auto">
          <a:xfrm>
            <a:off x="5029200" y="2743200"/>
            <a:ext cx="1747838" cy="369888"/>
          </a:xfrm>
          <a:prstGeom prst="rect">
            <a:avLst/>
          </a:prstGeom>
          <a:noFill/>
          <a:ln w="9525">
            <a:noFill/>
            <a:miter lim="800000"/>
            <a:headEnd/>
            <a:tailEnd/>
          </a:ln>
        </p:spPr>
        <p:txBody>
          <a:bodyPr>
            <a:spAutoFit/>
          </a:bodyPr>
          <a:lstStyle/>
          <a:p>
            <a:pPr algn="ctr" eaLnBrk="1" hangingPunct="1"/>
            <a:r>
              <a:rPr lang="en-US" b="1"/>
              <a:t>Ionic Liquid</a:t>
            </a:r>
          </a:p>
        </p:txBody>
      </p:sp>
      <p:grpSp>
        <p:nvGrpSpPr>
          <p:cNvPr id="7171" name="群組 44"/>
          <p:cNvGrpSpPr>
            <a:grpSpLocks/>
          </p:cNvGrpSpPr>
          <p:nvPr/>
        </p:nvGrpSpPr>
        <p:grpSpPr bwMode="auto">
          <a:xfrm>
            <a:off x="1600200" y="2743200"/>
            <a:ext cx="6400800" cy="3429000"/>
            <a:chOff x="0" y="2927232"/>
            <a:chExt cx="9772135" cy="4768959"/>
          </a:xfrm>
        </p:grpSpPr>
        <p:pic>
          <p:nvPicPr>
            <p:cNvPr id="7226" name="Picture 2" descr="C:\Users\Superman\Desktop\Sample fabrication Image+blender file\Cros image with AL2o3 covered.png"/>
            <p:cNvPicPr>
              <a:picLocks noChangeAspect="1" noChangeArrowheads="1"/>
            </p:cNvPicPr>
            <p:nvPr/>
          </p:nvPicPr>
          <p:blipFill>
            <a:blip r:embed="rId3" cstate="print"/>
            <a:srcRect/>
            <a:stretch>
              <a:fillRect/>
            </a:stretch>
          </p:blipFill>
          <p:spPr bwMode="auto">
            <a:xfrm>
              <a:off x="0" y="2927232"/>
              <a:ext cx="9220200" cy="4768959"/>
            </a:xfrm>
            <a:prstGeom prst="rect">
              <a:avLst/>
            </a:prstGeom>
            <a:noFill/>
            <a:ln w="9525">
              <a:noFill/>
              <a:miter lim="800000"/>
              <a:headEnd/>
              <a:tailEnd/>
            </a:ln>
          </p:spPr>
        </p:pic>
        <p:sp>
          <p:nvSpPr>
            <p:cNvPr id="7227" name="文字方塊 17"/>
            <p:cNvSpPr txBox="1">
              <a:spLocks noChangeArrowheads="1"/>
            </p:cNvSpPr>
            <p:nvPr/>
          </p:nvSpPr>
          <p:spPr bwMode="auto">
            <a:xfrm>
              <a:off x="1371600" y="4603422"/>
              <a:ext cx="2514600" cy="461266"/>
            </a:xfrm>
            <a:prstGeom prst="rect">
              <a:avLst/>
            </a:prstGeom>
            <a:noFill/>
            <a:ln w="9525">
              <a:noFill/>
              <a:miter lim="800000"/>
              <a:headEnd/>
              <a:tailEnd/>
            </a:ln>
          </p:spPr>
          <p:txBody>
            <a:bodyPr>
              <a:spAutoFit/>
            </a:bodyPr>
            <a:lstStyle/>
            <a:p>
              <a:pPr eaLnBrk="1" hangingPunct="1"/>
              <a:r>
                <a:rPr lang="en-US" sz="1200" b="1"/>
                <a:t>Graphene</a:t>
              </a:r>
            </a:p>
          </p:txBody>
        </p:sp>
        <p:sp>
          <p:nvSpPr>
            <p:cNvPr id="7228" name="文字方塊 19"/>
            <p:cNvSpPr txBox="1">
              <a:spLocks noChangeArrowheads="1"/>
            </p:cNvSpPr>
            <p:nvPr/>
          </p:nvSpPr>
          <p:spPr bwMode="auto">
            <a:xfrm>
              <a:off x="0" y="4364364"/>
              <a:ext cx="1752600" cy="973783"/>
            </a:xfrm>
            <a:prstGeom prst="rect">
              <a:avLst/>
            </a:prstGeom>
            <a:noFill/>
            <a:ln w="9525">
              <a:noFill/>
              <a:miter lim="800000"/>
              <a:headEnd/>
              <a:tailEnd/>
            </a:ln>
          </p:spPr>
          <p:txBody>
            <a:bodyPr>
              <a:spAutoFit/>
            </a:bodyPr>
            <a:lstStyle/>
            <a:p>
              <a:pPr eaLnBrk="1" hangingPunct="1"/>
              <a:r>
                <a:rPr lang="en-US" sz="1400" b="1"/>
                <a:t>Drain</a:t>
              </a:r>
              <a:endParaRPr lang="en-US" b="1"/>
            </a:p>
            <a:p>
              <a:pPr eaLnBrk="1" hangingPunct="1"/>
              <a:endParaRPr lang="en-US" b="1"/>
            </a:p>
          </p:txBody>
        </p:sp>
        <p:sp>
          <p:nvSpPr>
            <p:cNvPr id="7229" name="文字方塊 20"/>
            <p:cNvSpPr txBox="1">
              <a:spLocks noChangeArrowheads="1"/>
            </p:cNvSpPr>
            <p:nvPr/>
          </p:nvSpPr>
          <p:spPr bwMode="auto">
            <a:xfrm>
              <a:off x="8019535" y="4323025"/>
              <a:ext cx="1752600" cy="973783"/>
            </a:xfrm>
            <a:prstGeom prst="rect">
              <a:avLst/>
            </a:prstGeom>
            <a:noFill/>
            <a:ln w="9525">
              <a:noFill/>
              <a:miter lim="800000"/>
              <a:headEnd/>
              <a:tailEnd/>
            </a:ln>
          </p:spPr>
          <p:txBody>
            <a:bodyPr>
              <a:spAutoFit/>
            </a:bodyPr>
            <a:lstStyle/>
            <a:p>
              <a:pPr eaLnBrk="1" hangingPunct="1"/>
              <a:r>
                <a:rPr lang="en-US" sz="1400" b="1"/>
                <a:t>Source</a:t>
              </a:r>
            </a:p>
            <a:p>
              <a:pPr eaLnBrk="1" hangingPunct="1"/>
              <a:endParaRPr lang="en-US" b="1"/>
            </a:p>
          </p:txBody>
        </p:sp>
        <p:sp>
          <p:nvSpPr>
            <p:cNvPr id="7230" name="文字方塊 12"/>
            <p:cNvSpPr txBox="1">
              <a:spLocks noChangeArrowheads="1"/>
            </p:cNvSpPr>
            <p:nvPr/>
          </p:nvSpPr>
          <p:spPr bwMode="auto">
            <a:xfrm>
              <a:off x="4250725" y="4648727"/>
              <a:ext cx="2817340" cy="435640"/>
            </a:xfrm>
            <a:prstGeom prst="rect">
              <a:avLst/>
            </a:prstGeom>
            <a:noFill/>
            <a:ln w="9525">
              <a:noFill/>
              <a:miter lim="800000"/>
              <a:headEnd/>
              <a:tailEnd/>
            </a:ln>
          </p:spPr>
          <p:txBody>
            <a:bodyPr>
              <a:spAutoFit/>
            </a:bodyPr>
            <a:lstStyle/>
            <a:p>
              <a:pPr eaLnBrk="1" hangingPunct="1"/>
              <a:r>
                <a:rPr lang="en-US" sz="1100" b="1"/>
                <a:t>h-BN</a:t>
              </a:r>
            </a:p>
          </p:txBody>
        </p:sp>
        <p:sp>
          <p:nvSpPr>
            <p:cNvPr id="7231" name="文字方塊 22"/>
            <p:cNvSpPr txBox="1">
              <a:spLocks noChangeArrowheads="1"/>
            </p:cNvSpPr>
            <p:nvPr/>
          </p:nvSpPr>
          <p:spPr bwMode="auto">
            <a:xfrm>
              <a:off x="3669957" y="5591927"/>
              <a:ext cx="2209800" cy="820029"/>
            </a:xfrm>
            <a:prstGeom prst="rect">
              <a:avLst/>
            </a:prstGeom>
            <a:noFill/>
            <a:ln w="9525">
              <a:noFill/>
              <a:miter lim="800000"/>
              <a:headEnd/>
              <a:tailEnd/>
            </a:ln>
          </p:spPr>
          <p:txBody>
            <a:bodyPr>
              <a:spAutoFit/>
            </a:bodyPr>
            <a:lstStyle/>
            <a:p>
              <a:pPr algn="ctr" eaLnBrk="1" hangingPunct="1"/>
              <a:r>
                <a:rPr lang="en-US" sz="1400" b="1"/>
                <a:t>Si </a:t>
              </a:r>
              <a:endParaRPr lang="en-US" b="1"/>
            </a:p>
            <a:p>
              <a:pPr algn="ctr" eaLnBrk="1" hangingPunct="1"/>
              <a:r>
                <a:rPr lang="en-US" sz="1200" b="1"/>
                <a:t>Back Gate</a:t>
              </a:r>
            </a:p>
          </p:txBody>
        </p:sp>
        <p:sp>
          <p:nvSpPr>
            <p:cNvPr id="7232" name="文字方塊 23"/>
            <p:cNvSpPr txBox="1">
              <a:spLocks noChangeArrowheads="1"/>
            </p:cNvSpPr>
            <p:nvPr/>
          </p:nvSpPr>
          <p:spPr bwMode="auto">
            <a:xfrm>
              <a:off x="6476999" y="4615089"/>
              <a:ext cx="2514600" cy="435640"/>
            </a:xfrm>
            <a:prstGeom prst="rect">
              <a:avLst/>
            </a:prstGeom>
            <a:noFill/>
            <a:ln w="9525">
              <a:noFill/>
              <a:miter lim="800000"/>
              <a:headEnd/>
              <a:tailEnd/>
            </a:ln>
          </p:spPr>
          <p:txBody>
            <a:bodyPr>
              <a:spAutoFit/>
            </a:bodyPr>
            <a:lstStyle/>
            <a:p>
              <a:pPr eaLnBrk="1" hangingPunct="1"/>
              <a:r>
                <a:rPr lang="en-US" sz="1100" b="1"/>
                <a:t>Graphene</a:t>
              </a:r>
              <a:endParaRPr lang="en-US" b="1"/>
            </a:p>
          </p:txBody>
        </p:sp>
      </p:grpSp>
      <p:grpSp>
        <p:nvGrpSpPr>
          <p:cNvPr id="7172" name="群組 47"/>
          <p:cNvGrpSpPr>
            <a:grpSpLocks/>
          </p:cNvGrpSpPr>
          <p:nvPr/>
        </p:nvGrpSpPr>
        <p:grpSpPr bwMode="auto">
          <a:xfrm>
            <a:off x="3836988" y="1981200"/>
            <a:ext cx="1497012" cy="595313"/>
            <a:chOff x="3429000" y="2221514"/>
            <a:chExt cx="2286000" cy="826486"/>
          </a:xfrm>
        </p:grpSpPr>
        <p:sp>
          <p:nvSpPr>
            <p:cNvPr id="16" name="矩形 15"/>
            <p:cNvSpPr/>
            <p:nvPr/>
          </p:nvSpPr>
          <p:spPr>
            <a:xfrm>
              <a:off x="3429000" y="2287633"/>
              <a:ext cx="2286000" cy="7603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7225" name="文字方塊 18"/>
            <p:cNvSpPr txBox="1">
              <a:spLocks noChangeArrowheads="1"/>
            </p:cNvSpPr>
            <p:nvPr/>
          </p:nvSpPr>
          <p:spPr bwMode="auto">
            <a:xfrm>
              <a:off x="3429000" y="2221514"/>
              <a:ext cx="2286000" cy="369286"/>
            </a:xfrm>
            <a:prstGeom prst="rect">
              <a:avLst/>
            </a:prstGeom>
            <a:noFill/>
            <a:ln w="9525">
              <a:noFill/>
              <a:miter lim="800000"/>
              <a:headEnd/>
              <a:tailEnd/>
            </a:ln>
          </p:spPr>
          <p:txBody>
            <a:bodyPr>
              <a:spAutoFit/>
            </a:bodyPr>
            <a:lstStyle/>
            <a:p>
              <a:pPr algn="ctr" eaLnBrk="1" hangingPunct="1"/>
              <a:r>
                <a:rPr lang="en-US" b="1"/>
                <a:t>Au</a:t>
              </a:r>
            </a:p>
          </p:txBody>
        </p:sp>
      </p:grpSp>
      <p:grpSp>
        <p:nvGrpSpPr>
          <p:cNvPr id="7173" name="群組 46"/>
          <p:cNvGrpSpPr>
            <a:grpSpLocks/>
          </p:cNvGrpSpPr>
          <p:nvPr/>
        </p:nvGrpSpPr>
        <p:grpSpPr bwMode="auto">
          <a:xfrm>
            <a:off x="1820863" y="2235200"/>
            <a:ext cx="5556250" cy="4241800"/>
            <a:chOff x="304800" y="-1543600"/>
            <a:chExt cx="8485187" cy="4659312"/>
          </a:xfrm>
        </p:grpSpPr>
        <p:sp>
          <p:nvSpPr>
            <p:cNvPr id="19" name="圓形圖 5"/>
            <p:cNvSpPr/>
            <p:nvPr/>
          </p:nvSpPr>
          <p:spPr bwMode="auto">
            <a:xfrm rot="5400000">
              <a:off x="2217738" y="-3456538"/>
              <a:ext cx="4659312" cy="8485187"/>
            </a:xfrm>
            <a:prstGeom prst="pie">
              <a:avLst>
                <a:gd name="adj1" fmla="val 5364743"/>
                <a:gd name="adj2" fmla="val 16226859"/>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cs typeface="Arial" charset="0"/>
              </a:endParaRPr>
            </a:p>
          </p:txBody>
        </p:sp>
        <p:sp>
          <p:nvSpPr>
            <p:cNvPr id="7223" name="文字方塊 45"/>
            <p:cNvSpPr txBox="1">
              <a:spLocks noChangeArrowheads="1"/>
            </p:cNvSpPr>
            <p:nvPr/>
          </p:nvSpPr>
          <p:spPr bwMode="auto">
            <a:xfrm>
              <a:off x="2993391" y="-320047"/>
              <a:ext cx="3398334" cy="338071"/>
            </a:xfrm>
            <a:prstGeom prst="rect">
              <a:avLst/>
            </a:prstGeom>
            <a:noFill/>
            <a:ln w="9525">
              <a:noFill/>
              <a:miter lim="800000"/>
              <a:headEnd/>
              <a:tailEnd/>
            </a:ln>
          </p:spPr>
          <p:txBody>
            <a:bodyPr wrap="none">
              <a:spAutoFit/>
            </a:bodyPr>
            <a:lstStyle/>
            <a:p>
              <a:pPr eaLnBrk="1" hangingPunct="1"/>
              <a:r>
                <a:rPr lang="en-US" sz="1400"/>
                <a:t>Ionic Liquid (DEME-TFSI)</a:t>
              </a:r>
            </a:p>
          </p:txBody>
        </p:sp>
      </p:grpSp>
      <p:grpSp>
        <p:nvGrpSpPr>
          <p:cNvPr id="7174" name="群組 97"/>
          <p:cNvGrpSpPr>
            <a:grpSpLocks/>
          </p:cNvGrpSpPr>
          <p:nvPr/>
        </p:nvGrpSpPr>
        <p:grpSpPr bwMode="auto">
          <a:xfrm>
            <a:off x="3962400" y="2133600"/>
            <a:ext cx="990600" cy="376238"/>
            <a:chOff x="3505200" y="2286000"/>
            <a:chExt cx="1837846" cy="523220"/>
          </a:xfrm>
        </p:grpSpPr>
        <p:sp>
          <p:nvSpPr>
            <p:cNvPr id="7220" name="文字方塊 48"/>
            <p:cNvSpPr txBox="1">
              <a:spLocks noChangeArrowheads="1"/>
            </p:cNvSpPr>
            <p:nvPr/>
          </p:nvSpPr>
          <p:spPr bwMode="auto">
            <a:xfrm>
              <a:off x="3505200" y="2286000"/>
              <a:ext cx="394660" cy="523220"/>
            </a:xfrm>
            <a:prstGeom prst="rect">
              <a:avLst/>
            </a:prstGeom>
            <a:noFill/>
            <a:ln w="9525">
              <a:noFill/>
              <a:miter lim="800000"/>
              <a:headEnd/>
              <a:tailEnd/>
            </a:ln>
          </p:spPr>
          <p:txBody>
            <a:bodyPr wrap="none">
              <a:spAutoFit/>
            </a:bodyPr>
            <a:lstStyle/>
            <a:p>
              <a:pPr eaLnBrk="1" hangingPunct="1"/>
              <a:r>
                <a:rPr lang="en-US" sz="2800" b="1"/>
                <a:t>+</a:t>
              </a:r>
            </a:p>
          </p:txBody>
        </p:sp>
        <p:sp>
          <p:nvSpPr>
            <p:cNvPr id="7221" name="文字方塊 49"/>
            <p:cNvSpPr txBox="1">
              <a:spLocks noChangeArrowheads="1"/>
            </p:cNvSpPr>
            <p:nvPr/>
          </p:nvSpPr>
          <p:spPr bwMode="auto">
            <a:xfrm>
              <a:off x="4948386" y="2286000"/>
              <a:ext cx="394660" cy="523220"/>
            </a:xfrm>
            <a:prstGeom prst="rect">
              <a:avLst/>
            </a:prstGeom>
            <a:noFill/>
            <a:ln w="9525">
              <a:noFill/>
              <a:miter lim="800000"/>
              <a:headEnd/>
              <a:tailEnd/>
            </a:ln>
          </p:spPr>
          <p:txBody>
            <a:bodyPr wrap="none">
              <a:spAutoFit/>
            </a:bodyPr>
            <a:lstStyle/>
            <a:p>
              <a:pPr eaLnBrk="1" hangingPunct="1"/>
              <a:r>
                <a:rPr lang="en-US" sz="2800" b="1"/>
                <a:t>+</a:t>
              </a:r>
            </a:p>
          </p:txBody>
        </p:sp>
      </p:grpSp>
      <p:grpSp>
        <p:nvGrpSpPr>
          <p:cNvPr id="7175" name="群組 99"/>
          <p:cNvGrpSpPr>
            <a:grpSpLocks/>
          </p:cNvGrpSpPr>
          <p:nvPr/>
        </p:nvGrpSpPr>
        <p:grpSpPr bwMode="auto">
          <a:xfrm>
            <a:off x="2286000" y="2628900"/>
            <a:ext cx="4492625" cy="876300"/>
            <a:chOff x="990600" y="6553200"/>
            <a:chExt cx="6858000" cy="1219200"/>
          </a:xfrm>
        </p:grpSpPr>
        <p:sp>
          <p:nvSpPr>
            <p:cNvPr id="25" name="橢圓 24"/>
            <p:cNvSpPr/>
            <p:nvPr/>
          </p:nvSpPr>
          <p:spPr>
            <a:xfrm>
              <a:off x="1904193" y="6780696"/>
              <a:ext cx="230215" cy="2297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26" name="橢圓 25"/>
            <p:cNvSpPr/>
            <p:nvPr/>
          </p:nvSpPr>
          <p:spPr>
            <a:xfrm>
              <a:off x="2514870" y="6858000"/>
              <a:ext cx="227792" cy="2297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27" name="橢圓 26"/>
            <p:cNvSpPr/>
            <p:nvPr/>
          </p:nvSpPr>
          <p:spPr>
            <a:xfrm>
              <a:off x="1373485" y="7165009"/>
              <a:ext cx="225370"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28" name="橢圓 27"/>
            <p:cNvSpPr/>
            <p:nvPr/>
          </p:nvSpPr>
          <p:spPr>
            <a:xfrm>
              <a:off x="2895331" y="6553200"/>
              <a:ext cx="230216" cy="2274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29" name="橢圓 28"/>
            <p:cNvSpPr/>
            <p:nvPr/>
          </p:nvSpPr>
          <p:spPr>
            <a:xfrm>
              <a:off x="3506008" y="6705601"/>
              <a:ext cx="227792"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0" name="橢圓 29"/>
            <p:cNvSpPr/>
            <p:nvPr/>
          </p:nvSpPr>
          <p:spPr>
            <a:xfrm>
              <a:off x="3886470" y="6630505"/>
              <a:ext cx="227792"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1" name="橢圓 30"/>
            <p:cNvSpPr/>
            <p:nvPr/>
          </p:nvSpPr>
          <p:spPr>
            <a:xfrm>
              <a:off x="4419601" y="6705601"/>
              <a:ext cx="230215"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3" name="橢圓 32"/>
            <p:cNvSpPr/>
            <p:nvPr/>
          </p:nvSpPr>
          <p:spPr>
            <a:xfrm>
              <a:off x="5791201" y="6630505"/>
              <a:ext cx="227792"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4" name="橢圓 33"/>
            <p:cNvSpPr/>
            <p:nvPr/>
          </p:nvSpPr>
          <p:spPr>
            <a:xfrm>
              <a:off x="6554546" y="6858000"/>
              <a:ext cx="225370" cy="2297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6" name="橢圓 35"/>
            <p:cNvSpPr/>
            <p:nvPr/>
          </p:nvSpPr>
          <p:spPr>
            <a:xfrm>
              <a:off x="7315469" y="7165009"/>
              <a:ext cx="227792"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7" name="橢圓 36"/>
            <p:cNvSpPr/>
            <p:nvPr/>
          </p:nvSpPr>
          <p:spPr>
            <a:xfrm>
              <a:off x="7618385" y="7544905"/>
              <a:ext cx="230215"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9" name="橢圓 38"/>
            <p:cNvSpPr/>
            <p:nvPr/>
          </p:nvSpPr>
          <p:spPr>
            <a:xfrm>
              <a:off x="990600" y="7392504"/>
              <a:ext cx="230216" cy="2274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41" name="橢圓 40"/>
            <p:cNvSpPr/>
            <p:nvPr/>
          </p:nvSpPr>
          <p:spPr>
            <a:xfrm>
              <a:off x="5410739" y="6705601"/>
              <a:ext cx="230216"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42" name="橢圓 41"/>
            <p:cNvSpPr/>
            <p:nvPr/>
          </p:nvSpPr>
          <p:spPr>
            <a:xfrm>
              <a:off x="3048001" y="6933096"/>
              <a:ext cx="227792" cy="2319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43" name="橢圓 42"/>
            <p:cNvSpPr/>
            <p:nvPr/>
          </p:nvSpPr>
          <p:spPr>
            <a:xfrm>
              <a:off x="6096539" y="6933096"/>
              <a:ext cx="227792" cy="2319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45" name="橢圓 44"/>
            <p:cNvSpPr/>
            <p:nvPr/>
          </p:nvSpPr>
          <p:spPr>
            <a:xfrm>
              <a:off x="6935009" y="7237896"/>
              <a:ext cx="227792" cy="2297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grpSp>
      <p:grpSp>
        <p:nvGrpSpPr>
          <p:cNvPr id="7176" name="群組 100"/>
          <p:cNvGrpSpPr>
            <a:grpSpLocks/>
          </p:cNvGrpSpPr>
          <p:nvPr/>
        </p:nvGrpSpPr>
        <p:grpSpPr bwMode="auto">
          <a:xfrm>
            <a:off x="2557463" y="3657600"/>
            <a:ext cx="3843337" cy="384175"/>
            <a:chOff x="1371600" y="7772400"/>
            <a:chExt cx="5867400" cy="533400"/>
          </a:xfrm>
        </p:grpSpPr>
        <p:sp>
          <p:nvSpPr>
            <p:cNvPr id="47" name="橢圓 46"/>
            <p:cNvSpPr/>
            <p:nvPr/>
          </p:nvSpPr>
          <p:spPr>
            <a:xfrm>
              <a:off x="2743326" y="7772400"/>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48" name="橢圓 47"/>
            <p:cNvSpPr/>
            <p:nvPr/>
          </p:nvSpPr>
          <p:spPr>
            <a:xfrm>
              <a:off x="3123822" y="8001630"/>
              <a:ext cx="230237"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49" name="橢圓 48"/>
            <p:cNvSpPr/>
            <p:nvPr/>
          </p:nvSpPr>
          <p:spPr>
            <a:xfrm>
              <a:off x="1371600" y="8076570"/>
              <a:ext cx="230236"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0" name="橢圓 49"/>
            <p:cNvSpPr/>
            <p:nvPr/>
          </p:nvSpPr>
          <p:spPr>
            <a:xfrm>
              <a:off x="1676967" y="8076570"/>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1" name="橢圓 50"/>
            <p:cNvSpPr/>
            <p:nvPr/>
          </p:nvSpPr>
          <p:spPr>
            <a:xfrm>
              <a:off x="1904780" y="8001630"/>
              <a:ext cx="227813"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2" name="橢圓 51"/>
            <p:cNvSpPr/>
            <p:nvPr/>
          </p:nvSpPr>
          <p:spPr>
            <a:xfrm>
              <a:off x="2210146" y="8076570"/>
              <a:ext cx="230236"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5" name="橢圓 54"/>
            <p:cNvSpPr/>
            <p:nvPr/>
          </p:nvSpPr>
          <p:spPr>
            <a:xfrm>
              <a:off x="7008764" y="8076570"/>
              <a:ext cx="230236"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6" name="橢圓 55"/>
            <p:cNvSpPr/>
            <p:nvPr/>
          </p:nvSpPr>
          <p:spPr>
            <a:xfrm>
              <a:off x="2593066" y="8001630"/>
              <a:ext cx="225389"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7" name="橢圓 56"/>
            <p:cNvSpPr/>
            <p:nvPr/>
          </p:nvSpPr>
          <p:spPr>
            <a:xfrm>
              <a:off x="3429188" y="8001630"/>
              <a:ext cx="227813"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8" name="橢圓 57"/>
            <p:cNvSpPr/>
            <p:nvPr/>
          </p:nvSpPr>
          <p:spPr>
            <a:xfrm>
              <a:off x="4267735" y="7924486"/>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9" name="橢圓 58"/>
            <p:cNvSpPr/>
            <p:nvPr/>
          </p:nvSpPr>
          <p:spPr>
            <a:xfrm>
              <a:off x="5944827" y="8076570"/>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0" name="橢圓 59"/>
            <p:cNvSpPr/>
            <p:nvPr/>
          </p:nvSpPr>
          <p:spPr>
            <a:xfrm>
              <a:off x="5639461" y="8001630"/>
              <a:ext cx="227813"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1" name="橢圓 60"/>
            <p:cNvSpPr/>
            <p:nvPr/>
          </p:nvSpPr>
          <p:spPr>
            <a:xfrm>
              <a:off x="6630691" y="8076570"/>
              <a:ext cx="225389"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3" name="橢圓 62"/>
            <p:cNvSpPr/>
            <p:nvPr/>
          </p:nvSpPr>
          <p:spPr>
            <a:xfrm>
              <a:off x="6400454" y="8076570"/>
              <a:ext cx="230237"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4" name="橢圓 63"/>
            <p:cNvSpPr/>
            <p:nvPr/>
          </p:nvSpPr>
          <p:spPr>
            <a:xfrm>
              <a:off x="6783374" y="7924486"/>
              <a:ext cx="225390"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6" name="橢圓 65"/>
            <p:cNvSpPr/>
            <p:nvPr/>
          </p:nvSpPr>
          <p:spPr>
            <a:xfrm>
              <a:off x="5181412" y="8076570"/>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7" name="橢圓 66"/>
            <p:cNvSpPr/>
            <p:nvPr/>
          </p:nvSpPr>
          <p:spPr>
            <a:xfrm>
              <a:off x="4878468" y="8001630"/>
              <a:ext cx="227813"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8" name="橢圓 67"/>
            <p:cNvSpPr/>
            <p:nvPr/>
          </p:nvSpPr>
          <p:spPr>
            <a:xfrm>
              <a:off x="3887239" y="8076570"/>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70" name="橢圓 69"/>
            <p:cNvSpPr/>
            <p:nvPr/>
          </p:nvSpPr>
          <p:spPr>
            <a:xfrm>
              <a:off x="6478007" y="7849545"/>
              <a:ext cx="227813" cy="22702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b="1">
                <a:solidFill>
                  <a:srgbClr val="FF0000"/>
                </a:solidFill>
                <a:cs typeface="Arial" charset="0"/>
              </a:endParaRPr>
            </a:p>
          </p:txBody>
        </p:sp>
      </p:grpSp>
      <p:sp>
        <p:nvSpPr>
          <p:cNvPr id="71" name="文字方塊 45"/>
          <p:cNvSpPr txBox="1">
            <a:spLocks noChangeArrowheads="1"/>
          </p:cNvSpPr>
          <p:nvPr/>
        </p:nvSpPr>
        <p:spPr bwMode="auto">
          <a:xfrm>
            <a:off x="2971800" y="2971800"/>
            <a:ext cx="3429000" cy="369888"/>
          </a:xfrm>
          <a:prstGeom prst="rect">
            <a:avLst/>
          </a:prstGeom>
          <a:noFill/>
          <a:ln w="9525">
            <a:noFill/>
            <a:miter lim="800000"/>
            <a:headEnd/>
            <a:tailEnd/>
          </a:ln>
        </p:spPr>
        <p:txBody>
          <a:bodyPr>
            <a:spAutoFit/>
          </a:bodyPr>
          <a:lstStyle/>
          <a:p>
            <a:pPr eaLnBrk="1" hangingPunct="1">
              <a:defRPr/>
            </a:pPr>
            <a:r>
              <a:rPr lang="en-US" dirty="0">
                <a:solidFill>
                  <a:schemeClr val="bg2">
                    <a:lumMod val="10000"/>
                  </a:schemeClr>
                </a:solidFill>
              </a:rPr>
              <a:t>Mobile ions freeze below 180 K</a:t>
            </a:r>
          </a:p>
        </p:txBody>
      </p:sp>
      <p:sp>
        <p:nvSpPr>
          <p:cNvPr id="77" name="矩形 76"/>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WSe</a:t>
            </a:r>
            <a:r>
              <a:rPr lang="en-US" sz="2800" b="1" i="1" baseline="-25000" dirty="0">
                <a:solidFill>
                  <a:schemeClr val="bg1"/>
                </a:solidFill>
              </a:rPr>
              <a:t>2</a:t>
            </a:r>
            <a:r>
              <a:rPr lang="en-US" sz="2800" b="1" i="1" dirty="0">
                <a:solidFill>
                  <a:schemeClr val="bg1"/>
                </a:solidFill>
              </a:rPr>
              <a:t> FET with IL gated grapehene contacts</a:t>
            </a:r>
          </a:p>
        </p:txBody>
      </p:sp>
      <p:sp>
        <p:nvSpPr>
          <p:cNvPr id="7181" name="Rectangle 91"/>
          <p:cNvSpPr>
            <a:spLocks noChangeArrowheads="1"/>
          </p:cNvSpPr>
          <p:nvPr/>
        </p:nvSpPr>
        <p:spPr bwMode="auto">
          <a:xfrm>
            <a:off x="5486400" y="5410200"/>
            <a:ext cx="2743200" cy="203200"/>
          </a:xfrm>
          <a:prstGeom prst="rect">
            <a:avLst/>
          </a:prstGeom>
          <a:noFill/>
          <a:ln w="9525">
            <a:noFill/>
            <a:miter lim="800000"/>
            <a:headEnd/>
            <a:tailEnd/>
          </a:ln>
        </p:spPr>
        <p:txBody>
          <a:bodyPr lIns="6348" tIns="9522" rIns="6348" bIns="9522" anchor="ctr">
            <a:spAutoFit/>
          </a:bodyPr>
          <a:lstStyle/>
          <a:p>
            <a:r>
              <a:rPr lang="en-US" sz="1200" b="1">
                <a:solidFill>
                  <a:srgbClr val="1E1C11"/>
                </a:solidFill>
              </a:rPr>
              <a:t>H- J  Chuang, et al., Nano Lett. 2014 </a:t>
            </a:r>
            <a:endParaRPr lang="en-US" sz="500" b="1">
              <a:solidFill>
                <a:srgbClr val="1E1C11"/>
              </a:solidFill>
              <a:hlinkClick r:id="rId4"/>
            </a:endParaRPr>
          </a:p>
        </p:txBody>
      </p:sp>
      <p:sp>
        <p:nvSpPr>
          <p:cNvPr id="69" name="矩形 68"/>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7183" name="Picture 5" descr="C:\Users\Hsun Jen Chuang\Desktop\Group Web design\Untitled.jpg"/>
          <p:cNvPicPr>
            <a:picLocks noChangeAspect="1" noChangeArrowheads="1"/>
          </p:cNvPicPr>
          <p:nvPr/>
        </p:nvPicPr>
        <p:blipFill>
          <a:blip r:embed="rId5" cstate="print"/>
          <a:srcRect/>
          <a:stretch>
            <a:fillRect/>
          </a:stretch>
        </p:blipFill>
        <p:spPr bwMode="auto">
          <a:xfrm>
            <a:off x="8534400" y="6248400"/>
            <a:ext cx="525463" cy="533400"/>
          </a:xfrm>
          <a:prstGeom prst="rect">
            <a:avLst/>
          </a:prstGeom>
          <a:noFill/>
          <a:ln w="9525">
            <a:noFill/>
            <a:miter lim="800000"/>
            <a:headEnd/>
            <a:tailEnd/>
          </a:ln>
        </p:spPr>
      </p:pic>
      <p:sp>
        <p:nvSpPr>
          <p:cNvPr id="7184" name="文字方塊 72"/>
          <p:cNvSpPr txBox="1">
            <a:spLocks noChangeArrowheads="1"/>
          </p:cNvSpPr>
          <p:nvPr/>
        </p:nvSpPr>
        <p:spPr bwMode="auto">
          <a:xfrm>
            <a:off x="3429000" y="1066800"/>
            <a:ext cx="2290763" cy="369888"/>
          </a:xfrm>
          <a:prstGeom prst="rect">
            <a:avLst/>
          </a:prstGeom>
          <a:noFill/>
          <a:ln w="9525">
            <a:noFill/>
            <a:miter lim="800000"/>
            <a:headEnd/>
            <a:tailEnd/>
          </a:ln>
        </p:spPr>
        <p:txBody>
          <a:bodyPr wrap="none">
            <a:spAutoFit/>
          </a:bodyPr>
          <a:lstStyle/>
          <a:p>
            <a:pPr eaLnBrk="1" hangingPunct="1">
              <a:buFont typeface="Wingdings" pitchFamily="2" charset="2"/>
              <a:buChar char="Ø"/>
            </a:pPr>
            <a:r>
              <a:rPr lang="en-US"/>
              <a:t> Ionic Liquid gating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群組 5"/>
          <p:cNvGrpSpPr>
            <a:grpSpLocks/>
          </p:cNvGrpSpPr>
          <p:nvPr/>
        </p:nvGrpSpPr>
        <p:grpSpPr bwMode="auto">
          <a:xfrm>
            <a:off x="2573338" y="2482850"/>
            <a:ext cx="703262" cy="1676400"/>
            <a:chOff x="1475656" y="476672"/>
            <a:chExt cx="2016224" cy="5976664"/>
          </a:xfrm>
        </p:grpSpPr>
        <p:sp>
          <p:nvSpPr>
            <p:cNvPr id="6" name="等腰三角形 5"/>
            <p:cNvSpPr/>
            <p:nvPr/>
          </p:nvSpPr>
          <p:spPr>
            <a:xfrm>
              <a:off x="1762386" y="3504624"/>
              <a:ext cx="1369942" cy="2875138"/>
            </a:xfrm>
            <a:prstGeom prst="triangle">
              <a:avLst/>
            </a:prstGeom>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7" name="等腰三角形 2"/>
            <p:cNvSpPr/>
            <p:nvPr/>
          </p:nvSpPr>
          <p:spPr>
            <a:xfrm rot="10800000">
              <a:off x="1762386" y="618167"/>
              <a:ext cx="1369942" cy="2886457"/>
            </a:xfrm>
            <a:prstGeom prst="triangle">
              <a:avLst/>
            </a:prstGeom>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a:p>
              <a:pPr algn="ctr" eaLnBrk="1" hangingPunct="1">
                <a:defRPr/>
              </a:pPr>
              <a:endParaRPr lang="en-US">
                <a:solidFill>
                  <a:srgbClr val="FFFFFF"/>
                </a:solidFill>
                <a:cs typeface="Arial" charset="0"/>
              </a:endParaRPr>
            </a:p>
          </p:txBody>
        </p:sp>
        <p:sp>
          <p:nvSpPr>
            <p:cNvPr id="8" name="矩形 3"/>
            <p:cNvSpPr/>
            <p:nvPr/>
          </p:nvSpPr>
          <p:spPr>
            <a:xfrm>
              <a:off x="1475656" y="476672"/>
              <a:ext cx="1943403" cy="430139"/>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9" name="矩形 4"/>
            <p:cNvSpPr/>
            <p:nvPr/>
          </p:nvSpPr>
          <p:spPr>
            <a:xfrm>
              <a:off x="1548477" y="6023197"/>
              <a:ext cx="1943403" cy="430139"/>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8195" name="群組 37"/>
          <p:cNvGrpSpPr>
            <a:grpSpLocks/>
          </p:cNvGrpSpPr>
          <p:nvPr/>
        </p:nvGrpSpPr>
        <p:grpSpPr bwMode="auto">
          <a:xfrm>
            <a:off x="1873250" y="2438400"/>
            <a:ext cx="641350" cy="1670050"/>
            <a:chOff x="5364087" y="685544"/>
            <a:chExt cx="883818" cy="2823465"/>
          </a:xfrm>
        </p:grpSpPr>
        <p:sp>
          <p:nvSpPr>
            <p:cNvPr id="11" name="手繪多邊形 10"/>
            <p:cNvSpPr/>
            <p:nvPr/>
          </p:nvSpPr>
          <p:spPr>
            <a:xfrm>
              <a:off x="5364087" y="685544"/>
              <a:ext cx="820376" cy="719286"/>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sp>
          <p:nvSpPr>
            <p:cNvPr id="12" name="手繪多邊形 11"/>
            <p:cNvSpPr/>
            <p:nvPr/>
          </p:nvSpPr>
          <p:spPr>
            <a:xfrm rot="10800000">
              <a:off x="5364087" y="2789723"/>
              <a:ext cx="883818" cy="719286"/>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grpSp>
      <p:pic>
        <p:nvPicPr>
          <p:cNvPr id="8196" name="Picture 4"/>
          <p:cNvPicPr>
            <a:picLocks noChangeAspect="1" noChangeArrowheads="1"/>
          </p:cNvPicPr>
          <p:nvPr/>
        </p:nvPicPr>
        <p:blipFill>
          <a:blip r:embed="rId3" cstate="print"/>
          <a:srcRect/>
          <a:stretch>
            <a:fillRect/>
          </a:stretch>
        </p:blipFill>
        <p:spPr bwMode="auto">
          <a:xfrm>
            <a:off x="1328738" y="4375150"/>
            <a:ext cx="1773237" cy="444500"/>
          </a:xfrm>
          <a:prstGeom prst="rect">
            <a:avLst/>
          </a:prstGeom>
          <a:noFill/>
          <a:ln w="9525">
            <a:noFill/>
            <a:miter lim="800000"/>
            <a:headEnd/>
            <a:tailEnd/>
          </a:ln>
        </p:spPr>
      </p:pic>
      <p:sp>
        <p:nvSpPr>
          <p:cNvPr id="18" name="矩形 17"/>
          <p:cNvSpPr/>
          <p:nvPr/>
        </p:nvSpPr>
        <p:spPr>
          <a:xfrm>
            <a:off x="1752600" y="4159250"/>
            <a:ext cx="908050" cy="230188"/>
          </a:xfrm>
          <a:prstGeom prst="rect">
            <a:avLst/>
          </a:prstGeom>
          <a:solidFill>
            <a:schemeClr val="bg1">
              <a:lumMod val="8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schemeClr val="tx1"/>
                </a:solidFill>
              </a:rPr>
              <a:t>h-BN</a:t>
            </a:r>
          </a:p>
        </p:txBody>
      </p:sp>
      <p:grpSp>
        <p:nvGrpSpPr>
          <p:cNvPr id="8198" name="群組 5"/>
          <p:cNvGrpSpPr>
            <a:grpSpLocks/>
          </p:cNvGrpSpPr>
          <p:nvPr/>
        </p:nvGrpSpPr>
        <p:grpSpPr bwMode="auto">
          <a:xfrm>
            <a:off x="1066800" y="2482850"/>
            <a:ext cx="703263" cy="1676400"/>
            <a:chOff x="1475656" y="476672"/>
            <a:chExt cx="2016224" cy="5976664"/>
          </a:xfrm>
        </p:grpSpPr>
        <p:sp>
          <p:nvSpPr>
            <p:cNvPr id="20" name="等腰三角形 19"/>
            <p:cNvSpPr/>
            <p:nvPr/>
          </p:nvSpPr>
          <p:spPr>
            <a:xfrm>
              <a:off x="1780594" y="3397087"/>
              <a:ext cx="1369938" cy="2880799"/>
            </a:xfrm>
            <a:prstGeom prst="triangle">
              <a:avLst/>
            </a:prstGeom>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1" name="等腰三角形 2"/>
            <p:cNvSpPr/>
            <p:nvPr/>
          </p:nvSpPr>
          <p:spPr>
            <a:xfrm rot="10800000">
              <a:off x="1762389" y="618167"/>
              <a:ext cx="1369938" cy="2880796"/>
            </a:xfrm>
            <a:prstGeom prst="triangle">
              <a:avLst/>
            </a:prstGeom>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a:p>
              <a:pPr algn="ctr" eaLnBrk="1" hangingPunct="1">
                <a:defRPr/>
              </a:pPr>
              <a:endParaRPr lang="en-US">
                <a:solidFill>
                  <a:srgbClr val="FFFFFF"/>
                </a:solidFill>
                <a:cs typeface="Arial" charset="0"/>
              </a:endParaRPr>
            </a:p>
          </p:txBody>
        </p:sp>
        <p:sp>
          <p:nvSpPr>
            <p:cNvPr id="22" name="矩形 3"/>
            <p:cNvSpPr/>
            <p:nvPr/>
          </p:nvSpPr>
          <p:spPr>
            <a:xfrm>
              <a:off x="1475656" y="476672"/>
              <a:ext cx="1943403" cy="430139"/>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3" name="矩形 4"/>
            <p:cNvSpPr/>
            <p:nvPr/>
          </p:nvSpPr>
          <p:spPr>
            <a:xfrm>
              <a:off x="1548477" y="6023197"/>
              <a:ext cx="1943403" cy="430139"/>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31" name="矩形 30"/>
          <p:cNvSpPr/>
          <p:nvPr/>
        </p:nvSpPr>
        <p:spPr>
          <a:xfrm>
            <a:off x="1447800" y="2711450"/>
            <a:ext cx="381000" cy="1295400"/>
          </a:xfrm>
          <a:prstGeom prst="rect">
            <a:avLst/>
          </a:prstGeom>
          <a:noFill/>
          <a:ln w="15875">
            <a:solidFill>
              <a:srgbClr val="FF0000">
                <a:alpha val="8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32" name="矩形 31"/>
          <p:cNvSpPr/>
          <p:nvPr/>
        </p:nvSpPr>
        <p:spPr>
          <a:xfrm>
            <a:off x="2514600" y="2635250"/>
            <a:ext cx="381000" cy="1371600"/>
          </a:xfrm>
          <a:prstGeom prst="rect">
            <a:avLst/>
          </a:prstGeom>
          <a:noFill/>
          <a:ln w="15875">
            <a:solidFill>
              <a:srgbClr val="FF0000">
                <a:alpha val="8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33" name="矩形 32"/>
          <p:cNvSpPr/>
          <p:nvPr/>
        </p:nvSpPr>
        <p:spPr>
          <a:xfrm>
            <a:off x="0" y="65055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8202" name="Picture 5" descr="C:\Users\Hsun Jen Chuang\Desktop\Group Web design\Untitled.jpg"/>
          <p:cNvPicPr>
            <a:picLocks noChangeAspect="1" noChangeArrowheads="1"/>
          </p:cNvPicPr>
          <p:nvPr/>
        </p:nvPicPr>
        <p:blipFill>
          <a:blip r:embed="rId4" cstate="print"/>
          <a:srcRect/>
          <a:stretch>
            <a:fillRect/>
          </a:stretch>
        </p:blipFill>
        <p:spPr bwMode="auto">
          <a:xfrm>
            <a:off x="8534400" y="6248400"/>
            <a:ext cx="525463" cy="533400"/>
          </a:xfrm>
          <a:prstGeom prst="rect">
            <a:avLst/>
          </a:prstGeom>
          <a:noFill/>
          <a:ln w="9525">
            <a:noFill/>
            <a:miter lim="800000"/>
            <a:headEnd/>
            <a:tailEnd/>
          </a:ln>
        </p:spPr>
      </p:pic>
      <p:pic>
        <p:nvPicPr>
          <p:cNvPr id="8203" name="Picture 5"/>
          <p:cNvPicPr>
            <a:picLocks noChangeAspect="1" noChangeArrowheads="1"/>
          </p:cNvPicPr>
          <p:nvPr/>
        </p:nvPicPr>
        <p:blipFill>
          <a:blip r:embed="rId5" cstate="print">
            <a:lum bright="8000" contrast="36000"/>
          </a:blip>
          <a:srcRect/>
          <a:stretch>
            <a:fillRect/>
          </a:stretch>
        </p:blipFill>
        <p:spPr bwMode="auto">
          <a:xfrm>
            <a:off x="2514600" y="3981450"/>
            <a:ext cx="1371600" cy="369888"/>
          </a:xfrm>
          <a:prstGeom prst="rect">
            <a:avLst/>
          </a:prstGeom>
          <a:noFill/>
          <a:ln w="9525">
            <a:noFill/>
            <a:miter lim="800000"/>
            <a:headEnd/>
            <a:tailEnd/>
          </a:ln>
        </p:spPr>
      </p:pic>
      <p:pic>
        <p:nvPicPr>
          <p:cNvPr id="8204" name="Picture 5"/>
          <p:cNvPicPr>
            <a:picLocks noChangeAspect="1" noChangeArrowheads="1"/>
          </p:cNvPicPr>
          <p:nvPr/>
        </p:nvPicPr>
        <p:blipFill>
          <a:blip r:embed="rId6" cstate="print">
            <a:lum bright="8000" contrast="36000"/>
          </a:blip>
          <a:srcRect/>
          <a:stretch>
            <a:fillRect/>
          </a:stretch>
        </p:blipFill>
        <p:spPr bwMode="auto">
          <a:xfrm>
            <a:off x="457200" y="4006850"/>
            <a:ext cx="1371600" cy="369888"/>
          </a:xfrm>
          <a:prstGeom prst="rect">
            <a:avLst/>
          </a:prstGeom>
          <a:noFill/>
          <a:ln w="9525">
            <a:noFill/>
            <a:miter lim="800000"/>
            <a:headEnd/>
            <a:tailEnd/>
          </a:ln>
        </p:spPr>
      </p:pic>
      <p:pic>
        <p:nvPicPr>
          <p:cNvPr id="37" name="Picture 4"/>
          <p:cNvPicPr>
            <a:picLocks noChangeAspect="1" noChangeArrowheads="1"/>
          </p:cNvPicPr>
          <p:nvPr/>
        </p:nvPicPr>
        <p:blipFill>
          <a:blip r:embed="rId7" cstate="print"/>
          <a:srcRect/>
          <a:stretch>
            <a:fillRect/>
          </a:stretch>
        </p:blipFill>
        <p:spPr bwMode="auto">
          <a:xfrm>
            <a:off x="6484938" y="457200"/>
            <a:ext cx="2735262" cy="3051175"/>
          </a:xfrm>
          <a:prstGeom prst="rect">
            <a:avLst/>
          </a:prstGeom>
          <a:noFill/>
          <a:ln w="9525">
            <a:noFill/>
            <a:miter lim="800000"/>
            <a:headEnd/>
            <a:tailEnd/>
          </a:ln>
        </p:spPr>
      </p:pic>
      <p:pic>
        <p:nvPicPr>
          <p:cNvPr id="38" name="Picture 5"/>
          <p:cNvPicPr>
            <a:picLocks noChangeAspect="1" noChangeArrowheads="1"/>
          </p:cNvPicPr>
          <p:nvPr/>
        </p:nvPicPr>
        <p:blipFill>
          <a:blip r:embed="rId8" cstate="print"/>
          <a:srcRect/>
          <a:stretch>
            <a:fillRect/>
          </a:stretch>
        </p:blipFill>
        <p:spPr bwMode="auto">
          <a:xfrm>
            <a:off x="6172200" y="3429000"/>
            <a:ext cx="3505200" cy="3006725"/>
          </a:xfrm>
          <a:prstGeom prst="rect">
            <a:avLst/>
          </a:prstGeom>
          <a:noFill/>
          <a:ln w="9525">
            <a:noFill/>
            <a:miter lim="800000"/>
            <a:headEnd/>
            <a:tailEnd/>
          </a:ln>
        </p:spPr>
      </p:pic>
      <p:pic>
        <p:nvPicPr>
          <p:cNvPr id="39" name="Picture 15"/>
          <p:cNvPicPr>
            <a:picLocks noChangeAspect="1" noChangeArrowheads="1"/>
          </p:cNvPicPr>
          <p:nvPr/>
        </p:nvPicPr>
        <p:blipFill>
          <a:blip r:embed="rId9" cstate="print"/>
          <a:srcRect/>
          <a:stretch>
            <a:fillRect/>
          </a:stretch>
        </p:blipFill>
        <p:spPr bwMode="auto">
          <a:xfrm>
            <a:off x="3581400" y="3425825"/>
            <a:ext cx="3630613" cy="3051175"/>
          </a:xfrm>
          <a:prstGeom prst="rect">
            <a:avLst/>
          </a:prstGeom>
          <a:noFill/>
          <a:ln w="9525">
            <a:noFill/>
            <a:miter lim="800000"/>
            <a:headEnd/>
            <a:tailEnd/>
          </a:ln>
        </p:spPr>
      </p:pic>
      <p:pic>
        <p:nvPicPr>
          <p:cNvPr id="97" name="Picture 14"/>
          <p:cNvPicPr>
            <a:picLocks noChangeAspect="1" noChangeArrowheads="1"/>
          </p:cNvPicPr>
          <p:nvPr/>
        </p:nvPicPr>
        <p:blipFill>
          <a:blip r:embed="rId10" cstate="print"/>
          <a:srcRect/>
          <a:stretch>
            <a:fillRect/>
          </a:stretch>
        </p:blipFill>
        <p:spPr bwMode="auto">
          <a:xfrm>
            <a:off x="3859213" y="457200"/>
            <a:ext cx="2811462" cy="3114675"/>
          </a:xfrm>
          <a:prstGeom prst="rect">
            <a:avLst/>
          </a:prstGeom>
          <a:noFill/>
          <a:ln w="9525">
            <a:noFill/>
            <a:miter lim="800000"/>
            <a:headEnd/>
            <a:tailEnd/>
          </a:ln>
        </p:spPr>
      </p:pic>
      <p:grpSp>
        <p:nvGrpSpPr>
          <p:cNvPr id="5" name="群組 63"/>
          <p:cNvGrpSpPr>
            <a:grpSpLocks/>
          </p:cNvGrpSpPr>
          <p:nvPr/>
        </p:nvGrpSpPr>
        <p:grpSpPr bwMode="auto">
          <a:xfrm>
            <a:off x="685800" y="3168650"/>
            <a:ext cx="2895600" cy="381000"/>
            <a:chOff x="1914498" y="3962400"/>
            <a:chExt cx="4986866" cy="402349"/>
          </a:xfrm>
        </p:grpSpPr>
        <p:grpSp>
          <p:nvGrpSpPr>
            <p:cNvPr id="8219" name="群組 62"/>
            <p:cNvGrpSpPr>
              <a:grpSpLocks/>
            </p:cNvGrpSpPr>
            <p:nvPr/>
          </p:nvGrpSpPr>
          <p:grpSpPr bwMode="auto">
            <a:xfrm>
              <a:off x="1914498" y="3995417"/>
              <a:ext cx="1924579" cy="369332"/>
              <a:chOff x="1914498" y="3995417"/>
              <a:chExt cx="1924579" cy="369332"/>
            </a:xfrm>
          </p:grpSpPr>
          <p:cxnSp>
            <p:nvCxnSpPr>
              <p:cNvPr id="103" name="直線接點 102"/>
              <p:cNvCxnSpPr/>
              <p:nvPr/>
            </p:nvCxnSpPr>
            <p:spPr>
              <a:xfrm flipV="1">
                <a:off x="2556995" y="4123340"/>
                <a:ext cx="1282258" cy="11736"/>
              </a:xfrm>
              <a:prstGeom prst="line">
                <a:avLst/>
              </a:prstGeom>
              <a:ln w="285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8224" name="文字方塊 40"/>
              <p:cNvSpPr txBox="1">
                <a:spLocks noChangeArrowheads="1"/>
              </p:cNvSpPr>
              <p:nvPr/>
            </p:nvSpPr>
            <p:spPr bwMode="auto">
              <a:xfrm>
                <a:off x="1914498" y="3995417"/>
                <a:ext cx="433132" cy="369332"/>
              </a:xfrm>
              <a:prstGeom prst="rect">
                <a:avLst/>
              </a:prstGeom>
              <a:noFill/>
              <a:ln w="9525">
                <a:noFill/>
                <a:miter lim="800000"/>
                <a:headEnd/>
                <a:tailEnd/>
              </a:ln>
            </p:spPr>
            <p:txBody>
              <a:bodyPr wrap="none">
                <a:spAutoFit/>
              </a:bodyPr>
              <a:lstStyle/>
              <a:p>
                <a:pPr eaLnBrk="1" hangingPunct="1"/>
                <a:r>
                  <a:rPr lang="en-US" b="1"/>
                  <a:t>E</a:t>
                </a:r>
                <a:r>
                  <a:rPr lang="en-US" b="1" baseline="-25000"/>
                  <a:t>F</a:t>
                </a:r>
              </a:p>
            </p:txBody>
          </p:sp>
        </p:grpSp>
        <p:grpSp>
          <p:nvGrpSpPr>
            <p:cNvPr id="8220" name="群組 52"/>
            <p:cNvGrpSpPr>
              <a:grpSpLocks/>
            </p:cNvGrpSpPr>
            <p:nvPr/>
          </p:nvGrpSpPr>
          <p:grpSpPr bwMode="auto">
            <a:xfrm>
              <a:off x="5217027" y="3962400"/>
              <a:ext cx="1684337" cy="369332"/>
              <a:chOff x="5217027" y="3962400"/>
              <a:chExt cx="1684337" cy="369332"/>
            </a:xfrm>
          </p:grpSpPr>
          <p:sp>
            <p:nvSpPr>
              <p:cNvPr id="8221" name="文字方塊 49"/>
              <p:cNvSpPr txBox="1">
                <a:spLocks noChangeArrowheads="1"/>
              </p:cNvSpPr>
              <p:nvPr/>
            </p:nvSpPr>
            <p:spPr bwMode="auto">
              <a:xfrm>
                <a:off x="6468232" y="3962400"/>
                <a:ext cx="433132" cy="369332"/>
              </a:xfrm>
              <a:prstGeom prst="rect">
                <a:avLst/>
              </a:prstGeom>
              <a:noFill/>
              <a:ln w="9525">
                <a:noFill/>
                <a:miter lim="800000"/>
                <a:headEnd/>
                <a:tailEnd/>
              </a:ln>
            </p:spPr>
            <p:txBody>
              <a:bodyPr wrap="none">
                <a:spAutoFit/>
              </a:bodyPr>
              <a:lstStyle/>
              <a:p>
                <a:pPr eaLnBrk="1" hangingPunct="1"/>
                <a:r>
                  <a:rPr lang="en-US" b="1"/>
                  <a:t>E</a:t>
                </a:r>
                <a:r>
                  <a:rPr lang="en-US" b="1" baseline="-25000"/>
                  <a:t>F</a:t>
                </a:r>
              </a:p>
            </p:txBody>
          </p:sp>
          <p:cxnSp>
            <p:nvCxnSpPr>
              <p:cNvPr id="102" name="直線接點 101"/>
              <p:cNvCxnSpPr/>
              <p:nvPr/>
            </p:nvCxnSpPr>
            <p:spPr>
              <a:xfrm flipV="1">
                <a:off x="5217203" y="4123340"/>
                <a:ext cx="1282260" cy="11736"/>
              </a:xfrm>
              <a:prstGeom prst="line">
                <a:avLst/>
              </a:prstGeom>
              <a:ln w="28575">
                <a:solidFill>
                  <a:srgbClr val="FF0000"/>
                </a:solidFill>
                <a:prstDash val="lgDashDot"/>
              </a:ln>
            </p:spPr>
            <p:style>
              <a:lnRef idx="1">
                <a:schemeClr val="accent1"/>
              </a:lnRef>
              <a:fillRef idx="0">
                <a:schemeClr val="accent1"/>
              </a:fillRef>
              <a:effectRef idx="0">
                <a:schemeClr val="accent1"/>
              </a:effectRef>
              <a:fontRef idx="minor">
                <a:schemeClr val="tx1"/>
              </a:fontRef>
            </p:style>
          </p:cxnSp>
        </p:grpSp>
      </p:grpSp>
      <p:sp>
        <p:nvSpPr>
          <p:cNvPr id="105" name="向下箭號 104"/>
          <p:cNvSpPr/>
          <p:nvPr/>
        </p:nvSpPr>
        <p:spPr>
          <a:xfrm>
            <a:off x="5029200" y="2971800"/>
            <a:ext cx="609600" cy="1371600"/>
          </a:xfrm>
          <a:prstGeom prst="downArrow">
            <a:avLst/>
          </a:prstGeom>
          <a:solidFill>
            <a:schemeClr val="bg2">
              <a:lumMod val="5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6" name="向下箭號 105"/>
          <p:cNvSpPr/>
          <p:nvPr/>
        </p:nvSpPr>
        <p:spPr>
          <a:xfrm>
            <a:off x="7620000" y="2971800"/>
            <a:ext cx="609600" cy="1371600"/>
          </a:xfrm>
          <a:prstGeom prst="downArrow">
            <a:avLst/>
          </a:prstGeom>
          <a:solidFill>
            <a:schemeClr val="bg2">
              <a:lumMod val="5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8212" name="文字方塊 45"/>
          <p:cNvSpPr txBox="1">
            <a:spLocks noChangeArrowheads="1"/>
          </p:cNvSpPr>
          <p:nvPr/>
        </p:nvSpPr>
        <p:spPr bwMode="auto">
          <a:xfrm>
            <a:off x="228600" y="4264025"/>
            <a:ext cx="1019175" cy="307975"/>
          </a:xfrm>
          <a:prstGeom prst="rect">
            <a:avLst/>
          </a:prstGeom>
          <a:solidFill>
            <a:schemeClr val="bg1">
              <a:alpha val="72940"/>
            </a:schemeClr>
          </a:solidFill>
          <a:ln w="9525">
            <a:noFill/>
            <a:miter lim="800000"/>
            <a:headEnd/>
            <a:tailEnd/>
          </a:ln>
        </p:spPr>
        <p:txBody>
          <a:bodyPr wrap="none">
            <a:spAutoFit/>
          </a:bodyPr>
          <a:lstStyle/>
          <a:p>
            <a:pPr eaLnBrk="1" hangingPunct="1"/>
            <a:r>
              <a:rPr lang="en-US" sz="1400" b="1"/>
              <a:t>Graphene</a:t>
            </a:r>
          </a:p>
        </p:txBody>
      </p:sp>
      <p:sp>
        <p:nvSpPr>
          <p:cNvPr id="8213" name="文字方塊 109"/>
          <p:cNvSpPr txBox="1">
            <a:spLocks noChangeArrowheads="1"/>
          </p:cNvSpPr>
          <p:nvPr/>
        </p:nvSpPr>
        <p:spPr bwMode="auto">
          <a:xfrm>
            <a:off x="4416425" y="773113"/>
            <a:ext cx="1146175" cy="369887"/>
          </a:xfrm>
          <a:prstGeom prst="rect">
            <a:avLst/>
          </a:prstGeom>
          <a:noFill/>
          <a:ln w="9525">
            <a:noFill/>
            <a:miter lim="800000"/>
            <a:headEnd/>
            <a:tailEnd/>
          </a:ln>
        </p:spPr>
        <p:txBody>
          <a:bodyPr wrap="none">
            <a:spAutoFit/>
          </a:bodyPr>
          <a:lstStyle/>
          <a:p>
            <a:pPr eaLnBrk="1" hangingPunct="1"/>
            <a:r>
              <a:rPr lang="en-US"/>
              <a:t>Hole side</a:t>
            </a:r>
          </a:p>
        </p:txBody>
      </p:sp>
      <p:sp>
        <p:nvSpPr>
          <p:cNvPr id="8214" name="文字方塊 110"/>
          <p:cNvSpPr txBox="1">
            <a:spLocks noChangeArrowheads="1"/>
          </p:cNvSpPr>
          <p:nvPr/>
        </p:nvSpPr>
        <p:spPr bwMode="auto">
          <a:xfrm>
            <a:off x="6934200" y="762000"/>
            <a:ext cx="1570038" cy="369888"/>
          </a:xfrm>
          <a:prstGeom prst="rect">
            <a:avLst/>
          </a:prstGeom>
          <a:noFill/>
          <a:ln w="9525">
            <a:noFill/>
            <a:miter lim="800000"/>
            <a:headEnd/>
            <a:tailEnd/>
          </a:ln>
        </p:spPr>
        <p:txBody>
          <a:bodyPr wrap="none">
            <a:spAutoFit/>
          </a:bodyPr>
          <a:lstStyle/>
          <a:p>
            <a:pPr eaLnBrk="1" hangingPunct="1"/>
            <a:r>
              <a:rPr lang="en-US"/>
              <a:t>electrron side</a:t>
            </a:r>
          </a:p>
        </p:txBody>
      </p:sp>
      <p:sp>
        <p:nvSpPr>
          <p:cNvPr id="8215" name="Rectangle 91"/>
          <p:cNvSpPr>
            <a:spLocks noChangeArrowheads="1"/>
          </p:cNvSpPr>
          <p:nvPr/>
        </p:nvSpPr>
        <p:spPr bwMode="auto">
          <a:xfrm>
            <a:off x="838200" y="4953000"/>
            <a:ext cx="2743200" cy="203200"/>
          </a:xfrm>
          <a:prstGeom prst="rect">
            <a:avLst/>
          </a:prstGeom>
          <a:noFill/>
          <a:ln w="9525">
            <a:noFill/>
            <a:miter lim="800000"/>
            <a:headEnd/>
            <a:tailEnd/>
          </a:ln>
        </p:spPr>
        <p:txBody>
          <a:bodyPr lIns="6348" tIns="9522" rIns="6348" bIns="9522" anchor="ctr">
            <a:spAutoFit/>
          </a:bodyPr>
          <a:lstStyle/>
          <a:p>
            <a:r>
              <a:rPr lang="en-US" sz="1200" b="1">
                <a:solidFill>
                  <a:srgbClr val="1E1C11"/>
                </a:solidFill>
              </a:rPr>
              <a:t>H- J  Chuang, et al., Nano Lett. 2014 </a:t>
            </a:r>
            <a:endParaRPr lang="en-US" sz="500" b="1">
              <a:solidFill>
                <a:srgbClr val="1E1C11"/>
              </a:solidFill>
              <a:hlinkClick r:id="rId11"/>
            </a:endParaRPr>
          </a:p>
        </p:txBody>
      </p:sp>
      <p:sp>
        <p:nvSpPr>
          <p:cNvPr id="42" name="矩形 41"/>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WSe</a:t>
            </a:r>
            <a:r>
              <a:rPr lang="en-US" sz="2800" b="1" i="1" baseline="-25000" dirty="0">
                <a:solidFill>
                  <a:schemeClr val="bg1"/>
                </a:solidFill>
              </a:rPr>
              <a:t>2</a:t>
            </a:r>
            <a:r>
              <a:rPr lang="en-US" sz="2800" b="1" i="1" dirty="0">
                <a:solidFill>
                  <a:schemeClr val="bg1"/>
                </a:solidFill>
              </a:rPr>
              <a:t> FET with IL gated grapehene contacts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500"/>
                                        <p:tgtEl>
                                          <p:spTgt spid="97"/>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nodeType="clickEffect">
                                  <p:stCondLst>
                                    <p:cond delay="0"/>
                                  </p:stCondLst>
                                  <p:childTnLst>
                                    <p:animMotion origin="layout" path="M -3.33333E-6 -0.00555 L -3.33333E-6 0.05 " pathEditMode="relative" rAng="0" ptsTypes="AA">
                                      <p:cBhvr>
                                        <p:cTn id="22" dur="1000" fill="hold"/>
                                        <p:tgtEl>
                                          <p:spTgt spid="5"/>
                                        </p:tgtEl>
                                        <p:attrNameLst>
                                          <p:attrName>ppt_x</p:attrName>
                                          <p:attrName>ppt_y</p:attrName>
                                        </p:attrNameLst>
                                      </p:cBhvr>
                                      <p:rCtr x="0" y="28"/>
                                    </p:animMotion>
                                  </p:childTnLst>
                                </p:cTn>
                              </p:par>
                            </p:childTnLst>
                          </p:cTn>
                        </p:par>
                        <p:par>
                          <p:cTn id="23" fill="hold" nodeType="afterGroup">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105"/>
                                        </p:tgtEl>
                                        <p:attrNameLst>
                                          <p:attrName>style.visibility</p:attrName>
                                        </p:attrNameLst>
                                      </p:cBhvr>
                                      <p:to>
                                        <p:strVal val="visible"/>
                                      </p:to>
                                    </p:set>
                                    <p:animEffect transition="in" filter="wipe(up)">
                                      <p:cBhvr>
                                        <p:cTn id="26" dur="500"/>
                                        <p:tgtEl>
                                          <p:spTgt spid="105"/>
                                        </p:tgtEl>
                                      </p:cBhvr>
                                    </p:animEffect>
                                  </p:childTnLst>
                                </p:cTn>
                              </p:par>
                            </p:childTnLst>
                          </p:cTn>
                        </p:par>
                        <p:par>
                          <p:cTn id="27" fill="hold" nodeType="afterGroup">
                            <p:stCondLst>
                              <p:cond delay="1500"/>
                            </p:stCondLst>
                            <p:childTnLst>
                              <p:par>
                                <p:cTn id="28" presetID="10" presetClass="entr" presetSubtype="0"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par>
                          <p:cTn id="31" fill="hold" nodeType="afterGroup">
                            <p:stCondLst>
                              <p:cond delay="2000"/>
                            </p:stCondLst>
                            <p:childTnLst>
                              <p:par>
                                <p:cTn id="32" presetID="64" presetClass="path" presetSubtype="0" accel="50000" decel="50000" fill="hold" nodeType="afterEffect">
                                  <p:stCondLst>
                                    <p:cond delay="0"/>
                                  </p:stCondLst>
                                  <p:childTnLst>
                                    <p:animMotion origin="layout" path="M -3.33333E-6 -0.00555 L -3.33333E-6 -0.07222 " pathEditMode="relative" rAng="0" ptsTypes="AA">
                                      <p:cBhvr>
                                        <p:cTn id="33" dur="2000" fill="hold"/>
                                        <p:tgtEl>
                                          <p:spTgt spid="5"/>
                                        </p:tgtEl>
                                        <p:attrNameLst>
                                          <p:attrName>ppt_x</p:attrName>
                                          <p:attrName>ppt_y</p:attrName>
                                        </p:attrNameLst>
                                      </p:cBhvr>
                                      <p:rCtr x="0" y="-33"/>
                                    </p:animMotion>
                                  </p:childTnLst>
                                </p:cTn>
                              </p:par>
                            </p:childTnLst>
                          </p:cTn>
                        </p:par>
                        <p:par>
                          <p:cTn id="34" fill="hold" nodeType="afterGroup">
                            <p:stCondLst>
                              <p:cond delay="4000"/>
                            </p:stCondLst>
                            <p:childTnLst>
                              <p:par>
                                <p:cTn id="35" presetID="22" presetClass="entr" presetSubtype="1" fill="hold" grpId="0" nodeType="afterEffect">
                                  <p:stCondLst>
                                    <p:cond delay="0"/>
                                  </p:stCondLst>
                                  <p:childTnLst>
                                    <p:set>
                                      <p:cBhvr>
                                        <p:cTn id="36" dur="1" fill="hold">
                                          <p:stCondLst>
                                            <p:cond delay="0"/>
                                          </p:stCondLst>
                                        </p:cTn>
                                        <p:tgtEl>
                                          <p:spTgt spid="106"/>
                                        </p:tgtEl>
                                        <p:attrNameLst>
                                          <p:attrName>style.visibility</p:attrName>
                                        </p:attrNameLst>
                                      </p:cBhvr>
                                      <p:to>
                                        <p:strVal val="visible"/>
                                      </p:to>
                                    </p:set>
                                    <p:animEffect transition="in" filter="wipe(up)">
                                      <p:cBhvr>
                                        <p:cTn id="37" dur="500"/>
                                        <p:tgtEl>
                                          <p:spTgt spid="106"/>
                                        </p:tgtEl>
                                      </p:cBhvr>
                                    </p:animEffect>
                                  </p:childTnLst>
                                </p:cTn>
                              </p:par>
                            </p:childTnLst>
                          </p:cTn>
                        </p:par>
                        <p:par>
                          <p:cTn id="38" fill="hold" nodeType="afterGroup">
                            <p:stCondLst>
                              <p:cond delay="4500"/>
                            </p:stCondLst>
                            <p:childTnLst>
                              <p:par>
                                <p:cTn id="39" presetID="10" presetClass="entr" presetSubtype="0"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105" grpId="0" animBg="1"/>
      <p:bldP spid="10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457200" y="3352800"/>
            <a:ext cx="3505200" cy="3436938"/>
          </a:xfrm>
          <a:prstGeom prst="rect">
            <a:avLst/>
          </a:prstGeom>
          <a:noFill/>
          <a:ln w="9525">
            <a:noFill/>
            <a:miter lim="800000"/>
            <a:headEnd/>
            <a:tailEnd/>
          </a:ln>
        </p:spPr>
      </p:pic>
      <p:pic>
        <p:nvPicPr>
          <p:cNvPr id="9219" name="Picture 2"/>
          <p:cNvPicPr>
            <a:picLocks noChangeAspect="1" noChangeArrowheads="1"/>
          </p:cNvPicPr>
          <p:nvPr/>
        </p:nvPicPr>
        <p:blipFill>
          <a:blip r:embed="rId4" cstate="print"/>
          <a:srcRect/>
          <a:stretch>
            <a:fillRect/>
          </a:stretch>
        </p:blipFill>
        <p:spPr bwMode="auto">
          <a:xfrm>
            <a:off x="457200" y="76200"/>
            <a:ext cx="3611563" cy="3810000"/>
          </a:xfrm>
          <a:prstGeom prst="rect">
            <a:avLst/>
          </a:prstGeom>
          <a:noFill/>
          <a:ln w="9525">
            <a:noFill/>
            <a:miter lim="800000"/>
            <a:headEnd/>
            <a:tailEnd/>
          </a:ln>
        </p:spPr>
      </p:pic>
      <p:sp>
        <p:nvSpPr>
          <p:cNvPr id="9220" name="Rectangle 91"/>
          <p:cNvSpPr>
            <a:spLocks noChangeArrowheads="1"/>
          </p:cNvSpPr>
          <p:nvPr/>
        </p:nvSpPr>
        <p:spPr bwMode="auto">
          <a:xfrm>
            <a:off x="5029200" y="3581400"/>
            <a:ext cx="2743200" cy="203200"/>
          </a:xfrm>
          <a:prstGeom prst="rect">
            <a:avLst/>
          </a:prstGeom>
          <a:noFill/>
          <a:ln w="9525">
            <a:noFill/>
            <a:miter lim="800000"/>
            <a:headEnd/>
            <a:tailEnd/>
          </a:ln>
        </p:spPr>
        <p:txBody>
          <a:bodyPr lIns="6348" tIns="9522" rIns="6348" bIns="9522" anchor="ctr">
            <a:spAutoFit/>
          </a:bodyPr>
          <a:lstStyle/>
          <a:p>
            <a:r>
              <a:rPr lang="en-US" sz="1200" b="1">
                <a:solidFill>
                  <a:srgbClr val="1E1C11"/>
                </a:solidFill>
              </a:rPr>
              <a:t>H- J  Chuang, et al., Nano Lett. 2014 </a:t>
            </a:r>
            <a:endParaRPr lang="en-US" sz="500" b="1">
              <a:solidFill>
                <a:srgbClr val="1E1C11"/>
              </a:solidFill>
              <a:hlinkClick r:id="rId5"/>
            </a:endParaRPr>
          </a:p>
        </p:txBody>
      </p:sp>
      <p:sp>
        <p:nvSpPr>
          <p:cNvPr id="80" name="矩形 79"/>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9222" name="Picture 5" descr="C:\Users\Hsun Jen Chuang\Desktop\Group Web design\Untitled.jpg"/>
          <p:cNvPicPr>
            <a:picLocks noChangeAspect="1" noChangeArrowheads="1"/>
          </p:cNvPicPr>
          <p:nvPr/>
        </p:nvPicPr>
        <p:blipFill>
          <a:blip r:embed="rId6" cstate="print"/>
          <a:srcRect/>
          <a:stretch>
            <a:fillRect/>
          </a:stretch>
        </p:blipFill>
        <p:spPr bwMode="auto">
          <a:xfrm>
            <a:off x="8534400" y="6248400"/>
            <a:ext cx="525463" cy="533400"/>
          </a:xfrm>
          <a:prstGeom prst="rect">
            <a:avLst/>
          </a:prstGeom>
          <a:noFill/>
          <a:ln w="9525">
            <a:noFill/>
            <a:miter lim="800000"/>
            <a:headEnd/>
            <a:tailEnd/>
          </a:ln>
        </p:spPr>
      </p:pic>
      <p:sp>
        <p:nvSpPr>
          <p:cNvPr id="9223" name="矩形 8"/>
          <p:cNvSpPr>
            <a:spLocks noChangeArrowheads="1"/>
          </p:cNvSpPr>
          <p:nvPr/>
        </p:nvSpPr>
        <p:spPr bwMode="auto">
          <a:xfrm>
            <a:off x="3505200" y="4368800"/>
            <a:ext cx="5334000" cy="1754188"/>
          </a:xfrm>
          <a:prstGeom prst="rect">
            <a:avLst/>
          </a:prstGeom>
          <a:noFill/>
          <a:ln w="9525">
            <a:noFill/>
            <a:miter lim="800000"/>
            <a:headEnd/>
            <a:tailEnd/>
          </a:ln>
        </p:spPr>
        <p:txBody>
          <a:bodyPr>
            <a:spAutoFit/>
          </a:bodyPr>
          <a:lstStyle/>
          <a:p>
            <a:pPr lvl="2" eaLnBrk="1" hangingPunct="1"/>
            <a:r>
              <a:rPr lang="en-US"/>
              <a:t>Two-probe field-effect mobility for both electrons and holes:</a:t>
            </a:r>
          </a:p>
          <a:p>
            <a:pPr lvl="2" eaLnBrk="1" hangingPunct="1">
              <a:buFont typeface="Wingdings" pitchFamily="2" charset="2"/>
              <a:buChar char="Ø"/>
            </a:pPr>
            <a:r>
              <a:rPr lang="en-US"/>
              <a:t> relatively large </a:t>
            </a:r>
          </a:p>
          <a:p>
            <a:pPr lvl="2" eaLnBrk="1" hangingPunct="1">
              <a:buFont typeface="Wingdings" pitchFamily="2" charset="2"/>
              <a:buChar char="Ø"/>
            </a:pPr>
            <a:r>
              <a:rPr lang="en-US"/>
              <a:t>increase  with decreasing temperature, indicating intrinsic phonon limited channel behavior</a:t>
            </a:r>
          </a:p>
        </p:txBody>
      </p:sp>
      <p:sp>
        <p:nvSpPr>
          <p:cNvPr id="10" name="矩形 9"/>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WSe</a:t>
            </a:r>
            <a:r>
              <a:rPr lang="en-US" sz="2800" b="1" i="1" baseline="-25000" dirty="0">
                <a:solidFill>
                  <a:schemeClr val="bg1"/>
                </a:solidFill>
              </a:rPr>
              <a:t>2</a:t>
            </a:r>
            <a:r>
              <a:rPr lang="en-US" sz="2800" b="1" i="1" dirty="0">
                <a:solidFill>
                  <a:schemeClr val="bg1"/>
                </a:solidFill>
              </a:rPr>
              <a:t> FET with IL gated grapehene contacts</a:t>
            </a:r>
          </a:p>
        </p:txBody>
      </p:sp>
      <p:pic>
        <p:nvPicPr>
          <p:cNvPr id="9227" name="Picture 12"/>
          <p:cNvPicPr>
            <a:picLocks noChangeAspect="1" noChangeArrowheads="1"/>
          </p:cNvPicPr>
          <p:nvPr/>
        </p:nvPicPr>
        <p:blipFill>
          <a:blip r:embed="rId7" cstate="print"/>
          <a:srcRect/>
          <a:stretch>
            <a:fillRect/>
          </a:stretch>
        </p:blipFill>
        <p:spPr bwMode="auto">
          <a:xfrm>
            <a:off x="4114800" y="430213"/>
            <a:ext cx="4648200" cy="3989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Improvement method </a:t>
            </a:r>
          </a:p>
        </p:txBody>
      </p:sp>
      <p:sp>
        <p:nvSpPr>
          <p:cNvPr id="5" name="文字方塊 4"/>
          <p:cNvSpPr txBox="1">
            <a:spLocks noChangeArrowheads="1"/>
          </p:cNvSpPr>
          <p:nvPr/>
        </p:nvSpPr>
        <p:spPr bwMode="auto">
          <a:xfrm>
            <a:off x="990600" y="1905000"/>
            <a:ext cx="8534400" cy="646113"/>
          </a:xfrm>
          <a:prstGeom prst="rect">
            <a:avLst/>
          </a:prstGeom>
          <a:noFill/>
          <a:ln w="9525">
            <a:noFill/>
            <a:miter lim="800000"/>
            <a:headEnd/>
            <a:tailEnd/>
          </a:ln>
        </p:spPr>
        <p:txBody>
          <a:bodyPr>
            <a:spAutoFit/>
          </a:bodyPr>
          <a:lstStyle/>
          <a:p>
            <a:pPr eaLnBrk="1" hangingPunct="1">
              <a:buFont typeface="Wingdings" pitchFamily="2" charset="2"/>
              <a:buChar char="Ø"/>
              <a:defRPr/>
            </a:pPr>
            <a:r>
              <a:rPr lang="en-US" dirty="0">
                <a:solidFill>
                  <a:schemeClr val="accent1">
                    <a:lumMod val="40000"/>
                    <a:lumOff val="60000"/>
                  </a:schemeClr>
                </a:solidFill>
              </a:rPr>
              <a:t>  Ionic liquid gating </a:t>
            </a:r>
          </a:p>
          <a:p>
            <a:pPr eaLnBrk="1" hangingPunct="1">
              <a:defRPr/>
            </a:pPr>
            <a:r>
              <a:rPr lang="en-US" dirty="0">
                <a:solidFill>
                  <a:schemeClr val="accent1">
                    <a:lumMod val="40000"/>
                    <a:lumOff val="60000"/>
                  </a:schemeClr>
                </a:solidFill>
              </a:rPr>
              <a:t>     Good as a proof of principle, but not suitable for the real applications </a:t>
            </a:r>
          </a:p>
        </p:txBody>
      </p:sp>
      <p:sp>
        <p:nvSpPr>
          <p:cNvPr id="7" name="文字方塊 14"/>
          <p:cNvSpPr txBox="1">
            <a:spLocks noChangeArrowheads="1"/>
          </p:cNvSpPr>
          <p:nvPr/>
        </p:nvSpPr>
        <p:spPr bwMode="auto">
          <a:xfrm>
            <a:off x="1219200" y="3011488"/>
            <a:ext cx="7620000" cy="646112"/>
          </a:xfrm>
          <a:prstGeom prst="rect">
            <a:avLst/>
          </a:prstGeom>
          <a:noFill/>
          <a:ln w="9525">
            <a:noFill/>
            <a:miter lim="800000"/>
            <a:headEnd/>
            <a:tailEnd/>
          </a:ln>
        </p:spPr>
        <p:txBody>
          <a:bodyPr>
            <a:spAutoFit/>
          </a:bodyPr>
          <a:lstStyle/>
          <a:p>
            <a:pPr eaLnBrk="1" hangingPunct="1">
              <a:buFont typeface="Arial" charset="0"/>
              <a:buChar char="•"/>
            </a:pPr>
            <a:r>
              <a:rPr lang="en-US"/>
              <a:t> Strong electron donor BV (Benzyl Viologen ) for Electron doping</a:t>
            </a:r>
          </a:p>
          <a:p>
            <a:pPr eaLnBrk="1" hangingPunct="1">
              <a:buFont typeface="Arial" charset="0"/>
              <a:buChar char="•"/>
            </a:pPr>
            <a:r>
              <a:rPr lang="en-US"/>
              <a:t> Strong electron acceptor  F4-TCNQ  for hole doping  </a:t>
            </a:r>
          </a:p>
        </p:txBody>
      </p:sp>
      <p:sp>
        <p:nvSpPr>
          <p:cNvPr id="12295" name="矩形 11"/>
          <p:cNvSpPr>
            <a:spLocks noChangeArrowheads="1"/>
          </p:cNvSpPr>
          <p:nvPr/>
        </p:nvSpPr>
        <p:spPr bwMode="auto">
          <a:xfrm>
            <a:off x="1143000" y="4114800"/>
            <a:ext cx="6262688" cy="646113"/>
          </a:xfrm>
          <a:prstGeom prst="rect">
            <a:avLst/>
          </a:prstGeom>
          <a:noFill/>
          <a:ln w="9525">
            <a:noFill/>
            <a:miter lim="800000"/>
            <a:headEnd/>
            <a:tailEnd/>
          </a:ln>
        </p:spPr>
        <p:txBody>
          <a:bodyPr wrap="none">
            <a:spAutoFit/>
          </a:bodyPr>
          <a:lstStyle/>
          <a:p>
            <a:pPr eaLnBrk="1" hangingPunct="1"/>
            <a:r>
              <a:rPr lang="en-US"/>
              <a:t>Intrinsic transport properties and performance limit of WSe2</a:t>
            </a:r>
          </a:p>
          <a:p>
            <a:pPr eaLnBrk="1" hangingPunct="1"/>
            <a:r>
              <a:rPr lang="en-US"/>
              <a:t>as a channel material</a:t>
            </a:r>
            <a:r>
              <a:rPr lang="en-US" b="1" i="1"/>
              <a:t> </a:t>
            </a:r>
          </a:p>
        </p:txBody>
      </p:sp>
      <p:sp>
        <p:nvSpPr>
          <p:cNvPr id="13" name="文字方塊 12"/>
          <p:cNvSpPr txBox="1">
            <a:spLocks noChangeArrowheads="1"/>
          </p:cNvSpPr>
          <p:nvPr/>
        </p:nvSpPr>
        <p:spPr bwMode="auto">
          <a:xfrm>
            <a:off x="1219200" y="4840288"/>
            <a:ext cx="7543800" cy="646112"/>
          </a:xfrm>
          <a:prstGeom prst="rect">
            <a:avLst/>
          </a:prstGeom>
          <a:noFill/>
          <a:ln w="9525">
            <a:noFill/>
            <a:miter lim="800000"/>
            <a:headEnd/>
            <a:tailEnd/>
          </a:ln>
        </p:spPr>
        <p:txBody>
          <a:bodyPr>
            <a:spAutoFit/>
          </a:bodyPr>
          <a:lstStyle/>
          <a:p>
            <a:pPr eaLnBrk="1" hangingPunct="1">
              <a:buFont typeface="Arial" charset="0"/>
              <a:buChar char="•"/>
            </a:pPr>
            <a:r>
              <a:rPr lang="en-US"/>
              <a:t> Encapsulate the WSe</a:t>
            </a:r>
            <a:r>
              <a:rPr lang="en-US" baseline="-25000"/>
              <a:t>2</a:t>
            </a:r>
            <a:r>
              <a:rPr lang="en-US"/>
              <a:t> channel with h-BN to minimize the scatterings from the interface and substrate/dielectric</a:t>
            </a:r>
          </a:p>
        </p:txBody>
      </p:sp>
      <p:sp>
        <p:nvSpPr>
          <p:cNvPr id="17" name="文字方塊 16"/>
          <p:cNvSpPr txBox="1">
            <a:spLocks noChangeArrowheads="1"/>
          </p:cNvSpPr>
          <p:nvPr/>
        </p:nvSpPr>
        <p:spPr bwMode="auto">
          <a:xfrm>
            <a:off x="990600" y="2601913"/>
            <a:ext cx="8023225" cy="369887"/>
          </a:xfrm>
          <a:prstGeom prst="rect">
            <a:avLst/>
          </a:prstGeom>
          <a:noFill/>
          <a:ln w="9525">
            <a:noFill/>
            <a:miter lim="800000"/>
            <a:headEnd/>
            <a:tailEnd/>
          </a:ln>
        </p:spPr>
        <p:txBody>
          <a:bodyPr wrap="none">
            <a:spAutoFit/>
          </a:bodyPr>
          <a:lstStyle/>
          <a:p>
            <a:pPr eaLnBrk="1" hangingPunct="1">
              <a:buFont typeface="Wingdings" pitchFamily="2" charset="2"/>
              <a:buChar char="Ø"/>
            </a:pPr>
            <a:r>
              <a:rPr lang="en-US"/>
              <a:t>  Air stable molecular surface charge transfer doping of graphene contacts</a:t>
            </a:r>
          </a:p>
        </p:txBody>
      </p:sp>
      <p:sp>
        <p:nvSpPr>
          <p:cNvPr id="10250" name="文字方塊 19"/>
          <p:cNvSpPr txBox="1">
            <a:spLocks noChangeArrowheads="1"/>
          </p:cNvSpPr>
          <p:nvPr/>
        </p:nvSpPr>
        <p:spPr bwMode="auto">
          <a:xfrm>
            <a:off x="973138" y="1258888"/>
            <a:ext cx="3979862" cy="646112"/>
          </a:xfrm>
          <a:prstGeom prst="rect">
            <a:avLst/>
          </a:prstGeom>
          <a:noFill/>
          <a:ln w="9525">
            <a:noFill/>
            <a:miter lim="800000"/>
            <a:headEnd/>
            <a:tailEnd/>
          </a:ln>
        </p:spPr>
        <p:txBody>
          <a:bodyPr wrap="none">
            <a:spAutoFit/>
          </a:bodyPr>
          <a:lstStyle/>
          <a:p>
            <a:pPr eaLnBrk="1" hangingPunct="1"/>
            <a:r>
              <a:rPr lang="en-US" b="1"/>
              <a:t>Contact engeering</a:t>
            </a:r>
          </a:p>
          <a:p>
            <a:pPr eaLnBrk="1" hangingPunct="1"/>
            <a:r>
              <a:rPr lang="en-US"/>
              <a:t>Goal: low resistance Ohmic contacts </a:t>
            </a:r>
          </a:p>
        </p:txBody>
      </p:sp>
      <p:sp>
        <p:nvSpPr>
          <p:cNvPr id="22" name="矩形 21"/>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0252" name="Picture 5" descr="C:\Users\Hsun Jen Chuang\Desktop\Group Web design\Untitled.jpg"/>
          <p:cNvPicPr>
            <a:picLocks noChangeAspect="1" noChangeArrowheads="1"/>
          </p:cNvPicPr>
          <p:nvPr/>
        </p:nvPicPr>
        <p:blipFill>
          <a:blip r:embed="rId3" cstate="print"/>
          <a:srcRect/>
          <a:stretch>
            <a:fillRect/>
          </a:stretch>
        </p:blipFill>
        <p:spPr bwMode="auto">
          <a:xfrm>
            <a:off x="8534400" y="6248400"/>
            <a:ext cx="525463" cy="533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29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295" grpId="0"/>
      <p:bldP spid="13"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1" descr="C:\Users\ben chuang\Desktop\圖片1.jpg"/>
          <p:cNvPicPr>
            <a:picLocks noChangeAspect="1" noChangeArrowheads="1"/>
          </p:cNvPicPr>
          <p:nvPr/>
        </p:nvPicPr>
        <p:blipFill>
          <a:blip r:embed="rId3" cstate="print"/>
          <a:srcRect/>
          <a:stretch>
            <a:fillRect/>
          </a:stretch>
        </p:blipFill>
        <p:spPr bwMode="auto">
          <a:xfrm>
            <a:off x="1752600" y="1371600"/>
            <a:ext cx="5889625" cy="4419600"/>
          </a:xfrm>
          <a:prstGeom prst="rect">
            <a:avLst/>
          </a:prstGeom>
          <a:noFill/>
          <a:ln w="9525">
            <a:noFill/>
            <a:miter lim="800000"/>
            <a:headEnd/>
            <a:tailEnd/>
          </a:ln>
        </p:spPr>
      </p:pic>
      <p:sp>
        <p:nvSpPr>
          <p:cNvPr id="16" name="矩形 15"/>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1268" name="Picture 5" descr="C:\Users\Hsun Jen Chuang\Desktop\Group Web design\Untitled.jpg"/>
          <p:cNvPicPr>
            <a:picLocks noChangeAspect="1" noChangeArrowheads="1"/>
          </p:cNvPicPr>
          <p:nvPr/>
        </p:nvPicPr>
        <p:blipFill>
          <a:blip r:embed="rId4" cstate="print"/>
          <a:srcRect/>
          <a:stretch>
            <a:fillRect/>
          </a:stretch>
        </p:blipFill>
        <p:spPr bwMode="auto">
          <a:xfrm>
            <a:off x="8534400" y="6248400"/>
            <a:ext cx="525463" cy="533400"/>
          </a:xfrm>
          <a:prstGeom prst="rect">
            <a:avLst/>
          </a:prstGeom>
          <a:noFill/>
          <a:ln w="9525">
            <a:noFill/>
            <a:miter lim="800000"/>
            <a:headEnd/>
            <a:tailEnd/>
          </a:ln>
        </p:spPr>
      </p:pic>
      <p:sp>
        <p:nvSpPr>
          <p:cNvPr id="5" name="矩形 4"/>
          <p:cNvSpPr/>
          <p:nvPr/>
        </p:nvSpPr>
        <p:spPr>
          <a:xfrm>
            <a:off x="0" y="7620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Device Fabrication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群組 30"/>
          <p:cNvGrpSpPr>
            <a:grpSpLocks/>
          </p:cNvGrpSpPr>
          <p:nvPr/>
        </p:nvGrpSpPr>
        <p:grpSpPr bwMode="auto">
          <a:xfrm rot="328546">
            <a:off x="322263" y="3873500"/>
            <a:ext cx="8343900" cy="2439988"/>
            <a:chOff x="1521704" y="2514178"/>
            <a:chExt cx="7054275" cy="1905541"/>
          </a:xfrm>
        </p:grpSpPr>
        <p:sp>
          <p:nvSpPr>
            <p:cNvPr id="14" name="立方體 13"/>
            <p:cNvSpPr/>
            <p:nvPr/>
          </p:nvSpPr>
          <p:spPr>
            <a:xfrm>
              <a:off x="1521707" y="2514237"/>
              <a:ext cx="7052932" cy="1905541"/>
            </a:xfrm>
            <a:prstGeom prst="cube">
              <a:avLst>
                <a:gd name="adj" fmla="val 84005"/>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5" name="立方體 14"/>
            <p:cNvSpPr/>
            <p:nvPr/>
          </p:nvSpPr>
          <p:spPr>
            <a:xfrm>
              <a:off x="1491276" y="2491681"/>
              <a:ext cx="7020721" cy="1677421"/>
            </a:xfrm>
            <a:prstGeom prst="cube">
              <a:avLst>
                <a:gd name="adj" fmla="val 94322"/>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12291" name="文字方塊 16"/>
          <p:cNvSpPr txBox="1">
            <a:spLocks noChangeArrowheads="1"/>
          </p:cNvSpPr>
          <p:nvPr/>
        </p:nvSpPr>
        <p:spPr bwMode="auto">
          <a:xfrm>
            <a:off x="7996238" y="4243388"/>
            <a:ext cx="654050" cy="923925"/>
          </a:xfrm>
          <a:prstGeom prst="rect">
            <a:avLst/>
          </a:prstGeom>
          <a:noFill/>
          <a:ln w="9525">
            <a:noFill/>
            <a:miter lim="800000"/>
            <a:headEnd/>
            <a:tailEnd/>
          </a:ln>
        </p:spPr>
        <p:txBody>
          <a:bodyPr wrap="none">
            <a:spAutoFit/>
          </a:bodyPr>
          <a:lstStyle/>
          <a:p>
            <a:pPr eaLnBrk="1" hangingPunct="1"/>
            <a:r>
              <a:rPr lang="en-US"/>
              <a:t>SiO</a:t>
            </a:r>
            <a:r>
              <a:rPr lang="en-US" baseline="-25000"/>
              <a:t>2</a:t>
            </a:r>
          </a:p>
          <a:p>
            <a:pPr eaLnBrk="1" hangingPunct="1"/>
            <a:endParaRPr lang="en-US"/>
          </a:p>
          <a:p>
            <a:pPr eaLnBrk="1" hangingPunct="1"/>
            <a:r>
              <a:rPr lang="en-US"/>
              <a:t>Si</a:t>
            </a:r>
          </a:p>
        </p:txBody>
      </p:sp>
      <p:sp>
        <p:nvSpPr>
          <p:cNvPr id="38" name="矩形 37"/>
          <p:cNvSpPr/>
          <p:nvPr/>
        </p:nvSpPr>
        <p:spPr>
          <a:xfrm>
            <a:off x="0" y="7620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Device Fabrication</a:t>
            </a:r>
          </a:p>
        </p:txBody>
      </p:sp>
      <p:sp>
        <p:nvSpPr>
          <p:cNvPr id="56" name="立方體 55"/>
          <p:cNvSpPr/>
          <p:nvPr/>
        </p:nvSpPr>
        <p:spPr>
          <a:xfrm rot="328546">
            <a:off x="2338388" y="4551363"/>
            <a:ext cx="3657600" cy="685800"/>
          </a:xfrm>
          <a:prstGeom prst="cube">
            <a:avLst>
              <a:gd name="adj" fmla="val 86703"/>
            </a:avLst>
          </a:prstGeom>
          <a:solidFill>
            <a:schemeClr val="tx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2296" name="文字方塊 77"/>
          <p:cNvSpPr txBox="1">
            <a:spLocks noChangeArrowheads="1"/>
          </p:cNvSpPr>
          <p:nvPr/>
        </p:nvSpPr>
        <p:spPr bwMode="auto">
          <a:xfrm rot="328546">
            <a:off x="4078288" y="3163888"/>
            <a:ext cx="530225" cy="369887"/>
          </a:xfrm>
          <a:prstGeom prst="rect">
            <a:avLst/>
          </a:prstGeom>
          <a:noFill/>
          <a:ln w="9525">
            <a:noFill/>
            <a:miter lim="800000"/>
            <a:headEnd/>
            <a:tailEnd/>
          </a:ln>
        </p:spPr>
        <p:txBody>
          <a:bodyPr>
            <a:spAutoFit/>
          </a:bodyPr>
          <a:lstStyle/>
          <a:p>
            <a:pPr eaLnBrk="1" hangingPunct="1"/>
            <a:r>
              <a:rPr lang="en-US" b="1">
                <a:solidFill>
                  <a:schemeClr val="bg1"/>
                </a:solidFill>
              </a:rPr>
              <a:t>ILg</a:t>
            </a:r>
          </a:p>
        </p:txBody>
      </p:sp>
      <p:sp>
        <p:nvSpPr>
          <p:cNvPr id="28" name="矩形 27"/>
          <p:cNvSpPr/>
          <p:nvPr/>
        </p:nvSpPr>
        <p:spPr>
          <a:xfrm>
            <a:off x="0" y="6553200"/>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2298" name="Picture 5" descr="C:\Users\Hsun Jen Chuang\Desktop\Group Web design\Untitled.jpg"/>
          <p:cNvPicPr>
            <a:picLocks noChangeAspect="1" noChangeArrowheads="1"/>
          </p:cNvPicPr>
          <p:nvPr/>
        </p:nvPicPr>
        <p:blipFill>
          <a:blip r:embed="rId3" cstate="print"/>
          <a:srcRect/>
          <a:stretch>
            <a:fillRect/>
          </a:stretch>
        </p:blipFill>
        <p:spPr bwMode="auto">
          <a:xfrm>
            <a:off x="8618538" y="6324600"/>
            <a:ext cx="525462" cy="533400"/>
          </a:xfrm>
          <a:prstGeom prst="rect">
            <a:avLst/>
          </a:prstGeom>
          <a:noFill/>
          <a:ln w="9525">
            <a:noFill/>
            <a:miter lim="800000"/>
            <a:headEnd/>
            <a:tailEnd/>
          </a:ln>
        </p:spPr>
      </p:pic>
      <p:sp>
        <p:nvSpPr>
          <p:cNvPr id="34" name="立方體 33"/>
          <p:cNvSpPr/>
          <p:nvPr/>
        </p:nvSpPr>
        <p:spPr bwMode="auto">
          <a:xfrm rot="328546">
            <a:off x="1795463" y="4154488"/>
            <a:ext cx="4191000" cy="1358900"/>
          </a:xfrm>
          <a:prstGeom prst="cube">
            <a:avLst>
              <a:gd name="adj" fmla="val 92328"/>
            </a:avLst>
          </a:prstGeom>
          <a:solidFill>
            <a:schemeClr val="accent1">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47" name="立方體 46"/>
          <p:cNvSpPr/>
          <p:nvPr/>
        </p:nvSpPr>
        <p:spPr>
          <a:xfrm rot="328546">
            <a:off x="3121025" y="4730750"/>
            <a:ext cx="1752600" cy="152400"/>
          </a:xfrm>
          <a:prstGeom prst="cube">
            <a:avLst>
              <a:gd name="adj" fmla="val 8670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00B050"/>
              </a:solidFill>
              <a:cs typeface="Arial" charset="0"/>
            </a:endParaRPr>
          </a:p>
        </p:txBody>
      </p:sp>
      <p:sp>
        <p:nvSpPr>
          <p:cNvPr id="61" name="立方體 60"/>
          <p:cNvSpPr/>
          <p:nvPr/>
        </p:nvSpPr>
        <p:spPr bwMode="auto">
          <a:xfrm rot="328546">
            <a:off x="5292725" y="4668838"/>
            <a:ext cx="2057400" cy="828675"/>
          </a:xfrm>
          <a:prstGeom prst="cube">
            <a:avLst>
              <a:gd name="adj" fmla="val 8670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38" name="立方體 137"/>
          <p:cNvSpPr/>
          <p:nvPr/>
        </p:nvSpPr>
        <p:spPr>
          <a:xfrm rot="328546">
            <a:off x="2759075" y="4365625"/>
            <a:ext cx="990600" cy="533400"/>
          </a:xfrm>
          <a:prstGeom prst="cube">
            <a:avLst>
              <a:gd name="adj" fmla="val 94322"/>
            </a:avLst>
          </a:prstGeom>
          <a:solidFill>
            <a:schemeClr val="accent2">
              <a:lumMod val="60000"/>
              <a:lumOff val="4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2303" name="群組 188"/>
          <p:cNvGrpSpPr>
            <a:grpSpLocks/>
          </p:cNvGrpSpPr>
          <p:nvPr/>
        </p:nvGrpSpPr>
        <p:grpSpPr bwMode="auto">
          <a:xfrm rot="328546">
            <a:off x="3028950" y="4260850"/>
            <a:ext cx="2055813" cy="962025"/>
            <a:chOff x="6240960" y="3418690"/>
            <a:chExt cx="2028054" cy="884349"/>
          </a:xfrm>
        </p:grpSpPr>
        <p:sp>
          <p:nvSpPr>
            <p:cNvPr id="190" name="立方體 189"/>
            <p:cNvSpPr/>
            <p:nvPr/>
          </p:nvSpPr>
          <p:spPr>
            <a:xfrm>
              <a:off x="6859241" y="3416220"/>
              <a:ext cx="1409458" cy="335644"/>
            </a:xfrm>
            <a:prstGeom prst="cube">
              <a:avLst>
                <a:gd name="adj" fmla="val 51130"/>
              </a:avLst>
            </a:prstGeom>
            <a:solidFill>
              <a:schemeClr val="accent1">
                <a:lumMod val="40000"/>
                <a:lumOff val="6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1" name="立方體 190"/>
            <p:cNvSpPr/>
            <p:nvPr/>
          </p:nvSpPr>
          <p:spPr>
            <a:xfrm>
              <a:off x="7241216" y="3571086"/>
              <a:ext cx="872298" cy="685881"/>
            </a:xfrm>
            <a:prstGeom prst="cube">
              <a:avLst>
                <a:gd name="adj" fmla="val 77629"/>
              </a:avLst>
            </a:prstGeom>
            <a:solidFill>
              <a:schemeClr val="accent1">
                <a:lumMod val="40000"/>
                <a:lumOff val="6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2" name="立方體 191"/>
            <p:cNvSpPr/>
            <p:nvPr/>
          </p:nvSpPr>
          <p:spPr>
            <a:xfrm>
              <a:off x="6817970" y="3560575"/>
              <a:ext cx="803391" cy="647939"/>
            </a:xfrm>
            <a:prstGeom prst="cube">
              <a:avLst>
                <a:gd name="adj" fmla="val 78555"/>
              </a:avLst>
            </a:prstGeom>
            <a:solidFill>
              <a:schemeClr val="accent1">
                <a:lumMod val="40000"/>
                <a:lumOff val="6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3" name="立方體 192"/>
            <p:cNvSpPr/>
            <p:nvPr/>
          </p:nvSpPr>
          <p:spPr>
            <a:xfrm>
              <a:off x="6257204" y="3580098"/>
              <a:ext cx="866034" cy="684422"/>
            </a:xfrm>
            <a:prstGeom prst="cube">
              <a:avLst>
                <a:gd name="adj" fmla="val 75500"/>
              </a:avLst>
            </a:prstGeom>
            <a:solidFill>
              <a:schemeClr val="accent1">
                <a:lumMod val="40000"/>
                <a:lumOff val="6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4" name="立方體 193"/>
            <p:cNvSpPr/>
            <p:nvPr/>
          </p:nvSpPr>
          <p:spPr>
            <a:xfrm>
              <a:off x="6238068" y="4003300"/>
              <a:ext cx="1387533" cy="299161"/>
            </a:xfrm>
            <a:prstGeom prst="cube">
              <a:avLst>
                <a:gd name="adj" fmla="val 38227"/>
              </a:avLst>
            </a:prstGeom>
            <a:solidFill>
              <a:schemeClr val="accent1">
                <a:lumMod val="40000"/>
                <a:lumOff val="6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12304" name="群組 194"/>
          <p:cNvGrpSpPr>
            <a:grpSpLocks/>
          </p:cNvGrpSpPr>
          <p:nvPr/>
        </p:nvGrpSpPr>
        <p:grpSpPr bwMode="auto">
          <a:xfrm rot="328546">
            <a:off x="2606675" y="4391025"/>
            <a:ext cx="2986088" cy="1106488"/>
            <a:chOff x="2576368" y="2637520"/>
            <a:chExt cx="2985999" cy="1106441"/>
          </a:xfrm>
        </p:grpSpPr>
        <p:grpSp>
          <p:nvGrpSpPr>
            <p:cNvPr id="12376" name="群組 138"/>
            <p:cNvGrpSpPr>
              <a:grpSpLocks/>
            </p:cNvGrpSpPr>
            <p:nvPr/>
          </p:nvGrpSpPr>
          <p:grpSpPr bwMode="auto">
            <a:xfrm>
              <a:off x="3060015" y="2637520"/>
              <a:ext cx="2135379" cy="1106441"/>
              <a:chOff x="3060015" y="4771120"/>
              <a:chExt cx="2135379" cy="1106441"/>
            </a:xfrm>
          </p:grpSpPr>
          <p:sp>
            <p:nvSpPr>
              <p:cNvPr id="199" name="立方體 198"/>
              <p:cNvSpPr/>
              <p:nvPr/>
            </p:nvSpPr>
            <p:spPr>
              <a:xfrm>
                <a:off x="4326683" y="4839575"/>
                <a:ext cx="531797" cy="673071"/>
              </a:xfrm>
              <a:prstGeom prst="cube">
                <a:avLst>
                  <a:gd name="adj" fmla="val 93329"/>
                </a:avLst>
              </a:prstGeom>
              <a:solidFill>
                <a:schemeClr val="accent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00" name="立方體 199"/>
              <p:cNvSpPr/>
              <p:nvPr/>
            </p:nvSpPr>
            <p:spPr>
              <a:xfrm>
                <a:off x="3057092" y="4805878"/>
                <a:ext cx="639744" cy="531789"/>
              </a:xfrm>
              <a:prstGeom prst="cube">
                <a:avLst>
                  <a:gd name="adj" fmla="val 94322"/>
                </a:avLst>
              </a:prstGeom>
              <a:solidFill>
                <a:schemeClr val="accent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2381" name="群組 111"/>
              <p:cNvGrpSpPr>
                <a:grpSpLocks/>
              </p:cNvGrpSpPr>
              <p:nvPr/>
            </p:nvGrpSpPr>
            <p:grpSpPr bwMode="auto">
              <a:xfrm>
                <a:off x="3123410" y="4771120"/>
                <a:ext cx="1571331" cy="1106441"/>
                <a:chOff x="3123410" y="4771120"/>
                <a:chExt cx="1571331" cy="1106441"/>
              </a:xfrm>
            </p:grpSpPr>
            <p:sp>
              <p:nvSpPr>
                <p:cNvPr id="204" name="立方體 203"/>
                <p:cNvSpPr/>
                <p:nvPr/>
              </p:nvSpPr>
              <p:spPr>
                <a:xfrm>
                  <a:off x="3211139" y="4768849"/>
                  <a:ext cx="1009620" cy="641323"/>
                </a:xfrm>
                <a:prstGeom prst="cube">
                  <a:avLst>
                    <a:gd name="adj" fmla="val 92106"/>
                  </a:avLst>
                </a:prstGeom>
                <a:solidFill>
                  <a:schemeClr val="accent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05" name="立方體 204"/>
                <p:cNvSpPr/>
                <p:nvPr/>
              </p:nvSpPr>
              <p:spPr>
                <a:xfrm>
                  <a:off x="3775436" y="4765505"/>
                  <a:ext cx="914373" cy="614336"/>
                </a:xfrm>
                <a:prstGeom prst="cube">
                  <a:avLst>
                    <a:gd name="adj" fmla="val 94322"/>
                  </a:avLst>
                </a:prstGeom>
                <a:solidFill>
                  <a:schemeClr val="accent2">
                    <a:lumMod val="60000"/>
                    <a:lumOff val="40000"/>
                    <a:alpha val="6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2386" name="群組 93"/>
                <p:cNvGrpSpPr>
                  <a:grpSpLocks/>
                </p:cNvGrpSpPr>
                <p:nvPr/>
              </p:nvGrpSpPr>
              <p:grpSpPr bwMode="auto">
                <a:xfrm>
                  <a:off x="3123410" y="5245873"/>
                  <a:ext cx="532016" cy="598296"/>
                  <a:chOff x="3626330" y="5212345"/>
                  <a:chExt cx="532016" cy="598296"/>
                </a:xfrm>
              </p:grpSpPr>
              <p:sp>
                <p:nvSpPr>
                  <p:cNvPr id="211" name="立方體 210"/>
                  <p:cNvSpPr/>
                  <p:nvPr/>
                </p:nvSpPr>
                <p:spPr bwMode="auto">
                  <a:xfrm>
                    <a:off x="3872824" y="5205365"/>
                    <a:ext cx="277805" cy="153981"/>
                  </a:xfrm>
                  <a:prstGeom prst="cube">
                    <a:avLst>
                      <a:gd name="adj" fmla="val 74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12" name="立方體 211"/>
                  <p:cNvSpPr/>
                  <p:nvPr/>
                </p:nvSpPr>
                <p:spPr bwMode="auto">
                  <a:xfrm>
                    <a:off x="3844304" y="5322562"/>
                    <a:ext cx="190494" cy="260339"/>
                  </a:xfrm>
                  <a:prstGeom prst="cube">
                    <a:avLst>
                      <a:gd name="adj" fmla="val 1515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13" name="立方體 212"/>
                  <p:cNvSpPr/>
                  <p:nvPr/>
                </p:nvSpPr>
                <p:spPr bwMode="auto">
                  <a:xfrm>
                    <a:off x="3620691" y="5515893"/>
                    <a:ext cx="398450" cy="288913"/>
                  </a:xfrm>
                  <a:prstGeom prst="cube">
                    <a:avLst>
                      <a:gd name="adj" fmla="val 817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1">
                      <a:solidFill>
                        <a:srgbClr val="FFFFFF"/>
                      </a:solidFill>
                      <a:cs typeface="Arial" charset="0"/>
                    </a:endParaRPr>
                  </a:p>
                </p:txBody>
              </p:sp>
            </p:grpSp>
            <p:grpSp>
              <p:nvGrpSpPr>
                <p:cNvPr id="12387" name="群組 97"/>
                <p:cNvGrpSpPr>
                  <a:grpSpLocks/>
                </p:cNvGrpSpPr>
                <p:nvPr/>
              </p:nvGrpSpPr>
              <p:grpSpPr bwMode="auto">
                <a:xfrm>
                  <a:off x="3581541" y="5316353"/>
                  <a:ext cx="477506" cy="561208"/>
                  <a:chOff x="3551061" y="5282825"/>
                  <a:chExt cx="477506" cy="561208"/>
                </a:xfrm>
              </p:grpSpPr>
              <p:sp>
                <p:nvSpPr>
                  <p:cNvPr id="208" name="立方體 207"/>
                  <p:cNvSpPr/>
                  <p:nvPr/>
                </p:nvSpPr>
                <p:spPr bwMode="auto">
                  <a:xfrm>
                    <a:off x="3795326" y="5269734"/>
                    <a:ext cx="219069" cy="157155"/>
                  </a:xfrm>
                  <a:prstGeom prst="cube">
                    <a:avLst>
                      <a:gd name="adj" fmla="val 74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09" name="立方體 208"/>
                  <p:cNvSpPr/>
                  <p:nvPr/>
                </p:nvSpPr>
                <p:spPr bwMode="auto">
                  <a:xfrm>
                    <a:off x="3793755" y="5351616"/>
                    <a:ext cx="147634" cy="230178"/>
                  </a:xfrm>
                  <a:prstGeom prst="cube">
                    <a:avLst>
                      <a:gd name="adj" fmla="val 2430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10" name="立方體 209"/>
                  <p:cNvSpPr/>
                  <p:nvPr/>
                </p:nvSpPr>
                <p:spPr bwMode="auto">
                  <a:xfrm>
                    <a:off x="3538641" y="5521586"/>
                    <a:ext cx="376226" cy="312725"/>
                  </a:xfrm>
                  <a:prstGeom prst="cube">
                    <a:avLst>
                      <a:gd name="adj" fmla="val 8264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1">
                      <a:solidFill>
                        <a:srgbClr val="FFFFFF"/>
                      </a:solidFill>
                      <a:cs typeface="Arial" charset="0"/>
                    </a:endParaRPr>
                  </a:p>
                </p:txBody>
              </p:sp>
            </p:grpSp>
          </p:grpSp>
          <p:sp>
            <p:nvSpPr>
              <p:cNvPr id="202" name="立方體 201"/>
              <p:cNvSpPr/>
              <p:nvPr/>
            </p:nvSpPr>
            <p:spPr>
              <a:xfrm>
                <a:off x="4232313" y="4793814"/>
                <a:ext cx="638156" cy="554014"/>
              </a:xfrm>
              <a:prstGeom prst="cube">
                <a:avLst>
                  <a:gd name="adj" fmla="val 92635"/>
                </a:avLst>
              </a:prstGeom>
              <a:solidFill>
                <a:schemeClr val="accent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03" name="立方體 202"/>
              <p:cNvSpPr/>
              <p:nvPr/>
            </p:nvSpPr>
            <p:spPr>
              <a:xfrm>
                <a:off x="4350782" y="4949779"/>
                <a:ext cx="841350" cy="574651"/>
              </a:xfrm>
              <a:prstGeom prst="cube">
                <a:avLst>
                  <a:gd name="adj" fmla="val 92635"/>
                </a:avLst>
              </a:prstGeom>
              <a:solidFill>
                <a:schemeClr val="accent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197" name="立方體 196"/>
            <p:cNvSpPr/>
            <p:nvPr/>
          </p:nvSpPr>
          <p:spPr bwMode="auto">
            <a:xfrm>
              <a:off x="2573655" y="2682061"/>
              <a:ext cx="914373" cy="760381"/>
            </a:xfrm>
            <a:prstGeom prst="cube">
              <a:avLst>
                <a:gd name="adj" fmla="val 935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8" name="立方體 197"/>
            <p:cNvSpPr/>
            <p:nvPr/>
          </p:nvSpPr>
          <p:spPr bwMode="auto">
            <a:xfrm>
              <a:off x="4568793" y="2664170"/>
              <a:ext cx="990570" cy="761968"/>
            </a:xfrm>
            <a:prstGeom prst="cube">
              <a:avLst>
                <a:gd name="adj" fmla="val 935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9" name="群組 59"/>
          <p:cNvGrpSpPr>
            <a:grpSpLocks/>
          </p:cNvGrpSpPr>
          <p:nvPr/>
        </p:nvGrpSpPr>
        <p:grpSpPr bwMode="auto">
          <a:xfrm>
            <a:off x="5373688" y="2947988"/>
            <a:ext cx="1017587" cy="1817687"/>
            <a:chOff x="5458773" y="2221468"/>
            <a:chExt cx="1018227" cy="1817926"/>
          </a:xfrm>
        </p:grpSpPr>
        <p:sp>
          <p:nvSpPr>
            <p:cNvPr id="12374" name="文字方塊 19"/>
            <p:cNvSpPr txBox="1">
              <a:spLocks noChangeArrowheads="1"/>
            </p:cNvSpPr>
            <p:nvPr/>
          </p:nvSpPr>
          <p:spPr bwMode="auto">
            <a:xfrm>
              <a:off x="5458773" y="2221468"/>
              <a:ext cx="1018227" cy="369332"/>
            </a:xfrm>
            <a:prstGeom prst="rect">
              <a:avLst/>
            </a:prstGeom>
            <a:noFill/>
            <a:ln w="9525">
              <a:noFill/>
              <a:miter lim="800000"/>
              <a:headEnd/>
              <a:tailEnd/>
            </a:ln>
          </p:spPr>
          <p:txBody>
            <a:bodyPr wrap="none">
              <a:spAutoFit/>
            </a:bodyPr>
            <a:lstStyle/>
            <a:p>
              <a:pPr eaLnBrk="1" hangingPunct="1"/>
              <a:r>
                <a:rPr lang="en-US"/>
                <a:t>graphite</a:t>
              </a:r>
              <a:endParaRPr lang="en-US" baseline="-25000"/>
            </a:p>
          </p:txBody>
        </p:sp>
        <p:cxnSp>
          <p:nvCxnSpPr>
            <p:cNvPr id="57" name="直線接點 56"/>
            <p:cNvCxnSpPr/>
            <p:nvPr/>
          </p:nvCxnSpPr>
          <p:spPr>
            <a:xfrm rot="5400000" flipH="1" flipV="1">
              <a:off x="5220064" y="3314604"/>
              <a:ext cx="1447990" cy="15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群組 61"/>
          <p:cNvGrpSpPr>
            <a:grpSpLocks/>
          </p:cNvGrpSpPr>
          <p:nvPr/>
        </p:nvGrpSpPr>
        <p:grpSpPr bwMode="auto">
          <a:xfrm>
            <a:off x="2630488" y="2092325"/>
            <a:ext cx="1711325" cy="2381250"/>
            <a:chOff x="2895600" y="1342133"/>
            <a:chExt cx="1710725" cy="1859062"/>
          </a:xfrm>
        </p:grpSpPr>
        <p:sp>
          <p:nvSpPr>
            <p:cNvPr id="12372" name="文字方塊 19"/>
            <p:cNvSpPr txBox="1">
              <a:spLocks noChangeArrowheads="1"/>
            </p:cNvSpPr>
            <p:nvPr/>
          </p:nvSpPr>
          <p:spPr bwMode="auto">
            <a:xfrm>
              <a:off x="2895600" y="1342133"/>
              <a:ext cx="1710725" cy="288775"/>
            </a:xfrm>
            <a:prstGeom prst="rect">
              <a:avLst/>
            </a:prstGeom>
            <a:noFill/>
            <a:ln w="9525">
              <a:noFill/>
              <a:miter lim="800000"/>
              <a:headEnd/>
              <a:tailEnd/>
            </a:ln>
          </p:spPr>
          <p:txBody>
            <a:bodyPr wrap="none">
              <a:spAutoFit/>
            </a:bodyPr>
            <a:lstStyle/>
            <a:p>
              <a:pPr eaLnBrk="1" hangingPunct="1"/>
              <a:r>
                <a:rPr lang="en-US">
                  <a:solidFill>
                    <a:srgbClr val="E6B9B8"/>
                  </a:solidFill>
                </a:rPr>
                <a:t>CVD graphene</a:t>
              </a:r>
              <a:endParaRPr lang="en-US" baseline="-25000">
                <a:solidFill>
                  <a:srgbClr val="E6B9B8"/>
                </a:solidFill>
              </a:endParaRPr>
            </a:p>
          </p:txBody>
        </p:sp>
        <p:cxnSp>
          <p:nvCxnSpPr>
            <p:cNvPr id="59" name="直線接點 58"/>
            <p:cNvCxnSpPr/>
            <p:nvPr/>
          </p:nvCxnSpPr>
          <p:spPr>
            <a:xfrm rot="5400000" flipH="1" flipV="1">
              <a:off x="3110449" y="2425793"/>
              <a:ext cx="1549218"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群組 63"/>
          <p:cNvGrpSpPr>
            <a:grpSpLocks/>
          </p:cNvGrpSpPr>
          <p:nvPr/>
        </p:nvGrpSpPr>
        <p:grpSpPr bwMode="auto">
          <a:xfrm>
            <a:off x="3773488" y="2414588"/>
            <a:ext cx="1184275" cy="1893887"/>
            <a:chOff x="3376581" y="1134618"/>
            <a:chExt cx="1185118" cy="2066576"/>
          </a:xfrm>
        </p:grpSpPr>
        <p:sp>
          <p:nvSpPr>
            <p:cNvPr id="12370" name="文字方塊 19"/>
            <p:cNvSpPr txBox="1">
              <a:spLocks noChangeArrowheads="1"/>
            </p:cNvSpPr>
            <p:nvPr/>
          </p:nvSpPr>
          <p:spPr bwMode="auto">
            <a:xfrm>
              <a:off x="3376581" y="1134618"/>
              <a:ext cx="1185118" cy="705026"/>
            </a:xfrm>
            <a:prstGeom prst="rect">
              <a:avLst/>
            </a:prstGeom>
            <a:noFill/>
            <a:ln w="9525">
              <a:noFill/>
              <a:miter lim="800000"/>
              <a:headEnd/>
              <a:tailEnd/>
            </a:ln>
          </p:spPr>
          <p:txBody>
            <a:bodyPr wrap="none">
              <a:spAutoFit/>
            </a:bodyPr>
            <a:lstStyle/>
            <a:p>
              <a:pPr eaLnBrk="1" hangingPunct="1"/>
              <a:r>
                <a:rPr lang="en-US">
                  <a:solidFill>
                    <a:srgbClr val="95B3D7"/>
                  </a:solidFill>
                </a:rPr>
                <a:t>Patterned</a:t>
              </a:r>
            </a:p>
            <a:p>
              <a:pPr eaLnBrk="1" hangingPunct="1"/>
              <a:r>
                <a:rPr lang="en-US">
                  <a:solidFill>
                    <a:srgbClr val="95B3D7"/>
                  </a:solidFill>
                </a:rPr>
                <a:t>hBN</a:t>
              </a:r>
              <a:endParaRPr lang="en-US" baseline="-25000">
                <a:solidFill>
                  <a:srgbClr val="95B3D7"/>
                </a:solidFill>
              </a:endParaRPr>
            </a:p>
          </p:txBody>
        </p:sp>
        <p:cxnSp>
          <p:nvCxnSpPr>
            <p:cNvPr id="66" name="直線接點 65"/>
            <p:cNvCxnSpPr/>
            <p:nvPr/>
          </p:nvCxnSpPr>
          <p:spPr>
            <a:xfrm rot="5400000" flipH="1" flipV="1">
              <a:off x="3161656" y="2476318"/>
              <a:ext cx="144816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群組 66"/>
          <p:cNvGrpSpPr>
            <a:grpSpLocks/>
          </p:cNvGrpSpPr>
          <p:nvPr/>
        </p:nvGrpSpPr>
        <p:grpSpPr bwMode="auto">
          <a:xfrm>
            <a:off x="4840288" y="2643188"/>
            <a:ext cx="633412" cy="1817687"/>
            <a:chOff x="3581400" y="1384062"/>
            <a:chExt cx="633507" cy="1817132"/>
          </a:xfrm>
        </p:grpSpPr>
        <p:sp>
          <p:nvSpPr>
            <p:cNvPr id="12368" name="文字方塊 19"/>
            <p:cNvSpPr txBox="1">
              <a:spLocks noChangeArrowheads="1"/>
            </p:cNvSpPr>
            <p:nvPr/>
          </p:nvSpPr>
          <p:spPr bwMode="auto">
            <a:xfrm>
              <a:off x="3581400" y="1384062"/>
              <a:ext cx="633507" cy="369774"/>
            </a:xfrm>
            <a:prstGeom prst="rect">
              <a:avLst/>
            </a:prstGeom>
            <a:noFill/>
            <a:ln w="9525">
              <a:noFill/>
              <a:miter lim="800000"/>
              <a:headEnd/>
              <a:tailEnd/>
            </a:ln>
          </p:spPr>
          <p:txBody>
            <a:bodyPr wrap="none">
              <a:spAutoFit/>
            </a:bodyPr>
            <a:lstStyle/>
            <a:p>
              <a:pPr eaLnBrk="1" hangingPunct="1"/>
              <a:r>
                <a:rPr lang="en-US">
                  <a:solidFill>
                    <a:srgbClr val="95B3D7"/>
                  </a:solidFill>
                </a:rPr>
                <a:t>hBN</a:t>
              </a:r>
              <a:endParaRPr lang="en-US" baseline="-25000">
                <a:solidFill>
                  <a:srgbClr val="95B3D7"/>
                </a:solidFill>
              </a:endParaRPr>
            </a:p>
          </p:txBody>
        </p:sp>
        <p:cxnSp>
          <p:nvCxnSpPr>
            <p:cNvPr id="69" name="直線接點 68"/>
            <p:cNvCxnSpPr/>
            <p:nvPr/>
          </p:nvCxnSpPr>
          <p:spPr>
            <a:xfrm rot="5400000" flipH="1" flipV="1">
              <a:off x="3161773" y="2476721"/>
              <a:ext cx="144735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群組 77"/>
          <p:cNvGrpSpPr>
            <a:grpSpLocks/>
          </p:cNvGrpSpPr>
          <p:nvPr/>
        </p:nvGrpSpPr>
        <p:grpSpPr bwMode="auto">
          <a:xfrm>
            <a:off x="6135688" y="3405188"/>
            <a:ext cx="1792287" cy="1447800"/>
            <a:chOff x="6324600" y="2971800"/>
            <a:chExt cx="1792288" cy="1447800"/>
          </a:xfrm>
        </p:grpSpPr>
        <p:sp>
          <p:nvSpPr>
            <p:cNvPr id="12366" name="文字方塊 20"/>
            <p:cNvSpPr txBox="1">
              <a:spLocks noChangeArrowheads="1"/>
            </p:cNvSpPr>
            <p:nvPr/>
          </p:nvSpPr>
          <p:spPr bwMode="auto">
            <a:xfrm>
              <a:off x="6324600" y="2971800"/>
              <a:ext cx="1792288" cy="369887"/>
            </a:xfrm>
            <a:prstGeom prst="rect">
              <a:avLst/>
            </a:prstGeom>
            <a:noFill/>
            <a:ln w="9525">
              <a:noFill/>
              <a:miter lim="800000"/>
              <a:headEnd/>
              <a:tailEnd/>
            </a:ln>
          </p:spPr>
          <p:txBody>
            <a:bodyPr wrap="none">
              <a:spAutoFit/>
            </a:bodyPr>
            <a:lstStyle/>
            <a:p>
              <a:pPr eaLnBrk="1" hangingPunct="1"/>
              <a:r>
                <a:rPr lang="en-US">
                  <a:solidFill>
                    <a:srgbClr val="FFC000"/>
                  </a:solidFill>
                </a:rPr>
                <a:t>Au/Ti  electrode</a:t>
              </a:r>
              <a:endParaRPr lang="en-US" baseline="-25000">
                <a:solidFill>
                  <a:srgbClr val="FFC000"/>
                </a:solidFill>
              </a:endParaRPr>
            </a:p>
          </p:txBody>
        </p:sp>
        <p:cxnSp>
          <p:nvCxnSpPr>
            <p:cNvPr id="70" name="直線接點 69"/>
            <p:cNvCxnSpPr/>
            <p:nvPr/>
          </p:nvCxnSpPr>
          <p:spPr>
            <a:xfrm rot="5400000" flipH="1" flipV="1">
              <a:off x="6553994" y="3885406"/>
              <a:ext cx="10668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群組 76"/>
          <p:cNvGrpSpPr>
            <a:grpSpLocks/>
          </p:cNvGrpSpPr>
          <p:nvPr/>
        </p:nvGrpSpPr>
        <p:grpSpPr bwMode="auto">
          <a:xfrm>
            <a:off x="3200400" y="2971800"/>
            <a:ext cx="1905000" cy="1822450"/>
            <a:chOff x="3432272" y="2514600"/>
            <a:chExt cx="1905000" cy="1821727"/>
          </a:xfrm>
        </p:grpSpPr>
        <p:sp>
          <p:nvSpPr>
            <p:cNvPr id="73" name="立方體 72"/>
            <p:cNvSpPr/>
            <p:nvPr/>
          </p:nvSpPr>
          <p:spPr>
            <a:xfrm rot="328546">
              <a:off x="3432272" y="4183987"/>
              <a:ext cx="1752600" cy="152340"/>
            </a:xfrm>
            <a:prstGeom prst="cube">
              <a:avLst>
                <a:gd name="adj" fmla="val 8670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00B050"/>
                </a:solidFill>
                <a:cs typeface="Arial" charset="0"/>
              </a:endParaRPr>
            </a:p>
          </p:txBody>
        </p:sp>
        <p:grpSp>
          <p:nvGrpSpPr>
            <p:cNvPr id="12363" name="群組 73"/>
            <p:cNvGrpSpPr>
              <a:grpSpLocks/>
            </p:cNvGrpSpPr>
            <p:nvPr/>
          </p:nvGrpSpPr>
          <p:grpSpPr bwMode="auto">
            <a:xfrm>
              <a:off x="4524229" y="2514600"/>
              <a:ext cx="813043" cy="1751905"/>
              <a:chOff x="3533629" y="1536462"/>
              <a:chExt cx="813043" cy="1751905"/>
            </a:xfrm>
          </p:grpSpPr>
          <p:sp>
            <p:nvSpPr>
              <p:cNvPr id="12364" name="文字方塊 19"/>
              <p:cNvSpPr txBox="1">
                <a:spLocks noChangeArrowheads="1"/>
              </p:cNvSpPr>
              <p:nvPr/>
            </p:nvSpPr>
            <p:spPr bwMode="auto">
              <a:xfrm>
                <a:off x="3533629" y="1536462"/>
                <a:ext cx="813043" cy="369332"/>
              </a:xfrm>
              <a:prstGeom prst="rect">
                <a:avLst/>
              </a:prstGeom>
              <a:noFill/>
              <a:ln w="9525">
                <a:noFill/>
                <a:miter lim="800000"/>
                <a:headEnd/>
                <a:tailEnd/>
              </a:ln>
            </p:spPr>
            <p:txBody>
              <a:bodyPr wrap="none">
                <a:spAutoFit/>
              </a:bodyPr>
              <a:lstStyle/>
              <a:p>
                <a:pPr eaLnBrk="1" hangingPunct="1"/>
                <a:r>
                  <a:rPr lang="en-US">
                    <a:solidFill>
                      <a:srgbClr val="00B050"/>
                    </a:solidFill>
                  </a:rPr>
                  <a:t>WSe2</a:t>
                </a:r>
                <a:endParaRPr lang="en-US" baseline="-25000">
                  <a:solidFill>
                    <a:srgbClr val="00B050"/>
                  </a:solidFill>
                </a:endParaRPr>
              </a:p>
            </p:txBody>
          </p:sp>
          <p:cxnSp>
            <p:nvCxnSpPr>
              <p:cNvPr id="76" name="直線接點 75"/>
              <p:cNvCxnSpPr/>
              <p:nvPr/>
            </p:nvCxnSpPr>
            <p:spPr>
              <a:xfrm rot="5400000" flipH="1" flipV="1">
                <a:off x="3165066" y="2563960"/>
                <a:ext cx="1447226"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311" name="群組 64"/>
          <p:cNvGrpSpPr>
            <a:grpSpLocks/>
          </p:cNvGrpSpPr>
          <p:nvPr/>
        </p:nvGrpSpPr>
        <p:grpSpPr bwMode="auto">
          <a:xfrm>
            <a:off x="152400" y="2968625"/>
            <a:ext cx="2514600" cy="228600"/>
            <a:chOff x="-2743200" y="1371600"/>
            <a:chExt cx="2514600" cy="228600"/>
          </a:xfrm>
        </p:grpSpPr>
        <p:sp>
          <p:nvSpPr>
            <p:cNvPr id="63" name="矩形 62"/>
            <p:cNvSpPr/>
            <p:nvPr/>
          </p:nvSpPr>
          <p:spPr>
            <a:xfrm>
              <a:off x="-2743200" y="1371600"/>
              <a:ext cx="2514600" cy="76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64" name="矩形 63"/>
            <p:cNvSpPr/>
            <p:nvPr/>
          </p:nvSpPr>
          <p:spPr>
            <a:xfrm>
              <a:off x="-2743200" y="1447800"/>
              <a:ext cx="25146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68" name="矩形 67"/>
          <p:cNvSpPr/>
          <p:nvPr/>
        </p:nvSpPr>
        <p:spPr>
          <a:xfrm>
            <a:off x="304800" y="2816225"/>
            <a:ext cx="1828800" cy="152400"/>
          </a:xfrm>
          <a:prstGeom prst="rect">
            <a:avLst/>
          </a:prstGeom>
          <a:solidFill>
            <a:schemeClr val="accent1">
              <a:lumMod val="40000"/>
              <a:lumOff val="6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71" name="矩形 70"/>
          <p:cNvSpPr/>
          <p:nvPr/>
        </p:nvSpPr>
        <p:spPr>
          <a:xfrm>
            <a:off x="369888" y="2892425"/>
            <a:ext cx="2144712"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9" name="群組 120"/>
          <p:cNvGrpSpPr>
            <a:grpSpLocks/>
          </p:cNvGrpSpPr>
          <p:nvPr/>
        </p:nvGrpSpPr>
        <p:grpSpPr bwMode="auto">
          <a:xfrm>
            <a:off x="441325" y="2511425"/>
            <a:ext cx="1768475" cy="304800"/>
            <a:chOff x="6079998" y="1447800"/>
            <a:chExt cx="1768602" cy="304800"/>
          </a:xfrm>
        </p:grpSpPr>
        <p:sp>
          <p:nvSpPr>
            <p:cNvPr id="80" name="矩形 79"/>
            <p:cNvSpPr/>
            <p:nvPr/>
          </p:nvSpPr>
          <p:spPr>
            <a:xfrm>
              <a:off x="6248285" y="1524000"/>
              <a:ext cx="438181" cy="228600"/>
            </a:xfrm>
            <a:prstGeom prst="rect">
              <a:avLst/>
            </a:prstGeom>
            <a:solidFill>
              <a:schemeClr val="accent4">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81" name="矩形 80"/>
            <p:cNvSpPr/>
            <p:nvPr/>
          </p:nvSpPr>
          <p:spPr>
            <a:xfrm>
              <a:off x="7258008" y="1524000"/>
              <a:ext cx="438181" cy="228600"/>
            </a:xfrm>
            <a:prstGeom prst="rect">
              <a:avLst/>
            </a:prstGeom>
            <a:solidFill>
              <a:schemeClr val="accent4">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82" name="矩形 81"/>
            <p:cNvSpPr/>
            <p:nvPr/>
          </p:nvSpPr>
          <p:spPr>
            <a:xfrm>
              <a:off x="6729333" y="1524000"/>
              <a:ext cx="184163" cy="228600"/>
            </a:xfrm>
            <a:prstGeom prst="rect">
              <a:avLst/>
            </a:prstGeom>
            <a:solidFill>
              <a:schemeClr val="accent4">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2353" name="群組 92"/>
            <p:cNvGrpSpPr>
              <a:grpSpLocks/>
            </p:cNvGrpSpPr>
            <p:nvPr/>
          </p:nvGrpSpPr>
          <p:grpSpPr bwMode="auto">
            <a:xfrm>
              <a:off x="6079998" y="1447800"/>
              <a:ext cx="473202" cy="228600"/>
              <a:chOff x="6248400" y="1447800"/>
              <a:chExt cx="411480" cy="228600"/>
            </a:xfrm>
          </p:grpSpPr>
          <p:sp>
            <p:nvSpPr>
              <p:cNvPr id="87" name="矩形 86"/>
              <p:cNvSpPr/>
              <p:nvPr/>
            </p:nvSpPr>
            <p:spPr>
              <a:xfrm>
                <a:off x="6324330" y="1447800"/>
                <a:ext cx="335469"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92" name="矩形 91"/>
              <p:cNvSpPr/>
              <p:nvPr/>
            </p:nvSpPr>
            <p:spPr>
              <a:xfrm>
                <a:off x="6248400" y="1524000"/>
                <a:ext cx="3354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12354" name="群組 93"/>
            <p:cNvGrpSpPr>
              <a:grpSpLocks/>
            </p:cNvGrpSpPr>
            <p:nvPr/>
          </p:nvGrpSpPr>
          <p:grpSpPr bwMode="auto">
            <a:xfrm flipH="1">
              <a:off x="7357872" y="1447800"/>
              <a:ext cx="490728" cy="228600"/>
              <a:chOff x="6248400" y="1447800"/>
              <a:chExt cx="411480" cy="228600"/>
            </a:xfrm>
          </p:grpSpPr>
          <p:sp>
            <p:nvSpPr>
              <p:cNvPr id="95" name="矩形 94"/>
              <p:cNvSpPr/>
              <p:nvPr/>
            </p:nvSpPr>
            <p:spPr>
              <a:xfrm>
                <a:off x="6324280" y="1447800"/>
                <a:ext cx="3354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96" name="矩形 95"/>
              <p:cNvSpPr/>
              <p:nvPr/>
            </p:nvSpPr>
            <p:spPr>
              <a:xfrm>
                <a:off x="6248400" y="1524000"/>
                <a:ext cx="3354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97" name="矩形 96"/>
            <p:cNvSpPr/>
            <p:nvPr/>
          </p:nvSpPr>
          <p:spPr>
            <a:xfrm>
              <a:off x="7010340" y="1524000"/>
              <a:ext cx="182576" cy="228600"/>
            </a:xfrm>
            <a:prstGeom prst="rect">
              <a:avLst/>
            </a:prstGeom>
            <a:solidFill>
              <a:schemeClr val="accent4">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22" name="群組 97"/>
          <p:cNvGrpSpPr>
            <a:grpSpLocks/>
          </p:cNvGrpSpPr>
          <p:nvPr/>
        </p:nvGrpSpPr>
        <p:grpSpPr bwMode="auto">
          <a:xfrm>
            <a:off x="974725" y="2663825"/>
            <a:ext cx="701675" cy="152400"/>
            <a:chOff x="6705600" y="1600200"/>
            <a:chExt cx="457200" cy="152400"/>
          </a:xfrm>
        </p:grpSpPr>
        <p:sp>
          <p:nvSpPr>
            <p:cNvPr id="99" name="矩形 98"/>
            <p:cNvSpPr/>
            <p:nvPr/>
          </p:nvSpPr>
          <p:spPr>
            <a:xfrm>
              <a:off x="6705600" y="1600200"/>
              <a:ext cx="114818"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0" name="矩形 99"/>
            <p:cNvSpPr/>
            <p:nvPr/>
          </p:nvSpPr>
          <p:spPr>
            <a:xfrm>
              <a:off x="6857656" y="1600200"/>
              <a:ext cx="15309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1" name="矩形 100"/>
            <p:cNvSpPr/>
            <p:nvPr/>
          </p:nvSpPr>
          <p:spPr>
            <a:xfrm>
              <a:off x="7049017" y="1600200"/>
              <a:ext cx="113783"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23" name="群組 123"/>
          <p:cNvGrpSpPr>
            <a:grpSpLocks/>
          </p:cNvGrpSpPr>
          <p:nvPr/>
        </p:nvGrpSpPr>
        <p:grpSpPr bwMode="auto">
          <a:xfrm>
            <a:off x="685800" y="2509838"/>
            <a:ext cx="1752600" cy="382587"/>
            <a:chOff x="6324600" y="1295400"/>
            <a:chExt cx="1752600" cy="382588"/>
          </a:xfrm>
        </p:grpSpPr>
        <p:grpSp>
          <p:nvGrpSpPr>
            <p:cNvPr id="12335" name="群組 119"/>
            <p:cNvGrpSpPr>
              <a:grpSpLocks/>
            </p:cNvGrpSpPr>
            <p:nvPr/>
          </p:nvGrpSpPr>
          <p:grpSpPr bwMode="auto">
            <a:xfrm>
              <a:off x="6324600" y="1295400"/>
              <a:ext cx="1752600" cy="381000"/>
              <a:chOff x="6324600" y="1447800"/>
              <a:chExt cx="1752600" cy="381000"/>
            </a:xfrm>
          </p:grpSpPr>
          <p:grpSp>
            <p:nvGrpSpPr>
              <p:cNvPr id="12337" name="群組 114"/>
              <p:cNvGrpSpPr>
                <a:grpSpLocks/>
              </p:cNvGrpSpPr>
              <p:nvPr/>
            </p:nvGrpSpPr>
            <p:grpSpPr bwMode="auto">
              <a:xfrm>
                <a:off x="6324600" y="1447800"/>
                <a:ext cx="1295400" cy="230188"/>
                <a:chOff x="6324600" y="1447800"/>
                <a:chExt cx="1295400" cy="230188"/>
              </a:xfrm>
            </p:grpSpPr>
            <p:sp>
              <p:nvSpPr>
                <p:cNvPr id="102" name="矩形 101"/>
                <p:cNvSpPr/>
                <p:nvPr/>
              </p:nvSpPr>
              <p:spPr>
                <a:xfrm>
                  <a:off x="6324600" y="1600201"/>
                  <a:ext cx="1524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3" name="矩形 102"/>
                <p:cNvSpPr/>
                <p:nvPr/>
              </p:nvSpPr>
              <p:spPr>
                <a:xfrm>
                  <a:off x="7467600" y="1600201"/>
                  <a:ext cx="1524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4" name="矩形 103"/>
                <p:cNvSpPr/>
                <p:nvPr/>
              </p:nvSpPr>
              <p:spPr>
                <a:xfrm>
                  <a:off x="7086600" y="1447800"/>
                  <a:ext cx="762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5" name="矩形 104"/>
                <p:cNvSpPr/>
                <p:nvPr/>
              </p:nvSpPr>
              <p:spPr>
                <a:xfrm>
                  <a:off x="6781800" y="1447800"/>
                  <a:ext cx="762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cxnSp>
              <p:nvCxnSpPr>
                <p:cNvPr id="109" name="直線接點 108"/>
                <p:cNvCxnSpPr/>
                <p:nvPr/>
              </p:nvCxnSpPr>
              <p:spPr>
                <a:xfrm>
                  <a:off x="7467600" y="1676401"/>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a:off x="6324600" y="1676401"/>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a:endCxn id="105" idx="2"/>
                </p:cNvCxnSpPr>
                <p:nvPr/>
              </p:nvCxnSpPr>
              <p:spPr>
                <a:xfrm>
                  <a:off x="6781800" y="1524000"/>
                  <a:ext cx="730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a:off x="7089775" y="1524000"/>
                  <a:ext cx="730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6" name="矩形 115"/>
              <p:cNvSpPr/>
              <p:nvPr/>
            </p:nvSpPr>
            <p:spPr>
              <a:xfrm>
                <a:off x="7848600" y="1676401"/>
                <a:ext cx="228600" cy="152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cxnSp>
          <p:nvCxnSpPr>
            <p:cNvPr id="117" name="直線接點 116"/>
            <p:cNvCxnSpPr/>
            <p:nvPr/>
          </p:nvCxnSpPr>
          <p:spPr>
            <a:xfrm>
              <a:off x="7848600" y="1676401"/>
              <a:ext cx="228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2" name="矩形 121"/>
          <p:cNvSpPr/>
          <p:nvPr/>
        </p:nvSpPr>
        <p:spPr>
          <a:xfrm>
            <a:off x="876300" y="2740025"/>
            <a:ext cx="876300"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94" name="矩形 18"/>
          <p:cNvSpPr>
            <a:spLocks noChangeArrowheads="1"/>
          </p:cNvSpPr>
          <p:nvPr/>
        </p:nvSpPr>
        <p:spPr bwMode="auto">
          <a:xfrm>
            <a:off x="0" y="1066800"/>
            <a:ext cx="4724400" cy="838200"/>
          </a:xfrm>
          <a:prstGeom prst="rect">
            <a:avLst/>
          </a:prstGeom>
          <a:noFill/>
          <a:ln w="9525">
            <a:noFill/>
            <a:miter lim="800000"/>
            <a:headEnd/>
            <a:tailEnd/>
          </a:ln>
        </p:spPr>
        <p:txBody>
          <a:bodyPr>
            <a:spAutoFit/>
          </a:bodyPr>
          <a:lstStyle/>
          <a:p>
            <a:pPr eaLnBrk="1" hangingPunct="1"/>
            <a:r>
              <a:rPr lang="en-US" sz="1600" i="1"/>
              <a:t>Where C</a:t>
            </a:r>
            <a:r>
              <a:rPr lang="en-US" sz="1600" i="1" baseline="-25000"/>
              <a:t>bg</a:t>
            </a:r>
            <a:r>
              <a:rPr lang="en-US" sz="1600" i="1"/>
              <a:t> is determined to be 6.9×10</a:t>
            </a:r>
            <a:r>
              <a:rPr lang="en-US" sz="1600" i="1" baseline="30000"/>
              <a:t>-8</a:t>
            </a:r>
            <a:r>
              <a:rPr lang="en-US" sz="1600" i="1"/>
              <a:t> F cm</a:t>
            </a:r>
            <a:r>
              <a:rPr lang="en-US" sz="1600" i="1" baseline="30000"/>
              <a:t>-2</a:t>
            </a:r>
            <a:r>
              <a:rPr lang="en-US" sz="1600" i="1"/>
              <a:t> </a:t>
            </a:r>
          </a:p>
          <a:p>
            <a:pPr eaLnBrk="1" hangingPunct="1"/>
            <a:r>
              <a:rPr lang="en-US" sz="1600" i="1"/>
              <a:t>for 45nm hBN based on the parallel capacitor</a:t>
            </a:r>
          </a:p>
          <a:p>
            <a:pPr eaLnBrk="1" hangingPunct="1"/>
            <a:r>
              <a:rPr lang="en-US" sz="1600" i="1"/>
              <a:t> model (C</a:t>
            </a:r>
            <a:r>
              <a:rPr lang="en-US" sz="1600" i="1" baseline="-25000"/>
              <a:t>bg </a:t>
            </a:r>
            <a:r>
              <a:rPr lang="en-US" sz="1600" i="1"/>
              <a:t>= 3.5ε</a:t>
            </a:r>
            <a:r>
              <a:rPr lang="en-US" sz="1600" i="1" baseline="-25000"/>
              <a:t>0 </a:t>
            </a:r>
            <a:r>
              <a:rPr lang="en-US" sz="1600" i="1"/>
              <a:t>/ 20nm)</a:t>
            </a:r>
            <a:endParaRPr lang="en-US" sz="1600"/>
          </a:p>
        </p:txBody>
      </p:sp>
      <p:cxnSp>
        <p:nvCxnSpPr>
          <p:cNvPr id="106" name="直線接點 105"/>
          <p:cNvCxnSpPr/>
          <p:nvPr/>
        </p:nvCxnSpPr>
        <p:spPr>
          <a:xfrm rot="5400000">
            <a:off x="1447801" y="3200400"/>
            <a:ext cx="24384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20" name="文字方塊 97"/>
          <p:cNvSpPr txBox="1">
            <a:spLocks noChangeArrowheads="1"/>
          </p:cNvSpPr>
          <p:nvPr/>
        </p:nvSpPr>
        <p:spPr bwMode="auto">
          <a:xfrm>
            <a:off x="762000" y="3197225"/>
            <a:ext cx="1368425" cy="307975"/>
          </a:xfrm>
          <a:prstGeom prst="rect">
            <a:avLst/>
          </a:prstGeom>
          <a:noFill/>
          <a:ln w="9525">
            <a:noFill/>
            <a:miter lim="800000"/>
            <a:headEnd/>
            <a:tailEnd/>
          </a:ln>
        </p:spPr>
        <p:txBody>
          <a:bodyPr wrap="none">
            <a:spAutoFit/>
          </a:bodyPr>
          <a:lstStyle/>
          <a:p>
            <a:pPr eaLnBrk="1" hangingPunct="1"/>
            <a:r>
              <a:rPr lang="en-US" sz="1400" b="1"/>
              <a:t>Cross section</a:t>
            </a:r>
          </a:p>
        </p:txBody>
      </p:sp>
      <p:pic>
        <p:nvPicPr>
          <p:cNvPr id="107" name="Picture 7"/>
          <p:cNvPicPr>
            <a:picLocks noChangeAspect="1" noChangeArrowheads="1"/>
          </p:cNvPicPr>
          <p:nvPr/>
        </p:nvPicPr>
        <p:blipFill>
          <a:blip r:embed="rId4" cstate="print"/>
          <a:srcRect/>
          <a:stretch>
            <a:fillRect/>
          </a:stretch>
        </p:blipFill>
        <p:spPr bwMode="auto">
          <a:xfrm>
            <a:off x="6637338" y="993775"/>
            <a:ext cx="2354262" cy="1978025"/>
          </a:xfrm>
          <a:prstGeom prst="rect">
            <a:avLst/>
          </a:prstGeom>
          <a:noFill/>
          <a:ln w="9525">
            <a:noFill/>
            <a:miter lim="800000"/>
            <a:headEnd/>
            <a:tailEnd/>
          </a:ln>
        </p:spPr>
      </p:pic>
      <p:pic>
        <p:nvPicPr>
          <p:cNvPr id="108" name="Picture 8"/>
          <p:cNvPicPr>
            <a:picLocks noChangeAspect="1" noChangeArrowheads="1"/>
          </p:cNvPicPr>
          <p:nvPr/>
        </p:nvPicPr>
        <p:blipFill>
          <a:blip r:embed="rId5" cstate="print"/>
          <a:srcRect/>
          <a:stretch>
            <a:fillRect/>
          </a:stretch>
        </p:blipFill>
        <p:spPr bwMode="auto">
          <a:xfrm>
            <a:off x="6637338" y="993775"/>
            <a:ext cx="2354262" cy="1978025"/>
          </a:xfrm>
          <a:prstGeom prst="rect">
            <a:avLst/>
          </a:prstGeom>
          <a:noFill/>
          <a:ln w="9525">
            <a:noFill/>
            <a:miter lim="800000"/>
            <a:headEnd/>
            <a:tailEnd/>
          </a:ln>
        </p:spPr>
      </p:pic>
      <p:pic>
        <p:nvPicPr>
          <p:cNvPr id="112" name="Picture 9"/>
          <p:cNvPicPr>
            <a:picLocks noChangeAspect="1" noChangeArrowheads="1"/>
          </p:cNvPicPr>
          <p:nvPr/>
        </p:nvPicPr>
        <p:blipFill>
          <a:blip r:embed="rId6" cstate="print"/>
          <a:srcRect/>
          <a:stretch>
            <a:fillRect/>
          </a:stretch>
        </p:blipFill>
        <p:spPr bwMode="auto">
          <a:xfrm>
            <a:off x="6637338" y="993775"/>
            <a:ext cx="2354262" cy="1978025"/>
          </a:xfrm>
          <a:prstGeom prst="rect">
            <a:avLst/>
          </a:prstGeom>
          <a:noFill/>
          <a:ln w="9525">
            <a:noFill/>
            <a:miter lim="800000"/>
            <a:headEnd/>
            <a:tailEnd/>
          </a:ln>
        </p:spPr>
      </p:pic>
      <p:pic>
        <p:nvPicPr>
          <p:cNvPr id="113" name="Picture 10"/>
          <p:cNvPicPr>
            <a:picLocks noChangeAspect="1" noChangeArrowheads="1"/>
          </p:cNvPicPr>
          <p:nvPr/>
        </p:nvPicPr>
        <p:blipFill>
          <a:blip r:embed="rId7" cstate="print"/>
          <a:srcRect/>
          <a:stretch>
            <a:fillRect/>
          </a:stretch>
        </p:blipFill>
        <p:spPr bwMode="auto">
          <a:xfrm>
            <a:off x="6637338" y="990600"/>
            <a:ext cx="2354262" cy="1978025"/>
          </a:xfrm>
          <a:prstGeom prst="rect">
            <a:avLst/>
          </a:prstGeom>
          <a:noFill/>
          <a:ln w="9525">
            <a:noFill/>
            <a:miter lim="800000"/>
            <a:headEnd/>
            <a:tailEnd/>
          </a:ln>
        </p:spPr>
      </p:pic>
      <p:grpSp>
        <p:nvGrpSpPr>
          <p:cNvPr id="26" name="群組 125"/>
          <p:cNvGrpSpPr>
            <a:grpSpLocks/>
          </p:cNvGrpSpPr>
          <p:nvPr/>
        </p:nvGrpSpPr>
        <p:grpSpPr bwMode="auto">
          <a:xfrm>
            <a:off x="7035800" y="1485900"/>
            <a:ext cx="1235075" cy="1022350"/>
            <a:chOff x="6803624" y="1333604"/>
            <a:chExt cx="1405560" cy="1091372"/>
          </a:xfrm>
        </p:grpSpPr>
        <p:sp>
          <p:nvSpPr>
            <p:cNvPr id="120" name="矩形 119"/>
            <p:cNvSpPr/>
            <p:nvPr/>
          </p:nvSpPr>
          <p:spPr>
            <a:xfrm rot="19369381">
              <a:off x="6803624" y="1333604"/>
              <a:ext cx="838277" cy="354188"/>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21" name="矩形 120"/>
            <p:cNvSpPr/>
            <p:nvPr/>
          </p:nvSpPr>
          <p:spPr>
            <a:xfrm rot="19369381">
              <a:off x="7322128" y="1974192"/>
              <a:ext cx="887056" cy="450784"/>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24" name="矩形 123"/>
            <p:cNvSpPr/>
            <p:nvPr/>
          </p:nvSpPr>
          <p:spPr>
            <a:xfrm rot="19369381">
              <a:off x="7137852" y="1897932"/>
              <a:ext cx="852730" cy="69481"/>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25" name="矩形 124"/>
            <p:cNvSpPr/>
            <p:nvPr/>
          </p:nvSpPr>
          <p:spPr>
            <a:xfrm rot="19369381">
              <a:off x="7004161" y="1747105"/>
              <a:ext cx="870797" cy="10676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pic>
        <p:nvPicPr>
          <p:cNvPr id="127" name="Picture 11"/>
          <p:cNvPicPr>
            <a:picLocks noChangeAspect="1" noChangeArrowheads="1"/>
          </p:cNvPicPr>
          <p:nvPr/>
        </p:nvPicPr>
        <p:blipFill>
          <a:blip r:embed="rId8" cstate="print"/>
          <a:srcRect/>
          <a:stretch>
            <a:fillRect/>
          </a:stretch>
        </p:blipFill>
        <p:spPr bwMode="auto">
          <a:xfrm>
            <a:off x="6637338" y="987425"/>
            <a:ext cx="2354262" cy="1978025"/>
          </a:xfrm>
          <a:prstGeom prst="rect">
            <a:avLst/>
          </a:prstGeom>
          <a:noFill/>
          <a:ln w="9525">
            <a:noFill/>
            <a:miter lim="800000"/>
            <a:headEnd/>
            <a:tailEnd/>
          </a:ln>
        </p:spPr>
      </p:pic>
      <p:sp>
        <p:nvSpPr>
          <p:cNvPr id="115" name="TextBox 114"/>
          <p:cNvSpPr txBox="1">
            <a:spLocks noChangeArrowheads="1"/>
          </p:cNvSpPr>
          <p:nvPr/>
        </p:nvSpPr>
        <p:spPr bwMode="auto">
          <a:xfrm>
            <a:off x="4391025" y="998538"/>
            <a:ext cx="2187575" cy="1077912"/>
          </a:xfrm>
          <a:prstGeom prst="rect">
            <a:avLst/>
          </a:prstGeom>
          <a:noFill/>
          <a:ln w="9525">
            <a:noFill/>
            <a:miter lim="800000"/>
            <a:headEnd/>
            <a:tailEnd/>
          </a:ln>
        </p:spPr>
        <p:txBody>
          <a:bodyPr wrap="none">
            <a:spAutoFit/>
          </a:bodyPr>
          <a:lstStyle/>
          <a:p>
            <a:pPr eaLnBrk="1" hangingPunct="1"/>
            <a:r>
              <a:rPr lang="en-US" sz="1600"/>
              <a:t>Wse</a:t>
            </a:r>
            <a:r>
              <a:rPr lang="en-US" sz="1600" baseline="-25000"/>
              <a:t>2  </a:t>
            </a:r>
            <a:r>
              <a:rPr lang="en-US" sz="1600"/>
              <a:t>channel : </a:t>
            </a:r>
            <a:endParaRPr lang="en-US" sz="1600" baseline="-25000"/>
          </a:p>
          <a:p>
            <a:pPr eaLnBrk="1" hangingPunct="1"/>
            <a:r>
              <a:rPr lang="en-US" sz="1600"/>
              <a:t>Length~ 13um /3.7um</a:t>
            </a:r>
          </a:p>
          <a:p>
            <a:pPr eaLnBrk="1" hangingPunct="1"/>
            <a:r>
              <a:rPr lang="en-US" sz="1600"/>
              <a:t>Width ~1.6um</a:t>
            </a:r>
          </a:p>
          <a:p>
            <a:pPr eaLnBrk="1" hangingPunct="1"/>
            <a:r>
              <a:rPr lang="en-US" sz="1600"/>
              <a:t>Thickness ~3.2nm</a:t>
            </a:r>
          </a:p>
        </p:txBody>
      </p:sp>
      <p:sp>
        <p:nvSpPr>
          <p:cNvPr id="118" name="立方體 117"/>
          <p:cNvSpPr/>
          <p:nvPr/>
        </p:nvSpPr>
        <p:spPr bwMode="auto">
          <a:xfrm rot="328546">
            <a:off x="3830638" y="4889500"/>
            <a:ext cx="277812" cy="153988"/>
          </a:xfrm>
          <a:prstGeom prst="cube">
            <a:avLst>
              <a:gd name="adj" fmla="val 74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19" name="立方體 118"/>
          <p:cNvSpPr/>
          <p:nvPr/>
        </p:nvSpPr>
        <p:spPr bwMode="auto">
          <a:xfrm rot="328546">
            <a:off x="3784600" y="4997450"/>
            <a:ext cx="190500" cy="260350"/>
          </a:xfrm>
          <a:prstGeom prst="cube">
            <a:avLst>
              <a:gd name="adj" fmla="val 1515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23" name="立方體 122"/>
          <p:cNvSpPr/>
          <p:nvPr/>
        </p:nvSpPr>
        <p:spPr bwMode="auto">
          <a:xfrm rot="328546">
            <a:off x="3541713" y="5178425"/>
            <a:ext cx="396875" cy="288925"/>
          </a:xfrm>
          <a:prstGeom prst="cube">
            <a:avLst>
              <a:gd name="adj" fmla="val 817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1">
              <a:solidFill>
                <a:srgbClr val="FFFFFF"/>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 presetClass="entr" presetSubtype="1"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 calcmode="lin" valueType="num">
                                      <p:cBhvr additive="base">
                                        <p:cTn id="10" dur="500" fill="hold"/>
                                        <p:tgtEl>
                                          <p:spTgt spid="71"/>
                                        </p:tgtEl>
                                        <p:attrNameLst>
                                          <p:attrName>ppt_x</p:attrName>
                                        </p:attrNameLst>
                                      </p:cBhvr>
                                      <p:tavLst>
                                        <p:tav tm="0">
                                          <p:val>
                                            <p:strVal val="#ppt_x"/>
                                          </p:val>
                                        </p:tav>
                                        <p:tav tm="100000">
                                          <p:val>
                                            <p:strVal val="#ppt_x"/>
                                          </p:val>
                                        </p:tav>
                                      </p:tavLst>
                                    </p:anim>
                                    <p:anim calcmode="lin" valueType="num">
                                      <p:cBhvr additive="base">
                                        <p:cTn id="11" dur="500" fill="hold"/>
                                        <p:tgtEl>
                                          <p:spTgt spid="71"/>
                                        </p:tgtEl>
                                        <p:attrNameLst>
                                          <p:attrName>ppt_y</p:attrName>
                                        </p:attrNameLst>
                                      </p:cBhvr>
                                      <p:tavLst>
                                        <p:tav tm="0">
                                          <p:val>
                                            <p:strVal val="0-#ppt_h/2"/>
                                          </p:val>
                                        </p:tav>
                                        <p:tav tm="100000">
                                          <p:val>
                                            <p:strVal val="#ppt_y"/>
                                          </p:val>
                                        </p:tav>
                                      </p:tavLst>
                                    </p:anim>
                                  </p:childTnLst>
                                </p:cTn>
                              </p:par>
                              <p:par>
                                <p:cTn id="12" presetID="10" presetClass="entr" presetSubtype="0" fill="hold" nodeType="withEffect">
                                  <p:stCondLst>
                                    <p:cond delay="0"/>
                                  </p:stCondLst>
                                  <p:childTnLst>
                                    <p:set>
                                      <p:cBhvr>
                                        <p:cTn id="13" dur="1" fill="hold">
                                          <p:stCondLst>
                                            <p:cond delay="0"/>
                                          </p:stCondLst>
                                        </p:cTn>
                                        <p:tgtEl>
                                          <p:spTgt spid="107"/>
                                        </p:tgtEl>
                                        <p:attrNameLst>
                                          <p:attrName>style.visibility</p:attrName>
                                        </p:attrNameLst>
                                      </p:cBhvr>
                                      <p:to>
                                        <p:strVal val="visible"/>
                                      </p:to>
                                    </p:set>
                                    <p:animEffect transition="in" filter="fade">
                                      <p:cBhvr>
                                        <p:cTn id="14" dur="500"/>
                                        <p:tgtEl>
                                          <p:spTgt spid="10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2" presetClass="entr" presetSubtype="1"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500" fill="hold"/>
                                        <p:tgtEl>
                                          <p:spTgt spid="68"/>
                                        </p:tgtEl>
                                        <p:attrNameLst>
                                          <p:attrName>ppt_x</p:attrName>
                                        </p:attrNameLst>
                                      </p:cBhvr>
                                      <p:tavLst>
                                        <p:tav tm="0">
                                          <p:val>
                                            <p:strVal val="#ppt_x"/>
                                          </p:val>
                                        </p:tav>
                                        <p:tav tm="100000">
                                          <p:val>
                                            <p:strVal val="#ppt_x"/>
                                          </p:val>
                                        </p:tav>
                                      </p:tavLst>
                                    </p:anim>
                                    <p:anim calcmode="lin" valueType="num">
                                      <p:cBhvr additive="base">
                                        <p:cTn id="23" dur="500" fill="hold"/>
                                        <p:tgtEl>
                                          <p:spTgt spid="68"/>
                                        </p:tgtEl>
                                        <p:attrNameLst>
                                          <p:attrName>ppt_y</p:attrName>
                                        </p:attrNameLst>
                                      </p:cBhvr>
                                      <p:tavLst>
                                        <p:tav tm="0">
                                          <p:val>
                                            <p:strVal val="0-#ppt_h/2"/>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108"/>
                                        </p:tgtEl>
                                        <p:attrNameLst>
                                          <p:attrName>style.visibility</p:attrName>
                                        </p:attrNameLst>
                                      </p:cBhvr>
                                      <p:to>
                                        <p:strVal val="visible"/>
                                      </p:to>
                                    </p:set>
                                    <p:animEffect transition="in" filter="fade">
                                      <p:cBhvr>
                                        <p:cTn id="26" dur="500"/>
                                        <p:tgtEl>
                                          <p:spTgt spid="1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2" presetClass="entr" presetSubtype="1" fill="hold" grpId="0" nodeType="withEffect">
                                  <p:stCondLst>
                                    <p:cond delay="0"/>
                                  </p:stCondLst>
                                  <p:childTnLst>
                                    <p:set>
                                      <p:cBhvr>
                                        <p:cTn id="33" dur="1" fill="hold">
                                          <p:stCondLst>
                                            <p:cond delay="0"/>
                                          </p:stCondLst>
                                        </p:cTn>
                                        <p:tgtEl>
                                          <p:spTgt spid="122"/>
                                        </p:tgtEl>
                                        <p:attrNameLst>
                                          <p:attrName>style.visibility</p:attrName>
                                        </p:attrNameLst>
                                      </p:cBhvr>
                                      <p:to>
                                        <p:strVal val="visible"/>
                                      </p:to>
                                    </p:set>
                                    <p:anim calcmode="lin" valueType="num">
                                      <p:cBhvr additive="base">
                                        <p:cTn id="34" dur="500" fill="hold"/>
                                        <p:tgtEl>
                                          <p:spTgt spid="122"/>
                                        </p:tgtEl>
                                        <p:attrNameLst>
                                          <p:attrName>ppt_x</p:attrName>
                                        </p:attrNameLst>
                                      </p:cBhvr>
                                      <p:tavLst>
                                        <p:tav tm="0">
                                          <p:val>
                                            <p:strVal val="#ppt_x"/>
                                          </p:val>
                                        </p:tav>
                                        <p:tav tm="100000">
                                          <p:val>
                                            <p:strVal val="#ppt_x"/>
                                          </p:val>
                                        </p:tav>
                                      </p:tavLst>
                                    </p:anim>
                                    <p:anim calcmode="lin" valueType="num">
                                      <p:cBhvr additive="base">
                                        <p:cTn id="35" dur="500" fill="hold"/>
                                        <p:tgtEl>
                                          <p:spTgt spid="122"/>
                                        </p:tgtEl>
                                        <p:attrNameLst>
                                          <p:attrName>ppt_y</p:attrName>
                                        </p:attrNameLst>
                                      </p:cBhvr>
                                      <p:tavLst>
                                        <p:tav tm="0">
                                          <p:val>
                                            <p:strVal val="0-#ppt_h/2"/>
                                          </p:val>
                                        </p:tav>
                                        <p:tav tm="100000">
                                          <p:val>
                                            <p:strVal val="#ppt_y"/>
                                          </p:val>
                                        </p:tav>
                                      </p:tavLst>
                                    </p:anim>
                                  </p:childTnLst>
                                </p:cTn>
                              </p:par>
                              <p:par>
                                <p:cTn id="36" presetID="10" presetClass="entr" presetSubtype="0" fill="hold" nodeType="withEffect">
                                  <p:stCondLst>
                                    <p:cond delay="0"/>
                                  </p:stCondLst>
                                  <p:childTnLst>
                                    <p:set>
                                      <p:cBhvr>
                                        <p:cTn id="37" dur="1" fill="hold">
                                          <p:stCondLst>
                                            <p:cond delay="0"/>
                                          </p:stCondLst>
                                        </p:cTn>
                                        <p:tgtEl>
                                          <p:spTgt spid="112"/>
                                        </p:tgtEl>
                                        <p:attrNameLst>
                                          <p:attrName>style.visibility</p:attrName>
                                        </p:attrNameLst>
                                      </p:cBhvr>
                                      <p:to>
                                        <p:strVal val="visible"/>
                                      </p:to>
                                    </p:set>
                                    <p:animEffect transition="in" filter="fade">
                                      <p:cBhvr>
                                        <p:cTn id="38" dur="500"/>
                                        <p:tgtEl>
                                          <p:spTgt spid="1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xit" presetSubtype="0" fill="hold" nodeType="clickEffect">
                                  <p:stCondLst>
                                    <p:cond delay="0"/>
                                  </p:stCondLst>
                                  <p:childTnLst>
                                    <p:animEffect transition="out" filter="fade">
                                      <p:cBhvr>
                                        <p:cTn id="42" dur="500"/>
                                        <p:tgtEl>
                                          <p:spTgt spid="16"/>
                                        </p:tgtEl>
                                      </p:cBhvr>
                                    </p:animEffect>
                                    <p:set>
                                      <p:cBhvr>
                                        <p:cTn id="43" dur="1" fill="hold">
                                          <p:stCondLst>
                                            <p:cond delay="499"/>
                                          </p:stCondLst>
                                        </p:cTn>
                                        <p:tgtEl>
                                          <p:spTgt spid="16"/>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2" presetClass="entr" presetSubtype="1"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0-#ppt_h/2"/>
                                          </p:val>
                                        </p:tav>
                                        <p:tav tm="100000">
                                          <p:val>
                                            <p:strVal val="#ppt_y"/>
                                          </p:val>
                                        </p:tav>
                                      </p:tavLst>
                                    </p:anim>
                                  </p:childTnLst>
                                </p:cTn>
                              </p:par>
                              <p:par>
                                <p:cTn id="53" presetID="10" presetClass="entr" presetSubtype="0" fill="hold" nodeType="with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fade">
                                      <p:cBhvr>
                                        <p:cTn id="55" dur="500"/>
                                        <p:tgtEl>
                                          <p:spTgt spid="11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par>
                                <p:cTn id="61" presetID="2" presetClass="entr" presetSubtype="1"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par>
                                <p:cTn id="65" presetID="10"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childTnLst>
                                </p:cTn>
                              </p:par>
                              <p:par>
                                <p:cTn id="73" presetID="2" presetClass="entr" presetSubtype="1"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0-#ppt_h/2"/>
                                          </p:val>
                                        </p:tav>
                                        <p:tav tm="100000">
                                          <p:val>
                                            <p:strVal val="#ppt_y"/>
                                          </p:val>
                                        </p:tav>
                                      </p:tavLst>
                                    </p:anim>
                                  </p:childTnLst>
                                </p:cTn>
                              </p:par>
                              <p:par>
                                <p:cTn id="77" presetID="10" presetClass="entr" presetSubtype="0" fill="hold" nodeType="withEffect">
                                  <p:stCondLst>
                                    <p:cond delay="0"/>
                                  </p:stCondLst>
                                  <p:childTnLst>
                                    <p:set>
                                      <p:cBhvr>
                                        <p:cTn id="78" dur="1" fill="hold">
                                          <p:stCondLst>
                                            <p:cond delay="0"/>
                                          </p:stCondLst>
                                        </p:cTn>
                                        <p:tgtEl>
                                          <p:spTgt spid="127"/>
                                        </p:tgtEl>
                                        <p:attrNameLst>
                                          <p:attrName>style.visibility</p:attrName>
                                        </p:attrNameLst>
                                      </p:cBhvr>
                                      <p:to>
                                        <p:strVal val="visible"/>
                                      </p:to>
                                    </p:set>
                                    <p:animEffect transition="in" filter="fade">
                                      <p:cBhvr>
                                        <p:cTn id="79" dur="500"/>
                                        <p:tgtEl>
                                          <p:spTgt spid="12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nodeType="clickEffect">
                                  <p:stCondLst>
                                    <p:cond delay="0"/>
                                  </p:stCondLst>
                                  <p:childTnLst>
                                    <p:set>
                                      <p:cBhvr>
                                        <p:cTn id="83" dur="1" fill="hold">
                                          <p:stCondLst>
                                            <p:cond delay="0"/>
                                          </p:stCondLst>
                                        </p:cTn>
                                        <p:tgtEl>
                                          <p:spTgt spid="106"/>
                                        </p:tgtEl>
                                        <p:attrNameLst>
                                          <p:attrName>style.visibility</p:attrName>
                                        </p:attrNameLst>
                                      </p:cBhvr>
                                      <p:to>
                                        <p:strVal val="visible"/>
                                      </p:to>
                                    </p:set>
                                    <p:animEffect transition="in" filter="wipe(down)">
                                      <p:cBhvr>
                                        <p:cTn id="84" dur="500"/>
                                        <p:tgtEl>
                                          <p:spTgt spid="106"/>
                                        </p:tgtEl>
                                      </p:cBhvr>
                                    </p:animEffect>
                                  </p:childTnLst>
                                </p:cTn>
                              </p:par>
                            </p:childTnLst>
                          </p:cTn>
                        </p:par>
                        <p:par>
                          <p:cTn id="85" fill="hold" nodeType="afterGroup">
                            <p:stCondLst>
                              <p:cond delay="500"/>
                            </p:stCondLst>
                            <p:childTnLst>
                              <p:par>
                                <p:cTn id="86" presetID="1" presetClass="entr" presetSubtype="0" fill="hold" grpId="0" nodeType="afterEffect">
                                  <p:stCondLst>
                                    <p:cond delay="0"/>
                                  </p:stCondLst>
                                  <p:childTnLst>
                                    <p:set>
                                      <p:cBhvr>
                                        <p:cTn id="87" dur="1" fill="hold">
                                          <p:stCondLst>
                                            <p:cond delay="0"/>
                                          </p:stCondLst>
                                        </p:cTn>
                                        <p:tgtEl>
                                          <p:spTgt spid="94"/>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1" grpId="0" animBg="1"/>
      <p:bldP spid="122" grpId="0" animBg="1"/>
      <p:bldP spid="94" grpId="0"/>
      <p:bldP spid="11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6|24.1"/>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9549</TotalTime>
  <Words>1641</Words>
  <Application>Microsoft Office PowerPoint</Application>
  <PresentationFormat>On-screen Show (4:3)</PresentationFormat>
  <Paragraphs>258</Paragraphs>
  <Slides>16</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Office 佈景主題</vt:lpstr>
      <vt:lpstr>方程式</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ben chuang</dc:creator>
  <cp:lastModifiedBy>Kraig Andrews</cp:lastModifiedBy>
  <cp:revision>616</cp:revision>
  <dcterms:created xsi:type="dcterms:W3CDTF">2014-02-25T19:35:25Z</dcterms:created>
  <dcterms:modified xsi:type="dcterms:W3CDTF">2016-02-02T02:41:28Z</dcterms:modified>
</cp:coreProperties>
</file>