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1" r:id="rId3"/>
    <p:sldId id="262" r:id="rId4"/>
    <p:sldId id="263" r:id="rId5"/>
    <p:sldId id="265" r:id="rId6"/>
    <p:sldId id="266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9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79570" autoAdjust="0"/>
  </p:normalViewPr>
  <p:slideViewPr>
    <p:cSldViewPr snapToObjects="1">
      <p:cViewPr varScale="1">
        <p:scale>
          <a:sx n="57" d="100"/>
          <a:sy n="57" d="100"/>
        </p:scale>
        <p:origin x="-17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75DA0-651E-8D41-AED3-46FF2D3C7BB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5A327-FBFF-F345-85FE-A8BA87ADD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03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Upper</a:t>
            </a:r>
            <a:r>
              <a:rPr lang="en-US" baseline="0" dirty="0" smtClean="0"/>
              <a:t> limit is for suspended </a:t>
            </a:r>
            <a:r>
              <a:rPr lang="en-US" baseline="0" dirty="0" err="1" smtClean="0"/>
              <a:t>graphene</a:t>
            </a:r>
            <a:r>
              <a:rPr lang="en-US" baseline="0" dirty="0" smtClean="0"/>
              <a:t> (i.e. removed substrate)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Band</a:t>
            </a:r>
            <a:r>
              <a:rPr lang="en-US" baseline="0" dirty="0" smtClean="0"/>
              <a:t> structure for (a) bulk MoS2, (b) four-layer MoS2, (c) bi-layer MoS2, and (d) Monolayer MoS2. Shows transition from indirect </a:t>
            </a:r>
            <a:r>
              <a:rPr lang="en-US" baseline="0" dirty="0" err="1" smtClean="0"/>
              <a:t>bandgap</a:t>
            </a:r>
            <a:r>
              <a:rPr lang="en-US" baseline="0" dirty="0" smtClean="0"/>
              <a:t> to direct </a:t>
            </a:r>
            <a:r>
              <a:rPr lang="en-US" baseline="0" dirty="0" err="1" smtClean="0"/>
              <a:t>bandgap</a:t>
            </a:r>
            <a:r>
              <a:rPr lang="en-US" baseline="0" dirty="0" smtClean="0"/>
              <a:t>. Arrows indicate the lowest energy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</a:t>
            </a:r>
            <a:r>
              <a:rPr lang="en-US" baseline="0" dirty="0" smtClean="0"/>
              <a:t> Resistances for 0.05% 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 doped WSe2 at room temp (</a:t>
            </a:r>
            <a:r>
              <a:rPr lang="en-US" baseline="0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0" dirty="0" smtClean="0"/>
              <a:t> = 2.35 k</a:t>
            </a:r>
            <a:r>
              <a:rPr lang="el-GR" baseline="0" dirty="0" smtClean="0"/>
              <a:t>Ω</a:t>
            </a:r>
            <a:r>
              <a:rPr lang="en-US" baseline="0" dirty="0" smtClean="0"/>
              <a:t> </a:t>
            </a:r>
            <a:r>
              <a:rPr lang="el-GR" baseline="0" dirty="0" smtClean="0"/>
              <a:t>μ</a:t>
            </a:r>
            <a:r>
              <a:rPr lang="en-US" baseline="0" dirty="0" smtClean="0"/>
              <a:t>m), 0.5% 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 doped WSe2 at room temp (</a:t>
            </a:r>
            <a:r>
              <a:rPr lang="en-US" baseline="0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0" dirty="0" smtClean="0"/>
              <a:t> = 0.195 k</a:t>
            </a:r>
            <a:r>
              <a:rPr lang="el-GR" baseline="0" dirty="0" smtClean="0"/>
              <a:t>Ω</a:t>
            </a:r>
            <a:r>
              <a:rPr lang="en-US" baseline="0" dirty="0" smtClean="0"/>
              <a:t> </a:t>
            </a:r>
            <a:r>
              <a:rPr lang="el-GR" baseline="0" dirty="0" smtClean="0"/>
              <a:t>μ</a:t>
            </a:r>
            <a:r>
              <a:rPr lang="en-US" baseline="0" dirty="0" smtClean="0"/>
              <a:t>m) and at 5K (</a:t>
            </a:r>
            <a:r>
              <a:rPr lang="en-US" baseline="0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0" dirty="0" smtClean="0"/>
              <a:t> = 0.185 k</a:t>
            </a:r>
            <a:r>
              <a:rPr lang="el-GR" baseline="0" dirty="0" smtClean="0"/>
              <a:t>Ω</a:t>
            </a:r>
            <a:r>
              <a:rPr lang="en-US" baseline="0" dirty="0" smtClean="0"/>
              <a:t> </a:t>
            </a:r>
            <a:r>
              <a:rPr lang="el-GR" baseline="0" dirty="0" smtClean="0"/>
              <a:t>μ</a:t>
            </a:r>
            <a:r>
              <a:rPr lang="en-US" baseline="0" dirty="0" smtClean="0"/>
              <a:t>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</a:t>
            </a:r>
            <a:r>
              <a:rPr lang="en-US" baseline="0" dirty="0" smtClean="0"/>
              <a:t> quantum hall effect in an Indium gallium arsenide (</a:t>
            </a:r>
            <a:r>
              <a:rPr lang="en-US" baseline="0" dirty="0" err="1" smtClean="0"/>
              <a:t>InGaAs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heterostructure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Cyclotron mass is the mass of electrons/holes</a:t>
            </a:r>
            <a:r>
              <a:rPr lang="en-US" baseline="0" dirty="0" smtClean="0"/>
              <a:t> at the </a:t>
            </a:r>
            <a:r>
              <a:rPr lang="en-US" baseline="0" smtClean="0"/>
              <a:t>Fermi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F44E-357F-47E0-95AF-DEED0B9F1A91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64F-7438-4448-9609-D2CCAD5DEFD3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A25F-E80B-4572-8378-C2DDCB8AAF28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A6C7-DB6A-4AE1-A8FB-4A71A7CBF410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C7C3-D752-4C5F-B9D4-3D900AE22238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42E9-282B-4C57-BA4A-6CAA8042BC77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B34-128A-46C8-878A-ADB660625848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9FBB-3C0B-4ED4-91BF-8CF6354F264C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7B17-2B83-459E-B3FE-1EE228EA0040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6E10-A314-421D-87A4-68A060B24050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BBF0-385C-479F-96DB-DF3543EA7E7D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774A-66C6-48F2-820A-9429A605B6CD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smtClean="0"/>
              <a:t>Intrinsic </a:t>
            </a:r>
            <a:r>
              <a:rPr lang="en-US" dirty="0" smtClean="0"/>
              <a:t>Transport Properties &amp; Scattering Mechanisms in TMDs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Kraig</a:t>
            </a:r>
            <a:r>
              <a:rPr lang="en-US" dirty="0" smtClean="0">
                <a:solidFill>
                  <a:schemeClr val="tx1"/>
                </a:solidFill>
              </a:rPr>
              <a:t> Andrews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Zhixian</a:t>
            </a:r>
            <a:r>
              <a:rPr lang="en-US" dirty="0" smtClean="0">
                <a:solidFill>
                  <a:schemeClr val="tx1"/>
                </a:solidFill>
              </a:rPr>
              <a:t> Zhou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Nanofabrication &amp; Electron Transport Laboratory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2"/>
          <a:srcRect t="-90296" b="-90296"/>
          <a:stretch>
            <a:fillRect/>
          </a:stretch>
        </p:blipFill>
        <p:spPr>
          <a:xfrm>
            <a:off x="0" y="-1676400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Dept. of Physics &amp; Astronomy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747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Quantum Transport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Integer Quantum Hall Effect (IQHE) &amp; </a:t>
            </a:r>
            <a:r>
              <a:rPr lang="en-US" sz="3600" dirty="0" err="1" smtClean="0"/>
              <a:t>Shubnikov</a:t>
            </a:r>
            <a:r>
              <a:rPr lang="en-US" sz="3600" dirty="0" smtClean="0"/>
              <a:t>-de Haas (</a:t>
            </a:r>
            <a:r>
              <a:rPr lang="en-US" sz="3600" dirty="0" err="1" smtClean="0"/>
              <a:t>SdH</a:t>
            </a:r>
            <a:r>
              <a:rPr lang="en-US" sz="3600" dirty="0" smtClean="0"/>
              <a:t>) oscillations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Low Temperature (&lt; 4K)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High Magnetic Field (~10 T)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High µ at Low T Required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IQHE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iqhe_InGaAs_hete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828799"/>
            <a:ext cx="7010400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SdH</a:t>
            </a:r>
            <a:r>
              <a:rPr lang="en-US" sz="4800" b="1" dirty="0" smtClean="0">
                <a:solidFill>
                  <a:schemeClr val="bg1"/>
                </a:solidFill>
              </a:rPr>
              <a:t> &amp; IQHE in MoS</a:t>
            </a:r>
            <a:r>
              <a:rPr lang="en-US" sz="4800" b="1" baseline="-25000" dirty="0" smtClean="0">
                <a:solidFill>
                  <a:schemeClr val="bg1"/>
                </a:solidFill>
              </a:rPr>
              <a:t>2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mos2_SdH_oscillati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22" y="1752600"/>
            <a:ext cx="6177357" cy="442727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</p:spPr>
        <p:txBody>
          <a:bodyPr anchor="b"/>
          <a:lstStyle/>
          <a:p>
            <a:pPr algn="l"/>
            <a:r>
              <a:rPr lang="it-IT" sz="1600" baseline="30000" dirty="0" smtClean="0">
                <a:solidFill>
                  <a:schemeClr val="tx1"/>
                </a:solidFill>
              </a:rPr>
              <a:t>5</a:t>
            </a:r>
            <a:r>
              <a:rPr lang="it-IT" sz="1600" dirty="0" smtClean="0">
                <a:solidFill>
                  <a:schemeClr val="tx1"/>
                </a:solidFill>
              </a:rPr>
              <a:t>Cui </a:t>
            </a:r>
            <a:r>
              <a:rPr lang="it-IT" sz="1600" dirty="0" smtClean="0">
                <a:solidFill>
                  <a:schemeClr val="tx1"/>
                </a:solidFill>
              </a:rPr>
              <a:t>et al. Nature Nano. (2015)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SdH</a:t>
            </a:r>
            <a:r>
              <a:rPr lang="en-US" sz="4800" b="1" dirty="0" smtClean="0">
                <a:solidFill>
                  <a:schemeClr val="bg1"/>
                </a:solidFill>
              </a:rPr>
              <a:t> Oscillations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1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Cyclotron mass of electrons and holes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Carrier lifetimes</a:t>
            </a:r>
          </a:p>
          <a:p>
            <a:pPr lvl="1"/>
            <a:r>
              <a:rPr lang="el-GR" sz="2800" dirty="0" smtClean="0"/>
              <a:t>τ</a:t>
            </a:r>
            <a:r>
              <a:rPr lang="en-US" sz="2800" baseline="-25000" dirty="0" smtClean="0"/>
              <a:t>q</a:t>
            </a:r>
            <a:r>
              <a:rPr lang="en-US" sz="2800" dirty="0" smtClean="0"/>
              <a:t> = 0.18 </a:t>
            </a:r>
            <a:r>
              <a:rPr lang="en-US" sz="2800" dirty="0" err="1" smtClean="0"/>
              <a:t>ps</a:t>
            </a:r>
            <a:r>
              <a:rPr lang="en-US" sz="2800" dirty="0" smtClean="0"/>
              <a:t> in 1L </a:t>
            </a:r>
            <a:r>
              <a:rPr lang="en-US" sz="2800" dirty="0" smtClean="0"/>
              <a:t>MoS</a:t>
            </a:r>
            <a:r>
              <a:rPr lang="en-US" sz="2800" baseline="-25000" dirty="0" smtClean="0"/>
              <a:t>2</a:t>
            </a:r>
            <a:r>
              <a:rPr lang="en-US" sz="2800" baseline="30000" dirty="0" smtClean="0"/>
              <a:t>5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&amp;</a:t>
            </a:r>
            <a:r>
              <a:rPr lang="en-US" sz="2800" baseline="30000" dirty="0" smtClean="0"/>
              <a:t> </a:t>
            </a:r>
            <a:r>
              <a:rPr lang="el-GR" sz="2800" dirty="0" smtClean="0"/>
              <a:t>τ</a:t>
            </a:r>
            <a:r>
              <a:rPr lang="en-US" sz="2800" baseline="-25000" dirty="0" smtClean="0"/>
              <a:t>q </a:t>
            </a:r>
            <a:r>
              <a:rPr lang="en-US" sz="2800" dirty="0" smtClean="0"/>
              <a:t>= 0.12 </a:t>
            </a:r>
            <a:r>
              <a:rPr lang="en-US" sz="2800" dirty="0" err="1" smtClean="0"/>
              <a:t>ps</a:t>
            </a:r>
            <a:r>
              <a:rPr lang="en-US" sz="2800" dirty="0" smtClean="0"/>
              <a:t> in ~10 nm </a:t>
            </a:r>
            <a:r>
              <a:rPr lang="en-US" sz="2800" dirty="0" smtClean="0"/>
              <a:t>BP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algn="l"/>
            <a:r>
              <a:rPr lang="it-IT" sz="1600" baseline="30000" dirty="0" smtClean="0">
                <a:solidFill>
                  <a:schemeClr val="tx1"/>
                </a:solidFill>
              </a:rPr>
              <a:t>5</a:t>
            </a:r>
            <a:r>
              <a:rPr lang="it-IT" sz="1600" dirty="0" smtClean="0">
                <a:solidFill>
                  <a:schemeClr val="tx1"/>
                </a:solidFill>
              </a:rPr>
              <a:t>Cui </a:t>
            </a:r>
            <a:r>
              <a:rPr lang="it-IT" sz="1600" i="1" dirty="0" smtClean="0">
                <a:solidFill>
                  <a:schemeClr val="tx1"/>
                </a:solidFill>
              </a:rPr>
              <a:t>et al.</a:t>
            </a:r>
            <a:r>
              <a:rPr lang="it-IT" sz="1600" dirty="0" smtClean="0">
                <a:solidFill>
                  <a:schemeClr val="tx1"/>
                </a:solidFill>
              </a:rPr>
              <a:t> Nature Nano. (2015)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it-IT" sz="1600" baseline="30000" dirty="0" smtClean="0">
                <a:solidFill>
                  <a:schemeClr val="tx1"/>
                </a:solidFill>
              </a:rPr>
              <a:t>6</a:t>
            </a:r>
            <a:r>
              <a:rPr lang="it-IT" sz="1600" dirty="0" smtClean="0">
                <a:solidFill>
                  <a:schemeClr val="tx1"/>
                </a:solidFill>
              </a:rPr>
              <a:t>Li </a:t>
            </a:r>
            <a:r>
              <a:rPr lang="it-IT" sz="1600" i="1" dirty="0" smtClean="0">
                <a:solidFill>
                  <a:schemeClr val="tx1"/>
                </a:solidFill>
              </a:rPr>
              <a:t>et al.</a:t>
            </a:r>
            <a:r>
              <a:rPr lang="it-IT" sz="1600" dirty="0" smtClean="0">
                <a:solidFill>
                  <a:schemeClr val="tx1"/>
                </a:solidFill>
              </a:rPr>
              <a:t> Nature Nano. (2015)</a:t>
            </a:r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Performance Limits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79248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Theoretical 1L mobility at </a:t>
            </a:r>
            <a:r>
              <a:rPr lang="en-US" sz="3600" dirty="0" smtClean="0"/>
              <a:t>T=295K</a:t>
            </a:r>
            <a:r>
              <a:rPr lang="en-US" sz="3600" baseline="30000" dirty="0" smtClean="0"/>
              <a:t>7</a:t>
            </a:r>
            <a:endParaRPr lang="en-US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~320-410 cm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V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s</a:t>
            </a:r>
            <a:r>
              <a:rPr lang="en-US" sz="3600" baseline="30000" dirty="0" smtClean="0"/>
              <a:t>-1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Experimental mobility at </a:t>
            </a:r>
            <a:r>
              <a:rPr lang="en-US" sz="3600" dirty="0" smtClean="0"/>
              <a:t>T=295K</a:t>
            </a:r>
            <a:r>
              <a:rPr lang="en-US" sz="3600" baseline="30000" dirty="0" smtClean="0"/>
              <a:t>8</a:t>
            </a:r>
            <a:endParaRPr lang="en-US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~200 cm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V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s</a:t>
            </a:r>
            <a:r>
              <a:rPr lang="en-US" sz="3600" baseline="30000" dirty="0" smtClean="0"/>
              <a:t>-1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I</a:t>
            </a:r>
            <a:r>
              <a:rPr lang="en-US" sz="3600" baseline="-25000" dirty="0" smtClean="0"/>
              <a:t>on</a:t>
            </a:r>
            <a:r>
              <a:rPr lang="en-US" sz="3600" dirty="0" smtClean="0"/>
              <a:t>/</a:t>
            </a:r>
            <a:r>
              <a:rPr lang="en-US" sz="3600" dirty="0" err="1" smtClean="0"/>
              <a:t>I</a:t>
            </a:r>
            <a:r>
              <a:rPr lang="en-US" sz="3600" baseline="-25000" dirty="0" err="1" smtClean="0"/>
              <a:t>off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&gt; 10</a:t>
            </a:r>
            <a:r>
              <a:rPr lang="en-US" sz="3600" baseline="30000" dirty="0" smtClean="0"/>
              <a:t>7</a:t>
            </a:r>
            <a:r>
              <a:rPr lang="en-US" sz="3600" dirty="0" smtClean="0"/>
              <a:t>, I</a:t>
            </a:r>
            <a:r>
              <a:rPr lang="en-US" sz="3600" baseline="-25000" dirty="0" smtClean="0"/>
              <a:t>on</a:t>
            </a:r>
            <a:r>
              <a:rPr lang="en-US" sz="3600" dirty="0" smtClean="0"/>
              <a:t> ~ 300 </a:t>
            </a:r>
            <a:r>
              <a:rPr lang="el-GR" sz="3600" dirty="0" smtClean="0"/>
              <a:t>μ</a:t>
            </a:r>
            <a:r>
              <a:rPr lang="en-US" sz="3600" dirty="0" smtClean="0"/>
              <a:t>A/</a:t>
            </a:r>
            <a:r>
              <a:rPr lang="el-GR" sz="3600" dirty="0" smtClean="0"/>
              <a:t>μ</a:t>
            </a:r>
            <a:r>
              <a:rPr lang="en-US" sz="3600" dirty="0" smtClean="0"/>
              <a:t>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How to close theoretical/experiment gap</a:t>
            </a:r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3276600" cy="365125"/>
          </a:xfrm>
        </p:spPr>
        <p:txBody>
          <a:bodyPr anchor="b"/>
          <a:lstStyle/>
          <a:p>
            <a:pPr algn="l"/>
            <a:r>
              <a:rPr lang="da-DK" sz="1600" baseline="30000" dirty="0" smtClean="0">
                <a:solidFill>
                  <a:schemeClr val="tx1"/>
                </a:solidFill>
              </a:rPr>
              <a:t>7</a:t>
            </a:r>
            <a:r>
              <a:rPr lang="da-DK" sz="1600" dirty="0" smtClean="0">
                <a:solidFill>
                  <a:schemeClr val="tx1"/>
                </a:solidFill>
              </a:rPr>
              <a:t>Kaasbjerg </a:t>
            </a:r>
            <a:r>
              <a:rPr lang="da-DK" sz="1600" i="1" dirty="0" smtClean="0">
                <a:solidFill>
                  <a:schemeClr val="tx1"/>
                </a:solidFill>
              </a:rPr>
              <a:t>et al.</a:t>
            </a:r>
            <a:r>
              <a:rPr lang="da-DK" sz="1600" dirty="0" smtClean="0">
                <a:solidFill>
                  <a:schemeClr val="tx1"/>
                </a:solidFill>
              </a:rPr>
              <a:t> Phys. Rev. B (2012)</a:t>
            </a:r>
          </a:p>
          <a:p>
            <a:pPr algn="l"/>
            <a:r>
              <a:rPr lang="da-DK" sz="1600" baseline="30000" dirty="0" smtClean="0">
                <a:solidFill>
                  <a:schemeClr val="tx1"/>
                </a:solidFill>
              </a:rPr>
              <a:t>8</a:t>
            </a:r>
            <a:r>
              <a:rPr lang="da-DK" sz="1600" dirty="0" smtClean="0">
                <a:solidFill>
                  <a:schemeClr val="tx1"/>
                </a:solidFill>
              </a:rPr>
              <a:t>Das </a:t>
            </a:r>
            <a:r>
              <a:rPr lang="da-DK" sz="1600" i="1" dirty="0" smtClean="0">
                <a:solidFill>
                  <a:schemeClr val="tx1"/>
                </a:solidFill>
              </a:rPr>
              <a:t>et al.</a:t>
            </a:r>
            <a:r>
              <a:rPr lang="da-DK" sz="1600" dirty="0" smtClean="0">
                <a:solidFill>
                  <a:schemeClr val="tx1"/>
                </a:solidFill>
              </a:rPr>
              <a:t> Nano Lett. (2014)</a:t>
            </a:r>
            <a:endParaRPr lang="en-US" sz="16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Summary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828800"/>
            <a:ext cx="76962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2D/2D contact strategy to lower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contact</a:t>
            </a:r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Improve </a:t>
            </a:r>
            <a:r>
              <a:rPr lang="el-GR" sz="3200" dirty="0" smtClean="0"/>
              <a:t>μ</a:t>
            </a:r>
            <a:r>
              <a:rPr lang="en-US" sz="3200" dirty="0" smtClean="0"/>
              <a:t> through </a:t>
            </a:r>
            <a:r>
              <a:rPr lang="en-US" sz="3200" dirty="0" err="1" smtClean="0"/>
              <a:t>hBN</a:t>
            </a:r>
            <a:r>
              <a:rPr lang="en-US" sz="3200" dirty="0" smtClean="0"/>
              <a:t> encapsulation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Determine quantum properties using low T and high B environment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Room T performance limits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Acknowledgements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" y="1936522"/>
            <a:ext cx="7696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/>
              <a:t>The authors would like to acknowledge:</a:t>
            </a:r>
            <a:r>
              <a:rPr lang="en-US" sz="32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2521297"/>
            <a:ext cx="7086600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Nanofabrication and Electron Transport Laboratory students:</a:t>
            </a:r>
          </a:p>
          <a:p>
            <a:pPr lvl="1"/>
            <a:r>
              <a:rPr lang="en-US" sz="2800" dirty="0" err="1" smtClean="0"/>
              <a:t>Hsun</a:t>
            </a:r>
            <a:r>
              <a:rPr lang="en-US" sz="2800" dirty="0" smtClean="0"/>
              <a:t> Jen Chuang, </a:t>
            </a:r>
            <a:r>
              <a:rPr lang="en-US" sz="2800" dirty="0" err="1" smtClean="0"/>
              <a:t>Bhim</a:t>
            </a:r>
            <a:r>
              <a:rPr lang="en-US" sz="2800" dirty="0" smtClean="0"/>
              <a:t> </a:t>
            </a:r>
            <a:r>
              <a:rPr lang="en-US" sz="2800" dirty="0" err="1" smtClean="0"/>
              <a:t>Chamlagain</a:t>
            </a:r>
            <a:r>
              <a:rPr lang="en-US" sz="2800" dirty="0" smtClean="0"/>
              <a:t>, </a:t>
            </a:r>
            <a:r>
              <a:rPr lang="en-US" sz="2800" dirty="0" err="1" smtClean="0"/>
              <a:t>Meeghage</a:t>
            </a:r>
            <a:r>
              <a:rPr lang="en-US" sz="2800" dirty="0" smtClean="0"/>
              <a:t> </a:t>
            </a:r>
            <a:r>
              <a:rPr lang="en-US" sz="2800" dirty="0" err="1" smtClean="0"/>
              <a:t>Madusanka</a:t>
            </a:r>
            <a:r>
              <a:rPr lang="en-US" sz="2800" dirty="0" smtClean="0"/>
              <a:t> </a:t>
            </a:r>
            <a:r>
              <a:rPr lang="en-US" sz="2800" dirty="0" err="1" smtClean="0"/>
              <a:t>Perera</a:t>
            </a:r>
            <a:r>
              <a:rPr lang="en-US" sz="2800" dirty="0" smtClean="0"/>
              <a:t>, Arthur Bowman III, </a:t>
            </a:r>
            <a:r>
              <a:rPr lang="en-US" sz="2800" dirty="0" err="1" smtClean="0"/>
              <a:t>Upendra</a:t>
            </a:r>
            <a:r>
              <a:rPr lang="en-US" sz="2800" dirty="0" smtClean="0"/>
              <a:t> </a:t>
            </a:r>
            <a:r>
              <a:rPr lang="en-US" sz="2800" dirty="0" err="1" smtClean="0"/>
              <a:t>Rijal</a:t>
            </a:r>
            <a:r>
              <a:rPr lang="en-US" sz="2800" dirty="0" smtClean="0"/>
              <a:t>, and </a:t>
            </a:r>
            <a:r>
              <a:rPr lang="en-US" sz="2800" dirty="0" err="1" smtClean="0"/>
              <a:t>Sagar</a:t>
            </a:r>
            <a:r>
              <a:rPr lang="en-US" sz="2800" dirty="0" smtClean="0"/>
              <a:t> </a:t>
            </a:r>
            <a:r>
              <a:rPr lang="en-US" sz="2800" dirty="0" err="1" smtClean="0"/>
              <a:t>Paudel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4953000"/>
            <a:ext cx="76962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Committee Members:  Dr. </a:t>
            </a:r>
            <a:r>
              <a:rPr lang="en-US" sz="2800" dirty="0" err="1" smtClean="0"/>
              <a:t>Zhixian</a:t>
            </a:r>
            <a:r>
              <a:rPr lang="en-US" sz="2800" dirty="0" smtClean="0"/>
              <a:t> Zhou,</a:t>
            </a:r>
          </a:p>
          <a:p>
            <a:r>
              <a:rPr lang="en-US" sz="2800" dirty="0" smtClean="0"/>
              <a:t>Dr. </a:t>
            </a:r>
            <a:r>
              <a:rPr lang="en-US" sz="2800" dirty="0" err="1" smtClean="0"/>
              <a:t>Jian</a:t>
            </a:r>
            <a:r>
              <a:rPr lang="en-US" sz="2800" dirty="0" smtClean="0"/>
              <a:t> Huang, Dr. </a:t>
            </a:r>
            <a:r>
              <a:rPr lang="en-US" sz="2800" dirty="0" err="1" smtClean="0"/>
              <a:t>Ashis</a:t>
            </a:r>
            <a:r>
              <a:rPr lang="en-US" sz="2800" dirty="0" smtClean="0"/>
              <a:t> </a:t>
            </a:r>
            <a:r>
              <a:rPr lang="en-US" sz="2800" dirty="0" err="1" smtClean="0"/>
              <a:t>Mukhopadhyay</a:t>
            </a:r>
            <a:r>
              <a:rPr lang="en-US" sz="2800" dirty="0" smtClean="0"/>
              <a:t>, Dr. Mark Cheng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5862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Motivation</a:t>
            </a:r>
          </a:p>
          <a:p>
            <a:r>
              <a:rPr lang="en-US" sz="4800" dirty="0" smtClean="0"/>
              <a:t>Introduction</a:t>
            </a:r>
          </a:p>
          <a:p>
            <a:r>
              <a:rPr lang="en-US" sz="4800" dirty="0" smtClean="0"/>
              <a:t>Device Fabrication</a:t>
            </a:r>
          </a:p>
          <a:p>
            <a:r>
              <a:rPr lang="en-US" sz="4800" dirty="0" smtClean="0"/>
              <a:t>Preliminary Results</a:t>
            </a:r>
          </a:p>
          <a:p>
            <a:r>
              <a:rPr lang="en-US" sz="4800" dirty="0" smtClean="0"/>
              <a:t>Future Work </a:t>
            </a:r>
            <a:r>
              <a:rPr lang="en-US" sz="4800" smtClean="0"/>
              <a:t>&amp; Conclusion</a:t>
            </a:r>
            <a:endParaRPr lang="en-US" sz="4800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2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Overview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graphene_honeycom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1800" y="1905000"/>
            <a:ext cx="2133600" cy="1697285"/>
          </a:xfrm>
        </p:spPr>
      </p:pic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4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Graphene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799" y="2494289"/>
            <a:ext cx="64770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High mobility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10</a:t>
            </a:r>
            <a:r>
              <a:rPr lang="en-US" sz="3200" baseline="30000" dirty="0" smtClean="0"/>
              <a:t>4 </a:t>
            </a:r>
            <a:r>
              <a:rPr lang="en-US" sz="3200" dirty="0" smtClean="0"/>
              <a:t>cm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V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s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 </a:t>
            </a:r>
            <a:r>
              <a:rPr lang="en-US" sz="3200" dirty="0" smtClean="0"/>
              <a:t>at T</a:t>
            </a:r>
            <a:r>
              <a:rPr lang="en-US" sz="3200" baseline="-25000" dirty="0" smtClean="0"/>
              <a:t>room</a:t>
            </a:r>
            <a:r>
              <a:rPr lang="en-US" sz="3200" baseline="30000" dirty="0" smtClean="0"/>
              <a:t>1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Upper limit 10</a:t>
            </a:r>
            <a:r>
              <a:rPr lang="en-US" sz="3200" baseline="30000" dirty="0" smtClean="0"/>
              <a:t>5</a:t>
            </a:r>
            <a:r>
              <a:rPr lang="en-US" sz="3200" dirty="0" smtClean="0"/>
              <a:t> cm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V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s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 at T</a:t>
            </a:r>
            <a:r>
              <a:rPr lang="en-US" sz="3200" baseline="-25000" dirty="0" smtClean="0"/>
              <a:t>room</a:t>
            </a:r>
            <a:r>
              <a:rPr lang="en-US" sz="3200" baseline="30000" dirty="0" smtClean="0"/>
              <a:t>2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High Young’s Modulus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No </a:t>
            </a:r>
            <a:r>
              <a:rPr lang="en-US" sz="3200" dirty="0" smtClean="0"/>
              <a:t>Bandgap</a:t>
            </a:r>
            <a:r>
              <a:rPr lang="en-US" sz="3200" baseline="30000" dirty="0" smtClean="0"/>
              <a:t>3</a:t>
            </a:r>
            <a:endParaRPr lang="en-US" sz="3200" baseline="300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Low I</a:t>
            </a:r>
            <a:r>
              <a:rPr lang="en-US" sz="3200" baseline="-25000" dirty="0" smtClean="0"/>
              <a:t>on</a:t>
            </a:r>
            <a:r>
              <a:rPr lang="en-US" sz="3200" dirty="0" smtClean="0"/>
              <a:t>/</a:t>
            </a:r>
            <a:r>
              <a:rPr lang="en-US" sz="3200" dirty="0" err="1" smtClean="0"/>
              <a:t>I</a:t>
            </a:r>
            <a:r>
              <a:rPr lang="en-US" sz="3200" baseline="-25000" dirty="0" err="1" smtClean="0"/>
              <a:t>off</a:t>
            </a:r>
            <a:r>
              <a:rPr lang="en-US" sz="3200" dirty="0" smtClean="0"/>
              <a:t> ratio</a:t>
            </a:r>
            <a:endParaRPr lang="en-US" sz="3200" dirty="0" smtClean="0"/>
          </a:p>
          <a:p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3"/>
            <a:endParaRPr lang="en-US" sz="2400" i="1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096000"/>
            <a:ext cx="4343401" cy="625475"/>
          </a:xfrm>
        </p:spPr>
        <p:txBody>
          <a:bodyPr anchor="b" anchorCtr="0"/>
          <a:lstStyle/>
          <a:p>
            <a:pPr algn="l"/>
            <a:r>
              <a:rPr lang="en-US" sz="1600" baseline="300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Geim &amp; </a:t>
            </a:r>
            <a:r>
              <a:rPr lang="en-US" sz="1600" dirty="0" err="1" smtClean="0">
                <a:solidFill>
                  <a:schemeClr val="tx1"/>
                </a:solidFill>
              </a:rPr>
              <a:t>Novoselov</a:t>
            </a:r>
            <a:r>
              <a:rPr lang="en-US" sz="1600" dirty="0" smtClean="0">
                <a:solidFill>
                  <a:schemeClr val="tx1"/>
                </a:solidFill>
              </a:rPr>
              <a:t> Nature Mat. </a:t>
            </a:r>
            <a:r>
              <a:rPr lang="en-US" sz="1600" dirty="0" smtClean="0">
                <a:solidFill>
                  <a:schemeClr val="tx1"/>
                </a:solidFill>
              </a:rPr>
              <a:t>(2007)</a:t>
            </a:r>
          </a:p>
          <a:p>
            <a:pPr algn="l"/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Chen </a:t>
            </a:r>
            <a:r>
              <a:rPr lang="en-US" sz="1600" i="1" dirty="0" smtClean="0">
                <a:solidFill>
                  <a:schemeClr val="tx1"/>
                </a:solidFill>
              </a:rPr>
              <a:t>et al.</a:t>
            </a:r>
            <a:r>
              <a:rPr lang="en-US" sz="1600" dirty="0" smtClean="0">
                <a:solidFill>
                  <a:schemeClr val="tx1"/>
                </a:solidFill>
              </a:rPr>
              <a:t> Nature </a:t>
            </a:r>
            <a:r>
              <a:rPr lang="en-US" sz="1600" dirty="0" err="1" smtClean="0">
                <a:solidFill>
                  <a:schemeClr val="tx1"/>
                </a:solidFill>
              </a:rPr>
              <a:t>Nano</a:t>
            </a:r>
            <a:r>
              <a:rPr lang="en-US" sz="1600" dirty="0" smtClean="0">
                <a:solidFill>
                  <a:schemeClr val="tx1"/>
                </a:solidFill>
              </a:rPr>
              <a:t> (2008)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baseline="300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Xu </a:t>
            </a:r>
            <a:r>
              <a:rPr lang="en-US" sz="1600" i="1" dirty="0" smtClean="0">
                <a:solidFill>
                  <a:schemeClr val="tx1"/>
                </a:solidFill>
              </a:rPr>
              <a:t>et al.</a:t>
            </a:r>
            <a:r>
              <a:rPr lang="en-US" sz="1600" dirty="0" smtClean="0">
                <a:solidFill>
                  <a:schemeClr val="tx1"/>
                </a:solidFill>
              </a:rPr>
              <a:t> Chem. Rev. </a:t>
            </a:r>
            <a:r>
              <a:rPr lang="en-US" sz="1600" dirty="0" smtClean="0">
                <a:solidFill>
                  <a:schemeClr val="tx1"/>
                </a:solidFill>
              </a:rPr>
              <a:t>(2013)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 descr="graphene_bandg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605" y="4238738"/>
            <a:ext cx="3543795" cy="20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TMDs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tmd_mx2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53200" y="1905000"/>
            <a:ext cx="2565779" cy="1828800"/>
          </a:xfrm>
        </p:spPr>
      </p:pic>
      <p:sp>
        <p:nvSpPr>
          <p:cNvPr id="15" name="TextBox 14"/>
          <p:cNvSpPr txBox="1"/>
          <p:nvPr/>
        </p:nvSpPr>
        <p:spPr>
          <a:xfrm>
            <a:off x="228600" y="1981200"/>
            <a:ext cx="632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Transition Metal </a:t>
            </a:r>
            <a:r>
              <a:rPr lang="en-US" sz="2800" b="1" dirty="0" err="1" smtClean="0"/>
              <a:t>Dichalcogenides</a:t>
            </a:r>
            <a:r>
              <a:rPr lang="en-US" sz="2800" b="1" dirty="0" smtClean="0"/>
              <a:t> (TMDs)</a:t>
            </a:r>
          </a:p>
          <a:p>
            <a:r>
              <a:rPr lang="en-US" sz="2800" dirty="0" smtClean="0"/>
              <a:t>	Transition Metal	</a:t>
            </a:r>
            <a:r>
              <a:rPr lang="en-US" sz="2800" dirty="0" err="1" smtClean="0"/>
              <a:t>Chalcogen</a:t>
            </a:r>
            <a:endParaRPr lang="en-US" sz="2800" dirty="0" smtClean="0"/>
          </a:p>
          <a:p>
            <a:r>
              <a:rPr lang="en-US" sz="2800" dirty="0" smtClean="0"/>
              <a:t>		Mo, W, V			   S, Se, Te</a:t>
            </a:r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MX</a:t>
            </a:r>
            <a:r>
              <a:rPr lang="en-US" sz="2800" baseline="-25000" dirty="0" smtClean="0"/>
              <a:t>2</a:t>
            </a:r>
          </a:p>
          <a:p>
            <a:pPr algn="ctr"/>
            <a:r>
              <a:rPr lang="en-US" sz="2800" dirty="0" smtClean="0"/>
              <a:t>(MoS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MoSe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WSe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WS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	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57400" y="3360738"/>
            <a:ext cx="838200" cy="525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81400" y="3360738"/>
            <a:ext cx="533400" cy="373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648200"/>
            <a:ext cx="586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Unique Band </a:t>
            </a:r>
            <a:r>
              <a:rPr lang="en-US" sz="2800" dirty="0" smtClean="0"/>
              <a:t>structure</a:t>
            </a:r>
            <a:r>
              <a:rPr lang="en-US" sz="2800" baseline="30000" dirty="0" smtClean="0"/>
              <a:t>3</a:t>
            </a:r>
            <a:endParaRPr lang="en-US" sz="2800" dirty="0" smtClean="0"/>
          </a:p>
          <a:p>
            <a:r>
              <a:rPr lang="en-US" sz="2800" dirty="0" smtClean="0"/>
              <a:t>Extremely Strong</a:t>
            </a:r>
          </a:p>
          <a:p>
            <a:r>
              <a:rPr lang="en-US" sz="2800" dirty="0" smtClean="0"/>
              <a:t>High I</a:t>
            </a:r>
            <a:r>
              <a:rPr lang="en-US" sz="2800" baseline="-25000" dirty="0" smtClean="0"/>
              <a:t>on</a:t>
            </a:r>
            <a:r>
              <a:rPr lang="en-US" sz="2800" dirty="0" smtClean="0"/>
              <a:t>/</a:t>
            </a:r>
            <a:r>
              <a:rPr lang="en-US" sz="2800" dirty="0" err="1" smtClean="0"/>
              <a:t>I</a:t>
            </a:r>
            <a:r>
              <a:rPr lang="en-US" sz="2800" baseline="-25000" dirty="0" err="1" smtClean="0"/>
              <a:t>off</a:t>
            </a:r>
            <a:r>
              <a:rPr lang="en-US" sz="2800" dirty="0" smtClean="0"/>
              <a:t> ratio &gt; 10</a:t>
            </a:r>
            <a:r>
              <a:rPr lang="en-US" sz="2800" baseline="30000" dirty="0" smtClean="0"/>
              <a:t>6 </a:t>
            </a:r>
            <a:endParaRPr lang="en-US" sz="2800" dirty="0"/>
          </a:p>
        </p:txBody>
      </p:sp>
      <p:pic>
        <p:nvPicPr>
          <p:cNvPr id="27" name="Picture 26" descr="mos2_bandstruc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668" y="3733800"/>
            <a:ext cx="3681214" cy="2544921"/>
          </a:xfrm>
          <a:prstGeom prst="rect">
            <a:avLst/>
          </a:prstGeom>
        </p:spPr>
      </p:pic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0" y="6278721"/>
            <a:ext cx="2895600" cy="442754"/>
          </a:xfrm>
        </p:spPr>
        <p:txBody>
          <a:bodyPr/>
          <a:lstStyle/>
          <a:p>
            <a:pPr algn="l"/>
            <a:r>
              <a:rPr lang="fr-FR" sz="1600" baseline="30000" dirty="0" smtClean="0">
                <a:solidFill>
                  <a:schemeClr val="tx1"/>
                </a:solidFill>
              </a:rPr>
              <a:t>3</a:t>
            </a:r>
            <a:r>
              <a:rPr lang="fr-FR" sz="1600" dirty="0" smtClean="0">
                <a:solidFill>
                  <a:schemeClr val="tx1"/>
                </a:solidFill>
              </a:rPr>
              <a:t>Xu </a:t>
            </a:r>
            <a:r>
              <a:rPr lang="fr-FR" sz="1600" i="1" dirty="0" smtClean="0">
                <a:solidFill>
                  <a:schemeClr val="tx1"/>
                </a:solidFill>
              </a:rPr>
              <a:t>et al.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Chem</a:t>
            </a:r>
            <a:r>
              <a:rPr lang="fr-FR" sz="1600" dirty="0" smtClean="0">
                <a:solidFill>
                  <a:schemeClr val="tx1"/>
                </a:solidFill>
              </a:rPr>
              <a:t>. </a:t>
            </a:r>
            <a:r>
              <a:rPr lang="fr-FR" sz="1600" dirty="0" err="1" smtClean="0">
                <a:solidFill>
                  <a:schemeClr val="tx1"/>
                </a:solidFill>
              </a:rPr>
              <a:t>Rev</a:t>
            </a:r>
            <a:r>
              <a:rPr lang="fr-FR" sz="1600" dirty="0" smtClean="0">
                <a:solidFill>
                  <a:schemeClr val="tx1"/>
                </a:solidFill>
              </a:rPr>
              <a:t>. </a:t>
            </a:r>
            <a:r>
              <a:rPr lang="fr-FR" sz="1600" dirty="0" smtClean="0">
                <a:solidFill>
                  <a:schemeClr val="tx1"/>
                </a:solidFill>
              </a:rPr>
              <a:t>(2013)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558620"/>
          </a:xfrm>
        </p:spPr>
        <p:txBody>
          <a:bodyPr anchor="ctr"/>
          <a:lstStyle/>
          <a:p>
            <a:r>
              <a:rPr lang="en-US" dirty="0" smtClean="0"/>
              <a:t>Contact Resistance</a:t>
            </a:r>
          </a:p>
          <a:p>
            <a:r>
              <a:rPr lang="en-US" dirty="0" smtClean="0"/>
              <a:t>Study p-WSe</a:t>
            </a:r>
            <a:r>
              <a:rPr lang="en-US" baseline="-25000" dirty="0" smtClean="0"/>
              <a:t>2</a:t>
            </a:r>
            <a:r>
              <a:rPr lang="en-US" dirty="0" smtClean="0"/>
              <a:t> doping effects</a:t>
            </a:r>
          </a:p>
          <a:p>
            <a:r>
              <a:rPr lang="en-US" dirty="0" smtClean="0"/>
              <a:t>Quantum transport properties</a:t>
            </a:r>
          </a:p>
          <a:p>
            <a:r>
              <a:rPr lang="en-US" dirty="0" smtClean="0"/>
              <a:t>Performance limits</a:t>
            </a:r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2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Challenges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3657600" cy="4558620"/>
          </a:xfrm>
        </p:spPr>
        <p:txBody>
          <a:bodyPr anchor="ctr"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2D/2D Contacts</a:t>
            </a:r>
          </a:p>
          <a:p>
            <a:pPr lvl="1"/>
            <a:r>
              <a:rPr lang="en-US" dirty="0" smtClean="0"/>
              <a:t>Lowering SBH</a:t>
            </a:r>
          </a:p>
          <a:p>
            <a:pPr lvl="1"/>
            <a:r>
              <a:rPr lang="en-US" dirty="0" smtClean="0"/>
              <a:t>Doping </a:t>
            </a:r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2"/>
          <a:srcRect t="-90296" b="-90296"/>
          <a:stretch>
            <a:fillRect/>
          </a:stretch>
        </p:blipFill>
        <p:spPr>
          <a:xfrm>
            <a:off x="-640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Contact Resistance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transmission_device_pic_-66_21_11182015_n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40" y="2819400"/>
            <a:ext cx="333026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356540" y="5486400"/>
            <a:ext cx="3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0.05% </a:t>
            </a:r>
            <a:r>
              <a:rPr lang="en-US" dirty="0" err="1" smtClean="0"/>
              <a:t>Nb</a:t>
            </a:r>
            <a:r>
              <a:rPr lang="en-US" dirty="0" smtClean="0"/>
              <a:t> doped WSe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Results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transmission_resistance_plot_pic_5-5_21_10232015_no1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1100" y="1832640"/>
            <a:ext cx="6781800" cy="5025360"/>
          </a:xfrm>
        </p:spPr>
      </p:pic>
      <p:pic>
        <p:nvPicPr>
          <p:cNvPr id="8" name="Picture 7" descr="ben_tlm_degenerately_doped_resistance_295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771" y="1832640"/>
            <a:ext cx="6316459" cy="4924344"/>
          </a:xfrm>
          <a:prstGeom prst="rect">
            <a:avLst/>
          </a:prstGeom>
        </p:spPr>
      </p:pic>
      <p:pic>
        <p:nvPicPr>
          <p:cNvPr id="9" name="Picture 8" descr="ben_tlm_degenerately_doped_resistance_5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771" y="1832640"/>
            <a:ext cx="6194524" cy="50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ge_density_Vs_Vbg_different_Temp_plot_modified_11192015_n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23" y="1721711"/>
            <a:ext cx="6263532" cy="4813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4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Mobility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5" name="Picture 14" descr="hall_bar_device_pic_11192015_no2_doping_schem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323" y="1721711"/>
            <a:ext cx="6021754" cy="4714904"/>
          </a:xfrm>
          <a:prstGeom prst="rect">
            <a:avLst/>
          </a:prstGeom>
        </p:spPr>
      </p:pic>
      <p:pic>
        <p:nvPicPr>
          <p:cNvPr id="16" name="Picture 15" descr="Vds-Id_1V_-1V-Vbg_20V_-70V_T1-D_T5_S_300K_plot_modified_11192015_no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221" y="1721711"/>
            <a:ext cx="6601179" cy="5073129"/>
          </a:xfrm>
          <a:prstGeom prst="rect">
            <a:avLst/>
          </a:prstGeom>
        </p:spPr>
      </p:pic>
      <p:pic>
        <p:nvPicPr>
          <p:cNvPr id="17" name="Picture 16" descr="hall_bar_device_pic_11192015_no1_conduct_vs_Vbg_all_tem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323" y="1721711"/>
            <a:ext cx="6021754" cy="51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Mobility</a:t>
            </a:r>
          </a:p>
        </p:txBody>
      </p:sp>
      <p:pic>
        <p:nvPicPr>
          <p:cNvPr id="6" name="Picture 5" descr="pWSe2_on_hBN_substrate_with_top_hBN_5-5_21_n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52600"/>
            <a:ext cx="4724401" cy="5105400"/>
          </a:xfrm>
          <a:prstGeom prst="rect">
            <a:avLst/>
          </a:prstGeom>
        </p:spPr>
      </p:pic>
      <p:pic>
        <p:nvPicPr>
          <p:cNvPr id="7" name="Picture 6" descr="pWSe2_device_with_electrodes_5-5_21_no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752600"/>
            <a:ext cx="4267201" cy="4778409"/>
          </a:xfrm>
          <a:prstGeom prst="rect">
            <a:avLst/>
          </a:prstGeom>
        </p:spPr>
      </p:pic>
      <p:pic>
        <p:nvPicPr>
          <p:cNvPr id="9" name="Picture 8" descr="Vds-Id_Vds_1V_-1V-Vbg_-20V_-100V_T2-T3_300K-13_plot_after_anneal_5-5_21_no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14" y="1752600"/>
            <a:ext cx="6643172" cy="5105400"/>
          </a:xfrm>
          <a:prstGeom prst="rect">
            <a:avLst/>
          </a:prstGeom>
        </p:spPr>
      </p:pic>
      <p:pic>
        <p:nvPicPr>
          <p:cNvPr id="10" name="Picture 9" descr="Vds-Id_Vds_1V_-1V-Vbg_-30V_-100V_T2-T3_10K-03_plot_after_anneal_5-5_21_no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416" y="1752600"/>
            <a:ext cx="6643169" cy="5105399"/>
          </a:xfrm>
          <a:prstGeom prst="rect">
            <a:avLst/>
          </a:prstGeom>
        </p:spPr>
      </p:pic>
      <p:pic>
        <p:nvPicPr>
          <p:cNvPr id="8" name="Picture 7" descr="Two_Probe_FE_Mobility_Vs_T_Vds_-1V_-50mV_plot_post_anneal_5-5_21_no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0415" y="1752599"/>
            <a:ext cx="664317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76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524</Words>
  <Application>Microsoft Office PowerPoint</Application>
  <PresentationFormat>On-screen Show (4:3)</PresentationFormat>
  <Paragraphs>100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Intrinsic Transport Properties &amp; Scattering Mechanisms in TMDs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 Click</dc:creator>
  <cp:lastModifiedBy>Kraig Andrews</cp:lastModifiedBy>
  <cp:revision>107</cp:revision>
  <dcterms:created xsi:type="dcterms:W3CDTF">2014-05-13T15:43:50Z</dcterms:created>
  <dcterms:modified xsi:type="dcterms:W3CDTF">2016-02-03T20:13:48Z</dcterms:modified>
</cp:coreProperties>
</file>