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2" r:id="rId5"/>
    <p:sldId id="321" r:id="rId6"/>
    <p:sldId id="320" r:id="rId7"/>
    <p:sldId id="319" r:id="rId8"/>
    <p:sldId id="318" r:id="rId9"/>
    <p:sldId id="316" r:id="rId10"/>
    <p:sldId id="315" r:id="rId11"/>
    <p:sldId id="314" r:id="rId12"/>
    <p:sldId id="313" r:id="rId13"/>
    <p:sldId id="312" r:id="rId14"/>
    <p:sldId id="311"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2" d="100"/>
          <a:sy n="82" d="100"/>
        </p:scale>
        <p:origin x="56" y="84"/>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9/13/2024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9/13/2024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6725172" cy="5253089"/>
          </a:xfrm>
        </p:spPr>
        <p:txBody>
          <a:bodyPr/>
          <a:lstStyle/>
          <a:p>
            <a:r>
              <a:rPr lang="en-US" dirty="0"/>
              <a:t>RESUME BUILDER</a:t>
            </a:r>
            <a:br>
              <a:rPr lang="en-US" dirty="0"/>
            </a:br>
            <a:r>
              <a:rPr lang="en-US" sz="2000" b="1" i="0" dirty="0">
                <a:effectLst/>
                <a:latin typeface="Segoe UI" panose="020B0502040204020203" pitchFamily="34" charset="0"/>
              </a:rPr>
              <a:t>Your professional story starts with us!</a:t>
            </a:r>
            <a:br>
              <a:rPr lang="en-US" b="1" i="0" dirty="0">
                <a:effectLst/>
                <a:latin typeface="Segoe UI" panose="020B0502040204020203" pitchFamily="34" charset="0"/>
              </a:rPr>
            </a:br>
            <a:endParaRPr lang="en-US" dirty="0"/>
          </a:p>
        </p:txBody>
      </p:sp>
      <p:pic>
        <p:nvPicPr>
          <p:cNvPr id="4" name="Picture 3">
            <a:extLst>
              <a:ext uri="{FF2B5EF4-FFF2-40B4-BE49-F238E27FC236}">
                <a16:creationId xmlns:a16="http://schemas.microsoft.com/office/drawing/2014/main" id="{477AF53F-64C3-A20D-2FBD-FC57BCB75EFF}"/>
              </a:ext>
            </a:extLst>
          </p:cNvPr>
          <p:cNvPicPr>
            <a:picLocks noChangeAspect="1"/>
          </p:cNvPicPr>
          <p:nvPr/>
        </p:nvPicPr>
        <p:blipFill>
          <a:blip r:embed="rId2"/>
          <a:srcRect b="6423"/>
          <a:stretch/>
        </p:blipFill>
        <p:spPr>
          <a:xfrm>
            <a:off x="5898979" y="205253"/>
            <a:ext cx="5093860" cy="3295031"/>
          </a:xfrm>
          <a:prstGeom prst="rect">
            <a:avLst/>
          </a:prstGeom>
        </p:spPr>
      </p:pic>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C9D3D1A0-DE65-22ED-728E-916301B8425B}"/>
              </a:ext>
            </a:extLst>
          </p:cNvPr>
          <p:cNvSpPr>
            <a:spLocks noChangeArrowheads="1"/>
          </p:cNvSpPr>
          <p:nvPr/>
        </p:nvSpPr>
        <p:spPr bwMode="auto">
          <a:xfrm>
            <a:off x="865239" y="1747800"/>
            <a:ext cx="10412361"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 &amp; Integrate Core Features:</a:t>
            </a:r>
            <a:r>
              <a:rPr kumimoji="0" lang="en-US" altLang="en-US" sz="2000" b="0" i="0" u="none" strike="noStrike" cap="none" normalizeH="0" baseline="0" dirty="0">
                <a:ln>
                  <a:noFill/>
                </a:ln>
                <a:solidFill>
                  <a:schemeClr val="tx1"/>
                </a:solidFill>
                <a:effectLst/>
                <a:latin typeface="Arial" panose="020B0604020202020204" pitchFamily="34" charset="0"/>
              </a:rPr>
              <a:t> Build essential components such as user interface, resume templates, and reference management, and ensure all features work seamlessly together.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New </a:t>
            </a:r>
            <a:r>
              <a:rPr lang="en-US" altLang="en-US" sz="2000" b="1" dirty="0">
                <a:latin typeface="Arial" panose="020B0604020202020204" pitchFamily="34" charset="0"/>
              </a:rPr>
              <a:t>Layouts:</a:t>
            </a:r>
            <a:r>
              <a:rPr lang="en-US" altLang="en-US" sz="2000" dirty="0">
                <a:latin typeface="Arial" panose="020B0604020202020204" pitchFamily="34" charset="0"/>
              </a:rPr>
              <a:t> New layouts and forms to be created.</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 &amp; Deployment:</a:t>
            </a:r>
            <a:r>
              <a:rPr kumimoji="0" lang="en-US" altLang="en-US" sz="2000" b="0" i="0" u="none" strike="noStrike" cap="none" normalizeH="0" baseline="0" dirty="0">
                <a:ln>
                  <a:noFill/>
                </a:ln>
                <a:solidFill>
                  <a:schemeClr val="tx1"/>
                </a:solidFill>
                <a:effectLst/>
                <a:latin typeface="Arial" panose="020B0604020202020204" pitchFamily="34" charset="0"/>
              </a:rPr>
              <a:t> Conduct thorough testing to identify and fix issues, then deploy the application to a live environment.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Launch &amp; Support:</a:t>
            </a:r>
            <a:r>
              <a:rPr kumimoji="0" lang="en-US" altLang="en-US" sz="2000" b="0" i="0" u="none" strike="noStrike" cap="none" normalizeH="0" baseline="0" dirty="0">
                <a:ln>
                  <a:noFill/>
                </a:ln>
                <a:solidFill>
                  <a:schemeClr val="tx1"/>
                </a:solidFill>
                <a:effectLst/>
                <a:latin typeface="Arial" panose="020B0604020202020204" pitchFamily="34" charset="0"/>
              </a:rPr>
              <a:t> Release the resume builder to users and provide ongoing support and updates based on user feedback.</a:t>
            </a:r>
          </a:p>
        </p:txBody>
      </p:sp>
      <p:sp>
        <p:nvSpPr>
          <p:cNvPr id="14" name="TextBox 13">
            <a:extLst>
              <a:ext uri="{FF2B5EF4-FFF2-40B4-BE49-F238E27FC236}">
                <a16:creationId xmlns:a16="http://schemas.microsoft.com/office/drawing/2014/main" id="{37897F01-B67F-5ABE-3637-94B2744E7952}"/>
              </a:ext>
            </a:extLst>
          </p:cNvPr>
          <p:cNvSpPr txBox="1"/>
          <p:nvPr/>
        </p:nvSpPr>
        <p:spPr>
          <a:xfrm>
            <a:off x="963562" y="1093527"/>
            <a:ext cx="6096000" cy="646331"/>
          </a:xfrm>
          <a:prstGeom prst="rect">
            <a:avLst/>
          </a:prstGeom>
          <a:noFill/>
        </p:spPr>
        <p:txBody>
          <a:bodyPr wrap="square">
            <a:spAutoFit/>
          </a:bodyPr>
          <a:lstStyle/>
          <a:p>
            <a:r>
              <a:rPr lang="en-IN" sz="3600" dirty="0">
                <a:latin typeface="+mj-lt"/>
              </a:rPr>
              <a:t>Future Plan of Action</a:t>
            </a:r>
            <a:r>
              <a:rPr lang="en-IN" sz="3600" dirty="0"/>
              <a:t>:</a:t>
            </a:r>
          </a:p>
        </p:txBody>
      </p:sp>
    </p:spTree>
    <p:extLst>
      <p:ext uri="{BB962C8B-B14F-4D97-AF65-F5344CB8AC3E}">
        <p14:creationId xmlns:p14="http://schemas.microsoft.com/office/powerpoint/2010/main" val="95213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B44EB2F-6620-0C2B-880B-9895D621B280}"/>
              </a:ext>
            </a:extLst>
          </p:cNvPr>
          <p:cNvSpPr txBox="1"/>
          <p:nvPr/>
        </p:nvSpPr>
        <p:spPr>
          <a:xfrm>
            <a:off x="1366684" y="1199535"/>
            <a:ext cx="8790039" cy="234737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b="1" dirty="0"/>
              <a:t>Resume Genius</a:t>
            </a:r>
            <a:r>
              <a:rPr lang="en-IN" sz="2000" dirty="0"/>
              <a:t>: A comprehensive guide to resume writing, formatting, and examples.</a:t>
            </a:r>
          </a:p>
          <a:p>
            <a:pPr marL="285750" indent="-285750">
              <a:lnSpc>
                <a:spcPct val="150000"/>
              </a:lnSpc>
              <a:buFont typeface="Arial" panose="020B0604020202020204" pitchFamily="34" charset="0"/>
              <a:buChar char="•"/>
            </a:pPr>
            <a:r>
              <a:rPr lang="en-IN" sz="2000" b="1" dirty="0"/>
              <a:t> Indeed's Resume Guide</a:t>
            </a:r>
            <a:r>
              <a:rPr lang="en-IN" sz="2000" dirty="0"/>
              <a:t>: Tips, examples, and a resume builder tool.</a:t>
            </a:r>
          </a:p>
          <a:p>
            <a:pPr marL="285750" indent="-285750">
              <a:lnSpc>
                <a:spcPct val="150000"/>
              </a:lnSpc>
              <a:buFont typeface="Arial" panose="020B0604020202020204" pitchFamily="34" charset="0"/>
              <a:buChar char="•"/>
            </a:pPr>
            <a:r>
              <a:rPr lang="en-IN" sz="2000" dirty="0"/>
              <a:t> </a:t>
            </a:r>
            <a:r>
              <a:rPr lang="en-IN" sz="2000" b="1" dirty="0"/>
              <a:t>LinkedIn's Resume Builder</a:t>
            </a:r>
            <a:r>
              <a:rPr lang="en-IN" sz="2000" dirty="0"/>
              <a:t>: A tool to help create a resume and LinkedIn profile.</a:t>
            </a:r>
          </a:p>
        </p:txBody>
      </p:sp>
      <p:sp>
        <p:nvSpPr>
          <p:cNvPr id="12" name="TextBox 11">
            <a:extLst>
              <a:ext uri="{FF2B5EF4-FFF2-40B4-BE49-F238E27FC236}">
                <a16:creationId xmlns:a16="http://schemas.microsoft.com/office/drawing/2014/main" id="{863E27A9-1745-DBAE-6806-603AA53C04CB}"/>
              </a:ext>
            </a:extLst>
          </p:cNvPr>
          <p:cNvSpPr txBox="1"/>
          <p:nvPr/>
        </p:nvSpPr>
        <p:spPr>
          <a:xfrm>
            <a:off x="1366684" y="491674"/>
            <a:ext cx="6096000" cy="646331"/>
          </a:xfrm>
          <a:prstGeom prst="rect">
            <a:avLst/>
          </a:prstGeom>
          <a:noFill/>
        </p:spPr>
        <p:txBody>
          <a:bodyPr wrap="square">
            <a:spAutoFit/>
          </a:bodyPr>
          <a:lstStyle/>
          <a:p>
            <a:r>
              <a:rPr lang="en-IN" sz="3600" dirty="0"/>
              <a:t>References:</a:t>
            </a:r>
          </a:p>
        </p:txBody>
      </p:sp>
    </p:spTree>
    <p:extLst>
      <p:ext uri="{BB962C8B-B14F-4D97-AF65-F5344CB8AC3E}">
        <p14:creationId xmlns:p14="http://schemas.microsoft.com/office/powerpoint/2010/main" val="1669023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pic>
        <p:nvPicPr>
          <p:cNvPr id="5" name="Content Placeholder 4">
            <a:extLst>
              <a:ext uri="{FF2B5EF4-FFF2-40B4-BE49-F238E27FC236}">
                <a16:creationId xmlns:a16="http://schemas.microsoft.com/office/drawing/2014/main" id="{CBE3E47E-1C45-FCA8-9C2C-36F12A47836A}"/>
              </a:ext>
            </a:extLst>
          </p:cNvPr>
          <p:cNvPicPr>
            <a:picLocks noGrp="1" noChangeAspect="1"/>
          </p:cNvPicPr>
          <p:nvPr>
            <p:ph sz="quarter" idx="10"/>
          </p:nvPr>
        </p:nvPicPr>
        <p:blipFill>
          <a:blip r:embed="rId2"/>
          <a:stretch>
            <a:fillRect/>
          </a:stretch>
        </p:blipFill>
        <p:spPr>
          <a:xfrm>
            <a:off x="6520898" y="1075480"/>
            <a:ext cx="4353488" cy="4353488"/>
          </a:xfrm>
        </p:spPr>
      </p:pic>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229441" y="501142"/>
            <a:ext cx="4640418" cy="767220"/>
          </a:xfrm>
        </p:spPr>
        <p:txBody>
          <a:bodyPr/>
          <a:lstStyle/>
          <a:p>
            <a:r>
              <a:rPr lang="en-US" dirty="0" err="1"/>
              <a:t>Abstarct</a:t>
            </a:r>
            <a:endParaRPr lang="en-US" dirty="0"/>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1381118" y="1356852"/>
            <a:ext cx="9748997" cy="4925960"/>
          </a:xfrm>
        </p:spPr>
        <p:txBody>
          <a:bodyPr>
            <a:noAutofit/>
          </a:bodyPr>
          <a:lstStyle/>
          <a:p>
            <a:pPr marL="0" indent="0" algn="just">
              <a:lnSpc>
                <a:spcPct val="160000"/>
              </a:lnSpc>
              <a:buNone/>
            </a:pPr>
            <a:r>
              <a:rPr lang="en-US" b="0" i="0" dirty="0">
                <a:solidFill>
                  <a:srgbClr val="000000"/>
                </a:solidFill>
                <a:effectLst/>
                <a:latin typeface="Open Sans" panose="020F0502020204030204" pitchFamily="34" charset="0"/>
              </a:rPr>
              <a:t>This is a Resume Builder application, created using HTML, CSS, and JavaScript, to serve users with an intuitive, user-friendly interface in creating professional resumes. Using this tool, users will be able to input their personal and professional information: contact details, work experiences, skills, and educations in a structured format. The application is responsive and thus will work on many devices and browsers. JavaScript dynamically generates and formats a resume layout while previewing the final document in real time. It also offers the download of finished resumes that are ready to print, thereby making the creation of professional documents easier with minimal effort. A neat, efficient design at the front provides a generally better user experience and makes this application quite practical for job seekers.</a:t>
            </a:r>
            <a:endParaRPr lang="en-US" dirty="0"/>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111045" y="481780"/>
            <a:ext cx="5000318" cy="1455074"/>
          </a:xfrm>
        </p:spPr>
        <p:txBody>
          <a:bodyPr/>
          <a:lstStyle/>
          <a:p>
            <a:r>
              <a:rPr lang="en-US" sz="3600" dirty="0"/>
              <a:t>Introduction</a:t>
            </a:r>
            <a:endParaRPr lang="en-US" dirty="0"/>
          </a:p>
        </p:txBody>
      </p:sp>
      <p:sp>
        <p:nvSpPr>
          <p:cNvPr id="7" name="TextBox 6">
            <a:extLst>
              <a:ext uri="{FF2B5EF4-FFF2-40B4-BE49-F238E27FC236}">
                <a16:creationId xmlns:a16="http://schemas.microsoft.com/office/drawing/2014/main" id="{5BD32F60-2902-3C2F-0D03-7FD86248B51B}"/>
              </a:ext>
            </a:extLst>
          </p:cNvPr>
          <p:cNvSpPr txBox="1"/>
          <p:nvPr/>
        </p:nvSpPr>
        <p:spPr>
          <a:xfrm>
            <a:off x="1111045" y="1651819"/>
            <a:ext cx="10707329" cy="3785652"/>
          </a:xfrm>
          <a:prstGeom prst="rect">
            <a:avLst/>
          </a:prstGeom>
          <a:noFill/>
        </p:spPr>
        <p:txBody>
          <a:bodyPr wrap="square">
            <a:spAutoFit/>
          </a:bodyPr>
          <a:lstStyle/>
          <a:p>
            <a:endParaRPr lang="en-US" sz="4800" dirty="0"/>
          </a:p>
          <a:p>
            <a:pP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Developed using </a:t>
            </a:r>
            <a:r>
              <a:rPr lang="en-US" sz="2400" b="1" dirty="0">
                <a:latin typeface="Open Sans" panose="020B0606030504020204" pitchFamily="34" charset="0"/>
                <a:ea typeface="Open Sans" panose="020B0606030504020204" pitchFamily="34" charset="0"/>
                <a:cs typeface="Open Sans" panose="020B0606030504020204" pitchFamily="34" charset="0"/>
              </a:rPr>
              <a:t>HTML, </a:t>
            </a:r>
            <a:r>
              <a:rPr lang="en-US" sz="2000" b="1" dirty="0">
                <a:latin typeface="Open Sans" panose="020B0606030504020204" pitchFamily="34" charset="0"/>
                <a:ea typeface="Open Sans" panose="020B0606030504020204" pitchFamily="34" charset="0"/>
                <a:cs typeface="Open Sans" panose="020B0606030504020204" pitchFamily="34" charset="0"/>
              </a:rPr>
              <a:t>CSS</a:t>
            </a:r>
            <a:r>
              <a:rPr lang="en-US" sz="2400" b="1" dirty="0">
                <a:latin typeface="Open Sans" panose="020B0606030504020204" pitchFamily="34" charset="0"/>
                <a:ea typeface="Open Sans" panose="020B0606030504020204" pitchFamily="34" charset="0"/>
                <a:cs typeface="Open Sans" panose="020B0606030504020204" pitchFamily="34" charset="0"/>
              </a:rPr>
              <a:t>, and JavaScript</a:t>
            </a:r>
            <a:r>
              <a:rPr lang="en-US" sz="2400" dirty="0">
                <a:latin typeface="Open Sans" panose="020B0606030504020204" pitchFamily="34" charset="0"/>
                <a:ea typeface="Open Sans" panose="020B0606030504020204" pitchFamily="34" charset="0"/>
                <a:cs typeface="Open Sans" panose="020B0606030504020204" pitchFamily="34" charset="0"/>
              </a:rPr>
              <a:t> for seamless performance across platforms.</a:t>
            </a:r>
          </a:p>
          <a:p>
            <a:pPr>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Designed to create </a:t>
            </a:r>
            <a:r>
              <a:rPr lang="en-US" sz="2400" b="1" dirty="0">
                <a:latin typeface="Open Sans" panose="020B0606030504020204" pitchFamily="34" charset="0"/>
                <a:ea typeface="Open Sans" panose="020B0606030504020204" pitchFamily="34" charset="0"/>
                <a:cs typeface="Open Sans" panose="020B0606030504020204" pitchFamily="34" charset="0"/>
              </a:rPr>
              <a:t>professional resumes</a:t>
            </a:r>
            <a:r>
              <a:rPr lang="en-US" sz="2400" dirty="0">
                <a:latin typeface="Open Sans" panose="020B0606030504020204" pitchFamily="34" charset="0"/>
                <a:ea typeface="Open Sans" panose="020B0606030504020204" pitchFamily="34" charset="0"/>
                <a:cs typeface="Open Sans" panose="020B0606030504020204" pitchFamily="34" charset="0"/>
              </a:rPr>
              <a:t> quickly and efficiently.</a:t>
            </a:r>
          </a:p>
          <a:p>
            <a:pPr>
              <a:buFont typeface="Arial" panose="020B0604020202020204" pitchFamily="34" charset="0"/>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Features a </a:t>
            </a:r>
            <a:r>
              <a:rPr lang="en-US" sz="2400" b="1" dirty="0">
                <a:latin typeface="Open Sans" panose="020B0606030504020204" pitchFamily="34" charset="0"/>
                <a:ea typeface="Open Sans" panose="020B0606030504020204" pitchFamily="34" charset="0"/>
                <a:cs typeface="Open Sans" panose="020B0606030504020204" pitchFamily="34" charset="0"/>
              </a:rPr>
              <a:t>user-friendly interface</a:t>
            </a:r>
            <a:r>
              <a:rPr lang="en-US" sz="2400" dirty="0">
                <a:latin typeface="Open Sans" panose="020B0606030504020204" pitchFamily="34" charset="0"/>
                <a:ea typeface="Open Sans" panose="020B0606030504020204" pitchFamily="34" charset="0"/>
                <a:cs typeface="Open Sans" panose="020B0606030504020204" pitchFamily="34" charset="0"/>
              </a:rPr>
              <a:t> that simplifies the input of personal and professional details.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8D005730-0605-D2FB-5FD1-EE6EE4C785D5}"/>
              </a:ext>
            </a:extLst>
          </p:cNvPr>
          <p:cNvSpPr>
            <a:spLocks noChangeArrowheads="1"/>
          </p:cNvSpPr>
          <p:nvPr/>
        </p:nvSpPr>
        <p:spPr bwMode="auto">
          <a:xfrm>
            <a:off x="1258527" y="800406"/>
            <a:ext cx="929148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Provides a </a:t>
            </a:r>
            <a:r>
              <a:rPr kumimoji="0" lang="en-US" altLang="en-US" sz="2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real-time preview</a:t>
            </a: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of the resume layout as users input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Offers </a:t>
            </a:r>
            <a:r>
              <a:rPr kumimoji="0" lang="en-US" altLang="en-US" sz="2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responsive design</a:t>
            </a: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ensuring compatibility on desktop, tablet, and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Allows users to </a:t>
            </a:r>
            <a:r>
              <a:rPr kumimoji="0" lang="en-US" altLang="en-US" sz="2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download their completed resume</a:t>
            </a:r>
            <a:r>
              <a:rPr kumimoji="0" lang="en-US" altLang="en-US" sz="24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in a print-ready format (e.g., PDF).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Open Sans" panose="020B0606030504020204" pitchFamily="34" charset="0"/>
                <a:ea typeface="Open Sans" panose="020B0606030504020204" pitchFamily="34" charset="0"/>
                <a:cs typeface="Open Sans" panose="020B0606030504020204" pitchFamily="34" charset="0"/>
              </a:rPr>
              <a:t>Ensures </a:t>
            </a:r>
            <a:r>
              <a:rPr lang="en-US" sz="2400" b="1" dirty="0">
                <a:latin typeface="Open Sans" panose="020B0606030504020204" pitchFamily="34" charset="0"/>
                <a:ea typeface="Open Sans" panose="020B0606030504020204" pitchFamily="34" charset="0"/>
                <a:cs typeface="Open Sans" panose="020B0606030504020204" pitchFamily="34" charset="0"/>
              </a:rPr>
              <a:t>data privacy</a:t>
            </a:r>
            <a:r>
              <a:rPr lang="en-US" sz="2400" dirty="0">
                <a:latin typeface="Open Sans" panose="020B0606030504020204" pitchFamily="34" charset="0"/>
                <a:ea typeface="Open Sans" panose="020B0606030504020204" pitchFamily="34" charset="0"/>
                <a:cs typeface="Open Sans" panose="020B0606030504020204" pitchFamily="34" charset="0"/>
              </a:rPr>
              <a:t>, as all information is processed locally on the user's device without any server-side interaction</a:t>
            </a:r>
            <a:r>
              <a:rPr lang="en-US" sz="2400" dirty="0">
                <a:latin typeface="+mj-lt"/>
              </a:rPr>
              <a:t>.</a:t>
            </a: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AA22EE9-3BD6-A1D8-BC2D-BEEEBD1B1CED}"/>
              </a:ext>
            </a:extLst>
          </p:cNvPr>
          <p:cNvSpPr txBox="1"/>
          <p:nvPr/>
        </p:nvSpPr>
        <p:spPr>
          <a:xfrm>
            <a:off x="1445341" y="365940"/>
            <a:ext cx="10038736" cy="646331"/>
          </a:xfrm>
          <a:prstGeom prst="rect">
            <a:avLst/>
          </a:prstGeom>
          <a:noFill/>
        </p:spPr>
        <p:txBody>
          <a:bodyPr wrap="square">
            <a:spAutoFit/>
          </a:bodyPr>
          <a:lstStyle/>
          <a:p>
            <a:r>
              <a:rPr lang="en-IN" sz="3600" dirty="0">
                <a:latin typeface="+mj-lt"/>
              </a:rPr>
              <a:t>Related Works</a:t>
            </a:r>
          </a:p>
        </p:txBody>
      </p:sp>
      <p:sp>
        <p:nvSpPr>
          <p:cNvPr id="11" name="Rectangle 1">
            <a:extLst>
              <a:ext uri="{FF2B5EF4-FFF2-40B4-BE49-F238E27FC236}">
                <a16:creationId xmlns:a16="http://schemas.microsoft.com/office/drawing/2014/main" id="{96A4FE68-6F19-64E3-48E8-A521C8C8E9E8}"/>
              </a:ext>
            </a:extLst>
          </p:cNvPr>
          <p:cNvSpPr>
            <a:spLocks noChangeArrowheads="1"/>
          </p:cNvSpPr>
          <p:nvPr/>
        </p:nvSpPr>
        <p:spPr bwMode="auto">
          <a:xfrm>
            <a:off x="1553498" y="1239209"/>
            <a:ext cx="9409470" cy="4659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Zety</a:t>
            </a:r>
            <a:r>
              <a:rPr kumimoji="0" lang="en-US" altLang="en-US" sz="20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Resume Builder</a:t>
            </a:r>
            <a:r>
              <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20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Zety</a:t>
            </a:r>
            <a:r>
              <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offers a user-friendly interface and professional templates. While it provides a straightforward way to create resumes, many customization options and advanced features require a paid subscription.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Google Docs Resume Templates</a:t>
            </a:r>
            <a:r>
              <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Google Docs provides free, basic resume templates that are easy to access and edit. However, they require manual formatting and lack the automated features found in dedicated resume builders.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LinkedIn Resume Builder</a:t>
            </a:r>
            <a:r>
              <a:rPr kumimoji="0" lang="en-US" altLang="en-US" sz="20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LinkedIn simplifies resume creation by allowing users to convert their profiles into resumes. Though quick and convenient, it lacks robust customization features and flexibility.</a:t>
            </a:r>
          </a:p>
        </p:txBody>
      </p:sp>
    </p:spTree>
    <p:extLst>
      <p:ext uri="{BB962C8B-B14F-4D97-AF65-F5344CB8AC3E}">
        <p14:creationId xmlns:p14="http://schemas.microsoft.com/office/powerpoint/2010/main" val="29061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78861B4-9170-B09A-7463-6F6FDDC26A4A}"/>
              </a:ext>
            </a:extLst>
          </p:cNvPr>
          <p:cNvSpPr txBox="1"/>
          <p:nvPr/>
        </p:nvSpPr>
        <p:spPr>
          <a:xfrm>
            <a:off x="1209368" y="1014870"/>
            <a:ext cx="6096000" cy="646331"/>
          </a:xfrm>
          <a:prstGeom prst="rect">
            <a:avLst/>
          </a:prstGeom>
          <a:noFill/>
        </p:spPr>
        <p:txBody>
          <a:bodyPr wrap="square">
            <a:spAutoFit/>
          </a:bodyPr>
          <a:lstStyle/>
          <a:p>
            <a:r>
              <a:rPr lang="en-IN" sz="3600" dirty="0">
                <a:latin typeface="+mj-lt"/>
              </a:rPr>
              <a:t>Prior work</a:t>
            </a:r>
          </a:p>
        </p:txBody>
      </p:sp>
      <p:sp>
        <p:nvSpPr>
          <p:cNvPr id="14" name="Rectangle 1">
            <a:extLst>
              <a:ext uri="{FF2B5EF4-FFF2-40B4-BE49-F238E27FC236}">
                <a16:creationId xmlns:a16="http://schemas.microsoft.com/office/drawing/2014/main" id="{DCB32552-FC51-326E-892C-5D68F4C7FF14}"/>
              </a:ext>
            </a:extLst>
          </p:cNvPr>
          <p:cNvSpPr>
            <a:spLocks noChangeArrowheads="1"/>
          </p:cNvSpPr>
          <p:nvPr/>
        </p:nvSpPr>
        <p:spPr bwMode="auto">
          <a:xfrm>
            <a:off x="963562" y="2222371"/>
            <a:ext cx="95176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Online Resume Builders</a:t>
            </a:r>
            <a:r>
              <a:rPr kumimoji="0" lang="en-US" altLang="en-US" sz="2000" b="0" i="0" u="none" strike="noStrike" cap="none" normalizeH="0" baseline="0" dirty="0">
                <a:ln>
                  <a:noFill/>
                </a:ln>
                <a:solidFill>
                  <a:schemeClr val="tx1"/>
                </a:solidFill>
                <a:effectLst/>
                <a:latin typeface="Arial" panose="020B0604020202020204" pitchFamily="34" charset="0"/>
              </a:rPr>
              <a:t>: Tools like </a:t>
            </a:r>
            <a:r>
              <a:rPr kumimoji="0" lang="en-US" altLang="en-US" sz="2000" b="0" i="0" u="none" strike="noStrike" cap="none" normalizeH="0" baseline="0" dirty="0" err="1">
                <a:ln>
                  <a:noFill/>
                </a:ln>
                <a:solidFill>
                  <a:schemeClr val="tx1"/>
                </a:solidFill>
                <a:effectLst/>
                <a:latin typeface="Arial" panose="020B0604020202020204" pitchFamily="34" charset="0"/>
              </a:rPr>
              <a:t>Zety</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rPr>
              <a:t>Novoresume</a:t>
            </a:r>
            <a:r>
              <a:rPr kumimoji="0" lang="en-US" altLang="en-US" sz="2000" b="0" i="0" u="none" strike="noStrike" cap="none" normalizeH="0" baseline="0" dirty="0">
                <a:ln>
                  <a:noFill/>
                </a:ln>
                <a:solidFill>
                  <a:schemeClr val="tx1"/>
                </a:solidFill>
                <a:effectLst/>
                <a:latin typeface="Arial" panose="020B0604020202020204" pitchFamily="34" charset="0"/>
              </a:rPr>
              <a:t> offer customizable templates and real-time feedback but often require payment for full features.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Google Docs Templates</a:t>
            </a:r>
            <a:r>
              <a:rPr kumimoji="0" lang="en-US" altLang="en-US" sz="2000" b="0" i="0" u="none" strike="noStrike" cap="none" normalizeH="0" baseline="0" dirty="0">
                <a:ln>
                  <a:noFill/>
                </a:ln>
                <a:solidFill>
                  <a:schemeClr val="tx1"/>
                </a:solidFill>
                <a:effectLst/>
                <a:latin typeface="Arial" panose="020B0604020202020204" pitchFamily="34" charset="0"/>
              </a:rPr>
              <a:t>: Provide basic, free templates that are easy to use but lack advanced formatting and design capabilities.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LinkedIn Resume Export</a:t>
            </a:r>
            <a:r>
              <a:rPr kumimoji="0" lang="en-US" altLang="en-US" sz="2000" b="0" i="0" u="none" strike="noStrike" cap="none" normalizeH="0" baseline="0" dirty="0">
                <a:ln>
                  <a:noFill/>
                </a:ln>
                <a:solidFill>
                  <a:schemeClr val="tx1"/>
                </a:solidFill>
                <a:effectLst/>
                <a:latin typeface="Arial" panose="020B0604020202020204" pitchFamily="34" charset="0"/>
              </a:rPr>
              <a:t>: Converts LinkedIn profiles into resumes, offering a quick solution with limited customization options.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382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D4C44890-4F4D-4689-1A11-CF6D8C85847A}"/>
              </a:ext>
            </a:extLst>
          </p:cNvPr>
          <p:cNvSpPr>
            <a:spLocks noChangeArrowheads="1"/>
          </p:cNvSpPr>
          <p:nvPr/>
        </p:nvSpPr>
        <p:spPr bwMode="auto">
          <a:xfrm>
            <a:off x="1465006" y="1564675"/>
            <a:ext cx="966511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Experience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Effective resume builders prioritize ease of use with intuitive interfaces and real-time previews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Customization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Customizable templates allow users to tailor resumes for specific job applications, enhancing relevance</a:t>
            </a:r>
          </a:p>
          <a:p>
            <a:pPr marL="0" marR="0" lvl="0" indent="0" algn="l" defTabSz="914400" rtl="0" eaLnBrk="0" fontAlgn="base" latinLnBrk="0" hangingPunct="0">
              <a:lnSpc>
                <a:spcPct val="150000"/>
              </a:lnSpc>
              <a:spcBef>
                <a:spcPct val="0"/>
              </a:spcBef>
              <a:spcAft>
                <a:spcPct val="0"/>
              </a:spcAft>
              <a:buClrTx/>
              <a:buSzTx/>
              <a:buFontTx/>
              <a:buChar char="•"/>
              <a:tabLst/>
            </a:pPr>
            <a:r>
              <a:rPr lang="en-US" sz="2000" b="1" dirty="0">
                <a:latin typeface="Arial" panose="020B0604020202020204" pitchFamily="34" charset="0"/>
                <a:ea typeface="Open Sans" panose="020B0606030504020204" pitchFamily="34" charset="0"/>
                <a:cs typeface="Arial" panose="020B0604020202020204" pitchFamily="34" charset="0"/>
              </a:rPr>
              <a:t>Visual Design</a:t>
            </a:r>
            <a:r>
              <a:rPr lang="en-US" sz="2000" dirty="0">
                <a:latin typeface="Arial" panose="020B0604020202020204" pitchFamily="34" charset="0"/>
                <a:ea typeface="Open Sans" panose="020B0606030504020204" pitchFamily="34" charset="0"/>
                <a:cs typeface="Arial" panose="020B0604020202020204" pitchFamily="34" charset="0"/>
              </a:rPr>
              <a:t>: Aesthetically pleasing designs can improve resume effectiveness and visibility to employers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Privacy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Ensuring data protection through local processing or secure storage addresses privacy concerns</a:t>
            </a:r>
          </a:p>
        </p:txBody>
      </p:sp>
      <p:sp>
        <p:nvSpPr>
          <p:cNvPr id="14" name="TextBox 13">
            <a:extLst>
              <a:ext uri="{FF2B5EF4-FFF2-40B4-BE49-F238E27FC236}">
                <a16:creationId xmlns:a16="http://schemas.microsoft.com/office/drawing/2014/main" id="{11D6AC1E-2FBA-F21B-E113-E44C9662AC52}"/>
              </a:ext>
            </a:extLst>
          </p:cNvPr>
          <p:cNvSpPr txBox="1"/>
          <p:nvPr/>
        </p:nvSpPr>
        <p:spPr>
          <a:xfrm>
            <a:off x="1730477" y="798559"/>
            <a:ext cx="6096000" cy="646331"/>
          </a:xfrm>
          <a:prstGeom prst="rect">
            <a:avLst/>
          </a:prstGeom>
          <a:noFill/>
        </p:spPr>
        <p:txBody>
          <a:bodyPr wrap="square">
            <a:spAutoFit/>
          </a:bodyPr>
          <a:lstStyle/>
          <a:p>
            <a:r>
              <a:rPr lang="en-IN" sz="3600" dirty="0">
                <a:latin typeface="+mj-lt"/>
              </a:rPr>
              <a:t>Literature Survey </a:t>
            </a:r>
          </a:p>
        </p:txBody>
      </p:sp>
    </p:spTree>
    <p:extLst>
      <p:ext uri="{BB962C8B-B14F-4D97-AF65-F5344CB8AC3E}">
        <p14:creationId xmlns:p14="http://schemas.microsoft.com/office/powerpoint/2010/main" val="230201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E90B292-6099-E245-E33D-ACBBD359D607}"/>
              </a:ext>
            </a:extLst>
          </p:cNvPr>
          <p:cNvSpPr txBox="1"/>
          <p:nvPr/>
        </p:nvSpPr>
        <p:spPr>
          <a:xfrm>
            <a:off x="884903" y="228288"/>
            <a:ext cx="13332543" cy="584775"/>
          </a:xfrm>
          <a:prstGeom prst="rect">
            <a:avLst/>
          </a:prstGeom>
          <a:noFill/>
        </p:spPr>
        <p:txBody>
          <a:bodyPr wrap="square">
            <a:spAutoFit/>
          </a:bodyPr>
          <a:lstStyle/>
          <a:p>
            <a:r>
              <a:rPr lang="en-IN" sz="3200" dirty="0">
                <a:latin typeface="+mj-lt"/>
              </a:rPr>
              <a:t>Identified/Limitations/</a:t>
            </a:r>
            <a:r>
              <a:rPr lang="en-US" sz="3200" dirty="0">
                <a:latin typeface="+mj-lt"/>
              </a:rPr>
              <a:t> Short Comings in the expected work</a:t>
            </a:r>
            <a:endParaRPr lang="en-IN" sz="3200" dirty="0">
              <a:latin typeface="+mj-lt"/>
            </a:endParaRPr>
          </a:p>
        </p:txBody>
      </p:sp>
      <p:sp>
        <p:nvSpPr>
          <p:cNvPr id="14" name="Rectangle 1">
            <a:extLst>
              <a:ext uri="{FF2B5EF4-FFF2-40B4-BE49-F238E27FC236}">
                <a16:creationId xmlns:a16="http://schemas.microsoft.com/office/drawing/2014/main" id="{C95E1413-B4A4-85E7-A66A-3B259CB269D6}"/>
              </a:ext>
            </a:extLst>
          </p:cNvPr>
          <p:cNvSpPr>
            <a:spLocks noChangeArrowheads="1"/>
          </p:cNvSpPr>
          <p:nvPr/>
        </p:nvSpPr>
        <p:spPr bwMode="auto">
          <a:xfrm>
            <a:off x="997620" y="1103010"/>
            <a:ext cx="10196759"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Limited Customization</a:t>
            </a:r>
            <a:r>
              <a:rPr kumimoji="0" lang="en-US" altLang="en-US" sz="2000" b="0" i="0" u="none" strike="noStrike" cap="none" normalizeH="0" baseline="0" dirty="0">
                <a:ln>
                  <a:noFill/>
                </a:ln>
                <a:solidFill>
                  <a:schemeClr val="tx1"/>
                </a:solidFill>
                <a:effectLst/>
                <a:latin typeface="Arial" panose="020B0604020202020204" pitchFamily="34" charset="0"/>
              </a:rPr>
              <a:t>: Many resume builders offer only a fixed set of templates and limited customization options, which can restrict users’ ability to create unique, personalized resumes.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Platform Constraints</a:t>
            </a:r>
            <a:r>
              <a:rPr kumimoji="0" lang="en-US" altLang="en-US" sz="2000" b="0" i="0" u="none" strike="noStrike" cap="none" normalizeH="0" baseline="0" dirty="0">
                <a:ln>
                  <a:noFill/>
                </a:ln>
                <a:solidFill>
                  <a:schemeClr val="tx1"/>
                </a:solidFill>
                <a:effectLst/>
                <a:latin typeface="Arial" panose="020B0604020202020204" pitchFamily="34" charset="0"/>
              </a:rPr>
              <a:t>: Mobile resume builders may lack the comprehensive features available on desktop versions, affecting the overall functionality and ease of use.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Design Limitations</a:t>
            </a:r>
            <a:r>
              <a:rPr kumimoji="0" lang="en-US" altLang="en-US" sz="2000" b="0" i="0" u="none" strike="noStrike" cap="none" normalizeH="0" baseline="0" dirty="0">
                <a:ln>
                  <a:noFill/>
                </a:ln>
                <a:solidFill>
                  <a:schemeClr val="tx1"/>
                </a:solidFill>
                <a:effectLst/>
                <a:latin typeface="Arial" panose="020B0604020202020204" pitchFamily="34" charset="0"/>
              </a:rPr>
              <a:t>: While some builders offer extensive design options, others may not provide sufficient flexibility, leading to less visually appealing or professional-looking resumes.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Complexity</a:t>
            </a:r>
            <a:r>
              <a:rPr kumimoji="0" lang="en-US" altLang="en-US" sz="2000" b="0" i="0" u="none" strike="noStrike" cap="none" normalizeH="0" baseline="0" dirty="0">
                <a:ln>
                  <a:noFill/>
                </a:ln>
                <a:solidFill>
                  <a:schemeClr val="tx1"/>
                </a:solidFill>
                <a:effectLst/>
                <a:latin typeface="Arial" panose="020B0604020202020204" pitchFamily="34" charset="0"/>
              </a:rPr>
              <a:t>: For those who use custom HTML/CSS, creating a resume requires technical knowledge, making it less accessible to non-technical users</a:t>
            </a:r>
          </a:p>
        </p:txBody>
      </p:sp>
    </p:spTree>
    <p:extLst>
      <p:ext uri="{BB962C8B-B14F-4D97-AF65-F5344CB8AC3E}">
        <p14:creationId xmlns:p14="http://schemas.microsoft.com/office/powerpoint/2010/main" val="8225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14AA7B5-E9AB-6EAC-25D6-27F5E93B9089}"/>
              </a:ext>
            </a:extLst>
          </p:cNvPr>
          <p:cNvSpPr txBox="1"/>
          <p:nvPr/>
        </p:nvSpPr>
        <p:spPr>
          <a:xfrm>
            <a:off x="973394" y="960928"/>
            <a:ext cx="10038735" cy="2347374"/>
          </a:xfrm>
          <a:prstGeom prst="rect">
            <a:avLst/>
          </a:prstGeom>
          <a:noFill/>
        </p:spPr>
        <p:txBody>
          <a:bodyPr wrap="square">
            <a:spAutoFit/>
          </a:bodyPr>
          <a:lstStyle/>
          <a:p>
            <a:pPr>
              <a:lnSpc>
                <a:spcPct val="150000"/>
              </a:lnSpc>
            </a:pPr>
            <a:r>
              <a:rPr lang="en-IN" sz="2000" b="1" dirty="0"/>
              <a:t>Frontend:</a:t>
            </a:r>
            <a:endParaRPr lang="en-IN" sz="2000" dirty="0"/>
          </a:p>
          <a:p>
            <a:pPr>
              <a:lnSpc>
                <a:spcPct val="150000"/>
              </a:lnSpc>
              <a:buFont typeface="+mj-lt"/>
              <a:buAutoNum type="arabicPeriod"/>
            </a:pPr>
            <a:r>
              <a:rPr lang="en-IN" sz="2000" b="1" dirty="0"/>
              <a:t>HTML5 : For Structuring the website.</a:t>
            </a:r>
          </a:p>
          <a:p>
            <a:pPr>
              <a:lnSpc>
                <a:spcPct val="150000"/>
              </a:lnSpc>
              <a:buFont typeface="+mj-lt"/>
              <a:buAutoNum type="arabicPeriod"/>
            </a:pPr>
            <a:r>
              <a:rPr lang="en-IN" sz="2000" b="1" dirty="0"/>
              <a:t>CSS3 / Bootstrap :</a:t>
            </a:r>
            <a:r>
              <a:rPr lang="en-IN" sz="2000" dirty="0"/>
              <a:t> For designing and styling the web pages.</a:t>
            </a:r>
          </a:p>
          <a:p>
            <a:pPr>
              <a:lnSpc>
                <a:spcPct val="150000"/>
              </a:lnSpc>
            </a:pPr>
            <a:r>
              <a:rPr lang="en-IN" sz="2000" b="1" dirty="0"/>
              <a:t>Backend:</a:t>
            </a:r>
            <a:endParaRPr lang="en-IN" sz="2000" dirty="0"/>
          </a:p>
          <a:p>
            <a:pPr>
              <a:lnSpc>
                <a:spcPct val="150000"/>
              </a:lnSpc>
              <a:buFont typeface="+mj-lt"/>
              <a:buAutoNum type="arabicPeriod"/>
            </a:pPr>
            <a:r>
              <a:rPr lang="en-IN" sz="2000" b="1" dirty="0"/>
              <a:t>JavaScript / TypeScript:</a:t>
            </a:r>
            <a:r>
              <a:rPr lang="en-IN" sz="2000" dirty="0"/>
              <a:t> For frontend logic and interaction.</a:t>
            </a:r>
          </a:p>
        </p:txBody>
      </p:sp>
      <p:sp>
        <p:nvSpPr>
          <p:cNvPr id="15" name="TextBox 14">
            <a:extLst>
              <a:ext uri="{FF2B5EF4-FFF2-40B4-BE49-F238E27FC236}">
                <a16:creationId xmlns:a16="http://schemas.microsoft.com/office/drawing/2014/main" id="{BD311E0C-F05D-B4DE-D9DD-4FD409D535DD}"/>
              </a:ext>
            </a:extLst>
          </p:cNvPr>
          <p:cNvSpPr txBox="1"/>
          <p:nvPr/>
        </p:nvSpPr>
        <p:spPr>
          <a:xfrm>
            <a:off x="973394" y="474095"/>
            <a:ext cx="6096000" cy="646331"/>
          </a:xfrm>
          <a:prstGeom prst="rect">
            <a:avLst/>
          </a:prstGeom>
          <a:noFill/>
        </p:spPr>
        <p:txBody>
          <a:bodyPr wrap="square">
            <a:spAutoFit/>
          </a:bodyPr>
          <a:lstStyle/>
          <a:p>
            <a:r>
              <a:rPr lang="en-IN" sz="3600" dirty="0">
                <a:latin typeface="+mj-lt"/>
              </a:rPr>
              <a:t>Technology Stack:</a:t>
            </a:r>
          </a:p>
        </p:txBody>
      </p:sp>
    </p:spTree>
    <p:extLst>
      <p:ext uri="{BB962C8B-B14F-4D97-AF65-F5344CB8AC3E}">
        <p14:creationId xmlns:p14="http://schemas.microsoft.com/office/powerpoint/2010/main" val="222454668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conference presentation</Template>
  <TotalTime>114</TotalTime>
  <Words>784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Open Sans</vt:lpstr>
      <vt:lpstr>Segoe UI</vt:lpstr>
      <vt:lpstr>Tisa Offc Serif Pro</vt:lpstr>
      <vt:lpstr>Univers Light</vt:lpstr>
      <vt:lpstr>Custom</vt:lpstr>
      <vt:lpstr>RESUME BUILDER Your professional story starts with us! </vt:lpstr>
      <vt:lpstr>Abstarct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gavinolla sreeshanth reddy</dc:creator>
  <cp:lastModifiedBy>kanduri sripaada</cp:lastModifiedBy>
  <cp:revision>2</cp:revision>
  <dcterms:created xsi:type="dcterms:W3CDTF">2024-09-13T12:51:59Z</dcterms:created>
  <dcterms:modified xsi:type="dcterms:W3CDTF">2024-09-13T14:54:03Z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