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13"/>
  </p:notesMasterIdLst>
  <p:sldIdLst>
    <p:sldId id="256" r:id="rId2"/>
    <p:sldId id="257" r:id="rId3"/>
    <p:sldId id="258" r:id="rId4"/>
    <p:sldId id="270" r:id="rId5"/>
    <p:sldId id="269" r:id="rId6"/>
    <p:sldId id="268" r:id="rId7"/>
    <p:sldId id="267" r:id="rId8"/>
    <p:sldId id="266" r:id="rId9"/>
    <p:sldId id="265"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7ACF4-44DB-4270-B3D8-31E09E87C06B}" type="datetimeFigureOut">
              <a:rPr lang="en-IN" smtClean="0"/>
              <a:t>13-09-2024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AE909-AE51-4837-A1DD-0F08B38A4DE1}" type="slidenum">
              <a:rPr lang="en-IN" smtClean="0"/>
              <a:t>‹#›</a:t>
            </a:fld>
            <a:endParaRPr lang="en-IN"/>
          </a:p>
        </p:txBody>
      </p:sp>
    </p:spTree>
    <p:extLst>
      <p:ext uri="{BB962C8B-B14F-4D97-AF65-F5344CB8AC3E}">
        <p14:creationId xmlns:p14="http://schemas.microsoft.com/office/powerpoint/2010/main" val="303568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F9978A-7C89-457D-B52F-2AE6238C284A}" type="datetime1">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2726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347B5-1082-4FCF-A93E-AC6C6D6C4276}" type="datetime1">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51116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4ED1E-7C6B-4FAF-B4AD-3B96ACC437C5}" type="datetime1">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54438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C5151-0555-4849-94A4-B8599631D81C}" type="datetime1">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10721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598DE-2495-48B7-B6B5-D0A8595007BB}" type="datetime1">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28117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BC69C-648C-40F8-8DCC-789BA0CB168C}" type="datetime1">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10949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EE9C30-707B-4790-A3A3-FEAE0D9364D5}" type="datetime1">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20844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CFA51-06BB-467B-B803-33CE391B81FE}" type="datetime1">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30695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A8610-1D4B-467C-AF6F-0EEC62782064}" type="datetime1">
              <a:rPr lang="en-US" smtClean="0"/>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24404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6BFBB2-7D6A-4CE1-9940-BBB96783D536}" type="datetime1">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6425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ADA8EA-44E9-4720-AEC6-003A76E7EE45}" type="datetime1">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49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EEBCA-55E4-44E6-AB4D-13C8EAA1781E}" type="datetime1">
              <a:rPr lang="en-US" smtClean="0"/>
              <a:t>9/13/2024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1CAF0-5C54-4693-A944-B9005369A5D2}" type="slidenum">
              <a:rPr lang="en-US" smtClean="0"/>
              <a:t>‹#›</a:t>
            </a:fld>
            <a:endParaRPr lang="en-US"/>
          </a:p>
        </p:txBody>
      </p:sp>
    </p:spTree>
    <p:extLst>
      <p:ext uri="{BB962C8B-B14F-4D97-AF65-F5344CB8AC3E}">
        <p14:creationId xmlns:p14="http://schemas.microsoft.com/office/powerpoint/2010/main" val="3223842444"/>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5791-AAD0-45AD-A7BF-BF2109CDF43C}"/>
              </a:ext>
            </a:extLst>
          </p:cNvPr>
          <p:cNvSpPr>
            <a:spLocks noGrp="1"/>
          </p:cNvSpPr>
          <p:nvPr>
            <p:ph type="ctrTitle"/>
          </p:nvPr>
        </p:nvSpPr>
        <p:spPr>
          <a:xfrm>
            <a:off x="1974778" y="165641"/>
            <a:ext cx="9144000" cy="1193800"/>
          </a:xfrm>
        </p:spPr>
        <p:txBody>
          <a:bodyPr>
            <a:normAutofit/>
          </a:bodyPr>
          <a:lstStyle/>
          <a:p>
            <a:r>
              <a:rPr lang="en-GB" sz="4800" b="1" dirty="0">
                <a:latin typeface="CGOMEGA"/>
              </a:rPr>
              <a:t>CVR COLLEGE OF ENGINEERING</a:t>
            </a:r>
            <a:br>
              <a:rPr lang="en-GB" dirty="0"/>
            </a:br>
            <a:r>
              <a:rPr lang="en-GB" sz="2200" b="1" dirty="0"/>
              <a:t>DEPARTMENT OF COMPUTER SCIENCE AND ENGINEERING</a:t>
            </a:r>
            <a:endParaRPr lang="en-US" sz="2200" b="1" dirty="0"/>
          </a:p>
        </p:txBody>
      </p:sp>
      <p:sp>
        <p:nvSpPr>
          <p:cNvPr id="3" name="Subtitle 2">
            <a:extLst>
              <a:ext uri="{FF2B5EF4-FFF2-40B4-BE49-F238E27FC236}">
                <a16:creationId xmlns:a16="http://schemas.microsoft.com/office/drawing/2014/main" id="{AC0FB84A-3050-49DE-8082-0A16A5E3C6A2}"/>
              </a:ext>
            </a:extLst>
          </p:cNvPr>
          <p:cNvSpPr>
            <a:spLocks noGrp="1"/>
          </p:cNvSpPr>
          <p:nvPr>
            <p:ph type="subTitle" idx="1"/>
          </p:nvPr>
        </p:nvSpPr>
        <p:spPr>
          <a:xfrm>
            <a:off x="1524000" y="1744394"/>
            <a:ext cx="9144000" cy="3995224"/>
          </a:xfrm>
        </p:spPr>
        <p:txBody>
          <a:bodyPr>
            <a:normAutofit/>
          </a:bodyPr>
          <a:lstStyle/>
          <a:p>
            <a:r>
              <a:rPr lang="en-GB" dirty="0"/>
              <a:t>A Project seminar-I </a:t>
            </a:r>
          </a:p>
          <a:p>
            <a:r>
              <a:rPr lang="en-GB" dirty="0"/>
              <a:t>on</a:t>
            </a:r>
          </a:p>
          <a:p>
            <a:r>
              <a:rPr lang="en-GB" dirty="0"/>
              <a:t>Resume Builder</a:t>
            </a:r>
          </a:p>
          <a:p>
            <a:r>
              <a:rPr lang="en-GB" dirty="0"/>
              <a:t>by </a:t>
            </a:r>
          </a:p>
          <a:p>
            <a:r>
              <a:rPr lang="en-GB" dirty="0"/>
              <a:t>K.Sripaada-22B81A05EF</a:t>
            </a:r>
          </a:p>
          <a:p>
            <a:r>
              <a:rPr lang="en-GB" dirty="0"/>
              <a:t>N.Sankeerth-22QA1A05C0</a:t>
            </a:r>
          </a:p>
          <a:p>
            <a:r>
              <a:rPr lang="en-GB" dirty="0"/>
              <a:t>G.Sreeshanth-22B81A05EE</a:t>
            </a:r>
          </a:p>
          <a:p>
            <a:r>
              <a:rPr lang="en-GB" dirty="0"/>
              <a:t>Under guidance of</a:t>
            </a:r>
          </a:p>
          <a:p>
            <a:endParaRPr lang="en-US" dirty="0"/>
          </a:p>
        </p:txBody>
      </p:sp>
      <p:pic>
        <p:nvPicPr>
          <p:cNvPr id="4" name="Picture 3">
            <a:extLst>
              <a:ext uri="{FF2B5EF4-FFF2-40B4-BE49-F238E27FC236}">
                <a16:creationId xmlns:a16="http://schemas.microsoft.com/office/drawing/2014/main" id="{53E3538D-A912-4011-A701-A832AF41AE3C}"/>
              </a:ext>
            </a:extLst>
          </p:cNvPr>
          <p:cNvPicPr>
            <a:picLocks noChangeAspect="1"/>
          </p:cNvPicPr>
          <p:nvPr/>
        </p:nvPicPr>
        <p:blipFill>
          <a:blip r:embed="rId2"/>
          <a:stretch>
            <a:fillRect/>
          </a:stretch>
        </p:blipFill>
        <p:spPr>
          <a:xfrm>
            <a:off x="687686" y="301042"/>
            <a:ext cx="1167619" cy="922998"/>
          </a:xfrm>
          <a:prstGeom prst="rect">
            <a:avLst/>
          </a:prstGeom>
        </p:spPr>
      </p:pic>
      <p:sp>
        <p:nvSpPr>
          <p:cNvPr id="5" name="Slide Number Placeholder 4">
            <a:extLst>
              <a:ext uri="{FF2B5EF4-FFF2-40B4-BE49-F238E27FC236}">
                <a16:creationId xmlns:a16="http://schemas.microsoft.com/office/drawing/2014/main" id="{6A6CCC7B-15E4-47F3-AE2C-6A9A72FB3B3B}"/>
              </a:ext>
            </a:extLst>
          </p:cNvPr>
          <p:cNvSpPr>
            <a:spLocks noGrp="1"/>
          </p:cNvSpPr>
          <p:nvPr>
            <p:ph type="sldNum" sz="quarter" idx="12"/>
          </p:nvPr>
        </p:nvSpPr>
        <p:spPr/>
        <p:txBody>
          <a:bodyPr/>
          <a:lstStyle/>
          <a:p>
            <a:fld id="{A3A1CAF0-5C54-4693-A944-B9005369A5D2}" type="slidenum">
              <a:rPr lang="en-US" smtClean="0"/>
              <a:t>1</a:t>
            </a:fld>
            <a:endParaRPr lang="en-US"/>
          </a:p>
        </p:txBody>
      </p:sp>
    </p:spTree>
    <p:extLst>
      <p:ext uri="{BB962C8B-B14F-4D97-AF65-F5344CB8AC3E}">
        <p14:creationId xmlns:p14="http://schemas.microsoft.com/office/powerpoint/2010/main" val="410186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2F-5DF2-4B18-89FA-21557C50117C}"/>
              </a:ext>
            </a:extLst>
          </p:cNvPr>
          <p:cNvSpPr>
            <a:spLocks noGrp="1"/>
          </p:cNvSpPr>
          <p:nvPr>
            <p:ph type="title"/>
          </p:nvPr>
        </p:nvSpPr>
        <p:spPr>
          <a:xfrm>
            <a:off x="155601" y="443236"/>
            <a:ext cx="10515600" cy="801066"/>
          </a:xfrm>
        </p:spPr>
        <p:txBody>
          <a:bodyPr>
            <a:normAutofit/>
          </a:bodyPr>
          <a:lstStyle/>
          <a:p>
            <a:r>
              <a:rPr lang="en-IN" sz="4400" b="1" dirty="0">
                <a:latin typeface="+mj-lt"/>
              </a:rPr>
              <a:t>Future Plan of Action</a:t>
            </a:r>
            <a:r>
              <a:rPr lang="en-IN" sz="4400" b="1" dirty="0"/>
              <a:t>:</a:t>
            </a:r>
          </a:p>
        </p:txBody>
      </p:sp>
      <p:sp>
        <p:nvSpPr>
          <p:cNvPr id="3" name="Slide Number Placeholder 2">
            <a:extLst>
              <a:ext uri="{FF2B5EF4-FFF2-40B4-BE49-F238E27FC236}">
                <a16:creationId xmlns:a16="http://schemas.microsoft.com/office/drawing/2014/main" id="{F33D5915-077A-43BF-908D-AF03A29064A1}"/>
              </a:ext>
            </a:extLst>
          </p:cNvPr>
          <p:cNvSpPr>
            <a:spLocks noGrp="1"/>
          </p:cNvSpPr>
          <p:nvPr>
            <p:ph type="sldNum" sz="quarter" idx="12"/>
          </p:nvPr>
        </p:nvSpPr>
        <p:spPr/>
        <p:txBody>
          <a:bodyPr/>
          <a:lstStyle/>
          <a:p>
            <a:fld id="{A3A1CAF0-5C54-4693-A944-B9005369A5D2}" type="slidenum">
              <a:rPr lang="en-US" smtClean="0"/>
              <a:t>10</a:t>
            </a:fld>
            <a:endParaRPr lang="en-US"/>
          </a:p>
        </p:txBody>
      </p:sp>
      <p:sp>
        <p:nvSpPr>
          <p:cNvPr id="4" name="TextBox 3">
            <a:extLst>
              <a:ext uri="{FF2B5EF4-FFF2-40B4-BE49-F238E27FC236}">
                <a16:creationId xmlns:a16="http://schemas.microsoft.com/office/drawing/2014/main" id="{257E03F1-86C6-9F18-415B-E8259806F7DA}"/>
              </a:ext>
            </a:extLst>
          </p:cNvPr>
          <p:cNvSpPr txBox="1"/>
          <p:nvPr/>
        </p:nvSpPr>
        <p:spPr>
          <a:xfrm>
            <a:off x="232475" y="1441342"/>
            <a:ext cx="11437749" cy="3266985"/>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Develop &amp; Integrate Core Features:</a:t>
            </a:r>
            <a:r>
              <a:rPr kumimoji="0" lang="en-US" altLang="en-US" sz="2000" b="0" i="0" u="none" strike="noStrike" cap="none" normalizeH="0" baseline="0" dirty="0">
                <a:ln>
                  <a:noFill/>
                </a:ln>
                <a:solidFill>
                  <a:schemeClr val="tx1"/>
                </a:solidFill>
                <a:effectLst/>
                <a:latin typeface="Arial" panose="020B0604020202020204" pitchFamily="34" charset="0"/>
              </a:rPr>
              <a:t> Build essential components such as user interface, resume templates, and reference management, and ensure all features work seamlessly together.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New </a:t>
            </a:r>
            <a:r>
              <a:rPr lang="en-US" altLang="en-US" sz="2000" b="1" dirty="0">
                <a:latin typeface="Arial" panose="020B0604020202020204" pitchFamily="34" charset="0"/>
              </a:rPr>
              <a:t>Layouts:</a:t>
            </a:r>
            <a:r>
              <a:rPr lang="en-US" altLang="en-US" sz="2000" dirty="0">
                <a:latin typeface="Arial" panose="020B0604020202020204" pitchFamily="34" charset="0"/>
              </a:rPr>
              <a:t> New layouts and forms to be created.</a:t>
            </a: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Testing &amp; Deployment:</a:t>
            </a:r>
            <a:r>
              <a:rPr kumimoji="0" lang="en-US" altLang="en-US" sz="2000" b="0" i="0" u="none" strike="noStrike" cap="none" normalizeH="0" baseline="0" dirty="0">
                <a:ln>
                  <a:noFill/>
                </a:ln>
                <a:solidFill>
                  <a:schemeClr val="tx1"/>
                </a:solidFill>
                <a:effectLst/>
                <a:latin typeface="Arial" panose="020B0604020202020204" pitchFamily="34" charset="0"/>
              </a:rPr>
              <a:t> Conduct thorough testing to identify and fix issues, then deploy the application to a live environment.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Launch &amp; Support:</a:t>
            </a:r>
            <a:r>
              <a:rPr kumimoji="0" lang="en-US" altLang="en-US" sz="2000" b="0" i="0" u="none" strike="noStrike" cap="none" normalizeH="0" baseline="0" dirty="0">
                <a:ln>
                  <a:noFill/>
                </a:ln>
                <a:solidFill>
                  <a:schemeClr val="tx1"/>
                </a:solidFill>
                <a:effectLst/>
                <a:latin typeface="Arial" panose="020B0604020202020204" pitchFamily="34" charset="0"/>
              </a:rPr>
              <a:t> Release the resume builder to users and provide ongoing support and updates based on user feedback.</a:t>
            </a:r>
          </a:p>
        </p:txBody>
      </p:sp>
    </p:spTree>
    <p:extLst>
      <p:ext uri="{BB962C8B-B14F-4D97-AF65-F5344CB8AC3E}">
        <p14:creationId xmlns:p14="http://schemas.microsoft.com/office/powerpoint/2010/main" val="144823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21D2-C9DC-4496-BD77-939E03138FC8}"/>
              </a:ext>
            </a:extLst>
          </p:cNvPr>
          <p:cNvSpPr>
            <a:spLocks noGrp="1"/>
          </p:cNvSpPr>
          <p:nvPr>
            <p:ph type="title"/>
          </p:nvPr>
        </p:nvSpPr>
        <p:spPr>
          <a:xfrm>
            <a:off x="227364" y="932498"/>
            <a:ext cx="10515600" cy="1325563"/>
          </a:xfrm>
        </p:spPr>
        <p:txBody>
          <a:bodyPr>
            <a:normAutofit/>
          </a:bodyPr>
          <a:lstStyle/>
          <a:p>
            <a:r>
              <a:rPr lang="en-IN" sz="4400" b="1" dirty="0"/>
              <a:t>References:</a:t>
            </a:r>
          </a:p>
        </p:txBody>
      </p:sp>
      <p:sp>
        <p:nvSpPr>
          <p:cNvPr id="3" name="Slide Number Placeholder 2">
            <a:extLst>
              <a:ext uri="{FF2B5EF4-FFF2-40B4-BE49-F238E27FC236}">
                <a16:creationId xmlns:a16="http://schemas.microsoft.com/office/drawing/2014/main" id="{496A66F2-D91E-40EC-B66B-4B47AAE34BEB}"/>
              </a:ext>
            </a:extLst>
          </p:cNvPr>
          <p:cNvSpPr>
            <a:spLocks noGrp="1"/>
          </p:cNvSpPr>
          <p:nvPr>
            <p:ph type="sldNum" sz="quarter" idx="12"/>
          </p:nvPr>
        </p:nvSpPr>
        <p:spPr/>
        <p:txBody>
          <a:bodyPr/>
          <a:lstStyle/>
          <a:p>
            <a:fld id="{A3A1CAF0-5C54-4693-A944-B9005369A5D2}" type="slidenum">
              <a:rPr lang="en-US" smtClean="0"/>
              <a:t>11</a:t>
            </a:fld>
            <a:endParaRPr lang="en-US"/>
          </a:p>
        </p:txBody>
      </p:sp>
      <p:sp>
        <p:nvSpPr>
          <p:cNvPr id="4" name="TextBox 3">
            <a:extLst>
              <a:ext uri="{FF2B5EF4-FFF2-40B4-BE49-F238E27FC236}">
                <a16:creationId xmlns:a16="http://schemas.microsoft.com/office/drawing/2014/main" id="{AEF62A03-EBD5-0FCE-D411-19810EDC4892}"/>
              </a:ext>
            </a:extLst>
          </p:cNvPr>
          <p:cNvSpPr txBox="1"/>
          <p:nvPr/>
        </p:nvSpPr>
        <p:spPr>
          <a:xfrm>
            <a:off x="356461" y="2474627"/>
            <a:ext cx="9740685" cy="14296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a:t>Resume Genius</a:t>
            </a:r>
            <a:r>
              <a:rPr lang="en-IN" sz="2000" dirty="0"/>
              <a:t>: A comprehensive guide to resume writing, formatting, and examples.</a:t>
            </a:r>
          </a:p>
          <a:p>
            <a:pPr marL="285750" indent="-285750">
              <a:lnSpc>
                <a:spcPct val="150000"/>
              </a:lnSpc>
              <a:buFont typeface="Arial" panose="020B0604020202020204" pitchFamily="34" charset="0"/>
              <a:buChar char="•"/>
            </a:pPr>
            <a:r>
              <a:rPr lang="en-IN" sz="2000" b="1" dirty="0"/>
              <a:t> Indeed's Resume Guide</a:t>
            </a:r>
            <a:r>
              <a:rPr lang="en-IN" sz="2000" dirty="0"/>
              <a:t>: Tips, examples, and a resume builder tool.</a:t>
            </a:r>
          </a:p>
          <a:p>
            <a:pPr marL="285750" indent="-285750">
              <a:lnSpc>
                <a:spcPct val="150000"/>
              </a:lnSpc>
              <a:buFont typeface="Arial" panose="020B0604020202020204" pitchFamily="34" charset="0"/>
              <a:buChar char="•"/>
            </a:pPr>
            <a:r>
              <a:rPr lang="en-IN" sz="2000" dirty="0"/>
              <a:t> </a:t>
            </a:r>
            <a:r>
              <a:rPr lang="en-IN" sz="2000" b="1" dirty="0"/>
              <a:t>LinkedIn's Resume Builder</a:t>
            </a:r>
            <a:r>
              <a:rPr lang="en-IN" sz="2000" dirty="0"/>
              <a:t>: A tool to help create a resume and LinkedIn profile.</a:t>
            </a:r>
          </a:p>
        </p:txBody>
      </p:sp>
    </p:spTree>
    <p:extLst>
      <p:ext uri="{BB962C8B-B14F-4D97-AF65-F5344CB8AC3E}">
        <p14:creationId xmlns:p14="http://schemas.microsoft.com/office/powerpoint/2010/main" val="209765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5925-3251-476A-A03A-1718B5C73ABD}"/>
              </a:ext>
            </a:extLst>
          </p:cNvPr>
          <p:cNvSpPr>
            <a:spLocks noGrp="1"/>
          </p:cNvSpPr>
          <p:nvPr>
            <p:ph type="title"/>
          </p:nvPr>
        </p:nvSpPr>
        <p:spPr>
          <a:xfrm>
            <a:off x="838200" y="18256"/>
            <a:ext cx="10515600" cy="1290040"/>
          </a:xfrm>
        </p:spPr>
        <p:txBody>
          <a:bodyPr/>
          <a:lstStyle/>
          <a:p>
            <a:r>
              <a:rPr lang="en-GB" b="1" dirty="0"/>
              <a:t>Contents</a:t>
            </a:r>
            <a:endParaRPr lang="en-US" b="1" dirty="0"/>
          </a:p>
        </p:txBody>
      </p:sp>
      <p:sp>
        <p:nvSpPr>
          <p:cNvPr id="4" name="TextBox 3">
            <a:extLst>
              <a:ext uri="{FF2B5EF4-FFF2-40B4-BE49-F238E27FC236}">
                <a16:creationId xmlns:a16="http://schemas.microsoft.com/office/drawing/2014/main" id="{D1AA05B9-9D49-4B89-83A9-5D1B89988644}"/>
              </a:ext>
            </a:extLst>
          </p:cNvPr>
          <p:cNvSpPr txBox="1"/>
          <p:nvPr/>
        </p:nvSpPr>
        <p:spPr>
          <a:xfrm>
            <a:off x="1540436" y="1057172"/>
            <a:ext cx="7925952" cy="4524315"/>
          </a:xfrm>
          <a:prstGeom prst="rect">
            <a:avLst/>
          </a:prstGeom>
          <a:noFill/>
        </p:spPr>
        <p:txBody>
          <a:bodyPr wrap="none" rtlCol="0">
            <a:spAutoFit/>
          </a:bodyPr>
          <a:lstStyle/>
          <a:p>
            <a:pPr marL="342900" indent="-342900">
              <a:buAutoNum type="arabicPeriod"/>
            </a:pPr>
            <a:r>
              <a:rPr lang="en-GB" sz="2400" dirty="0"/>
              <a:t>Abstract</a:t>
            </a:r>
          </a:p>
          <a:p>
            <a:pPr marL="342900" indent="-342900">
              <a:buAutoNum type="arabicPeriod"/>
            </a:pPr>
            <a:r>
              <a:rPr lang="en-GB" sz="2400" dirty="0"/>
              <a:t>Introduction</a:t>
            </a:r>
          </a:p>
          <a:p>
            <a:pPr marL="342900" indent="-342900">
              <a:buAutoNum type="arabicPeriod"/>
            </a:pPr>
            <a:r>
              <a:rPr lang="en-GB" sz="2400" dirty="0"/>
              <a:t>Related works </a:t>
            </a:r>
          </a:p>
          <a:p>
            <a:pPr marL="342900" indent="-342900">
              <a:buAutoNum type="arabicPeriod"/>
            </a:pPr>
            <a:r>
              <a:rPr lang="en-US" sz="2400" dirty="0"/>
              <a:t>Prior Work</a:t>
            </a:r>
          </a:p>
          <a:p>
            <a:pPr marL="342900" indent="-342900">
              <a:buAutoNum type="arabicPeriod"/>
            </a:pPr>
            <a:r>
              <a:rPr lang="en-US" sz="2400" dirty="0"/>
              <a:t>Literature Survey</a:t>
            </a:r>
          </a:p>
          <a:p>
            <a:pPr marL="342900" indent="-342900">
              <a:buAutoNum type="arabicPeriod"/>
            </a:pPr>
            <a:r>
              <a:rPr lang="en-IN" sz="2400" dirty="0"/>
              <a:t>Identified/Limitations/</a:t>
            </a:r>
            <a:r>
              <a:rPr lang="en-US" sz="2400" dirty="0"/>
              <a:t> Short Comings in the expected work</a:t>
            </a:r>
          </a:p>
          <a:p>
            <a:pPr marL="342900" indent="-342900">
              <a:buAutoNum type="arabicPeriod"/>
            </a:pPr>
            <a:r>
              <a:rPr lang="en-IN" sz="2400" dirty="0"/>
              <a:t>Technology Stack</a:t>
            </a:r>
          </a:p>
          <a:p>
            <a:pPr marL="342900" indent="-342900">
              <a:buAutoNum type="arabicPeriod"/>
            </a:pPr>
            <a:r>
              <a:rPr lang="en-IN" sz="2400" dirty="0"/>
              <a:t>Future Plan of Action</a:t>
            </a:r>
          </a:p>
          <a:p>
            <a:pPr marL="342900" indent="-342900">
              <a:buAutoNum type="arabicPeriod"/>
            </a:pPr>
            <a:r>
              <a:rPr lang="en-IN" sz="2400" dirty="0"/>
              <a:t>References</a:t>
            </a:r>
            <a:endParaRPr lang="en-US" sz="2400" dirty="0"/>
          </a:p>
          <a:p>
            <a:pPr marL="342900" indent="-342900">
              <a:buAutoNum type="arabicPeriod"/>
            </a:pPr>
            <a:endParaRPr lang="en-GB" sz="2400" b="1" dirty="0"/>
          </a:p>
          <a:p>
            <a:pPr marL="342900" indent="-342900">
              <a:buAutoNum type="arabicPeriod"/>
            </a:pPr>
            <a:endParaRPr lang="en-GB" sz="2400" b="1" dirty="0"/>
          </a:p>
          <a:p>
            <a:pPr marL="342900" indent="-342900">
              <a:buAutoNum type="arabicPeriod"/>
            </a:pPr>
            <a:endParaRPr lang="en-GB" sz="2400" b="1" dirty="0"/>
          </a:p>
        </p:txBody>
      </p:sp>
      <p:sp>
        <p:nvSpPr>
          <p:cNvPr id="3" name="Slide Number Placeholder 2">
            <a:extLst>
              <a:ext uri="{FF2B5EF4-FFF2-40B4-BE49-F238E27FC236}">
                <a16:creationId xmlns:a16="http://schemas.microsoft.com/office/drawing/2014/main" id="{3E0D6E6B-9A73-4869-B239-EFB79569E2B4}"/>
              </a:ext>
            </a:extLst>
          </p:cNvPr>
          <p:cNvSpPr>
            <a:spLocks noGrp="1"/>
          </p:cNvSpPr>
          <p:nvPr>
            <p:ph type="sldNum" sz="quarter" idx="12"/>
          </p:nvPr>
        </p:nvSpPr>
        <p:spPr/>
        <p:txBody>
          <a:bodyPr/>
          <a:lstStyle/>
          <a:p>
            <a:fld id="{A3A1CAF0-5C54-4693-A944-B9005369A5D2}" type="slidenum">
              <a:rPr lang="en-US" smtClean="0"/>
              <a:t>2</a:t>
            </a:fld>
            <a:endParaRPr lang="en-US"/>
          </a:p>
        </p:txBody>
      </p:sp>
    </p:spTree>
    <p:extLst>
      <p:ext uri="{BB962C8B-B14F-4D97-AF65-F5344CB8AC3E}">
        <p14:creationId xmlns:p14="http://schemas.microsoft.com/office/powerpoint/2010/main" val="245445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03CF-502E-4E3F-AAEB-C4A4E5C28D72}"/>
              </a:ext>
            </a:extLst>
          </p:cNvPr>
          <p:cNvSpPr>
            <a:spLocks noGrp="1"/>
          </p:cNvSpPr>
          <p:nvPr>
            <p:ph type="title"/>
          </p:nvPr>
        </p:nvSpPr>
        <p:spPr>
          <a:xfrm>
            <a:off x="432741" y="2451488"/>
            <a:ext cx="10515600" cy="1325563"/>
          </a:xfrm>
        </p:spPr>
        <p:txBody>
          <a:bodyPr>
            <a:normAutofit fontScale="90000"/>
          </a:bodyPr>
          <a:lstStyle/>
          <a:p>
            <a:r>
              <a:rPr lang="en-GB" b="1" dirty="0"/>
              <a:t>Abstract:</a:t>
            </a:r>
            <a:br>
              <a:rPr lang="en-GB" b="1" dirty="0"/>
            </a:br>
            <a:r>
              <a:rPr lang="en-US" sz="2600" b="0" i="0" dirty="0">
                <a:solidFill>
                  <a:srgbClr val="000000"/>
                </a:solidFill>
                <a:effectLst/>
                <a:latin typeface="+mn-lt"/>
              </a:rPr>
              <a:t>This is a Resume Builder application, created using HTML, CSS, and JavaScript, to serve users with an intuitive, user-friendly interface in creating professional resumes. Using this tool, users will be able to input their personal and professional information: contact details, work experiences, skills, and educations in a structured format. The application is responsive and thus will work on many devices and browsers. JavaScript dynamically generates and formats a resume layout while previewing the final document in real time. It also offers the download of finished resumes that are ready to print, thereby making the creation of professional documents easier with minimal effort. A neat, efficient design at the front provides a generally better user experience and makes this application quite practical for job seekers.</a:t>
            </a:r>
            <a:br>
              <a:rPr lang="en-US" dirty="0"/>
            </a:br>
            <a:endParaRPr lang="en-US" b="1" dirty="0"/>
          </a:p>
        </p:txBody>
      </p:sp>
      <p:sp>
        <p:nvSpPr>
          <p:cNvPr id="3" name="Slide Number Placeholder 2">
            <a:extLst>
              <a:ext uri="{FF2B5EF4-FFF2-40B4-BE49-F238E27FC236}">
                <a16:creationId xmlns:a16="http://schemas.microsoft.com/office/drawing/2014/main" id="{64B27C3F-625E-4076-B800-BC37742C7F92}"/>
              </a:ext>
            </a:extLst>
          </p:cNvPr>
          <p:cNvSpPr>
            <a:spLocks noGrp="1"/>
          </p:cNvSpPr>
          <p:nvPr>
            <p:ph type="sldNum" sz="quarter" idx="12"/>
          </p:nvPr>
        </p:nvSpPr>
        <p:spPr/>
        <p:txBody>
          <a:bodyPr/>
          <a:lstStyle/>
          <a:p>
            <a:fld id="{A3A1CAF0-5C54-4693-A944-B9005369A5D2}" type="slidenum">
              <a:rPr lang="en-US" smtClean="0"/>
              <a:t>3</a:t>
            </a:fld>
            <a:endParaRPr lang="en-US"/>
          </a:p>
        </p:txBody>
      </p:sp>
    </p:spTree>
    <p:extLst>
      <p:ext uri="{BB962C8B-B14F-4D97-AF65-F5344CB8AC3E}">
        <p14:creationId xmlns:p14="http://schemas.microsoft.com/office/powerpoint/2010/main" val="415771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F81E-803B-41EB-9960-FEB387D2813B}"/>
              </a:ext>
            </a:extLst>
          </p:cNvPr>
          <p:cNvSpPr>
            <a:spLocks noGrp="1"/>
          </p:cNvSpPr>
          <p:nvPr>
            <p:ph type="title"/>
          </p:nvPr>
        </p:nvSpPr>
        <p:spPr>
          <a:xfrm>
            <a:off x="198238" y="3978072"/>
            <a:ext cx="10515600" cy="1325563"/>
          </a:xfrm>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b="1" dirty="0"/>
              <a:t>Introduction:</a:t>
            </a:r>
            <a:br>
              <a:rPr lang="en-GB" b="1" dirty="0"/>
            </a:br>
            <a:r>
              <a:rPr lang="en-US" sz="2600" dirty="0">
                <a:latin typeface="+mn-lt"/>
                <a:ea typeface="Open Sans" panose="020B0606030504020204" pitchFamily="34" charset="0"/>
                <a:cs typeface="Open Sans" panose="020B0606030504020204" pitchFamily="34" charset="0"/>
              </a:rPr>
              <a:t>Developed using </a:t>
            </a:r>
            <a:r>
              <a:rPr lang="en-US" sz="2600" b="1" dirty="0">
                <a:latin typeface="+mn-lt"/>
                <a:ea typeface="Open Sans" panose="020B0606030504020204" pitchFamily="34" charset="0"/>
                <a:cs typeface="Open Sans" panose="020B0606030504020204" pitchFamily="34" charset="0"/>
              </a:rPr>
              <a:t>HTML, CSS, and JavaScript</a:t>
            </a:r>
            <a:r>
              <a:rPr lang="en-US" sz="2600" dirty="0">
                <a:latin typeface="+mn-lt"/>
                <a:ea typeface="Open Sans" panose="020B0606030504020204" pitchFamily="34" charset="0"/>
                <a:cs typeface="Open Sans" panose="020B0606030504020204" pitchFamily="34" charset="0"/>
              </a:rPr>
              <a:t> for seamless performance across platforms.</a:t>
            </a:r>
            <a:br>
              <a:rPr lang="en-US" sz="2600" dirty="0">
                <a:latin typeface="+mn-lt"/>
                <a:ea typeface="Open Sans" panose="020B0606030504020204" pitchFamily="34" charset="0"/>
                <a:cs typeface="Open Sans" panose="020B0606030504020204" pitchFamily="34" charset="0"/>
              </a:rPr>
            </a:br>
            <a:br>
              <a:rPr lang="en-US" sz="2600" dirty="0">
                <a:latin typeface="+mn-lt"/>
                <a:ea typeface="Open Sans" panose="020B0606030504020204" pitchFamily="34" charset="0"/>
                <a:cs typeface="Open Sans" panose="020B0606030504020204" pitchFamily="34" charset="0"/>
              </a:rPr>
            </a:br>
            <a:r>
              <a:rPr lang="en-US" sz="2600" dirty="0">
                <a:latin typeface="+mn-lt"/>
                <a:ea typeface="Open Sans" panose="020B0606030504020204" pitchFamily="34" charset="0"/>
                <a:cs typeface="Open Sans" panose="020B0606030504020204" pitchFamily="34" charset="0"/>
              </a:rPr>
              <a:t>Designed to create </a:t>
            </a:r>
            <a:r>
              <a:rPr lang="en-US" sz="2600" b="1" dirty="0">
                <a:latin typeface="+mn-lt"/>
                <a:ea typeface="Open Sans" panose="020B0606030504020204" pitchFamily="34" charset="0"/>
                <a:cs typeface="Open Sans" panose="020B0606030504020204" pitchFamily="34" charset="0"/>
              </a:rPr>
              <a:t>professional resumes</a:t>
            </a:r>
            <a:r>
              <a:rPr lang="en-US" sz="2600" dirty="0">
                <a:latin typeface="+mn-lt"/>
                <a:ea typeface="Open Sans" panose="020B0606030504020204" pitchFamily="34" charset="0"/>
                <a:cs typeface="Open Sans" panose="020B0606030504020204" pitchFamily="34" charset="0"/>
              </a:rPr>
              <a:t> quickly and efficiently.</a:t>
            </a:r>
            <a:br>
              <a:rPr lang="en-US" sz="2600" dirty="0">
                <a:latin typeface="+mn-lt"/>
                <a:ea typeface="Open Sans" panose="020B0606030504020204" pitchFamily="34" charset="0"/>
                <a:cs typeface="Open Sans" panose="020B0606030504020204" pitchFamily="34" charset="0"/>
              </a:rPr>
            </a:br>
            <a:br>
              <a:rPr lang="en-US" sz="2600" dirty="0">
                <a:latin typeface="+mn-lt"/>
                <a:ea typeface="Open Sans" panose="020B0606030504020204" pitchFamily="34" charset="0"/>
                <a:cs typeface="Open Sans" panose="020B0606030504020204" pitchFamily="34" charset="0"/>
              </a:rPr>
            </a:br>
            <a:r>
              <a:rPr lang="en-US" sz="2600" dirty="0">
                <a:latin typeface="+mn-lt"/>
                <a:ea typeface="Open Sans" panose="020B0606030504020204" pitchFamily="34" charset="0"/>
                <a:cs typeface="Open Sans" panose="020B0606030504020204" pitchFamily="34" charset="0"/>
              </a:rPr>
              <a:t>Features a </a:t>
            </a:r>
            <a:r>
              <a:rPr lang="en-US" sz="2600" b="1" dirty="0">
                <a:latin typeface="+mn-lt"/>
                <a:ea typeface="Open Sans" panose="020B0606030504020204" pitchFamily="34" charset="0"/>
                <a:cs typeface="Open Sans" panose="020B0606030504020204" pitchFamily="34" charset="0"/>
              </a:rPr>
              <a:t>user-friendly interface</a:t>
            </a:r>
            <a:r>
              <a:rPr lang="en-US" sz="2600" dirty="0">
                <a:latin typeface="+mn-lt"/>
                <a:ea typeface="Open Sans" panose="020B0606030504020204" pitchFamily="34" charset="0"/>
                <a:cs typeface="Open Sans" panose="020B0606030504020204" pitchFamily="34" charset="0"/>
              </a:rPr>
              <a:t> that simplifies the input of personal and professional details.</a:t>
            </a:r>
            <a:br>
              <a:rPr lang="en-US" sz="2600" dirty="0">
                <a:latin typeface="+mn-lt"/>
                <a:ea typeface="Open Sans" panose="020B0606030504020204" pitchFamily="34" charset="0"/>
                <a:cs typeface="Open Sans" panose="020B0606030504020204" pitchFamily="34" charset="0"/>
              </a:rPr>
            </a:br>
            <a:br>
              <a:rPr lang="en-US" sz="2600" dirty="0">
                <a:latin typeface="+mn-lt"/>
                <a:ea typeface="Open Sans" panose="020B0606030504020204" pitchFamily="34" charset="0"/>
                <a:cs typeface="Open Sans" panose="020B0606030504020204" pitchFamily="34" charset="0"/>
              </a:rPr>
            </a:br>
            <a:r>
              <a:rPr kumimoji="0" lang="en-US" altLang="en-US" sz="2600" b="0" i="0" u="none" strike="noStrike" cap="none" normalizeH="0" baseline="0" dirty="0">
                <a:ln>
                  <a:noFill/>
                </a:ln>
                <a:solidFill>
                  <a:schemeClr val="tx1"/>
                </a:solidFill>
                <a:effectLst/>
                <a:latin typeface="+mn-lt"/>
                <a:ea typeface="Open Sans" panose="020B0606030504020204" pitchFamily="34" charset="0"/>
                <a:cs typeface="Open Sans" panose="020B0606030504020204" pitchFamily="34" charset="0"/>
              </a:rPr>
              <a:t>Provides a </a:t>
            </a:r>
            <a:r>
              <a:rPr kumimoji="0" lang="en-US" altLang="en-US" sz="2600" b="1" i="0" u="none" strike="noStrike" cap="none" normalizeH="0" baseline="0" dirty="0">
                <a:ln>
                  <a:noFill/>
                </a:ln>
                <a:solidFill>
                  <a:schemeClr val="tx1"/>
                </a:solidFill>
                <a:effectLst/>
                <a:latin typeface="+mn-lt"/>
                <a:ea typeface="Open Sans" panose="020B0606030504020204" pitchFamily="34" charset="0"/>
                <a:cs typeface="Open Sans" panose="020B0606030504020204" pitchFamily="34" charset="0"/>
              </a:rPr>
              <a:t>real-time preview</a:t>
            </a:r>
            <a:r>
              <a:rPr kumimoji="0" lang="en-US" altLang="en-US" sz="2600" b="0" i="0" u="none" strike="noStrike" cap="none" normalizeH="0" baseline="0" dirty="0">
                <a:ln>
                  <a:noFill/>
                </a:ln>
                <a:solidFill>
                  <a:schemeClr val="tx1"/>
                </a:solidFill>
                <a:effectLst/>
                <a:latin typeface="+mn-lt"/>
                <a:ea typeface="Open Sans" panose="020B0606030504020204" pitchFamily="34" charset="0"/>
                <a:cs typeface="Open Sans" panose="020B0606030504020204" pitchFamily="34" charset="0"/>
              </a:rPr>
              <a:t> of the resume layout as users input data.</a:t>
            </a:r>
            <a:br>
              <a:rPr kumimoji="0" lang="en-US" altLang="en-US" sz="2600" b="0" i="0" u="none" strike="noStrike" cap="none" normalizeH="0" baseline="0" dirty="0">
                <a:ln>
                  <a:noFill/>
                </a:ln>
                <a:solidFill>
                  <a:schemeClr val="tx1"/>
                </a:solidFill>
                <a:effectLst/>
                <a:latin typeface="+mn-lt"/>
                <a:ea typeface="Open Sans" panose="020B0606030504020204" pitchFamily="34" charset="0"/>
                <a:cs typeface="Open Sans" panose="020B0606030504020204" pitchFamily="34" charset="0"/>
              </a:rPr>
            </a:br>
            <a:br>
              <a:rPr kumimoji="0" lang="en-US" altLang="en-US" sz="2600" b="0" i="0" u="none" strike="noStrike" cap="none" normalizeH="0" baseline="0" dirty="0">
                <a:ln>
                  <a:noFill/>
                </a:ln>
                <a:solidFill>
                  <a:schemeClr val="tx1"/>
                </a:solidFill>
                <a:effectLst/>
                <a:latin typeface="+mn-lt"/>
                <a:ea typeface="Open Sans" panose="020B0606030504020204" pitchFamily="34" charset="0"/>
                <a:cs typeface="Open Sans" panose="020B0606030504020204" pitchFamily="34" charset="0"/>
              </a:rPr>
            </a:br>
            <a:r>
              <a:rPr kumimoji="0" lang="en-US" altLang="en-US" sz="2600" b="0" i="0" u="none" strike="noStrike" cap="none" normalizeH="0" baseline="0" dirty="0">
                <a:ln>
                  <a:noFill/>
                </a:ln>
                <a:solidFill>
                  <a:schemeClr val="tx1"/>
                </a:solidFill>
                <a:effectLst/>
                <a:latin typeface="+mn-lt"/>
                <a:ea typeface="Open Sans" panose="020B0606030504020204" pitchFamily="34" charset="0"/>
                <a:cs typeface="Open Sans" panose="020B0606030504020204" pitchFamily="34" charset="0"/>
              </a:rPr>
              <a:t>Offers </a:t>
            </a:r>
            <a:r>
              <a:rPr kumimoji="0" lang="en-US" altLang="en-US" sz="2600" b="1" i="0" u="none" strike="noStrike" cap="none" normalizeH="0" baseline="0" dirty="0">
                <a:ln>
                  <a:noFill/>
                </a:ln>
                <a:solidFill>
                  <a:schemeClr val="tx1"/>
                </a:solidFill>
                <a:effectLst/>
                <a:latin typeface="+mn-lt"/>
                <a:ea typeface="Open Sans" panose="020B0606030504020204" pitchFamily="34" charset="0"/>
                <a:cs typeface="Open Sans" panose="020B0606030504020204" pitchFamily="34" charset="0"/>
              </a:rPr>
              <a:t>responsive design</a:t>
            </a:r>
            <a:r>
              <a:rPr kumimoji="0" lang="en-US" altLang="en-US" sz="2600" b="0" i="0" u="none" strike="noStrike" cap="none" normalizeH="0" baseline="0" dirty="0">
                <a:ln>
                  <a:noFill/>
                </a:ln>
                <a:solidFill>
                  <a:schemeClr val="tx1"/>
                </a:solidFill>
                <a:effectLst/>
                <a:latin typeface="+mn-lt"/>
                <a:ea typeface="Open Sans" panose="020B0606030504020204" pitchFamily="34" charset="0"/>
                <a:cs typeface="Open Sans" panose="020B0606030504020204" pitchFamily="34" charset="0"/>
              </a:rPr>
              <a:t>, ensuring compatibility on desktop, tablet, and mobile devices.</a:t>
            </a:r>
            <a:br>
              <a:rPr kumimoji="0" lang="en-US" altLang="en-US" sz="2600" b="0" i="0" u="none" strike="noStrike" cap="none" normalizeH="0" baseline="0" dirty="0">
                <a:ln>
                  <a:noFill/>
                </a:ln>
                <a:solidFill>
                  <a:schemeClr val="tx1"/>
                </a:solidFill>
                <a:effectLst/>
                <a:latin typeface="+mn-lt"/>
                <a:ea typeface="Open Sans" panose="020B0606030504020204" pitchFamily="34" charset="0"/>
                <a:cs typeface="Open Sans" panose="020B0606030504020204" pitchFamily="34" charset="0"/>
              </a:rPr>
            </a:br>
            <a:r>
              <a:rPr kumimoji="0" lang="en-US" altLang="en-US" sz="2600" b="0" i="0" u="none" strike="noStrike" cap="none" normalizeH="0" baseline="0" dirty="0">
                <a:ln>
                  <a:noFill/>
                </a:ln>
                <a:solidFill>
                  <a:schemeClr val="tx1"/>
                </a:solidFill>
                <a:effectLst/>
                <a:latin typeface="+mn-lt"/>
                <a:ea typeface="Open Sans" panose="020B0606030504020204" pitchFamily="34" charset="0"/>
                <a:cs typeface="Open Sans" panose="020B0606030504020204" pitchFamily="34" charset="0"/>
              </a:rPr>
              <a:t>Allows users to </a:t>
            </a:r>
            <a:r>
              <a:rPr kumimoji="0" lang="en-US" altLang="en-US" sz="2600" b="1" i="0" u="none" strike="noStrike" cap="none" normalizeH="0" baseline="0" dirty="0">
                <a:ln>
                  <a:noFill/>
                </a:ln>
                <a:solidFill>
                  <a:schemeClr val="tx1"/>
                </a:solidFill>
                <a:effectLst/>
                <a:latin typeface="+mn-lt"/>
                <a:ea typeface="Open Sans" panose="020B0606030504020204" pitchFamily="34" charset="0"/>
                <a:cs typeface="Open Sans" panose="020B0606030504020204" pitchFamily="34" charset="0"/>
              </a:rPr>
              <a:t>download their completed resume</a:t>
            </a:r>
            <a:r>
              <a:rPr kumimoji="0" lang="en-US" altLang="en-US" sz="2600" b="0" i="0" u="none" strike="noStrike" cap="none" normalizeH="0" baseline="0" dirty="0">
                <a:ln>
                  <a:noFill/>
                </a:ln>
                <a:solidFill>
                  <a:schemeClr val="tx1"/>
                </a:solidFill>
                <a:effectLst/>
                <a:latin typeface="+mn-lt"/>
                <a:ea typeface="Open Sans" panose="020B0606030504020204" pitchFamily="34" charset="0"/>
                <a:cs typeface="Open Sans" panose="020B0606030504020204" pitchFamily="34" charset="0"/>
              </a:rPr>
              <a:t> in a print-ready format (e.g., PDF). </a:t>
            </a:r>
            <a:br>
              <a:rPr kumimoji="0" lang="en-US" altLang="en-US" sz="2600" b="0" i="0" u="none" strike="noStrike" cap="none" normalizeH="0" baseline="0" dirty="0">
                <a:ln>
                  <a:noFill/>
                </a:ln>
                <a:solidFill>
                  <a:schemeClr val="tx1"/>
                </a:solidFill>
                <a:effectLst/>
                <a:latin typeface="+mn-lt"/>
                <a:ea typeface="Open Sans" panose="020B0606030504020204" pitchFamily="34" charset="0"/>
                <a:cs typeface="Open Sans" panose="020B0606030504020204" pitchFamily="34" charset="0"/>
              </a:rPr>
            </a:br>
            <a:br>
              <a:rPr lang="en-US" altLang="en-US" sz="2600" dirty="0">
                <a:latin typeface="+mn-lt"/>
                <a:ea typeface="Open Sans" panose="020B0606030504020204" pitchFamily="34" charset="0"/>
                <a:cs typeface="Open Sans" panose="020B0606030504020204" pitchFamily="34" charset="0"/>
              </a:rPr>
            </a:br>
            <a:r>
              <a:rPr lang="en-US" sz="2600" dirty="0">
                <a:latin typeface="+mn-lt"/>
                <a:ea typeface="Open Sans" panose="020B0606030504020204" pitchFamily="34" charset="0"/>
                <a:cs typeface="Open Sans" panose="020B0606030504020204" pitchFamily="34" charset="0"/>
              </a:rPr>
              <a:t>Ensures </a:t>
            </a:r>
            <a:r>
              <a:rPr lang="en-US" sz="2600" b="1" dirty="0">
                <a:latin typeface="+mn-lt"/>
                <a:ea typeface="Open Sans" panose="020B0606030504020204" pitchFamily="34" charset="0"/>
                <a:cs typeface="Open Sans" panose="020B0606030504020204" pitchFamily="34" charset="0"/>
              </a:rPr>
              <a:t>data privacy</a:t>
            </a:r>
            <a:r>
              <a:rPr lang="en-US" sz="2600" dirty="0">
                <a:latin typeface="+mn-lt"/>
                <a:ea typeface="Open Sans" panose="020B0606030504020204" pitchFamily="34" charset="0"/>
                <a:cs typeface="Open Sans" panose="020B0606030504020204" pitchFamily="34" charset="0"/>
              </a:rPr>
              <a:t>, as all information is processed locally on the user's device without any server-side interaction</a:t>
            </a:r>
            <a:r>
              <a:rPr lang="en-US" sz="2600" dirty="0">
                <a:latin typeface="+mn-lt"/>
              </a:rPr>
              <a:t>.</a:t>
            </a:r>
            <a:br>
              <a:rPr kumimoji="0" lang="en-US" altLang="en-US" sz="4400" b="0" i="0" u="none" strike="noStrike" cap="none" normalizeH="0" baseline="0" dirty="0">
                <a:ln>
                  <a:noFill/>
                </a:ln>
                <a:solidFill>
                  <a:schemeClr val="tx1"/>
                </a:solidFill>
                <a:effectLst/>
                <a:latin typeface="+mj-lt"/>
              </a:rPr>
            </a:br>
            <a:br>
              <a:rPr lang="en-GB" b="1" dirty="0"/>
            </a:br>
            <a:br>
              <a:rPr kumimoji="0" lang="en-US" altLang="en-US" sz="4400" b="0" i="0" u="none" strike="noStrike" cap="none" normalizeH="0" baseline="0" dirty="0">
                <a:ln>
                  <a:noFill/>
                </a:ln>
                <a:solidFill>
                  <a:schemeClr val="tx1"/>
                </a:solidFill>
                <a:effectLst/>
                <a:latin typeface="+mj-lt"/>
              </a:rPr>
            </a:br>
            <a:br>
              <a:rPr lang="en-US" sz="4400" dirty="0">
                <a:latin typeface="Open Sans" panose="020B0606030504020204" pitchFamily="34" charset="0"/>
                <a:ea typeface="Open Sans" panose="020B0606030504020204" pitchFamily="34" charset="0"/>
                <a:cs typeface="Open Sans" panose="020B0606030504020204" pitchFamily="34" charset="0"/>
              </a:rPr>
            </a:br>
            <a:endParaRPr lang="en-US" b="1" dirty="0"/>
          </a:p>
        </p:txBody>
      </p:sp>
      <p:sp>
        <p:nvSpPr>
          <p:cNvPr id="3" name="Slide Number Placeholder 2">
            <a:extLst>
              <a:ext uri="{FF2B5EF4-FFF2-40B4-BE49-F238E27FC236}">
                <a16:creationId xmlns:a16="http://schemas.microsoft.com/office/drawing/2014/main" id="{9E627ECA-9D20-4CD4-B70A-A78A73BEC114}"/>
              </a:ext>
            </a:extLst>
          </p:cNvPr>
          <p:cNvSpPr>
            <a:spLocks noGrp="1"/>
          </p:cNvSpPr>
          <p:nvPr>
            <p:ph type="sldNum" sz="quarter" idx="12"/>
          </p:nvPr>
        </p:nvSpPr>
        <p:spPr/>
        <p:txBody>
          <a:bodyPr/>
          <a:lstStyle/>
          <a:p>
            <a:fld id="{A3A1CAF0-5C54-4693-A944-B9005369A5D2}" type="slidenum">
              <a:rPr lang="en-US" smtClean="0"/>
              <a:t>4</a:t>
            </a:fld>
            <a:endParaRPr lang="en-US"/>
          </a:p>
        </p:txBody>
      </p:sp>
    </p:spTree>
    <p:extLst>
      <p:ext uri="{BB962C8B-B14F-4D97-AF65-F5344CB8AC3E}">
        <p14:creationId xmlns:p14="http://schemas.microsoft.com/office/powerpoint/2010/main" val="369193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6799-5337-4E94-83E8-F39B09806A2F}"/>
              </a:ext>
            </a:extLst>
          </p:cNvPr>
          <p:cNvSpPr>
            <a:spLocks noGrp="1"/>
          </p:cNvSpPr>
          <p:nvPr>
            <p:ph type="title"/>
          </p:nvPr>
        </p:nvSpPr>
        <p:spPr>
          <a:xfrm>
            <a:off x="0" y="18255"/>
            <a:ext cx="10515600" cy="1079025"/>
          </a:xfrm>
        </p:spPr>
        <p:txBody>
          <a:bodyPr/>
          <a:lstStyle/>
          <a:p>
            <a:r>
              <a:rPr lang="en-GB" b="1" dirty="0"/>
              <a:t>Related works:</a:t>
            </a:r>
            <a:endParaRPr lang="en-US" b="1" dirty="0"/>
          </a:p>
        </p:txBody>
      </p:sp>
      <p:sp>
        <p:nvSpPr>
          <p:cNvPr id="3" name="Slide Number Placeholder 2">
            <a:extLst>
              <a:ext uri="{FF2B5EF4-FFF2-40B4-BE49-F238E27FC236}">
                <a16:creationId xmlns:a16="http://schemas.microsoft.com/office/drawing/2014/main" id="{1EB19B2F-8FAB-4D45-990A-AFB0F6AAE2E9}"/>
              </a:ext>
            </a:extLst>
          </p:cNvPr>
          <p:cNvSpPr>
            <a:spLocks noGrp="1"/>
          </p:cNvSpPr>
          <p:nvPr>
            <p:ph type="sldNum" sz="quarter" idx="12"/>
          </p:nvPr>
        </p:nvSpPr>
        <p:spPr/>
        <p:txBody>
          <a:bodyPr/>
          <a:lstStyle/>
          <a:p>
            <a:fld id="{A3A1CAF0-5C54-4693-A944-B9005369A5D2}" type="slidenum">
              <a:rPr lang="en-US" smtClean="0"/>
              <a:t>5</a:t>
            </a:fld>
            <a:endParaRPr lang="en-US"/>
          </a:p>
        </p:txBody>
      </p:sp>
      <p:sp>
        <p:nvSpPr>
          <p:cNvPr id="4" name="TextBox 3">
            <a:extLst>
              <a:ext uri="{FF2B5EF4-FFF2-40B4-BE49-F238E27FC236}">
                <a16:creationId xmlns:a16="http://schemas.microsoft.com/office/drawing/2014/main" id="{AF28E245-B955-C915-9A6C-56DB2A8EFD68}"/>
              </a:ext>
            </a:extLst>
          </p:cNvPr>
          <p:cNvSpPr txBox="1"/>
          <p:nvPr/>
        </p:nvSpPr>
        <p:spPr>
          <a:xfrm>
            <a:off x="193729" y="1270861"/>
            <a:ext cx="11763213" cy="3693319"/>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Zety</a:t>
            </a:r>
            <a:r>
              <a:rPr kumimoji="0" lang="en-US" altLang="en-US" sz="18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Resume Builder</a:t>
            </a:r>
            <a:r>
              <a:rPr kumimoji="0" lang="en-US" altLang="en-US"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8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Zety</a:t>
            </a:r>
            <a:r>
              <a:rPr kumimoji="0" lang="en-US" altLang="en-US"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offers a user-friendly interface and professional templates. While it provides a straightforward way to create resumes, many customization options and advanced features require a paid subscription.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Google Docs Resume Templates</a:t>
            </a:r>
            <a:r>
              <a:rPr kumimoji="0" lang="en-US" altLang="en-US"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Google Docs provides free, basic resume templates that are easy to access and edit. However, they require manual formatting and lack the automated features found in dedicated resume builders.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LinkedIn Resume Builder</a:t>
            </a:r>
            <a:r>
              <a:rPr kumimoji="0" lang="en-US" altLang="en-US"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LinkedIn simplifies resume creation by allowing users to convert their profiles into resumes. Though quick and convenient, it lacks robust customization features and flexibility.</a:t>
            </a:r>
          </a:p>
          <a:p>
            <a:endParaRPr lang="en-IN" dirty="0"/>
          </a:p>
        </p:txBody>
      </p:sp>
    </p:spTree>
    <p:extLst>
      <p:ext uri="{BB962C8B-B14F-4D97-AF65-F5344CB8AC3E}">
        <p14:creationId xmlns:p14="http://schemas.microsoft.com/office/powerpoint/2010/main" val="108710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E54B-E9A6-4D0E-88DA-311F87E9C004}"/>
              </a:ext>
            </a:extLst>
          </p:cNvPr>
          <p:cNvSpPr>
            <a:spLocks noGrp="1"/>
          </p:cNvSpPr>
          <p:nvPr>
            <p:ph type="title"/>
          </p:nvPr>
        </p:nvSpPr>
        <p:spPr>
          <a:xfrm>
            <a:off x="162951" y="397963"/>
            <a:ext cx="10515600" cy="1325563"/>
          </a:xfrm>
        </p:spPr>
        <p:txBody>
          <a:bodyPr>
            <a:normAutofit/>
          </a:bodyPr>
          <a:lstStyle/>
          <a:p>
            <a:r>
              <a:rPr lang="en-US" b="1" dirty="0"/>
              <a:t>Prior Work:</a:t>
            </a:r>
          </a:p>
        </p:txBody>
      </p:sp>
      <p:sp>
        <p:nvSpPr>
          <p:cNvPr id="3" name="Slide Number Placeholder 2">
            <a:extLst>
              <a:ext uri="{FF2B5EF4-FFF2-40B4-BE49-F238E27FC236}">
                <a16:creationId xmlns:a16="http://schemas.microsoft.com/office/drawing/2014/main" id="{89A8CACA-1AE4-4811-8723-241B961F6133}"/>
              </a:ext>
            </a:extLst>
          </p:cNvPr>
          <p:cNvSpPr>
            <a:spLocks noGrp="1"/>
          </p:cNvSpPr>
          <p:nvPr>
            <p:ph type="sldNum" sz="quarter" idx="12"/>
          </p:nvPr>
        </p:nvSpPr>
        <p:spPr/>
        <p:txBody>
          <a:bodyPr/>
          <a:lstStyle/>
          <a:p>
            <a:fld id="{A3A1CAF0-5C54-4693-A944-B9005369A5D2}" type="slidenum">
              <a:rPr lang="en-US" smtClean="0"/>
              <a:t>6</a:t>
            </a:fld>
            <a:endParaRPr lang="en-US"/>
          </a:p>
        </p:txBody>
      </p:sp>
      <p:sp>
        <p:nvSpPr>
          <p:cNvPr id="4" name="TextBox 3">
            <a:extLst>
              <a:ext uri="{FF2B5EF4-FFF2-40B4-BE49-F238E27FC236}">
                <a16:creationId xmlns:a16="http://schemas.microsoft.com/office/drawing/2014/main" id="{16426698-8E1B-C294-B24D-F78FF29CECC4}"/>
              </a:ext>
            </a:extLst>
          </p:cNvPr>
          <p:cNvSpPr txBox="1"/>
          <p:nvPr/>
        </p:nvSpPr>
        <p:spPr>
          <a:xfrm>
            <a:off x="348712" y="1805553"/>
            <a:ext cx="11337010" cy="3170099"/>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Online Resume Builders</a:t>
            </a:r>
            <a:r>
              <a:rPr kumimoji="0" lang="en-US" altLang="en-US" sz="2000" b="0" i="0" u="none" strike="noStrike" cap="none" normalizeH="0" baseline="0" dirty="0">
                <a:ln>
                  <a:noFill/>
                </a:ln>
                <a:solidFill>
                  <a:schemeClr val="tx1"/>
                </a:solidFill>
                <a:effectLst/>
                <a:latin typeface="Arial" panose="020B0604020202020204" pitchFamily="34" charset="0"/>
              </a:rPr>
              <a:t>: Tools like </a:t>
            </a:r>
            <a:r>
              <a:rPr kumimoji="0" lang="en-US" altLang="en-US" sz="2000" b="0" i="0" u="none" strike="noStrike" cap="none" normalizeH="0" baseline="0" dirty="0" err="1">
                <a:ln>
                  <a:noFill/>
                </a:ln>
                <a:solidFill>
                  <a:schemeClr val="tx1"/>
                </a:solidFill>
                <a:effectLst/>
                <a:latin typeface="Arial" panose="020B0604020202020204" pitchFamily="34" charset="0"/>
              </a:rPr>
              <a:t>Zety</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0" i="0" u="none" strike="noStrike" cap="none" normalizeH="0" baseline="0" dirty="0" err="1">
                <a:ln>
                  <a:noFill/>
                </a:ln>
                <a:solidFill>
                  <a:schemeClr val="tx1"/>
                </a:solidFill>
                <a:effectLst/>
                <a:latin typeface="Arial" panose="020B0604020202020204" pitchFamily="34" charset="0"/>
              </a:rPr>
              <a:t>Novoresume</a:t>
            </a:r>
            <a:r>
              <a:rPr kumimoji="0" lang="en-US" altLang="en-US" sz="2000" b="0" i="0" u="none" strike="noStrike" cap="none" normalizeH="0" baseline="0" dirty="0">
                <a:ln>
                  <a:noFill/>
                </a:ln>
                <a:solidFill>
                  <a:schemeClr val="tx1"/>
                </a:solidFill>
                <a:effectLst/>
                <a:latin typeface="Arial" panose="020B0604020202020204" pitchFamily="34" charset="0"/>
              </a:rPr>
              <a:t> offer customizable templates and real-time feedback but often require payment for full features.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Google Docs Templates</a:t>
            </a:r>
            <a:r>
              <a:rPr kumimoji="0" lang="en-US" altLang="en-US" sz="2000" b="0" i="0" u="none" strike="noStrike" cap="none" normalizeH="0" baseline="0" dirty="0">
                <a:ln>
                  <a:noFill/>
                </a:ln>
                <a:solidFill>
                  <a:schemeClr val="tx1"/>
                </a:solidFill>
                <a:effectLst/>
                <a:latin typeface="Arial" panose="020B0604020202020204" pitchFamily="34" charset="0"/>
              </a:rPr>
              <a:t>: Provide basic, free templates that are easy to use but lack advanced formatting and design capabilities.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LinkedIn Resume Export</a:t>
            </a:r>
            <a:r>
              <a:rPr kumimoji="0" lang="en-US" altLang="en-US" sz="2000" b="0" i="0" u="none" strike="noStrike" cap="none" normalizeH="0" baseline="0" dirty="0">
                <a:ln>
                  <a:noFill/>
                </a:ln>
                <a:solidFill>
                  <a:schemeClr val="tx1"/>
                </a:solidFill>
                <a:effectLst/>
                <a:latin typeface="Arial" panose="020B0604020202020204" pitchFamily="34" charset="0"/>
              </a:rPr>
              <a:t>: A LinkedIn profiles into resumes, offering a quick solution with limited customization options.</a:t>
            </a:r>
          </a:p>
          <a:p>
            <a:endParaRPr lang="en-IN" sz="2000" dirty="0"/>
          </a:p>
        </p:txBody>
      </p:sp>
    </p:spTree>
    <p:extLst>
      <p:ext uri="{BB962C8B-B14F-4D97-AF65-F5344CB8AC3E}">
        <p14:creationId xmlns:p14="http://schemas.microsoft.com/office/powerpoint/2010/main" val="382282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9D9D-7D39-4050-B30F-9DB5274C5995}"/>
              </a:ext>
            </a:extLst>
          </p:cNvPr>
          <p:cNvSpPr>
            <a:spLocks noGrp="1"/>
          </p:cNvSpPr>
          <p:nvPr>
            <p:ph type="title"/>
          </p:nvPr>
        </p:nvSpPr>
        <p:spPr>
          <a:xfrm>
            <a:off x="156632" y="575426"/>
            <a:ext cx="10515600" cy="971306"/>
          </a:xfrm>
        </p:spPr>
        <p:txBody>
          <a:bodyPr/>
          <a:lstStyle/>
          <a:p>
            <a:r>
              <a:rPr lang="en-US" b="1" dirty="0"/>
              <a:t>Literature Survey:</a:t>
            </a:r>
          </a:p>
        </p:txBody>
      </p:sp>
      <p:sp>
        <p:nvSpPr>
          <p:cNvPr id="3" name="Slide Number Placeholder 2">
            <a:extLst>
              <a:ext uri="{FF2B5EF4-FFF2-40B4-BE49-F238E27FC236}">
                <a16:creationId xmlns:a16="http://schemas.microsoft.com/office/drawing/2014/main" id="{2342BF1C-539D-436B-8F7B-1C42671CD62B}"/>
              </a:ext>
            </a:extLst>
          </p:cNvPr>
          <p:cNvSpPr>
            <a:spLocks noGrp="1"/>
          </p:cNvSpPr>
          <p:nvPr>
            <p:ph type="sldNum" sz="quarter" idx="12"/>
          </p:nvPr>
        </p:nvSpPr>
        <p:spPr/>
        <p:txBody>
          <a:bodyPr/>
          <a:lstStyle/>
          <a:p>
            <a:fld id="{A3A1CAF0-5C54-4693-A944-B9005369A5D2}" type="slidenum">
              <a:rPr lang="en-US" smtClean="0"/>
              <a:t>7</a:t>
            </a:fld>
            <a:endParaRPr lang="en-US"/>
          </a:p>
        </p:txBody>
      </p:sp>
      <p:sp>
        <p:nvSpPr>
          <p:cNvPr id="4" name="TextBox 3">
            <a:extLst>
              <a:ext uri="{FF2B5EF4-FFF2-40B4-BE49-F238E27FC236}">
                <a16:creationId xmlns:a16="http://schemas.microsoft.com/office/drawing/2014/main" id="{448825C8-E870-B612-702F-6772538FFD54}"/>
              </a:ext>
            </a:extLst>
          </p:cNvPr>
          <p:cNvSpPr txBox="1"/>
          <p:nvPr/>
        </p:nvSpPr>
        <p:spPr>
          <a:xfrm>
            <a:off x="240223" y="1929539"/>
            <a:ext cx="11708969" cy="4093428"/>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User Experience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Effective resume builders prioritize ease of use with intuitive interfaces and real-time previews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Customization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Customizable templates allow users to tailor resumes for specific job applications, enhancing relevance</a:t>
            </a:r>
          </a:p>
          <a:p>
            <a:pPr marL="0" marR="0" lvl="0" indent="0" algn="l" defTabSz="914400" rtl="0" eaLnBrk="0" fontAlgn="base" latinLnBrk="0" hangingPunct="0">
              <a:lnSpc>
                <a:spcPct val="150000"/>
              </a:lnSpc>
              <a:spcBef>
                <a:spcPct val="0"/>
              </a:spcBef>
              <a:spcAft>
                <a:spcPct val="0"/>
              </a:spcAft>
              <a:buClrTx/>
              <a:buSzTx/>
              <a:buFontTx/>
              <a:buChar char="•"/>
              <a:tabLst/>
            </a:pPr>
            <a:r>
              <a:rPr lang="en-US" sz="2000" b="1" dirty="0">
                <a:latin typeface="Arial" panose="020B0604020202020204" pitchFamily="34" charset="0"/>
                <a:ea typeface="Open Sans" panose="020B0606030504020204" pitchFamily="34" charset="0"/>
                <a:cs typeface="Arial" panose="020B0604020202020204" pitchFamily="34" charset="0"/>
              </a:rPr>
              <a:t>Visual Design</a:t>
            </a:r>
            <a:r>
              <a:rPr lang="en-US" sz="2000" dirty="0">
                <a:latin typeface="Arial" panose="020B0604020202020204" pitchFamily="34" charset="0"/>
                <a:ea typeface="Open Sans" panose="020B0606030504020204" pitchFamily="34" charset="0"/>
                <a:cs typeface="Arial" panose="020B0604020202020204" pitchFamily="34" charset="0"/>
              </a:rPr>
              <a:t>: Aesthetically pleasing designs can improve resume effectiveness and visibility to employers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Privacy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Ensuring data protection through local processing or secure storage addresses privacy concerns</a:t>
            </a:r>
          </a:p>
          <a:p>
            <a:endParaRPr lang="en-IN" sz="2000" dirty="0"/>
          </a:p>
        </p:txBody>
      </p:sp>
    </p:spTree>
    <p:extLst>
      <p:ext uri="{BB962C8B-B14F-4D97-AF65-F5344CB8AC3E}">
        <p14:creationId xmlns:p14="http://schemas.microsoft.com/office/powerpoint/2010/main" val="196586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78BC-73A8-4EB6-A1B4-3FF6AA20154B}"/>
              </a:ext>
            </a:extLst>
          </p:cNvPr>
          <p:cNvSpPr>
            <a:spLocks noGrp="1"/>
          </p:cNvSpPr>
          <p:nvPr>
            <p:ph type="title"/>
          </p:nvPr>
        </p:nvSpPr>
        <p:spPr>
          <a:xfrm>
            <a:off x="129927" y="529699"/>
            <a:ext cx="10515600" cy="1191567"/>
          </a:xfrm>
        </p:spPr>
        <p:txBody>
          <a:bodyPr>
            <a:normAutofit fontScale="90000"/>
          </a:bodyPr>
          <a:lstStyle/>
          <a:p>
            <a:r>
              <a:rPr lang="en-IN" sz="4400" b="1" dirty="0">
                <a:latin typeface="+mj-lt"/>
              </a:rPr>
              <a:t>Identified/Limitations/</a:t>
            </a:r>
            <a:r>
              <a:rPr lang="en-US" sz="4400" b="1" dirty="0">
                <a:latin typeface="+mj-lt"/>
              </a:rPr>
              <a:t> Short Comings in the expected work:</a:t>
            </a:r>
            <a:endParaRPr lang="en-IN" sz="4400" b="1" dirty="0">
              <a:latin typeface="+mj-lt"/>
            </a:endParaRPr>
          </a:p>
        </p:txBody>
      </p:sp>
      <p:sp>
        <p:nvSpPr>
          <p:cNvPr id="3" name="Slide Number Placeholder 2">
            <a:extLst>
              <a:ext uri="{FF2B5EF4-FFF2-40B4-BE49-F238E27FC236}">
                <a16:creationId xmlns:a16="http://schemas.microsoft.com/office/drawing/2014/main" id="{DEED4F5F-9E82-49EB-9F81-57C0E942F851}"/>
              </a:ext>
            </a:extLst>
          </p:cNvPr>
          <p:cNvSpPr>
            <a:spLocks noGrp="1"/>
          </p:cNvSpPr>
          <p:nvPr>
            <p:ph type="sldNum" sz="quarter" idx="12"/>
          </p:nvPr>
        </p:nvSpPr>
        <p:spPr/>
        <p:txBody>
          <a:bodyPr/>
          <a:lstStyle/>
          <a:p>
            <a:fld id="{A3A1CAF0-5C54-4693-A944-B9005369A5D2}" type="slidenum">
              <a:rPr lang="en-US" smtClean="0"/>
              <a:t>8</a:t>
            </a:fld>
            <a:endParaRPr lang="en-US"/>
          </a:p>
        </p:txBody>
      </p:sp>
      <p:sp>
        <p:nvSpPr>
          <p:cNvPr id="4" name="TextBox 3">
            <a:extLst>
              <a:ext uri="{FF2B5EF4-FFF2-40B4-BE49-F238E27FC236}">
                <a16:creationId xmlns:a16="http://schemas.microsoft.com/office/drawing/2014/main" id="{6D536631-2A0F-2C71-F944-2933E9BFC8E8}"/>
              </a:ext>
            </a:extLst>
          </p:cNvPr>
          <p:cNvSpPr txBox="1"/>
          <p:nvPr/>
        </p:nvSpPr>
        <p:spPr>
          <a:xfrm>
            <a:off x="255722" y="1805553"/>
            <a:ext cx="11936278" cy="4062651"/>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Limited Customization</a:t>
            </a:r>
            <a:r>
              <a:rPr kumimoji="0" lang="en-US" altLang="en-US" sz="2000" b="0" i="0" u="none" strike="noStrike" cap="none" normalizeH="0" baseline="0" dirty="0">
                <a:ln>
                  <a:noFill/>
                </a:ln>
                <a:solidFill>
                  <a:schemeClr val="tx1"/>
                </a:solidFill>
                <a:effectLst/>
                <a:latin typeface="Arial" panose="020B0604020202020204" pitchFamily="34" charset="0"/>
              </a:rPr>
              <a:t>: Many resume builders offer only a fixed set of templates and limited customization options, which can restrict users’ ability to create unique, personalized resumes.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Platform Constraints</a:t>
            </a:r>
            <a:r>
              <a:rPr kumimoji="0" lang="en-US" altLang="en-US" sz="2000" b="0" i="0" u="none" strike="noStrike" cap="none" normalizeH="0" baseline="0" dirty="0">
                <a:ln>
                  <a:noFill/>
                </a:ln>
                <a:solidFill>
                  <a:schemeClr val="tx1"/>
                </a:solidFill>
                <a:effectLst/>
                <a:latin typeface="Arial" panose="020B0604020202020204" pitchFamily="34" charset="0"/>
              </a:rPr>
              <a:t>: Mobile resume builders may lack the comprehensive features available on desktop versions, affecting the overall functionality and ease of use.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Design Limitations</a:t>
            </a:r>
            <a:r>
              <a:rPr kumimoji="0" lang="en-US" altLang="en-US" sz="2000" b="0" i="0" u="none" strike="noStrike" cap="none" normalizeH="0" baseline="0" dirty="0">
                <a:ln>
                  <a:noFill/>
                </a:ln>
                <a:solidFill>
                  <a:schemeClr val="tx1"/>
                </a:solidFill>
                <a:effectLst/>
                <a:latin typeface="Arial" panose="020B0604020202020204" pitchFamily="34" charset="0"/>
              </a:rPr>
              <a:t>: While some builders offer extensive design options, others may not provide sufficient flexibility, leading to less visually appealing or professional-looking resumes.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Complexity</a:t>
            </a:r>
            <a:r>
              <a:rPr kumimoji="0" lang="en-US" altLang="en-US" sz="2000" b="0" i="0" u="none" strike="noStrike" cap="none" normalizeH="0" baseline="0" dirty="0">
                <a:ln>
                  <a:noFill/>
                </a:ln>
                <a:solidFill>
                  <a:schemeClr val="tx1"/>
                </a:solidFill>
                <a:effectLst/>
                <a:latin typeface="Arial" panose="020B0604020202020204" pitchFamily="34" charset="0"/>
              </a:rPr>
              <a:t>: For those who use custom HTML/CSS, creating a resume requires technical knowledge, making it less accessible to non-technical users</a:t>
            </a:r>
          </a:p>
          <a:p>
            <a:endParaRPr lang="en-IN" dirty="0"/>
          </a:p>
        </p:txBody>
      </p:sp>
    </p:spTree>
    <p:extLst>
      <p:ext uri="{BB962C8B-B14F-4D97-AF65-F5344CB8AC3E}">
        <p14:creationId xmlns:p14="http://schemas.microsoft.com/office/powerpoint/2010/main" val="12670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1325-DB7A-49BD-AA4A-833156B42A25}"/>
              </a:ext>
            </a:extLst>
          </p:cNvPr>
          <p:cNvSpPr>
            <a:spLocks noGrp="1"/>
          </p:cNvSpPr>
          <p:nvPr>
            <p:ph type="title"/>
          </p:nvPr>
        </p:nvSpPr>
        <p:spPr>
          <a:xfrm>
            <a:off x="109330" y="166343"/>
            <a:ext cx="10515600" cy="1325563"/>
          </a:xfrm>
        </p:spPr>
        <p:txBody>
          <a:bodyPr>
            <a:normAutofit/>
          </a:bodyPr>
          <a:lstStyle/>
          <a:p>
            <a:r>
              <a:rPr lang="en-IN" sz="4400" b="1" dirty="0">
                <a:latin typeface="+mj-lt"/>
              </a:rPr>
              <a:t>Technology Stack:</a:t>
            </a:r>
          </a:p>
        </p:txBody>
      </p:sp>
      <p:sp>
        <p:nvSpPr>
          <p:cNvPr id="3" name="Slide Number Placeholder 2">
            <a:extLst>
              <a:ext uri="{FF2B5EF4-FFF2-40B4-BE49-F238E27FC236}">
                <a16:creationId xmlns:a16="http://schemas.microsoft.com/office/drawing/2014/main" id="{63BB7A04-06B2-44F3-82CC-A7F49A00E173}"/>
              </a:ext>
            </a:extLst>
          </p:cNvPr>
          <p:cNvSpPr>
            <a:spLocks noGrp="1"/>
          </p:cNvSpPr>
          <p:nvPr>
            <p:ph type="sldNum" sz="quarter" idx="12"/>
          </p:nvPr>
        </p:nvSpPr>
        <p:spPr/>
        <p:txBody>
          <a:bodyPr/>
          <a:lstStyle/>
          <a:p>
            <a:fld id="{A3A1CAF0-5C54-4693-A944-B9005369A5D2}" type="slidenum">
              <a:rPr lang="en-US" smtClean="0"/>
              <a:t>9</a:t>
            </a:fld>
            <a:endParaRPr lang="en-US"/>
          </a:p>
        </p:txBody>
      </p:sp>
      <p:sp>
        <p:nvSpPr>
          <p:cNvPr id="4" name="TextBox 3">
            <a:extLst>
              <a:ext uri="{FF2B5EF4-FFF2-40B4-BE49-F238E27FC236}">
                <a16:creationId xmlns:a16="http://schemas.microsoft.com/office/drawing/2014/main" id="{A5AC986F-FC72-FCE1-F196-417E64AE5168}"/>
              </a:ext>
            </a:extLst>
          </p:cNvPr>
          <p:cNvSpPr txBox="1"/>
          <p:nvPr/>
        </p:nvSpPr>
        <p:spPr>
          <a:xfrm>
            <a:off x="309966" y="1627322"/>
            <a:ext cx="9236990" cy="2692019"/>
          </a:xfrm>
          <a:prstGeom prst="rect">
            <a:avLst/>
          </a:prstGeom>
          <a:noFill/>
        </p:spPr>
        <p:txBody>
          <a:bodyPr wrap="square" rtlCol="0">
            <a:spAutoFit/>
          </a:bodyPr>
          <a:lstStyle/>
          <a:p>
            <a:pPr>
              <a:lnSpc>
                <a:spcPct val="150000"/>
              </a:lnSpc>
            </a:pPr>
            <a:r>
              <a:rPr lang="en-IN" sz="2300" b="1" dirty="0"/>
              <a:t>Frontend:</a:t>
            </a:r>
            <a:endParaRPr lang="en-IN" sz="2300" dirty="0"/>
          </a:p>
          <a:p>
            <a:pPr>
              <a:lnSpc>
                <a:spcPct val="150000"/>
              </a:lnSpc>
              <a:buFont typeface="+mj-lt"/>
              <a:buAutoNum type="arabicPeriod"/>
            </a:pPr>
            <a:r>
              <a:rPr lang="en-IN" sz="2300" b="1" dirty="0"/>
              <a:t>HTML5 : For Structuring the website.</a:t>
            </a:r>
          </a:p>
          <a:p>
            <a:pPr>
              <a:lnSpc>
                <a:spcPct val="150000"/>
              </a:lnSpc>
              <a:buFont typeface="+mj-lt"/>
              <a:buAutoNum type="arabicPeriod"/>
            </a:pPr>
            <a:r>
              <a:rPr lang="en-IN" sz="2300" b="1" dirty="0"/>
              <a:t>CSS3 / Bootstrap :</a:t>
            </a:r>
            <a:r>
              <a:rPr lang="en-IN" sz="2300" dirty="0"/>
              <a:t> For designing and styling the web pages.</a:t>
            </a:r>
          </a:p>
          <a:p>
            <a:pPr>
              <a:lnSpc>
                <a:spcPct val="150000"/>
              </a:lnSpc>
            </a:pPr>
            <a:r>
              <a:rPr lang="en-IN" sz="2300" b="1" dirty="0"/>
              <a:t>Backend:</a:t>
            </a:r>
            <a:endParaRPr lang="en-IN" sz="2300" dirty="0"/>
          </a:p>
          <a:p>
            <a:pPr>
              <a:lnSpc>
                <a:spcPct val="150000"/>
              </a:lnSpc>
              <a:buFont typeface="+mj-lt"/>
              <a:buAutoNum type="arabicPeriod"/>
            </a:pPr>
            <a:r>
              <a:rPr lang="en-IN" sz="2300" b="1" dirty="0"/>
              <a:t>JavaScript / TypeScript:</a:t>
            </a:r>
            <a:r>
              <a:rPr lang="en-IN" sz="2300" dirty="0"/>
              <a:t> For frontend logic and interaction.</a:t>
            </a:r>
          </a:p>
        </p:txBody>
      </p:sp>
    </p:spTree>
    <p:extLst>
      <p:ext uri="{BB962C8B-B14F-4D97-AF65-F5344CB8AC3E}">
        <p14:creationId xmlns:p14="http://schemas.microsoft.com/office/powerpoint/2010/main" val="14307473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TotalTime>
  <Words>860</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CGOMEGA</vt:lpstr>
      <vt:lpstr>Open Sans</vt:lpstr>
      <vt:lpstr>Office Theme</vt:lpstr>
      <vt:lpstr>CVR COLLEGE OF ENGINEERING DEPARTMENT OF COMPUTER SCIENCE AND ENGINEERING</vt:lpstr>
      <vt:lpstr>Contents</vt:lpstr>
      <vt:lpstr>Abstract: This is a Resume Builder application, created using HTML, CSS, and JavaScript, to serve users with an intuitive, user-friendly interface in creating professional resumes. Using this tool, users will be able to input their personal and professional information: contact details, work experiences, skills, and educations in a structured format. The application is responsive and thus will work on many devices and browsers. JavaScript dynamically generates and formats a resume layout while previewing the final document in real time. It also offers the download of finished resumes that are ready to print, thereby making the creation of professional documents easier with minimal effort. A neat, efficient design at the front provides a generally better user experience and makes this application quite practical for job seekers. </vt:lpstr>
      <vt:lpstr>Introduction: Developed using HTML, CSS, and JavaScript for seamless performance across platforms.  Designed to create professional resumes quickly and efficiently.  Features a user-friendly interface that simplifies the input of personal and professional details.  Provides a real-time preview of the resume layout as users input data.  Offers responsive design, ensuring compatibility on desktop, tablet, and mobile devices. Allows users to download their completed resume in a print-ready format (e.g., PDF).   Ensures data privacy, as all information is processed locally on the user's device without any server-side interaction.    </vt:lpstr>
      <vt:lpstr>Related works:</vt:lpstr>
      <vt:lpstr>Prior Work:</vt:lpstr>
      <vt:lpstr>Literature Survey:</vt:lpstr>
      <vt:lpstr>Identified/Limitations/ Short Comings in the expected work:</vt:lpstr>
      <vt:lpstr>Technology Stack:</vt:lpstr>
      <vt:lpstr>Future Plan of Action: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 COLLEGE OF ENGINEERING DEPARTMENT OF COMPUTER SCIENCE AND ENGINEERING</dc:title>
  <dc:creator>Dr. Subhash Chandra N</dc:creator>
  <cp:lastModifiedBy>kanduri sripaada</cp:lastModifiedBy>
  <cp:revision>13</cp:revision>
  <dcterms:created xsi:type="dcterms:W3CDTF">2021-03-03T04:25:51Z</dcterms:created>
  <dcterms:modified xsi:type="dcterms:W3CDTF">2024-09-13T16:29:41Z</dcterms:modified>
</cp:coreProperties>
</file>