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2CFAE-0004-4DF4-88DB-5FF18E98DC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D249457-BC0D-48AC-BA3E-6F58B7A142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E622BE8-4BB0-4030-ACFB-22BDBA8C94E6}"/>
              </a:ext>
            </a:extLst>
          </p:cNvPr>
          <p:cNvSpPr>
            <a:spLocks noGrp="1"/>
          </p:cNvSpPr>
          <p:nvPr>
            <p:ph type="dt" sz="half" idx="10"/>
          </p:nvPr>
        </p:nvSpPr>
        <p:spPr/>
        <p:txBody>
          <a:bodyPr/>
          <a:lstStyle/>
          <a:p>
            <a:fld id="{09AB7B14-7EBF-4456-BD0B-16A6DF65D4E1}" type="datetimeFigureOut">
              <a:rPr lang="en-GB" smtClean="0"/>
              <a:t>23/07/2021</a:t>
            </a:fld>
            <a:endParaRPr lang="en-GB"/>
          </a:p>
        </p:txBody>
      </p:sp>
      <p:sp>
        <p:nvSpPr>
          <p:cNvPr id="5" name="Footer Placeholder 4">
            <a:extLst>
              <a:ext uri="{FF2B5EF4-FFF2-40B4-BE49-F238E27FC236}">
                <a16:creationId xmlns:a16="http://schemas.microsoft.com/office/drawing/2014/main" id="{3248B057-667C-4A67-B2BB-2F12AC0255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F75030-5672-4A98-B137-585A36D78D5C}"/>
              </a:ext>
            </a:extLst>
          </p:cNvPr>
          <p:cNvSpPr>
            <a:spLocks noGrp="1"/>
          </p:cNvSpPr>
          <p:nvPr>
            <p:ph type="sldNum" sz="quarter" idx="12"/>
          </p:nvPr>
        </p:nvSpPr>
        <p:spPr/>
        <p:txBody>
          <a:bodyPr/>
          <a:lstStyle/>
          <a:p>
            <a:fld id="{7306B212-5998-4F40-AC6A-4297189B6342}" type="slidenum">
              <a:rPr lang="en-GB" smtClean="0"/>
              <a:t>‹#›</a:t>
            </a:fld>
            <a:endParaRPr lang="en-GB"/>
          </a:p>
        </p:txBody>
      </p:sp>
    </p:spTree>
    <p:extLst>
      <p:ext uri="{BB962C8B-B14F-4D97-AF65-F5344CB8AC3E}">
        <p14:creationId xmlns:p14="http://schemas.microsoft.com/office/powerpoint/2010/main" val="1136780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1F1E-918B-403B-816E-E36D0A0BE3D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64ACAC-F149-476A-A7BE-7E523DB2B5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0B05F5-37A4-47DE-A157-2EA55CA17169}"/>
              </a:ext>
            </a:extLst>
          </p:cNvPr>
          <p:cNvSpPr>
            <a:spLocks noGrp="1"/>
          </p:cNvSpPr>
          <p:nvPr>
            <p:ph type="dt" sz="half" idx="10"/>
          </p:nvPr>
        </p:nvSpPr>
        <p:spPr/>
        <p:txBody>
          <a:bodyPr/>
          <a:lstStyle/>
          <a:p>
            <a:fld id="{09AB7B14-7EBF-4456-BD0B-16A6DF65D4E1}" type="datetimeFigureOut">
              <a:rPr lang="en-GB" smtClean="0"/>
              <a:t>23/07/2021</a:t>
            </a:fld>
            <a:endParaRPr lang="en-GB"/>
          </a:p>
        </p:txBody>
      </p:sp>
      <p:sp>
        <p:nvSpPr>
          <p:cNvPr id="5" name="Footer Placeholder 4">
            <a:extLst>
              <a:ext uri="{FF2B5EF4-FFF2-40B4-BE49-F238E27FC236}">
                <a16:creationId xmlns:a16="http://schemas.microsoft.com/office/drawing/2014/main" id="{C4E1C1CD-29A0-4571-AEFA-8592E23386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B51E58-6A1B-4AB2-B5BB-C7D714F1BCAF}"/>
              </a:ext>
            </a:extLst>
          </p:cNvPr>
          <p:cNvSpPr>
            <a:spLocks noGrp="1"/>
          </p:cNvSpPr>
          <p:nvPr>
            <p:ph type="sldNum" sz="quarter" idx="12"/>
          </p:nvPr>
        </p:nvSpPr>
        <p:spPr/>
        <p:txBody>
          <a:bodyPr/>
          <a:lstStyle/>
          <a:p>
            <a:fld id="{7306B212-5998-4F40-AC6A-4297189B6342}" type="slidenum">
              <a:rPr lang="en-GB" smtClean="0"/>
              <a:t>‹#›</a:t>
            </a:fld>
            <a:endParaRPr lang="en-GB"/>
          </a:p>
        </p:txBody>
      </p:sp>
    </p:spTree>
    <p:extLst>
      <p:ext uri="{BB962C8B-B14F-4D97-AF65-F5344CB8AC3E}">
        <p14:creationId xmlns:p14="http://schemas.microsoft.com/office/powerpoint/2010/main" val="682616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CE1087-D3B5-4017-8C3F-0A1084F8E6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CDC2AAC-2334-4634-B78A-39F7C1175E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951F3C-4427-41C4-B21C-1BA3F7F3987B}"/>
              </a:ext>
            </a:extLst>
          </p:cNvPr>
          <p:cNvSpPr>
            <a:spLocks noGrp="1"/>
          </p:cNvSpPr>
          <p:nvPr>
            <p:ph type="dt" sz="half" idx="10"/>
          </p:nvPr>
        </p:nvSpPr>
        <p:spPr/>
        <p:txBody>
          <a:bodyPr/>
          <a:lstStyle/>
          <a:p>
            <a:fld id="{09AB7B14-7EBF-4456-BD0B-16A6DF65D4E1}" type="datetimeFigureOut">
              <a:rPr lang="en-GB" smtClean="0"/>
              <a:t>23/07/2021</a:t>
            </a:fld>
            <a:endParaRPr lang="en-GB"/>
          </a:p>
        </p:txBody>
      </p:sp>
      <p:sp>
        <p:nvSpPr>
          <p:cNvPr id="5" name="Footer Placeholder 4">
            <a:extLst>
              <a:ext uri="{FF2B5EF4-FFF2-40B4-BE49-F238E27FC236}">
                <a16:creationId xmlns:a16="http://schemas.microsoft.com/office/drawing/2014/main" id="{DB5F2DFB-A695-45E1-B82F-4E134E6401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CE936F-31CD-41D7-9F79-7633488DB8F5}"/>
              </a:ext>
            </a:extLst>
          </p:cNvPr>
          <p:cNvSpPr>
            <a:spLocks noGrp="1"/>
          </p:cNvSpPr>
          <p:nvPr>
            <p:ph type="sldNum" sz="quarter" idx="12"/>
          </p:nvPr>
        </p:nvSpPr>
        <p:spPr/>
        <p:txBody>
          <a:bodyPr/>
          <a:lstStyle/>
          <a:p>
            <a:fld id="{7306B212-5998-4F40-AC6A-4297189B6342}" type="slidenum">
              <a:rPr lang="en-GB" smtClean="0"/>
              <a:t>‹#›</a:t>
            </a:fld>
            <a:endParaRPr lang="en-GB"/>
          </a:p>
        </p:txBody>
      </p:sp>
    </p:spTree>
    <p:extLst>
      <p:ext uri="{BB962C8B-B14F-4D97-AF65-F5344CB8AC3E}">
        <p14:creationId xmlns:p14="http://schemas.microsoft.com/office/powerpoint/2010/main" val="285063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E1689-663D-4C27-9C15-894FBE80AE8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06054D8-E00A-43F4-A931-9A834E92D9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9446FEF-D76C-4A4D-8D6B-2D655059710C}"/>
              </a:ext>
            </a:extLst>
          </p:cNvPr>
          <p:cNvSpPr>
            <a:spLocks noGrp="1"/>
          </p:cNvSpPr>
          <p:nvPr>
            <p:ph type="dt" sz="half" idx="10"/>
          </p:nvPr>
        </p:nvSpPr>
        <p:spPr/>
        <p:txBody>
          <a:bodyPr/>
          <a:lstStyle/>
          <a:p>
            <a:fld id="{09AB7B14-7EBF-4456-BD0B-16A6DF65D4E1}" type="datetimeFigureOut">
              <a:rPr lang="en-GB" smtClean="0"/>
              <a:t>23/07/2021</a:t>
            </a:fld>
            <a:endParaRPr lang="en-GB"/>
          </a:p>
        </p:txBody>
      </p:sp>
      <p:sp>
        <p:nvSpPr>
          <p:cNvPr id="5" name="Footer Placeholder 4">
            <a:extLst>
              <a:ext uri="{FF2B5EF4-FFF2-40B4-BE49-F238E27FC236}">
                <a16:creationId xmlns:a16="http://schemas.microsoft.com/office/drawing/2014/main" id="{B0BFD46F-C135-4B6C-8422-5CDB4094703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412B4D-489A-44DF-894F-CEE10B839B65}"/>
              </a:ext>
            </a:extLst>
          </p:cNvPr>
          <p:cNvSpPr>
            <a:spLocks noGrp="1"/>
          </p:cNvSpPr>
          <p:nvPr>
            <p:ph type="sldNum" sz="quarter" idx="12"/>
          </p:nvPr>
        </p:nvSpPr>
        <p:spPr/>
        <p:txBody>
          <a:bodyPr/>
          <a:lstStyle/>
          <a:p>
            <a:fld id="{7306B212-5998-4F40-AC6A-4297189B6342}" type="slidenum">
              <a:rPr lang="en-GB" smtClean="0"/>
              <a:t>‹#›</a:t>
            </a:fld>
            <a:endParaRPr lang="en-GB"/>
          </a:p>
        </p:txBody>
      </p:sp>
    </p:spTree>
    <p:extLst>
      <p:ext uri="{BB962C8B-B14F-4D97-AF65-F5344CB8AC3E}">
        <p14:creationId xmlns:p14="http://schemas.microsoft.com/office/powerpoint/2010/main" val="3661968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1A20E-F42A-44A5-BD07-FB0CD8CB72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04DAC45-EEBB-45C4-8BA6-7490A02446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53DBEC-5937-4F10-8557-7E4C6DC18D1C}"/>
              </a:ext>
            </a:extLst>
          </p:cNvPr>
          <p:cNvSpPr>
            <a:spLocks noGrp="1"/>
          </p:cNvSpPr>
          <p:nvPr>
            <p:ph type="dt" sz="half" idx="10"/>
          </p:nvPr>
        </p:nvSpPr>
        <p:spPr/>
        <p:txBody>
          <a:bodyPr/>
          <a:lstStyle/>
          <a:p>
            <a:fld id="{09AB7B14-7EBF-4456-BD0B-16A6DF65D4E1}" type="datetimeFigureOut">
              <a:rPr lang="en-GB" smtClean="0"/>
              <a:t>23/07/2021</a:t>
            </a:fld>
            <a:endParaRPr lang="en-GB"/>
          </a:p>
        </p:txBody>
      </p:sp>
      <p:sp>
        <p:nvSpPr>
          <p:cNvPr id="5" name="Footer Placeholder 4">
            <a:extLst>
              <a:ext uri="{FF2B5EF4-FFF2-40B4-BE49-F238E27FC236}">
                <a16:creationId xmlns:a16="http://schemas.microsoft.com/office/drawing/2014/main" id="{26F65C0D-6CDE-44C7-9DD8-4BA9038C5E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127ADD-C44D-456E-9A15-3EC1D23E276D}"/>
              </a:ext>
            </a:extLst>
          </p:cNvPr>
          <p:cNvSpPr>
            <a:spLocks noGrp="1"/>
          </p:cNvSpPr>
          <p:nvPr>
            <p:ph type="sldNum" sz="quarter" idx="12"/>
          </p:nvPr>
        </p:nvSpPr>
        <p:spPr/>
        <p:txBody>
          <a:bodyPr/>
          <a:lstStyle/>
          <a:p>
            <a:fld id="{7306B212-5998-4F40-AC6A-4297189B6342}" type="slidenum">
              <a:rPr lang="en-GB" smtClean="0"/>
              <a:t>‹#›</a:t>
            </a:fld>
            <a:endParaRPr lang="en-GB"/>
          </a:p>
        </p:txBody>
      </p:sp>
    </p:spTree>
    <p:extLst>
      <p:ext uri="{BB962C8B-B14F-4D97-AF65-F5344CB8AC3E}">
        <p14:creationId xmlns:p14="http://schemas.microsoft.com/office/powerpoint/2010/main" val="3578587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C083E-E1F8-4660-AB48-A2EF5AC6410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F1C3E58-11E2-4EDB-BEF0-788AFAFABF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7F3DA6A-881D-4B20-A001-587DD46551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B811896-1054-4FFC-99A5-7276ECF713A7}"/>
              </a:ext>
            </a:extLst>
          </p:cNvPr>
          <p:cNvSpPr>
            <a:spLocks noGrp="1"/>
          </p:cNvSpPr>
          <p:nvPr>
            <p:ph type="dt" sz="half" idx="10"/>
          </p:nvPr>
        </p:nvSpPr>
        <p:spPr/>
        <p:txBody>
          <a:bodyPr/>
          <a:lstStyle/>
          <a:p>
            <a:fld id="{09AB7B14-7EBF-4456-BD0B-16A6DF65D4E1}" type="datetimeFigureOut">
              <a:rPr lang="en-GB" smtClean="0"/>
              <a:t>23/07/2021</a:t>
            </a:fld>
            <a:endParaRPr lang="en-GB"/>
          </a:p>
        </p:txBody>
      </p:sp>
      <p:sp>
        <p:nvSpPr>
          <p:cNvPr id="6" name="Footer Placeholder 5">
            <a:extLst>
              <a:ext uri="{FF2B5EF4-FFF2-40B4-BE49-F238E27FC236}">
                <a16:creationId xmlns:a16="http://schemas.microsoft.com/office/drawing/2014/main" id="{ED3BBC18-7CD6-4B05-9BB0-EFE0FCF5C87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D02741B-1D9A-4796-AF46-50D2D3F04B4E}"/>
              </a:ext>
            </a:extLst>
          </p:cNvPr>
          <p:cNvSpPr>
            <a:spLocks noGrp="1"/>
          </p:cNvSpPr>
          <p:nvPr>
            <p:ph type="sldNum" sz="quarter" idx="12"/>
          </p:nvPr>
        </p:nvSpPr>
        <p:spPr/>
        <p:txBody>
          <a:bodyPr/>
          <a:lstStyle/>
          <a:p>
            <a:fld id="{7306B212-5998-4F40-AC6A-4297189B6342}" type="slidenum">
              <a:rPr lang="en-GB" smtClean="0"/>
              <a:t>‹#›</a:t>
            </a:fld>
            <a:endParaRPr lang="en-GB"/>
          </a:p>
        </p:txBody>
      </p:sp>
    </p:spTree>
    <p:extLst>
      <p:ext uri="{BB962C8B-B14F-4D97-AF65-F5344CB8AC3E}">
        <p14:creationId xmlns:p14="http://schemas.microsoft.com/office/powerpoint/2010/main" val="2043004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6664-8F84-4997-8EAF-87DD091227E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DEC0EAA-1C5A-4D3A-80DF-B4051DA545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EE45D6-E361-42D7-96F9-5672F9F834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15793C3-16F8-4BD1-9917-8D1B3D6A0C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9EA29C-5F41-4C0E-BF7D-F3D76B05F8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9A385DB-7917-435A-9C24-7397F9778726}"/>
              </a:ext>
            </a:extLst>
          </p:cNvPr>
          <p:cNvSpPr>
            <a:spLocks noGrp="1"/>
          </p:cNvSpPr>
          <p:nvPr>
            <p:ph type="dt" sz="half" idx="10"/>
          </p:nvPr>
        </p:nvSpPr>
        <p:spPr/>
        <p:txBody>
          <a:bodyPr/>
          <a:lstStyle/>
          <a:p>
            <a:fld id="{09AB7B14-7EBF-4456-BD0B-16A6DF65D4E1}" type="datetimeFigureOut">
              <a:rPr lang="en-GB" smtClean="0"/>
              <a:t>23/07/2021</a:t>
            </a:fld>
            <a:endParaRPr lang="en-GB"/>
          </a:p>
        </p:txBody>
      </p:sp>
      <p:sp>
        <p:nvSpPr>
          <p:cNvPr id="8" name="Footer Placeholder 7">
            <a:extLst>
              <a:ext uri="{FF2B5EF4-FFF2-40B4-BE49-F238E27FC236}">
                <a16:creationId xmlns:a16="http://schemas.microsoft.com/office/drawing/2014/main" id="{DF4F2759-687D-47DA-8489-5FA3BC3F07E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A54776E-496D-4238-91EE-E1582AADD3FC}"/>
              </a:ext>
            </a:extLst>
          </p:cNvPr>
          <p:cNvSpPr>
            <a:spLocks noGrp="1"/>
          </p:cNvSpPr>
          <p:nvPr>
            <p:ph type="sldNum" sz="quarter" idx="12"/>
          </p:nvPr>
        </p:nvSpPr>
        <p:spPr/>
        <p:txBody>
          <a:bodyPr/>
          <a:lstStyle/>
          <a:p>
            <a:fld id="{7306B212-5998-4F40-AC6A-4297189B6342}" type="slidenum">
              <a:rPr lang="en-GB" smtClean="0"/>
              <a:t>‹#›</a:t>
            </a:fld>
            <a:endParaRPr lang="en-GB"/>
          </a:p>
        </p:txBody>
      </p:sp>
    </p:spTree>
    <p:extLst>
      <p:ext uri="{BB962C8B-B14F-4D97-AF65-F5344CB8AC3E}">
        <p14:creationId xmlns:p14="http://schemas.microsoft.com/office/powerpoint/2010/main" val="2499448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48FA-1BA8-4BE2-946E-3DC655467FA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72E47E3-DA81-4733-9357-0A97E7D024CB}"/>
              </a:ext>
            </a:extLst>
          </p:cNvPr>
          <p:cNvSpPr>
            <a:spLocks noGrp="1"/>
          </p:cNvSpPr>
          <p:nvPr>
            <p:ph type="dt" sz="half" idx="10"/>
          </p:nvPr>
        </p:nvSpPr>
        <p:spPr/>
        <p:txBody>
          <a:bodyPr/>
          <a:lstStyle/>
          <a:p>
            <a:fld id="{09AB7B14-7EBF-4456-BD0B-16A6DF65D4E1}" type="datetimeFigureOut">
              <a:rPr lang="en-GB" smtClean="0"/>
              <a:t>23/07/2021</a:t>
            </a:fld>
            <a:endParaRPr lang="en-GB"/>
          </a:p>
        </p:txBody>
      </p:sp>
      <p:sp>
        <p:nvSpPr>
          <p:cNvPr id="4" name="Footer Placeholder 3">
            <a:extLst>
              <a:ext uri="{FF2B5EF4-FFF2-40B4-BE49-F238E27FC236}">
                <a16:creationId xmlns:a16="http://schemas.microsoft.com/office/drawing/2014/main" id="{33A13C70-F63B-4E62-8880-5A445683157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B63F692-3F6F-4A62-A9C8-00691BBCE18B}"/>
              </a:ext>
            </a:extLst>
          </p:cNvPr>
          <p:cNvSpPr>
            <a:spLocks noGrp="1"/>
          </p:cNvSpPr>
          <p:nvPr>
            <p:ph type="sldNum" sz="quarter" idx="12"/>
          </p:nvPr>
        </p:nvSpPr>
        <p:spPr/>
        <p:txBody>
          <a:bodyPr/>
          <a:lstStyle/>
          <a:p>
            <a:fld id="{7306B212-5998-4F40-AC6A-4297189B6342}" type="slidenum">
              <a:rPr lang="en-GB" smtClean="0"/>
              <a:t>‹#›</a:t>
            </a:fld>
            <a:endParaRPr lang="en-GB"/>
          </a:p>
        </p:txBody>
      </p:sp>
    </p:spTree>
    <p:extLst>
      <p:ext uri="{BB962C8B-B14F-4D97-AF65-F5344CB8AC3E}">
        <p14:creationId xmlns:p14="http://schemas.microsoft.com/office/powerpoint/2010/main" val="447982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F54A03-5F62-4BE4-A0A2-21085F407F8E}"/>
              </a:ext>
            </a:extLst>
          </p:cNvPr>
          <p:cNvSpPr>
            <a:spLocks noGrp="1"/>
          </p:cNvSpPr>
          <p:nvPr>
            <p:ph type="dt" sz="half" idx="10"/>
          </p:nvPr>
        </p:nvSpPr>
        <p:spPr/>
        <p:txBody>
          <a:bodyPr/>
          <a:lstStyle/>
          <a:p>
            <a:fld id="{09AB7B14-7EBF-4456-BD0B-16A6DF65D4E1}" type="datetimeFigureOut">
              <a:rPr lang="en-GB" smtClean="0"/>
              <a:t>23/07/2021</a:t>
            </a:fld>
            <a:endParaRPr lang="en-GB"/>
          </a:p>
        </p:txBody>
      </p:sp>
      <p:sp>
        <p:nvSpPr>
          <p:cNvPr id="3" name="Footer Placeholder 2">
            <a:extLst>
              <a:ext uri="{FF2B5EF4-FFF2-40B4-BE49-F238E27FC236}">
                <a16:creationId xmlns:a16="http://schemas.microsoft.com/office/drawing/2014/main" id="{00DD9272-E9EE-4732-9B03-E14CA725AB4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BB0B64B-116D-494C-8FD9-749ACCAD2662}"/>
              </a:ext>
            </a:extLst>
          </p:cNvPr>
          <p:cNvSpPr>
            <a:spLocks noGrp="1"/>
          </p:cNvSpPr>
          <p:nvPr>
            <p:ph type="sldNum" sz="quarter" idx="12"/>
          </p:nvPr>
        </p:nvSpPr>
        <p:spPr/>
        <p:txBody>
          <a:bodyPr/>
          <a:lstStyle/>
          <a:p>
            <a:fld id="{7306B212-5998-4F40-AC6A-4297189B6342}" type="slidenum">
              <a:rPr lang="en-GB" smtClean="0"/>
              <a:t>‹#›</a:t>
            </a:fld>
            <a:endParaRPr lang="en-GB"/>
          </a:p>
        </p:txBody>
      </p:sp>
    </p:spTree>
    <p:extLst>
      <p:ext uri="{BB962C8B-B14F-4D97-AF65-F5344CB8AC3E}">
        <p14:creationId xmlns:p14="http://schemas.microsoft.com/office/powerpoint/2010/main" val="1510158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62B0D-D5EF-4323-9E63-875C0F10E5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8874CDF-0DC5-4F1C-BD0A-BF3D3AA903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E6E7939-423D-436C-AEA7-6229CEA5F5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9A4C0C-031F-4141-B422-EC40B964E9AE}"/>
              </a:ext>
            </a:extLst>
          </p:cNvPr>
          <p:cNvSpPr>
            <a:spLocks noGrp="1"/>
          </p:cNvSpPr>
          <p:nvPr>
            <p:ph type="dt" sz="half" idx="10"/>
          </p:nvPr>
        </p:nvSpPr>
        <p:spPr/>
        <p:txBody>
          <a:bodyPr/>
          <a:lstStyle/>
          <a:p>
            <a:fld id="{09AB7B14-7EBF-4456-BD0B-16A6DF65D4E1}" type="datetimeFigureOut">
              <a:rPr lang="en-GB" smtClean="0"/>
              <a:t>23/07/2021</a:t>
            </a:fld>
            <a:endParaRPr lang="en-GB"/>
          </a:p>
        </p:txBody>
      </p:sp>
      <p:sp>
        <p:nvSpPr>
          <p:cNvPr id="6" name="Footer Placeholder 5">
            <a:extLst>
              <a:ext uri="{FF2B5EF4-FFF2-40B4-BE49-F238E27FC236}">
                <a16:creationId xmlns:a16="http://schemas.microsoft.com/office/drawing/2014/main" id="{95ACD1A3-30EB-4B30-98B4-F5C293D2C6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76C7B9-4535-4BCF-8254-BAC103B3DB17}"/>
              </a:ext>
            </a:extLst>
          </p:cNvPr>
          <p:cNvSpPr>
            <a:spLocks noGrp="1"/>
          </p:cNvSpPr>
          <p:nvPr>
            <p:ph type="sldNum" sz="quarter" idx="12"/>
          </p:nvPr>
        </p:nvSpPr>
        <p:spPr/>
        <p:txBody>
          <a:bodyPr/>
          <a:lstStyle/>
          <a:p>
            <a:fld id="{7306B212-5998-4F40-AC6A-4297189B6342}" type="slidenum">
              <a:rPr lang="en-GB" smtClean="0"/>
              <a:t>‹#›</a:t>
            </a:fld>
            <a:endParaRPr lang="en-GB"/>
          </a:p>
        </p:txBody>
      </p:sp>
    </p:spTree>
    <p:extLst>
      <p:ext uri="{BB962C8B-B14F-4D97-AF65-F5344CB8AC3E}">
        <p14:creationId xmlns:p14="http://schemas.microsoft.com/office/powerpoint/2010/main" val="98178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CCE58-60D9-46F7-82F0-9B24897B65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D102BF-808B-4D95-A823-AAB8C4C97B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000219F-85C2-4A94-8683-04FDD6669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E5ECC3-3E60-458D-B84B-A3E3358D0768}"/>
              </a:ext>
            </a:extLst>
          </p:cNvPr>
          <p:cNvSpPr>
            <a:spLocks noGrp="1"/>
          </p:cNvSpPr>
          <p:nvPr>
            <p:ph type="dt" sz="half" idx="10"/>
          </p:nvPr>
        </p:nvSpPr>
        <p:spPr/>
        <p:txBody>
          <a:bodyPr/>
          <a:lstStyle/>
          <a:p>
            <a:fld id="{09AB7B14-7EBF-4456-BD0B-16A6DF65D4E1}" type="datetimeFigureOut">
              <a:rPr lang="en-GB" smtClean="0"/>
              <a:t>23/07/2021</a:t>
            </a:fld>
            <a:endParaRPr lang="en-GB"/>
          </a:p>
        </p:txBody>
      </p:sp>
      <p:sp>
        <p:nvSpPr>
          <p:cNvPr id="6" name="Footer Placeholder 5">
            <a:extLst>
              <a:ext uri="{FF2B5EF4-FFF2-40B4-BE49-F238E27FC236}">
                <a16:creationId xmlns:a16="http://schemas.microsoft.com/office/drawing/2014/main" id="{4A71151A-7DDB-4C35-97D8-DB5CC851C3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559E04D-0F95-42E8-909A-3AE9FFA0837C}"/>
              </a:ext>
            </a:extLst>
          </p:cNvPr>
          <p:cNvSpPr>
            <a:spLocks noGrp="1"/>
          </p:cNvSpPr>
          <p:nvPr>
            <p:ph type="sldNum" sz="quarter" idx="12"/>
          </p:nvPr>
        </p:nvSpPr>
        <p:spPr/>
        <p:txBody>
          <a:bodyPr/>
          <a:lstStyle/>
          <a:p>
            <a:fld id="{7306B212-5998-4F40-AC6A-4297189B6342}" type="slidenum">
              <a:rPr lang="en-GB" smtClean="0"/>
              <a:t>‹#›</a:t>
            </a:fld>
            <a:endParaRPr lang="en-GB"/>
          </a:p>
        </p:txBody>
      </p:sp>
    </p:spTree>
    <p:extLst>
      <p:ext uri="{BB962C8B-B14F-4D97-AF65-F5344CB8AC3E}">
        <p14:creationId xmlns:p14="http://schemas.microsoft.com/office/powerpoint/2010/main" val="1272226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28B479-9E81-4AF0-AACB-D27597C674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1797F77-76CB-4268-A055-E8D6AE8AC0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991C1D3-29CA-4D04-AC1A-1A8EEA5485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B7B14-7EBF-4456-BD0B-16A6DF65D4E1}" type="datetimeFigureOut">
              <a:rPr lang="en-GB" smtClean="0"/>
              <a:t>23/07/2021</a:t>
            </a:fld>
            <a:endParaRPr lang="en-GB"/>
          </a:p>
        </p:txBody>
      </p:sp>
      <p:sp>
        <p:nvSpPr>
          <p:cNvPr id="5" name="Footer Placeholder 4">
            <a:extLst>
              <a:ext uri="{FF2B5EF4-FFF2-40B4-BE49-F238E27FC236}">
                <a16:creationId xmlns:a16="http://schemas.microsoft.com/office/drawing/2014/main" id="{3433A042-A14F-4B13-8A4B-C953BBFEBB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61372C6-285D-4DE5-A539-83BE532056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6B212-5998-4F40-AC6A-4297189B6342}" type="slidenum">
              <a:rPr lang="en-GB" smtClean="0"/>
              <a:t>‹#›</a:t>
            </a:fld>
            <a:endParaRPr lang="en-GB"/>
          </a:p>
        </p:txBody>
      </p:sp>
    </p:spTree>
    <p:extLst>
      <p:ext uri="{BB962C8B-B14F-4D97-AF65-F5344CB8AC3E}">
        <p14:creationId xmlns:p14="http://schemas.microsoft.com/office/powerpoint/2010/main" val="1432459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 Id="rId4" Type="http://schemas.openxmlformats.org/officeDocument/2006/relationships/hyperlink" Target="https://foursquare.com/developers/app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165ADD36-A07E-4D06-81FE-861891D2B565}"/>
              </a:ext>
            </a:extLst>
          </p:cNvPr>
          <p:cNvSpPr>
            <a:spLocks noGrp="1"/>
          </p:cNvSpPr>
          <p:nvPr>
            <p:ph type="ctrTitle"/>
          </p:nvPr>
        </p:nvSpPr>
        <p:spPr>
          <a:xfrm>
            <a:off x="3204642" y="2353641"/>
            <a:ext cx="5782716" cy="2150719"/>
          </a:xfrm>
          <a:noFill/>
        </p:spPr>
        <p:txBody>
          <a:bodyPr anchor="ctr">
            <a:normAutofit/>
          </a:bodyPr>
          <a:lstStyle/>
          <a:p>
            <a:r>
              <a:rPr lang="en-GB" sz="3600" dirty="0">
                <a:solidFill>
                  <a:srgbClr val="080808"/>
                </a:solidFill>
              </a:rPr>
              <a:t>Coffee Shops in Toronto</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5993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FE3C6-DD4D-4B48-A68B-3FEC40585ADA}"/>
              </a:ext>
            </a:extLst>
          </p:cNvPr>
          <p:cNvSpPr>
            <a:spLocks noGrp="1"/>
          </p:cNvSpPr>
          <p:nvPr>
            <p:ph type="title"/>
          </p:nvPr>
        </p:nvSpPr>
        <p:spPr/>
        <p:txBody>
          <a:bodyPr/>
          <a:lstStyle/>
          <a:p>
            <a:r>
              <a:rPr lang="en-GB" dirty="0"/>
              <a:t>Who is interested?</a:t>
            </a:r>
          </a:p>
        </p:txBody>
      </p:sp>
      <p:sp>
        <p:nvSpPr>
          <p:cNvPr id="3" name="Content Placeholder 2">
            <a:extLst>
              <a:ext uri="{FF2B5EF4-FFF2-40B4-BE49-F238E27FC236}">
                <a16:creationId xmlns:a16="http://schemas.microsoft.com/office/drawing/2014/main" id="{8EEF2C18-8CE3-4A73-B151-FD1478715BF1}"/>
              </a:ext>
            </a:extLst>
          </p:cNvPr>
          <p:cNvSpPr>
            <a:spLocks noGrp="1"/>
          </p:cNvSpPr>
          <p:nvPr>
            <p:ph idx="1"/>
          </p:nvPr>
        </p:nvSpPr>
        <p:spPr/>
        <p:txBody>
          <a:bodyPr/>
          <a:lstStyle/>
          <a:p>
            <a:r>
              <a:rPr lang="en-GB" dirty="0"/>
              <a:t>Entrepreneurs – the main type of person who would be interested in this project is an entrepreneur looking to open a coffee shop in Toronto.</a:t>
            </a:r>
          </a:p>
          <a:p>
            <a:r>
              <a:rPr lang="en-GB" dirty="0"/>
              <a:t>Without this project an entrepreneur would not have the guidance to make an informed decision on where is best to open their coffee shop.</a:t>
            </a:r>
          </a:p>
        </p:txBody>
      </p:sp>
    </p:spTree>
    <p:extLst>
      <p:ext uri="{BB962C8B-B14F-4D97-AF65-F5344CB8AC3E}">
        <p14:creationId xmlns:p14="http://schemas.microsoft.com/office/powerpoint/2010/main" val="1416362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FC6A-0FC8-4893-BDC1-AD59DE0A3A40}"/>
              </a:ext>
            </a:extLst>
          </p:cNvPr>
          <p:cNvSpPr>
            <a:spLocks noGrp="1"/>
          </p:cNvSpPr>
          <p:nvPr>
            <p:ph type="title"/>
          </p:nvPr>
        </p:nvSpPr>
        <p:spPr/>
        <p:txBody>
          <a:bodyPr/>
          <a:lstStyle/>
          <a:p>
            <a:r>
              <a:rPr lang="en-GB" dirty="0"/>
              <a:t>Data</a:t>
            </a:r>
          </a:p>
        </p:txBody>
      </p:sp>
      <p:sp>
        <p:nvSpPr>
          <p:cNvPr id="3" name="Content Placeholder 2">
            <a:extLst>
              <a:ext uri="{FF2B5EF4-FFF2-40B4-BE49-F238E27FC236}">
                <a16:creationId xmlns:a16="http://schemas.microsoft.com/office/drawing/2014/main" id="{74908F1E-6924-403B-8B7B-9A67A4A0174C}"/>
              </a:ext>
            </a:extLst>
          </p:cNvPr>
          <p:cNvSpPr>
            <a:spLocks noGrp="1"/>
          </p:cNvSpPr>
          <p:nvPr>
            <p:ph idx="1"/>
          </p:nvPr>
        </p:nvSpPr>
        <p:spPr/>
        <p:txBody>
          <a:bodyPr/>
          <a:lstStyle/>
          <a:p>
            <a:r>
              <a:rPr lang="en-GB" dirty="0"/>
              <a:t>Toronto Neighbourhood Data, features information regarding the postal codes of Toronto- </a:t>
            </a:r>
            <a:r>
              <a:rPr lang="en-GB" u="sng" dirty="0">
                <a:solidFill>
                  <a:srgbClr val="0088CC"/>
                </a:solidFill>
                <a:effectLst/>
                <a:latin typeface="Calibri" panose="020F0502020204030204" pitchFamily="34" charset="0"/>
                <a:ea typeface="Times New Roman" panose="02020603050405020304" pitchFamily="18" charset="0"/>
                <a:hlinkClick r:id="rId2"/>
              </a:rPr>
              <a:t>https://en.wikipedia.org/wiki/List_of_postal_codes_of_Canada:_M</a:t>
            </a:r>
            <a:r>
              <a:rPr lang="en-GB" u="sng" dirty="0">
                <a:solidFill>
                  <a:srgbClr val="0088CC"/>
                </a:solidFill>
                <a:latin typeface="Calibri" panose="020F0502020204030204" pitchFamily="34" charset="0"/>
                <a:ea typeface="Times New Roman" panose="02020603050405020304" pitchFamily="18" charset="0"/>
              </a:rPr>
              <a:t>        </a:t>
            </a:r>
            <a:endParaRPr lang="en-GB" u="sng" dirty="0">
              <a:solidFill>
                <a:srgbClr val="0088CC"/>
              </a:solidFill>
              <a:effectLst/>
              <a:latin typeface="Calibri" panose="020F0502020204030204" pitchFamily="34" charset="0"/>
              <a:ea typeface="Times New Roman" panose="02020603050405020304" pitchFamily="18" charset="0"/>
            </a:endParaRPr>
          </a:p>
          <a:p>
            <a:r>
              <a:rPr lang="en-GB" dirty="0"/>
              <a:t>Location Data, possesses data regarding the coordinates of the neighbourhoods of Toronto - </a:t>
            </a:r>
            <a:r>
              <a:rPr lang="en-GB" u="sng" dirty="0">
                <a:solidFill>
                  <a:srgbClr val="0088CC"/>
                </a:solidFill>
                <a:effectLst/>
                <a:latin typeface="Calibri" panose="020F0502020204030204" pitchFamily="34" charset="0"/>
                <a:ea typeface="Times New Roman" panose="02020603050405020304" pitchFamily="18" charset="0"/>
                <a:cs typeface="Calibri" panose="020F0502020204030204" pitchFamily="34" charset="0"/>
                <a:hlinkClick r:id="rId3"/>
              </a:rPr>
              <a:t>https://cocl.us/Geospatial_data</a:t>
            </a:r>
            <a:endParaRPr lang="en-GB"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GB" dirty="0"/>
              <a:t>Foursquare API, contains information related to the venues in Toronto - </a:t>
            </a:r>
            <a:r>
              <a:rPr lang="en-GB" u="sng" dirty="0">
                <a:solidFill>
                  <a:srgbClr val="0088CC"/>
                </a:solidFill>
                <a:effectLst/>
                <a:latin typeface="Calibri" panose="020F0502020204030204" pitchFamily="34" charset="0"/>
                <a:ea typeface="Times New Roman" panose="02020603050405020304" pitchFamily="18" charset="0"/>
                <a:cs typeface="Calibri" panose="020F0502020204030204" pitchFamily="34" charset="0"/>
                <a:hlinkClick r:id="rId4"/>
              </a:rPr>
              <a:t>https://foursquare.com/developers/apps</a:t>
            </a:r>
            <a:endParaRPr lang="en-GB"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08737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8713-F3A5-4DF8-9600-BD7F4D8CE3BD}"/>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05A6002D-5C17-45D6-9DC4-91407E0EF2C0}"/>
              </a:ext>
            </a:extLst>
          </p:cNvPr>
          <p:cNvSpPr>
            <a:spLocks noGrp="1"/>
          </p:cNvSpPr>
          <p:nvPr>
            <p:ph idx="1"/>
          </p:nvPr>
        </p:nvSpPr>
        <p:spPr/>
        <p:txBody>
          <a:bodyPr/>
          <a:lstStyle/>
          <a:p>
            <a:r>
              <a:rPr lang="en-GB" dirty="0"/>
              <a:t>After cleaning and compiling the data into a format in which it could be analysed K-Means clustering was used on the neighbourhoods based on the frequency of coffee shops in Toronto. In order to execute this a K-Means clustering algorithm was used. </a:t>
            </a:r>
          </a:p>
          <a:p>
            <a:r>
              <a:rPr lang="en-GB" dirty="0"/>
              <a:t>When using K-Means it is important to not overfit or underfit the model, to achieve this we would need an optimal K. To find this optimal we used the elbow method as can be seen in the code. The optimal value of K from the dataset was 4, thus the dataset will be clustered into 4 clusters. One can see the graph for which the number of clusters was decided on in the next slide.</a:t>
            </a:r>
          </a:p>
        </p:txBody>
      </p:sp>
    </p:spTree>
    <p:extLst>
      <p:ext uri="{BB962C8B-B14F-4D97-AF65-F5344CB8AC3E}">
        <p14:creationId xmlns:p14="http://schemas.microsoft.com/office/powerpoint/2010/main" val="2433891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49D9-9711-49FF-90D2-0C1414BA3EB4}"/>
              </a:ext>
            </a:extLst>
          </p:cNvPr>
          <p:cNvSpPr>
            <a:spLocks noGrp="1"/>
          </p:cNvSpPr>
          <p:nvPr>
            <p:ph type="title"/>
          </p:nvPr>
        </p:nvSpPr>
        <p:spPr/>
        <p:txBody>
          <a:bodyPr/>
          <a:lstStyle/>
          <a:p>
            <a:r>
              <a:rPr lang="en-GB" dirty="0"/>
              <a:t>Elbow Method</a:t>
            </a:r>
          </a:p>
        </p:txBody>
      </p:sp>
      <p:pic>
        <p:nvPicPr>
          <p:cNvPr id="5" name="Picture 4">
            <a:extLst>
              <a:ext uri="{FF2B5EF4-FFF2-40B4-BE49-F238E27FC236}">
                <a16:creationId xmlns:a16="http://schemas.microsoft.com/office/drawing/2014/main" id="{3C6C1D91-A5F6-40ED-9670-FD41763B8D96}"/>
              </a:ext>
            </a:extLst>
          </p:cNvPr>
          <p:cNvPicPr>
            <a:picLocks noChangeAspect="1"/>
          </p:cNvPicPr>
          <p:nvPr/>
        </p:nvPicPr>
        <p:blipFill rotWithShape="1">
          <a:blip r:embed="rId2"/>
          <a:srcRect l="8333" t="24652" r="42667" b="7260"/>
          <a:stretch/>
        </p:blipFill>
        <p:spPr>
          <a:xfrm>
            <a:off x="1336040" y="1483360"/>
            <a:ext cx="9519920" cy="5279692"/>
          </a:xfrm>
          <a:prstGeom prst="rect">
            <a:avLst/>
          </a:prstGeom>
        </p:spPr>
      </p:pic>
    </p:spTree>
    <p:extLst>
      <p:ext uri="{BB962C8B-B14F-4D97-AF65-F5344CB8AC3E}">
        <p14:creationId xmlns:p14="http://schemas.microsoft.com/office/powerpoint/2010/main" val="3322588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895F3-03F2-47E0-8D26-7F570FAA3C4E}"/>
              </a:ext>
            </a:extLst>
          </p:cNvPr>
          <p:cNvSpPr>
            <a:spLocks noGrp="1"/>
          </p:cNvSpPr>
          <p:nvPr>
            <p:ph type="title"/>
          </p:nvPr>
        </p:nvSpPr>
        <p:spPr/>
        <p:txBody>
          <a:bodyPr/>
          <a:lstStyle/>
          <a:p>
            <a:r>
              <a:rPr lang="en-GB" dirty="0"/>
              <a:t>Map of Clusters</a:t>
            </a:r>
          </a:p>
        </p:txBody>
      </p:sp>
      <p:pic>
        <p:nvPicPr>
          <p:cNvPr id="5" name="Picture 4">
            <a:extLst>
              <a:ext uri="{FF2B5EF4-FFF2-40B4-BE49-F238E27FC236}">
                <a16:creationId xmlns:a16="http://schemas.microsoft.com/office/drawing/2014/main" id="{587E3D44-59F2-4BD1-84B6-9C9C08BD5079}"/>
              </a:ext>
            </a:extLst>
          </p:cNvPr>
          <p:cNvPicPr>
            <a:picLocks noChangeAspect="1"/>
          </p:cNvPicPr>
          <p:nvPr/>
        </p:nvPicPr>
        <p:blipFill rotWithShape="1">
          <a:blip r:embed="rId2"/>
          <a:srcRect l="21991" t="24653" r="28477" b="11898"/>
          <a:stretch/>
        </p:blipFill>
        <p:spPr>
          <a:xfrm>
            <a:off x="838200" y="1825625"/>
            <a:ext cx="6038850" cy="4351338"/>
          </a:xfrm>
          <a:prstGeom prst="rect">
            <a:avLst/>
          </a:prstGeom>
        </p:spPr>
      </p:pic>
      <p:sp>
        <p:nvSpPr>
          <p:cNvPr id="6" name="TextBox 5">
            <a:extLst>
              <a:ext uri="{FF2B5EF4-FFF2-40B4-BE49-F238E27FC236}">
                <a16:creationId xmlns:a16="http://schemas.microsoft.com/office/drawing/2014/main" id="{8F2CA4AB-E206-400E-A36F-2720A492BAFB}"/>
              </a:ext>
            </a:extLst>
          </p:cNvPr>
          <p:cNvSpPr txBox="1"/>
          <p:nvPr/>
        </p:nvSpPr>
        <p:spPr>
          <a:xfrm>
            <a:off x="6877050" y="1825625"/>
            <a:ext cx="4981575" cy="1200329"/>
          </a:xfrm>
          <a:prstGeom prst="rect">
            <a:avLst/>
          </a:prstGeom>
          <a:noFill/>
        </p:spPr>
        <p:txBody>
          <a:bodyPr wrap="square" rtlCol="0">
            <a:spAutoFit/>
          </a:bodyPr>
          <a:lstStyle/>
          <a:p>
            <a:pPr marL="285750" indent="-285750">
              <a:buFont typeface="Arial" panose="020B0604020202020204" pitchFamily="34" charset="0"/>
              <a:buChar char="•"/>
            </a:pPr>
            <a:r>
              <a:rPr lang="en-GB" dirty="0"/>
              <a:t>After applying the K-Means cluster algorithm to the Toronto dataset such that assigns the neighbourhoods to a specific cluster based on distance.</a:t>
            </a:r>
          </a:p>
        </p:txBody>
      </p:sp>
    </p:spTree>
    <p:extLst>
      <p:ext uri="{BB962C8B-B14F-4D97-AF65-F5344CB8AC3E}">
        <p14:creationId xmlns:p14="http://schemas.microsoft.com/office/powerpoint/2010/main" val="1063497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584D-BE57-4E1F-9E9F-E3EE679A1550}"/>
              </a:ext>
            </a:extLst>
          </p:cNvPr>
          <p:cNvSpPr>
            <a:spLocks noGrp="1"/>
          </p:cNvSpPr>
          <p:nvPr>
            <p:ph type="title"/>
          </p:nvPr>
        </p:nvSpPr>
        <p:spPr/>
        <p:txBody>
          <a:bodyPr/>
          <a:lstStyle/>
          <a:p>
            <a:r>
              <a:rPr lang="en-GB" dirty="0"/>
              <a:t>Results and Analysis</a:t>
            </a:r>
          </a:p>
        </p:txBody>
      </p:sp>
      <p:pic>
        <p:nvPicPr>
          <p:cNvPr id="5" name="Picture 4">
            <a:extLst>
              <a:ext uri="{FF2B5EF4-FFF2-40B4-BE49-F238E27FC236}">
                <a16:creationId xmlns:a16="http://schemas.microsoft.com/office/drawing/2014/main" id="{C47B1845-A6D0-4E33-B56F-8E091467522F}"/>
              </a:ext>
            </a:extLst>
          </p:cNvPr>
          <p:cNvPicPr>
            <a:picLocks noChangeAspect="1"/>
          </p:cNvPicPr>
          <p:nvPr/>
        </p:nvPicPr>
        <p:blipFill rotWithShape="1">
          <a:blip r:embed="rId2"/>
          <a:srcRect l="8083" t="34370" r="22000" b="19852"/>
          <a:stretch/>
        </p:blipFill>
        <p:spPr>
          <a:xfrm>
            <a:off x="838200" y="3429000"/>
            <a:ext cx="8524240" cy="3139440"/>
          </a:xfrm>
          <a:prstGeom prst="rect">
            <a:avLst/>
          </a:prstGeom>
        </p:spPr>
      </p:pic>
      <p:sp>
        <p:nvSpPr>
          <p:cNvPr id="6" name="TextBox 5">
            <a:extLst>
              <a:ext uri="{FF2B5EF4-FFF2-40B4-BE49-F238E27FC236}">
                <a16:creationId xmlns:a16="http://schemas.microsoft.com/office/drawing/2014/main" id="{E206D218-B50C-425E-B451-DD631AE733E6}"/>
              </a:ext>
            </a:extLst>
          </p:cNvPr>
          <p:cNvSpPr txBox="1"/>
          <p:nvPr/>
        </p:nvSpPr>
        <p:spPr>
          <a:xfrm>
            <a:off x="838200" y="1503680"/>
            <a:ext cx="8925560" cy="1754326"/>
          </a:xfrm>
          <a:prstGeom prst="rect">
            <a:avLst/>
          </a:prstGeom>
          <a:noFill/>
        </p:spPr>
        <p:txBody>
          <a:bodyPr wrap="square" rtlCol="0">
            <a:spAutoFit/>
          </a:bodyPr>
          <a:lstStyle/>
          <a:p>
            <a:pPr marL="285750" indent="-285750">
              <a:buFont typeface="Arial" panose="020B0604020202020204" pitchFamily="34" charset="0"/>
              <a:buChar char="•"/>
            </a:pPr>
            <a:r>
              <a:rPr lang="en-GB" dirty="0"/>
              <a:t>The two graphs below both provide meaningful complimentary insights.</a:t>
            </a:r>
          </a:p>
          <a:p>
            <a:pPr marL="285750" indent="-285750">
              <a:buFont typeface="Arial" panose="020B0604020202020204" pitchFamily="34" charset="0"/>
              <a:buChar char="•"/>
            </a:pPr>
            <a:r>
              <a:rPr lang="en-GB" dirty="0"/>
              <a:t>The first graph illustrates the number of neighbourhoods per cluster in Toronto, indicating that Toronto has the most neighbourhoods per cluster for this dataset.</a:t>
            </a:r>
          </a:p>
          <a:p>
            <a:pPr marL="285750" indent="-285750">
              <a:buFont typeface="Arial" panose="020B0604020202020204" pitchFamily="34" charset="0"/>
              <a:buChar char="•"/>
            </a:pPr>
            <a:r>
              <a:rPr lang="en-GB" dirty="0"/>
              <a:t>The second graph shows the density of coffee shops per cluster by showing the average number of coffee shops per cluster. Showing that the red clusters also have the lowest densities of coffee shops per cluster.</a:t>
            </a:r>
          </a:p>
        </p:txBody>
      </p:sp>
    </p:spTree>
    <p:extLst>
      <p:ext uri="{BB962C8B-B14F-4D97-AF65-F5344CB8AC3E}">
        <p14:creationId xmlns:p14="http://schemas.microsoft.com/office/powerpoint/2010/main" val="3347256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F97E5-8B27-4796-98F9-7600B54B18B1}"/>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05C143C4-3DA9-463A-BD4A-630B09A60AA6}"/>
              </a:ext>
            </a:extLst>
          </p:cNvPr>
          <p:cNvSpPr>
            <a:spLocks noGrp="1"/>
          </p:cNvSpPr>
          <p:nvPr>
            <p:ph idx="1"/>
          </p:nvPr>
        </p:nvSpPr>
        <p:spPr/>
        <p:txBody>
          <a:bodyPr/>
          <a:lstStyle/>
          <a:p>
            <a:r>
              <a:rPr lang="en-GB" dirty="0"/>
              <a:t>Given the analysis displayed on the previous page, an entrepreneur looking to open a coffee shop in the city of Toronto should look to the red clusters. Due to the fact that they are less populated with coffee shops in those areas, making it less competitive in those areas and giving a business a better chance to succeed.</a:t>
            </a:r>
          </a:p>
          <a:p>
            <a:r>
              <a:rPr lang="en-GB" dirty="0"/>
              <a:t>The code given in this report could also be adapted to fit other cities in addition to other types of venues alongside the Foursquare API.</a:t>
            </a:r>
          </a:p>
        </p:txBody>
      </p:sp>
    </p:spTree>
    <p:extLst>
      <p:ext uri="{BB962C8B-B14F-4D97-AF65-F5344CB8AC3E}">
        <p14:creationId xmlns:p14="http://schemas.microsoft.com/office/powerpoint/2010/main" val="4174945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2814</TotalTime>
  <Words>459</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Coffee Shops in Toronto</vt:lpstr>
      <vt:lpstr>Who is interested?</vt:lpstr>
      <vt:lpstr>Data</vt:lpstr>
      <vt:lpstr>Methodology</vt:lpstr>
      <vt:lpstr>Elbow Method</vt:lpstr>
      <vt:lpstr>Map of Clusters</vt:lpstr>
      <vt:lpstr>Results and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Coffee Shops in Toronto</dc:title>
  <dc:creator>421</dc:creator>
  <cp:lastModifiedBy>421</cp:lastModifiedBy>
  <cp:revision>8</cp:revision>
  <dcterms:created xsi:type="dcterms:W3CDTF">2021-07-23T16:54:17Z</dcterms:created>
  <dcterms:modified xsi:type="dcterms:W3CDTF">2021-07-25T15:48:51Z</dcterms:modified>
</cp:coreProperties>
</file>