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4FB-4ED6-4516-3877-DA1ED3A98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2F52-FB88-94C6-7C76-9F901D26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395A-C52F-E884-22BF-459F630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4677-C099-34DA-F107-F6D642BF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D776-0E08-6AE0-B509-205540DF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91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8DB5-52FF-784A-87CA-6FBB99C8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738C3-A51C-309C-DACE-48141DD9E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78F9-2BA5-627F-C497-F249E134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3FDA-CA65-AC4A-95DD-F6C505ED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188B-B0A9-4B4E-1F43-12451FF2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3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582AE-16BE-4B48-5354-E5D9A42A3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8AF8-E0C4-360E-5E7B-4D35A0E9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7181-6F53-3A9B-3E0D-61EB280C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6FEB-9357-21AB-56CA-A101734A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3EF8-E81C-17EB-821E-F9018C29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2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E79B-F2AD-989F-BDE0-CC3104B3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5E2D-6671-5B9D-EFB7-1332283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390D-62F8-0E68-974E-D12FDCC3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24DE-3B35-A464-0DF4-26E6EB9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21E2-8A38-F0EC-4000-379024F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4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BFE-C2BC-BA38-8066-FD8AED8B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83EFD-8E96-BA07-D728-237553D1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4280-B6A7-4D0A-FAF6-C3E46AC1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ECE1D-B938-5A89-EA11-7D919BA4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A4BC-E108-88B2-986C-5D1009BB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4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BC38-6BCC-2B04-9BE8-91AFF3A3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2845-CE99-9128-0097-CE3DD3E3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F4D6-723D-C6D2-6159-B9DC0A8AC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311AB-9E91-F2D9-C6D3-B83B11E0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04BF-D976-2D87-383F-DFF367E8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82DC-BD0D-EDA9-605E-8CC37C5F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3E15-35C9-B6DA-FCF9-4A53797A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D7853-2BF3-2DBE-3A07-7BCC6B32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63FE2-578D-EF92-4D3F-D5E8BFC2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AC519-B090-374B-8E58-0E5DB4D38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CFF2D-EEB8-B15C-17C2-FD16D720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7F37-1DB0-B4BF-5569-291B69B2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5F8B1-F866-D5A9-505B-6C60BA83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19F1-3363-57F1-439B-BC4F8D4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5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F6C8-DC75-592A-47EE-CA2B533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458A2-0D16-75FB-2F00-D49C00E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3968D-8C13-794E-3647-03CE8533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26CAB-F326-2A22-6F2A-F1471128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6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94E2F-8E9D-570E-CF2A-3F7550E3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E041D-D7E0-7385-EE20-B950B571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6D2E-2BD1-B4A6-D54B-852A2A6A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48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47E-C42E-AA35-08C7-0F0C11B8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4E3F-A1B7-8F89-AF57-763F1A7C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471A7-D37D-91FE-0C5C-A1256ECC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A909-276F-D87D-8C46-CAF72EC8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FBD9F-8FDD-51F7-D671-02002281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068F-97C2-77DF-EA51-7756143B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19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22CB-5CFB-4D64-6AB5-50D01FE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B4DE9-A0C6-35A5-8153-829701928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436A2-1C95-BB1E-6A03-BC123DDA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B8DBB-3BE4-71C4-5085-A0D799F7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A139-B75C-08D8-E966-20764652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05D5-1EEF-B825-4DB1-070F85D7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3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3458-3082-1063-CB32-72A0313D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9713-0BA3-BAE3-2775-954B131D7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9DD4-167C-6BF4-E407-3CBD69F4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669F-9FEA-4F85-BD9B-9F9163E32579}" type="datetimeFigureOut">
              <a:rPr lang="en-SG" smtClean="0"/>
              <a:t>8/5/23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8D0B2-AA48-91EF-2DC4-40D22435F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9B1B-C55F-5133-21EF-0E6EED27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DD35-78B9-4D61-B8C4-5472D140EE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8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8370-1948-FADE-34DB-54B8D0329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latin typeface="+mn-lt"/>
              </a:rPr>
              <a:t>Requested Sequencing Services</a:t>
            </a:r>
            <a:endParaRPr lang="en-SG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767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3A16-CADA-6335-AECF-8B0139E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137"/>
            <a:ext cx="10515600" cy="491808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+mn-lt"/>
              </a:rPr>
              <a:t>Novogene</a:t>
            </a:r>
            <a:r>
              <a:rPr lang="en-US" sz="3600" b="1" dirty="0">
                <a:latin typeface="+mn-lt"/>
              </a:rPr>
              <a:t>: RNA sequencing (both lncRNA &amp; mRNA)</a:t>
            </a:r>
            <a:br>
              <a:rPr lang="en-US" sz="3600" b="1" dirty="0">
                <a:latin typeface="+mn-lt"/>
              </a:rPr>
            </a:br>
            <a:endParaRPr lang="en-SG" sz="3600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8D79C-4CFE-39E5-7F62-CDF1A087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98"/>
          <a:stretch/>
        </p:blipFill>
        <p:spPr>
          <a:xfrm>
            <a:off x="74363" y="1315968"/>
            <a:ext cx="6876288" cy="30692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E92BDC-A44D-CA96-46DD-0BA7A5F56374}"/>
              </a:ext>
            </a:extLst>
          </p:cNvPr>
          <p:cNvSpPr txBox="1">
            <a:spLocks/>
          </p:cNvSpPr>
          <p:nvPr/>
        </p:nvSpPr>
        <p:spPr>
          <a:xfrm>
            <a:off x="838200" y="5946775"/>
            <a:ext cx="10515600" cy="319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>
                <a:latin typeface="+mn-lt"/>
              </a:rPr>
              <a:t>Ribo</a:t>
            </a:r>
            <a:r>
              <a:rPr lang="en-US" sz="1600" b="1" dirty="0">
                <a:latin typeface="+mn-lt"/>
              </a:rPr>
              <a:t>-depletion library preparation: Obtain both lncRNA &amp; mRNA transcriptions, require a minimum of 500 ng of total RNA in 20 </a:t>
            </a:r>
            <a:r>
              <a:rPr lang="en-US" sz="1600" b="1" dirty="0" err="1">
                <a:latin typeface="+mn-lt"/>
              </a:rPr>
              <a:t>ul</a:t>
            </a:r>
            <a:r>
              <a:rPr lang="en-US" sz="1600" b="1" dirty="0">
                <a:latin typeface="+mn-lt"/>
              </a:rPr>
              <a:t> of ddH20 hence min. concentration of 25 ng/</a:t>
            </a:r>
            <a:r>
              <a:rPr lang="en-US" sz="1600" b="1" dirty="0" err="1">
                <a:latin typeface="+mn-lt"/>
              </a:rPr>
              <a:t>Ul</a:t>
            </a:r>
            <a:r>
              <a:rPr lang="en-US" sz="1600" b="1" dirty="0">
                <a:latin typeface="+mn-lt"/>
              </a:rPr>
              <a:t>.</a:t>
            </a:r>
            <a:endParaRPr lang="en-SG" sz="1600" b="1" dirty="0">
              <a:latin typeface="+mn-lt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84E86E8-F8D3-5E2C-E288-4C3777E36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40"/>
          <a:stretch/>
        </p:blipFill>
        <p:spPr>
          <a:xfrm>
            <a:off x="7027769" y="1315968"/>
            <a:ext cx="5058670" cy="42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8AA-9CDE-1908-C2C4-7933895E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395605"/>
            <a:ext cx="1091692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+mn-lt"/>
              </a:rPr>
              <a:t>Novogene</a:t>
            </a:r>
            <a:r>
              <a:rPr lang="en-US" sz="3600" b="1" dirty="0">
                <a:latin typeface="+mn-lt"/>
              </a:rPr>
              <a:t>: RNA sequencing (both lncRNA &amp; mRNA)</a:t>
            </a:r>
            <a:br>
              <a:rPr lang="en-US" sz="3600" b="1" dirty="0">
                <a:latin typeface="+mn-lt"/>
              </a:rPr>
            </a:br>
            <a:br>
              <a:rPr lang="en-SG" sz="3600" b="1" dirty="0">
                <a:latin typeface="+mn-lt"/>
              </a:rPr>
            </a:br>
            <a:endParaRPr lang="en-SG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FEF81-CD9F-16A4-EDEC-0CF34905C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555" y="1449989"/>
            <a:ext cx="6355310" cy="31252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F9FE4-907F-CAAD-D4A9-47BAF4789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" t="1603" r="2105" b="3049"/>
          <a:stretch/>
        </p:blipFill>
        <p:spPr>
          <a:xfrm>
            <a:off x="88135" y="1449989"/>
            <a:ext cx="5660420" cy="43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C9D9-47FA-D54C-487F-912B52EB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9219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Mirxes</a:t>
            </a:r>
            <a:r>
              <a:rPr lang="en-US" b="1" dirty="0"/>
              <a:t>: WES</a:t>
            </a:r>
            <a:endParaRPr lang="en-SG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904E-E931-3E75-9F87-8AD0CB47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" y="1417755"/>
            <a:ext cx="10515600" cy="97355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45C40C-F6CE-0469-577D-91898BA7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587013"/>
            <a:ext cx="10258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9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D018-14A6-B471-5F4E-83EB1EDA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8277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Mirxes</a:t>
            </a:r>
            <a:r>
              <a:rPr lang="en-US" b="1" dirty="0"/>
              <a:t>: WES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211E7-9936-82D5-7F20-360E89625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871" y="1743755"/>
            <a:ext cx="5199348" cy="242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988D9-3CCA-C0EC-9844-DE1E157C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1513840"/>
            <a:ext cx="6831965" cy="36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5F0A8-06F6-B5CC-F115-92552F80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0" y="387251"/>
            <a:ext cx="11500034" cy="60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8A65C4A-9B87-F6E4-12FF-CB4C1738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37214" cy="6858000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529DAE6-FBD2-7E1C-34CC-1DC86138D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3" y="2031325"/>
            <a:ext cx="7772400" cy="4670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0DA82-C7F0-4C01-B4BE-37EDD714CC33}"/>
              </a:ext>
            </a:extLst>
          </p:cNvPr>
          <p:cNvSpPr txBox="1"/>
          <p:nvPr/>
        </p:nvSpPr>
        <p:spPr>
          <a:xfrm>
            <a:off x="4157663" y="0"/>
            <a:ext cx="7472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  <a:r>
              <a:rPr lang="en-US" dirty="0"/>
              <a:t>: WES data of 40 samples (PDO/tumor/</a:t>
            </a:r>
            <a:r>
              <a:rPr lang="en-US" dirty="0" err="1"/>
              <a:t>pbmc</a:t>
            </a:r>
            <a:r>
              <a:rPr lang="en-US" dirty="0"/>
              <a:t>) across 6 patients.</a:t>
            </a:r>
          </a:p>
          <a:p>
            <a:r>
              <a:rPr lang="en-US" b="1" u="sng" dirty="0"/>
              <a:t>Aim</a:t>
            </a:r>
            <a:r>
              <a:rPr lang="en-US" dirty="0"/>
              <a:t>: Identify and compare somatic mutations between PDO/tumor samples vs normal tissue. Assess similarity in PDO vs tumor samples.</a:t>
            </a:r>
          </a:p>
          <a:p>
            <a:r>
              <a:rPr lang="en-US" b="1" u="sng" dirty="0"/>
              <a:t>Start-date</a:t>
            </a:r>
            <a:r>
              <a:rPr lang="en-US" dirty="0"/>
              <a:t>: 26 April (data-handover)</a:t>
            </a:r>
          </a:p>
          <a:p>
            <a:r>
              <a:rPr lang="en-US" b="1" u="sng" dirty="0"/>
              <a:t>Next-steps</a:t>
            </a:r>
            <a:r>
              <a:rPr lang="en-US" dirty="0"/>
              <a:t>: Meeting with Claire (</a:t>
            </a:r>
            <a:r>
              <a:rPr lang="en-US" dirty="0" err="1"/>
              <a:t>phd</a:t>
            </a:r>
            <a:r>
              <a:rPr lang="en-US" dirty="0"/>
              <a:t> student) on Monday for detailed discussion of bioinformatic analysis and experimental questions.</a:t>
            </a:r>
          </a:p>
          <a:p>
            <a:r>
              <a:rPr lang="en-US" b="1" u="sng" dirty="0"/>
              <a:t>Estimated time to completion</a:t>
            </a:r>
            <a:r>
              <a:rPr lang="en-US" b="1" dirty="0"/>
              <a:t>: </a:t>
            </a:r>
            <a:r>
              <a:rPr lang="en-US" dirty="0"/>
              <a:t>3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8AD2-BE51-D4D1-67C4-C26EE530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FD50-36F1-069C-8152-F33E7408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Variation in profile between patient tissue samples</a:t>
            </a:r>
          </a:p>
          <a:p>
            <a:r>
              <a:rPr lang="en-US" dirty="0"/>
              <a:t>2. Variation in culture media (CM+/-, T1, T2)</a:t>
            </a:r>
          </a:p>
          <a:p>
            <a:r>
              <a:rPr lang="en-US" dirty="0"/>
              <a:t>3. Extent to which PDOs recapitulate tumor tissue profiles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9D9924-2B86-ECF8-4377-FED78DB87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64372"/>
              </p:ext>
            </p:extLst>
          </p:nvPr>
        </p:nvGraphicFramePr>
        <p:xfrm>
          <a:off x="1453931" y="3429000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98200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2083339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r>
                        <a:rPr lang="en-US" dirty="0"/>
                        <a:t>Condition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1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media: both tumor and normal organoids can grow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CM-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media without PGE2- only tumor organoids can grow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9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-EGF: KRAS mutant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Wnt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-A83-01 </a:t>
                      </a:r>
                    </a:p>
                    <a:p>
                      <a:r>
                        <a:rPr lang="en-US" dirty="0" err="1"/>
                        <a:t>Wnt</a:t>
                      </a:r>
                      <a:r>
                        <a:rPr lang="en-US" dirty="0"/>
                        <a:t>-independent organoids: those that can produce own </a:t>
                      </a:r>
                      <a:r>
                        <a:rPr lang="en-US" dirty="0" err="1"/>
                        <a:t>wnt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5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6956-F8D7-69A7-CC41-6C166F85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3A26-1815-CB25-023C-C5D53F7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Waiting to submit 2</a:t>
            </a:r>
            <a:r>
              <a:rPr lang="en-US" baseline="30000" dirty="0"/>
              <a:t>nd</a:t>
            </a:r>
            <a:r>
              <a:rPr lang="en-US" dirty="0"/>
              <a:t> batch for analysis.</a:t>
            </a:r>
          </a:p>
          <a:p>
            <a:r>
              <a:rPr lang="en-US" dirty="0"/>
              <a:t>Depends on results of 1</a:t>
            </a:r>
            <a:r>
              <a:rPr lang="en-US" baseline="30000" dirty="0"/>
              <a:t>st</a:t>
            </a:r>
            <a:r>
              <a:rPr lang="en-US" dirty="0"/>
              <a:t> analysis to reprioritize / focus on different samples.</a:t>
            </a:r>
          </a:p>
          <a:p>
            <a:r>
              <a:rPr lang="en-US" dirty="0"/>
              <a:t>Keen to generate their own protein-biomarkers for </a:t>
            </a:r>
            <a:r>
              <a:rPr lang="en-US" dirty="0" err="1"/>
              <a:t>chemosensitivty</a:t>
            </a:r>
            <a:r>
              <a:rPr lang="en-US" dirty="0"/>
              <a:t> prediction (platinum sensitivity). Want to compare this with HRD mutational signature profile as it is a proxy </a:t>
            </a:r>
            <a:r>
              <a:rPr lang="en-US"/>
              <a:t>for chemosensitivity. </a:t>
            </a:r>
          </a:p>
        </p:txBody>
      </p:sp>
    </p:spTree>
    <p:extLst>
      <p:ext uri="{BB962C8B-B14F-4D97-AF65-F5344CB8AC3E}">
        <p14:creationId xmlns:p14="http://schemas.microsoft.com/office/powerpoint/2010/main" val="2514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279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Requested Sequencing Services</vt:lpstr>
      <vt:lpstr>Novogene: RNA sequencing (both lncRNA &amp; mRNA) </vt:lpstr>
      <vt:lpstr>Novogene: RNA sequencing (both lncRNA &amp; mRNA)  </vt:lpstr>
      <vt:lpstr>Mirxes: WES</vt:lpstr>
      <vt:lpstr>Mirxes: WES</vt:lpstr>
      <vt:lpstr>PowerPoint Presentation</vt:lpstr>
      <vt:lpstr>PowerPoint Presentation</vt:lpstr>
      <vt:lpstr>Main project aims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Requested Sequencing Services</dc:title>
  <dc:creator>GB Lab</dc:creator>
  <cp:lastModifiedBy>Toh Qin Kane</cp:lastModifiedBy>
  <cp:revision>8</cp:revision>
  <dcterms:created xsi:type="dcterms:W3CDTF">2023-01-31T02:16:55Z</dcterms:created>
  <dcterms:modified xsi:type="dcterms:W3CDTF">2023-05-08T08:32:54Z</dcterms:modified>
</cp:coreProperties>
</file>