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91" r:id="rId2"/>
    <p:sldId id="259" r:id="rId3"/>
    <p:sldId id="257" r:id="rId4"/>
    <p:sldId id="292" r:id="rId5"/>
    <p:sldId id="293" r:id="rId6"/>
    <p:sldId id="258" r:id="rId7"/>
    <p:sldId id="284" r:id="rId8"/>
    <p:sldId id="285" r:id="rId9"/>
    <p:sldId id="261" r:id="rId10"/>
    <p:sldId id="294" r:id="rId11"/>
    <p:sldId id="296" r:id="rId12"/>
    <p:sldId id="295" r:id="rId13"/>
    <p:sldId id="260" r:id="rId14"/>
    <p:sldId id="286" r:id="rId15"/>
    <p:sldId id="262" r:id="rId16"/>
    <p:sldId id="287" r:id="rId17"/>
    <p:sldId id="288" r:id="rId18"/>
    <p:sldId id="289" r:id="rId19"/>
    <p:sldId id="263" r:id="rId20"/>
    <p:sldId id="264" r:id="rId21"/>
    <p:sldId id="265" r:id="rId22"/>
    <p:sldId id="266" r:id="rId23"/>
    <p:sldId id="267" r:id="rId24"/>
    <p:sldId id="290" r:id="rId25"/>
    <p:sldId id="268" r:id="rId26"/>
    <p:sldId id="269" r:id="rId27"/>
    <p:sldId id="270" r:id="rId28"/>
    <p:sldId id="271" r:id="rId29"/>
    <p:sldId id="272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3" r:id="rId39"/>
    <p:sldId id="29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9DC3E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067AF-9C74-4DB0-9D14-BBC72C0138F5}" type="datetimeFigureOut">
              <a:rPr lang="en-MY" smtClean="0"/>
              <a:t>4/1/2022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476EB-5793-47DC-B709-EEA3115A470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93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904F-B0F7-4D67-9C8B-0AAC37282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01DBF-1F9F-418C-932E-ECB58E33A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F5D2B-4B52-462A-81F8-2E2FB692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49D2-84C5-43A3-AB84-EF251403A1B3}" type="datetime1">
              <a:rPr lang="en-MY" smtClean="0"/>
              <a:t>4/1/2022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1D28E-0B19-4554-8545-F497D653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ABFEE-6704-4C4F-8C8B-32D37D09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63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1B82-4D3D-4D5B-8305-CF293E72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C26E0-2363-4185-AD0A-114EB1921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E12E6-B035-4160-BDF6-FE494978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E21E-DBF4-4696-9B3C-7C5F8ACC8518}" type="datetime1">
              <a:rPr lang="en-MY" smtClean="0"/>
              <a:t>4/1/2022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D7BA8-8560-40B0-A683-FDFC0EF5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05221-06C0-427B-A6F0-CFEA74C7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1332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BB304-E069-4072-ACCD-190ADA675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2E77E-2EF9-4D7E-83F2-151FDFCE1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9193D-7316-42D6-B170-B0741E14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D755-D63E-4FEF-8730-F74F0DE6161A}" type="datetime1">
              <a:rPr lang="en-MY" smtClean="0"/>
              <a:t>4/1/2022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7B44-4170-4B26-919E-B61554E3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6E213-B089-4E04-A2B9-457159DF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2339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CBAD-B124-435F-BCAC-804453E7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AF9BA-8898-4893-A5EC-CAFC66DF2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1CF74-5F2B-4652-AD2F-4DC712EB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989-C99F-4F4B-9378-0A79E092039F}" type="datetime1">
              <a:rPr lang="en-MY" smtClean="0"/>
              <a:t>4/1/2022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E1670-93D3-467E-82FF-31082BD4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2ECA-86D5-438F-9B8B-6950F532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0475" y="5344295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7F4D448A-D3DF-4572-9BCC-E0583DBE29C4}" type="slidenum">
              <a:rPr lang="en-MY" smtClean="0"/>
              <a:pPr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2583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6A7E-578A-4628-9C6A-FED7E52B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79B9-0A2A-419E-99A1-F284007E7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7CE87-F1CF-4903-AEB1-75A22577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5030-1ECB-488E-9234-15A3E480E1DD}" type="datetime1">
              <a:rPr lang="en-MY" smtClean="0"/>
              <a:t>4/1/2022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68FE7-014E-496C-B91B-CFD6B6E3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3F149-7D27-478E-8B18-7EBFEFCC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0537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F786-2304-46CA-8495-5D7E8A9A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D464-5EE6-494A-A4A8-D5D54420F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1ACDF-4BE3-47DF-963E-C81C1D80E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72604-A09E-4B8C-A796-F05D7756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8102-C006-4CB4-A8EB-FC558E1D92C9}" type="datetime1">
              <a:rPr lang="en-MY" smtClean="0"/>
              <a:t>4/1/2022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46BCF-C830-4625-B451-1975C298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C92BE-DCD9-4AB0-8267-BD00ED0B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6090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A617-B6DF-46D2-A2D8-88FF12A6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68948-1A27-48A7-B47B-0082D110A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BA16B-7711-401D-9E0F-0B6E9626D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F794F-A81F-4C5E-A7EE-3EA2FD981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CDFEA-36CD-45A4-900B-A0EAFDFF8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62CD0-6A8C-4809-9325-70D13E79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47C-C7D6-40B5-9745-1CA4E74C5953}" type="datetime1">
              <a:rPr lang="en-MY" smtClean="0"/>
              <a:t>4/1/2022</a:t>
            </a:fld>
            <a:endParaRPr lang="en-MY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77941-FE1E-4B66-9345-95A36FB5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16D17-9FA6-428B-AB9B-428BE3B3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575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9106-A63A-4FE8-937A-4028CEAC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CD852-93EF-4E9C-9C5D-4EC8A388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2526-AD36-4240-BFCE-55AA9BF1E6EA}" type="datetime1">
              <a:rPr lang="en-MY" smtClean="0"/>
              <a:t>4/1/2022</a:t>
            </a:fld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9E0BE-6E82-4F7E-9524-9E346F96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9D1EC-F07B-44B5-AD5D-77042681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9016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72E2E-7540-49CB-B2B8-91F3D047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4F64-A0E9-48F2-B13C-F31395C2EA04}" type="datetime1">
              <a:rPr lang="en-MY" smtClean="0"/>
              <a:t>4/1/2022</a:t>
            </a:fld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44B79-FD82-4612-8547-8560A62C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DCEFD-E1CF-4159-9C39-3FAF9C4E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760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FB60-C6CC-4B06-ABEF-694093A6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BDE50-2323-4C22-9DA2-19008CEB6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232CD-F259-4696-B720-728AC4A19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89225-506B-475E-883D-04C3A34D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712F-0C47-4216-83B8-FA21F600B0ED}" type="datetime1">
              <a:rPr lang="en-MY" smtClean="0"/>
              <a:t>4/1/2022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579C-FA47-45F3-823F-06D92410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06D0E-28E6-4008-9D4A-30096D47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0592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5235-1AEE-4E68-B025-928BDE68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79FC3-A4A6-4C0D-85E4-34385D704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C1E7C-4679-40AE-98EC-359BD5C80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48174-655D-413A-A4EA-7768D14E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0028-7BB6-4B36-A9BB-641AC8C4E11C}" type="datetime1">
              <a:rPr lang="en-MY" smtClean="0"/>
              <a:t>4/1/2022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AE408-1404-4DA9-96AB-60EA3E21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723F9-8FF0-4088-B3A2-00FFE27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0410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97F96-5629-45B3-B699-921BD87C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77C7E-0299-49BE-B0A8-0C1B78503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01432-080B-419F-8615-B0D9FFCC1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B0478-A13B-471A-BB0B-CC92191E078A}" type="datetime1">
              <a:rPr lang="en-MY" smtClean="0"/>
              <a:t>4/1/2022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C45DC-5AE6-490A-A1E0-EB7B7B85F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E1CCC-9604-4B4E-92FD-8051C052E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D448A-D3DF-4572-9BCC-E0583DBE29C4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8752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13F1F1-32F8-485E-BD94-EE376091F951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19347-C465-4897-9B69-C6A535B47D58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FC52B9-73AA-455F-857E-5F377339EF51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ADC2A2-AA53-4A16-8576-F31B7BE7F307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8478B-0042-47E3-A76A-F9A3268A195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21A30-9F68-4DBD-AEE3-7B27E7B1E4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73F094-110D-4F81-9347-B46F1BE22864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7BCDB4-AC61-4C1F-8AF8-3E1F36B3399C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014D22-F02E-4C37-BEDB-45DA7A35C933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EE4EE6-C44C-4FF9-BCE4-BB79791D8987}"/>
              </a:ext>
            </a:extLst>
          </p:cNvPr>
          <p:cNvCxnSpPr/>
          <p:nvPr/>
        </p:nvCxnSpPr>
        <p:spPr>
          <a:xfrm>
            <a:off x="1020932" y="2400300"/>
            <a:ext cx="65827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90BD53-D882-487E-88D8-EA2AB0E1B985}"/>
              </a:ext>
            </a:extLst>
          </p:cNvPr>
          <p:cNvSpPr txBox="1"/>
          <p:nvPr/>
        </p:nvSpPr>
        <p:spPr>
          <a:xfrm>
            <a:off x="3886200" y="1854900"/>
            <a:ext cx="441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String S</a:t>
            </a:r>
            <a:endParaRPr lang="en-MY" sz="2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1B484F-E678-4BF0-9484-202EEE6026E8}"/>
              </a:ext>
            </a:extLst>
          </p:cNvPr>
          <p:cNvSpPr txBox="1"/>
          <p:nvPr/>
        </p:nvSpPr>
        <p:spPr>
          <a:xfrm>
            <a:off x="1074420" y="4137660"/>
            <a:ext cx="68808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/>
              <a:t>Method 2a: </a:t>
            </a:r>
            <a:r>
              <a:rPr lang="en-US" sz="2500" b="1" dirty="0">
                <a:effectLst/>
              </a:rPr>
              <a:t>Sliding window (Store char count)</a:t>
            </a:r>
            <a:endParaRPr lang="en-MY" sz="25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46C546-D888-47AF-8DD2-AA06E4B4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0261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</a:t>
            </a:r>
            <a:r>
              <a:rPr lang="en-GB" dirty="0">
                <a:highlight>
                  <a:srgbClr val="00FF00"/>
                </a:highlight>
              </a:rPr>
              <a:t>2</a:t>
            </a:r>
            <a:endParaRPr lang="en-MY" dirty="0">
              <a:highlight>
                <a:srgbClr val="00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-1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8CFE9-40E2-4FBA-8CB0-80B1F5EEEFCB}"/>
              </a:ext>
            </a:extLst>
          </p:cNvPr>
          <p:cNvCxnSpPr/>
          <p:nvPr/>
        </p:nvCxnSpPr>
        <p:spPr>
          <a:xfrm>
            <a:off x="1020932" y="1979720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C9C6C-33C5-4F59-85AC-D99367324630}"/>
              </a:ext>
            </a:extLst>
          </p:cNvPr>
          <p:cNvCxnSpPr/>
          <p:nvPr/>
        </p:nvCxnSpPr>
        <p:spPr>
          <a:xfrm>
            <a:off x="2114626" y="1979720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1747C-14EB-4B1E-BF5E-A60C1E018382}"/>
              </a:ext>
            </a:extLst>
          </p:cNvPr>
          <p:cNvSpPr txBox="1"/>
          <p:nvPr/>
        </p:nvSpPr>
        <p:spPr>
          <a:xfrm>
            <a:off x="893872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AF7E2-6E82-448A-9A30-B919F2F7F101}"/>
              </a:ext>
            </a:extLst>
          </p:cNvPr>
          <p:cNvSpPr txBox="1"/>
          <p:nvPr/>
        </p:nvSpPr>
        <p:spPr>
          <a:xfrm>
            <a:off x="1993296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‘Expansion’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197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{E : 1, </a:t>
            </a:r>
            <a:r>
              <a:rPr lang="en-GB" dirty="0">
                <a:highlight>
                  <a:srgbClr val="00FF00"/>
                </a:highlight>
              </a:rPr>
              <a:t>X : 1</a:t>
            </a:r>
            <a:r>
              <a:rPr lang="en-GB" dirty="0"/>
              <a:t>}</a:t>
            </a:r>
            <a:endParaRPr lang="en-MY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7EEBF5-EAEB-4C76-93A0-4C5C2F35D79C}"/>
              </a:ext>
            </a:extLst>
          </p:cNvPr>
          <p:cNvCxnSpPr/>
          <p:nvPr/>
        </p:nvCxnSpPr>
        <p:spPr>
          <a:xfrm flipH="1">
            <a:off x="8900160" y="1059180"/>
            <a:ext cx="975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AC145A9-8299-46C0-B294-AD71497A02F6}"/>
              </a:ext>
            </a:extLst>
          </p:cNvPr>
          <p:cNvSpPr txBox="1"/>
          <p:nvPr/>
        </p:nvSpPr>
        <p:spPr>
          <a:xfrm>
            <a:off x="9966960" y="857604"/>
            <a:ext cx="1783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another distinct character ‘X’</a:t>
            </a:r>
            <a:endParaRPr lang="en-MY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E8D3D0D-0E43-43DA-9896-6A091B87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10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2801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</a:t>
            </a:r>
            <a:r>
              <a:rPr lang="en-GB" dirty="0">
                <a:highlight>
                  <a:srgbClr val="00FF00"/>
                </a:highlight>
              </a:rPr>
              <a:t>2</a:t>
            </a:r>
            <a:endParaRPr lang="en-MY" dirty="0">
              <a:highlight>
                <a:srgbClr val="00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-1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8CFE9-40E2-4FBA-8CB0-80B1F5EEEFCB}"/>
              </a:ext>
            </a:extLst>
          </p:cNvPr>
          <p:cNvCxnSpPr/>
          <p:nvPr/>
        </p:nvCxnSpPr>
        <p:spPr>
          <a:xfrm>
            <a:off x="1020932" y="1979720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C9C6C-33C5-4F59-85AC-D99367324630}"/>
              </a:ext>
            </a:extLst>
          </p:cNvPr>
          <p:cNvCxnSpPr/>
          <p:nvPr/>
        </p:nvCxnSpPr>
        <p:spPr>
          <a:xfrm>
            <a:off x="2114626" y="1979720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1747C-14EB-4B1E-BF5E-A60C1E018382}"/>
              </a:ext>
            </a:extLst>
          </p:cNvPr>
          <p:cNvSpPr txBox="1"/>
          <p:nvPr/>
        </p:nvSpPr>
        <p:spPr>
          <a:xfrm>
            <a:off x="893872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AF7E2-6E82-448A-9A30-B919F2F7F101}"/>
              </a:ext>
            </a:extLst>
          </p:cNvPr>
          <p:cNvSpPr txBox="1"/>
          <p:nvPr/>
        </p:nvSpPr>
        <p:spPr>
          <a:xfrm>
            <a:off x="1993296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‘Expansion’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197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{E : 1, </a:t>
            </a:r>
            <a:r>
              <a:rPr lang="en-GB" dirty="0">
                <a:highlight>
                  <a:srgbClr val="00FF00"/>
                </a:highlight>
              </a:rPr>
              <a:t>X : 1</a:t>
            </a:r>
            <a:r>
              <a:rPr lang="en-GB" dirty="0"/>
              <a:t>}</a:t>
            </a:r>
            <a:endParaRPr lang="en-MY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7EEBF5-EAEB-4C76-93A0-4C5C2F35D79C}"/>
              </a:ext>
            </a:extLst>
          </p:cNvPr>
          <p:cNvCxnSpPr/>
          <p:nvPr/>
        </p:nvCxnSpPr>
        <p:spPr>
          <a:xfrm flipH="1">
            <a:off x="8900160" y="1059180"/>
            <a:ext cx="975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AC145A9-8299-46C0-B294-AD71497A02F6}"/>
              </a:ext>
            </a:extLst>
          </p:cNvPr>
          <p:cNvSpPr txBox="1"/>
          <p:nvPr/>
        </p:nvSpPr>
        <p:spPr>
          <a:xfrm>
            <a:off x="9966960" y="857604"/>
            <a:ext cx="1783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another distinct character ‘X’</a:t>
            </a:r>
            <a:endParaRPr lang="en-MY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055350-61FB-428B-8ADB-88603F4E7BC4}"/>
              </a:ext>
            </a:extLst>
          </p:cNvPr>
          <p:cNvCxnSpPr/>
          <p:nvPr/>
        </p:nvCxnSpPr>
        <p:spPr>
          <a:xfrm flipH="1">
            <a:off x="9424942" y="2868576"/>
            <a:ext cx="975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57697A-9B32-4B09-ABB3-6246B064315E}"/>
              </a:ext>
            </a:extLst>
          </p:cNvPr>
          <p:cNvSpPr txBox="1"/>
          <p:nvPr/>
        </p:nvSpPr>
        <p:spPr>
          <a:xfrm>
            <a:off x="10408920" y="2667000"/>
            <a:ext cx="1783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 added</a:t>
            </a:r>
          </a:p>
          <a:p>
            <a:r>
              <a:rPr lang="en-GB" dirty="0"/>
              <a:t>it to our dictionary.</a:t>
            </a:r>
            <a:endParaRPr lang="en-MY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941BE5-DF31-4466-A1D5-DB29DD76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11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5295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</a:t>
            </a:r>
            <a:r>
              <a:rPr lang="en-GB" dirty="0">
                <a:highlight>
                  <a:srgbClr val="00FF00"/>
                </a:highlight>
              </a:rPr>
              <a:t>2</a:t>
            </a:r>
            <a:endParaRPr lang="en-MY" dirty="0">
              <a:highlight>
                <a:srgbClr val="00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-1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8CFE9-40E2-4FBA-8CB0-80B1F5EEEFCB}"/>
              </a:ext>
            </a:extLst>
          </p:cNvPr>
          <p:cNvCxnSpPr/>
          <p:nvPr/>
        </p:nvCxnSpPr>
        <p:spPr>
          <a:xfrm>
            <a:off x="1020932" y="1979720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C9C6C-33C5-4F59-85AC-D99367324630}"/>
              </a:ext>
            </a:extLst>
          </p:cNvPr>
          <p:cNvCxnSpPr/>
          <p:nvPr/>
        </p:nvCxnSpPr>
        <p:spPr>
          <a:xfrm>
            <a:off x="2114626" y="1979720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1747C-14EB-4B1E-BF5E-A60C1E018382}"/>
              </a:ext>
            </a:extLst>
          </p:cNvPr>
          <p:cNvSpPr txBox="1"/>
          <p:nvPr/>
        </p:nvSpPr>
        <p:spPr>
          <a:xfrm>
            <a:off x="893872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AF7E2-6E82-448A-9A30-B919F2F7F101}"/>
              </a:ext>
            </a:extLst>
          </p:cNvPr>
          <p:cNvSpPr txBox="1"/>
          <p:nvPr/>
        </p:nvSpPr>
        <p:spPr>
          <a:xfrm>
            <a:off x="1993296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‘Expansion’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197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{E : 1, </a:t>
            </a:r>
            <a:r>
              <a:rPr lang="en-GB" dirty="0">
                <a:highlight>
                  <a:srgbClr val="00FF00"/>
                </a:highlight>
              </a:rPr>
              <a:t>X : 1</a:t>
            </a:r>
            <a:r>
              <a:rPr lang="en-GB" dirty="0"/>
              <a:t>}</a:t>
            </a:r>
            <a:endParaRPr lang="en-MY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79FCCFD-4E5E-4FBC-86C5-68522484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12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5035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</a:t>
            </a:r>
            <a:r>
              <a:rPr lang="en-GB" dirty="0">
                <a:highlight>
                  <a:srgbClr val="00FF00"/>
                </a:highlight>
              </a:rPr>
              <a:t>3</a:t>
            </a:r>
            <a:endParaRPr lang="en-MY" dirty="0">
              <a:highlight>
                <a:srgbClr val="00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-1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8CFE9-40E2-4FBA-8CB0-80B1F5EEEFCB}"/>
              </a:ext>
            </a:extLst>
          </p:cNvPr>
          <p:cNvCxnSpPr/>
          <p:nvPr/>
        </p:nvCxnSpPr>
        <p:spPr>
          <a:xfrm>
            <a:off x="1020932" y="1979720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C9C6C-33C5-4F59-85AC-D99367324630}"/>
              </a:ext>
            </a:extLst>
          </p:cNvPr>
          <p:cNvCxnSpPr/>
          <p:nvPr/>
        </p:nvCxnSpPr>
        <p:spPr>
          <a:xfrm>
            <a:off x="2858390" y="1996904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1747C-14EB-4B1E-BF5E-A60C1E018382}"/>
              </a:ext>
            </a:extLst>
          </p:cNvPr>
          <p:cNvSpPr txBox="1"/>
          <p:nvPr/>
        </p:nvSpPr>
        <p:spPr>
          <a:xfrm>
            <a:off x="893872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AF7E2-6E82-448A-9A30-B919F2F7F101}"/>
              </a:ext>
            </a:extLst>
          </p:cNvPr>
          <p:cNvSpPr txBox="1"/>
          <p:nvPr/>
        </p:nvSpPr>
        <p:spPr>
          <a:xfrm>
            <a:off x="2737060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‘Expansion’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197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{E : 1, X : 1, </a:t>
            </a:r>
            <a:r>
              <a:rPr lang="en-GB" dirty="0">
                <a:highlight>
                  <a:srgbClr val="00FF00"/>
                </a:highlight>
              </a:rPr>
              <a:t>C:1</a:t>
            </a:r>
            <a:r>
              <a:rPr lang="en-GB" dirty="0"/>
              <a:t>}</a:t>
            </a:r>
            <a:endParaRPr lang="en-MY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DCBCCE7-9F34-4F6C-8C74-33E8FB73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13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92852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3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</a:t>
            </a:r>
            <a:r>
              <a:rPr lang="en-GB" dirty="0">
                <a:highlight>
                  <a:srgbClr val="00FF00"/>
                </a:highlight>
              </a:rPr>
              <a:t>3</a:t>
            </a:r>
            <a:endParaRPr lang="en-MY" dirty="0">
              <a:highlight>
                <a:srgbClr val="00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8CFE9-40E2-4FBA-8CB0-80B1F5EEEFCB}"/>
              </a:ext>
            </a:extLst>
          </p:cNvPr>
          <p:cNvCxnSpPr/>
          <p:nvPr/>
        </p:nvCxnSpPr>
        <p:spPr>
          <a:xfrm>
            <a:off x="1020932" y="1979720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C9C6C-33C5-4F59-85AC-D99367324630}"/>
              </a:ext>
            </a:extLst>
          </p:cNvPr>
          <p:cNvCxnSpPr/>
          <p:nvPr/>
        </p:nvCxnSpPr>
        <p:spPr>
          <a:xfrm>
            <a:off x="2858390" y="1996904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1747C-14EB-4B1E-BF5E-A60C1E018382}"/>
              </a:ext>
            </a:extLst>
          </p:cNvPr>
          <p:cNvSpPr txBox="1"/>
          <p:nvPr/>
        </p:nvSpPr>
        <p:spPr>
          <a:xfrm>
            <a:off x="893872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AF7E2-6E82-448A-9A30-B919F2F7F101}"/>
              </a:ext>
            </a:extLst>
          </p:cNvPr>
          <p:cNvSpPr txBox="1"/>
          <p:nvPr/>
        </p:nvSpPr>
        <p:spPr>
          <a:xfrm>
            <a:off x="2737060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‘Expansion’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197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{E : 1, X : 1, C:1}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B197A3-7C3A-4C8E-B00C-16FD3E440597}"/>
              </a:ext>
            </a:extLst>
          </p:cNvPr>
          <p:cNvSpPr txBox="1"/>
          <p:nvPr/>
        </p:nvSpPr>
        <p:spPr>
          <a:xfrm>
            <a:off x="2148840" y="3893820"/>
            <a:ext cx="630174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Because we have met the condition of </a:t>
            </a:r>
            <a:r>
              <a:rPr lang="en-GB" sz="2500" i="1" dirty="0"/>
              <a:t>K = 3</a:t>
            </a:r>
            <a:r>
              <a:rPr lang="en-GB" sz="2500" dirty="0"/>
              <a:t>, </a:t>
            </a:r>
          </a:p>
          <a:p>
            <a:r>
              <a:rPr lang="en-GB" sz="2500" dirty="0"/>
              <a:t>we update the current sequence length in </a:t>
            </a:r>
          </a:p>
          <a:p>
            <a:r>
              <a:rPr lang="en-GB" sz="2500" i="1" dirty="0"/>
              <a:t>Max length.</a:t>
            </a:r>
            <a:endParaRPr lang="en-MY" sz="2500" i="1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9D7AF71-4367-4A38-820C-C1AADC3B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14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8326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3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3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8CFE9-40E2-4FBA-8CB0-80B1F5EEEFCB}"/>
              </a:ext>
            </a:extLst>
          </p:cNvPr>
          <p:cNvCxnSpPr/>
          <p:nvPr/>
        </p:nvCxnSpPr>
        <p:spPr>
          <a:xfrm>
            <a:off x="1020932" y="1979720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C9C6C-33C5-4F59-85AC-D99367324630}"/>
              </a:ext>
            </a:extLst>
          </p:cNvPr>
          <p:cNvCxnSpPr/>
          <p:nvPr/>
        </p:nvCxnSpPr>
        <p:spPr>
          <a:xfrm>
            <a:off x="3548814" y="1963087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1747C-14EB-4B1E-BF5E-A60C1E018382}"/>
              </a:ext>
            </a:extLst>
          </p:cNvPr>
          <p:cNvSpPr txBox="1"/>
          <p:nvPr/>
        </p:nvSpPr>
        <p:spPr>
          <a:xfrm>
            <a:off x="893872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AF7E2-6E82-448A-9A30-B919F2F7F101}"/>
              </a:ext>
            </a:extLst>
          </p:cNvPr>
          <p:cNvSpPr txBox="1"/>
          <p:nvPr/>
        </p:nvSpPr>
        <p:spPr>
          <a:xfrm>
            <a:off x="3427484" y="1674349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‘Expansion’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197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{E : 1, X : 1, C:1}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2AFA8-788F-440E-A6C4-596A399A436F}"/>
              </a:ext>
            </a:extLst>
          </p:cNvPr>
          <p:cNvSpPr txBox="1"/>
          <p:nvPr/>
        </p:nvSpPr>
        <p:spPr>
          <a:xfrm>
            <a:off x="1775534" y="3832860"/>
            <a:ext cx="53872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We encounter an identical character ‘E’.</a:t>
            </a:r>
            <a:endParaRPr lang="en-MY" sz="25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B1810DC-F7EA-4898-B338-EA195572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15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578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3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3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8CFE9-40E2-4FBA-8CB0-80B1F5EEEFCB}"/>
              </a:ext>
            </a:extLst>
          </p:cNvPr>
          <p:cNvCxnSpPr/>
          <p:nvPr/>
        </p:nvCxnSpPr>
        <p:spPr>
          <a:xfrm>
            <a:off x="1020932" y="1979720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C9C6C-33C5-4F59-85AC-D99367324630}"/>
              </a:ext>
            </a:extLst>
          </p:cNvPr>
          <p:cNvCxnSpPr/>
          <p:nvPr/>
        </p:nvCxnSpPr>
        <p:spPr>
          <a:xfrm>
            <a:off x="3548814" y="1963087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1747C-14EB-4B1E-BF5E-A60C1E018382}"/>
              </a:ext>
            </a:extLst>
          </p:cNvPr>
          <p:cNvSpPr txBox="1"/>
          <p:nvPr/>
        </p:nvSpPr>
        <p:spPr>
          <a:xfrm>
            <a:off x="893872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AF7E2-6E82-448A-9A30-B919F2F7F101}"/>
              </a:ext>
            </a:extLst>
          </p:cNvPr>
          <p:cNvSpPr txBox="1"/>
          <p:nvPr/>
        </p:nvSpPr>
        <p:spPr>
          <a:xfrm>
            <a:off x="3427484" y="1674349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‘Expansion’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197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</a:t>
            </a:r>
            <a:r>
              <a:rPr lang="en-GB" dirty="0">
                <a:highlight>
                  <a:srgbClr val="00FF00"/>
                </a:highlight>
              </a:rPr>
              <a:t>E : 2</a:t>
            </a:r>
            <a:r>
              <a:rPr lang="en-GB" dirty="0"/>
              <a:t>, X : 1, C:1}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2AFA8-788F-440E-A6C4-596A399A436F}"/>
              </a:ext>
            </a:extLst>
          </p:cNvPr>
          <p:cNvSpPr txBox="1"/>
          <p:nvPr/>
        </p:nvSpPr>
        <p:spPr>
          <a:xfrm>
            <a:off x="1775534" y="3832860"/>
            <a:ext cx="53872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We encounter an identical character ‘E’.</a:t>
            </a:r>
          </a:p>
          <a:p>
            <a:r>
              <a:rPr lang="en-GB" sz="2500" dirty="0"/>
              <a:t>Thus, we update our dictionary</a:t>
            </a:r>
            <a:endParaRPr lang="en-MY" sz="25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9F27285-49A9-4B2D-BB76-86F41B1A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16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32038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3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</a:t>
            </a:r>
            <a:r>
              <a:rPr lang="en-GB" dirty="0">
                <a:highlight>
                  <a:srgbClr val="00FF00"/>
                </a:highlight>
              </a:rPr>
              <a:t>4</a:t>
            </a:r>
            <a:endParaRPr lang="en-MY" dirty="0">
              <a:highlight>
                <a:srgbClr val="00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8CFE9-40E2-4FBA-8CB0-80B1F5EEEFCB}"/>
              </a:ext>
            </a:extLst>
          </p:cNvPr>
          <p:cNvCxnSpPr/>
          <p:nvPr/>
        </p:nvCxnSpPr>
        <p:spPr>
          <a:xfrm>
            <a:off x="1020932" y="1979720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C9C6C-33C5-4F59-85AC-D99367324630}"/>
              </a:ext>
            </a:extLst>
          </p:cNvPr>
          <p:cNvCxnSpPr/>
          <p:nvPr/>
        </p:nvCxnSpPr>
        <p:spPr>
          <a:xfrm>
            <a:off x="3548814" y="1963087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1747C-14EB-4B1E-BF5E-A60C1E018382}"/>
              </a:ext>
            </a:extLst>
          </p:cNvPr>
          <p:cNvSpPr txBox="1"/>
          <p:nvPr/>
        </p:nvSpPr>
        <p:spPr>
          <a:xfrm>
            <a:off x="893872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AF7E2-6E82-448A-9A30-B919F2F7F101}"/>
              </a:ext>
            </a:extLst>
          </p:cNvPr>
          <p:cNvSpPr txBox="1"/>
          <p:nvPr/>
        </p:nvSpPr>
        <p:spPr>
          <a:xfrm>
            <a:off x="3427484" y="1674349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‘Expansion’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197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{E : 2, X : 1, C:1}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2AFA8-788F-440E-A6C4-596A399A436F}"/>
              </a:ext>
            </a:extLst>
          </p:cNvPr>
          <p:cNvSpPr txBox="1"/>
          <p:nvPr/>
        </p:nvSpPr>
        <p:spPr>
          <a:xfrm>
            <a:off x="1775534" y="3832860"/>
            <a:ext cx="55549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We encounter an identical character ‘E’.</a:t>
            </a:r>
          </a:p>
          <a:p>
            <a:r>
              <a:rPr lang="en-GB" sz="2500" dirty="0"/>
              <a:t>Thus, we update our dictionary</a:t>
            </a:r>
          </a:p>
          <a:p>
            <a:r>
              <a:rPr lang="en-GB" sz="2500" dirty="0"/>
              <a:t>And update the max length count as well.</a:t>
            </a:r>
            <a:endParaRPr lang="en-MY" sz="25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4D0B53-F501-4D50-99A0-A29E85279E6F}"/>
              </a:ext>
            </a:extLst>
          </p:cNvPr>
          <p:cNvCxnSpPr>
            <a:cxnSpLocks/>
          </p:cNvCxnSpPr>
          <p:nvPr/>
        </p:nvCxnSpPr>
        <p:spPr>
          <a:xfrm flipV="1">
            <a:off x="908522" y="1690975"/>
            <a:ext cx="2749078" cy="831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F69D18-291A-4A30-BFEB-FCE4E5A8C065}"/>
              </a:ext>
            </a:extLst>
          </p:cNvPr>
          <p:cNvSpPr txBox="1"/>
          <p:nvPr/>
        </p:nvSpPr>
        <p:spPr>
          <a:xfrm>
            <a:off x="1272540" y="1305017"/>
            <a:ext cx="202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Substring length: 4</a:t>
            </a:r>
            <a:endParaRPr lang="en-MY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072E9F8-585D-4AFC-89A2-F39BAC76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17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58889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4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4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8CFE9-40E2-4FBA-8CB0-80B1F5EEEFCB}"/>
              </a:ext>
            </a:extLst>
          </p:cNvPr>
          <p:cNvCxnSpPr/>
          <p:nvPr/>
        </p:nvCxnSpPr>
        <p:spPr>
          <a:xfrm>
            <a:off x="1020932" y="1979720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C9C6C-33C5-4F59-85AC-D99367324630}"/>
              </a:ext>
            </a:extLst>
          </p:cNvPr>
          <p:cNvCxnSpPr/>
          <p:nvPr/>
        </p:nvCxnSpPr>
        <p:spPr>
          <a:xfrm>
            <a:off x="4279040" y="1996904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1747C-14EB-4B1E-BF5E-A60C1E018382}"/>
              </a:ext>
            </a:extLst>
          </p:cNvPr>
          <p:cNvSpPr txBox="1"/>
          <p:nvPr/>
        </p:nvSpPr>
        <p:spPr>
          <a:xfrm>
            <a:off x="893872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AF7E2-6E82-448A-9A30-B919F2F7F101}"/>
              </a:ext>
            </a:extLst>
          </p:cNvPr>
          <p:cNvSpPr txBox="1"/>
          <p:nvPr/>
        </p:nvSpPr>
        <p:spPr>
          <a:xfrm>
            <a:off x="4157710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‘Expansion’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2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{E : 2, X : 1, C:1, </a:t>
            </a:r>
            <a:r>
              <a:rPr lang="en-GB" dirty="0">
                <a:highlight>
                  <a:srgbClr val="00FF00"/>
                </a:highlight>
              </a:rPr>
              <a:t>L:1</a:t>
            </a:r>
            <a:r>
              <a:rPr lang="en-GB" dirty="0"/>
              <a:t>}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35AA8-1AB1-4CA1-83D3-EBD38456AE67}"/>
              </a:ext>
            </a:extLst>
          </p:cNvPr>
          <p:cNvSpPr txBox="1"/>
          <p:nvPr/>
        </p:nvSpPr>
        <p:spPr>
          <a:xfrm>
            <a:off x="1749456" y="3931920"/>
            <a:ext cx="54971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Uh oh, our substring expansion has led to a problem.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6BBEA72-0E54-4061-AD07-04F832BC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18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50097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</a:t>
            </a:r>
            <a:r>
              <a:rPr lang="en-GB" dirty="0">
                <a:highlight>
                  <a:srgbClr val="FF0000"/>
                </a:highlight>
              </a:rPr>
              <a:t>4</a:t>
            </a:r>
            <a:endParaRPr lang="en-MY" dirty="0">
              <a:highlight>
                <a:srgbClr val="FF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4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8CFE9-40E2-4FBA-8CB0-80B1F5EEEFCB}"/>
              </a:ext>
            </a:extLst>
          </p:cNvPr>
          <p:cNvCxnSpPr/>
          <p:nvPr/>
        </p:nvCxnSpPr>
        <p:spPr>
          <a:xfrm>
            <a:off x="1020932" y="1979720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C9C6C-33C5-4F59-85AC-D99367324630}"/>
              </a:ext>
            </a:extLst>
          </p:cNvPr>
          <p:cNvCxnSpPr/>
          <p:nvPr/>
        </p:nvCxnSpPr>
        <p:spPr>
          <a:xfrm>
            <a:off x="4279040" y="1996904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1747C-14EB-4B1E-BF5E-A60C1E018382}"/>
              </a:ext>
            </a:extLst>
          </p:cNvPr>
          <p:cNvSpPr txBox="1"/>
          <p:nvPr/>
        </p:nvSpPr>
        <p:spPr>
          <a:xfrm>
            <a:off x="893872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AF7E2-6E82-448A-9A30-B919F2F7F101}"/>
              </a:ext>
            </a:extLst>
          </p:cNvPr>
          <p:cNvSpPr txBox="1"/>
          <p:nvPr/>
        </p:nvSpPr>
        <p:spPr>
          <a:xfrm>
            <a:off x="4157710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‘Expansion’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2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{E : 2, X : 1, C:1, L:1}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35AA8-1AB1-4CA1-83D3-EBD38456AE67}"/>
              </a:ext>
            </a:extLst>
          </p:cNvPr>
          <p:cNvSpPr txBox="1"/>
          <p:nvPr/>
        </p:nvSpPr>
        <p:spPr>
          <a:xfrm>
            <a:off x="1749456" y="3931920"/>
            <a:ext cx="54971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Uh oh, our substring expansion has led to a problem.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08CAD1-3B96-4710-871C-BD26B56066D7}"/>
              </a:ext>
            </a:extLst>
          </p:cNvPr>
          <p:cNvCxnSpPr/>
          <p:nvPr/>
        </p:nvCxnSpPr>
        <p:spPr>
          <a:xfrm flipH="1">
            <a:off x="8869680" y="1013460"/>
            <a:ext cx="1066800" cy="6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E0E497-3B83-412C-9BCD-5E795395E580}"/>
              </a:ext>
            </a:extLst>
          </p:cNvPr>
          <p:cNvSpPr txBox="1"/>
          <p:nvPr/>
        </p:nvSpPr>
        <p:spPr>
          <a:xfrm>
            <a:off x="10058400" y="670560"/>
            <a:ext cx="1684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Now, </a:t>
            </a:r>
            <a:r>
              <a:rPr lang="en-GB" sz="1800" dirty="0">
                <a:highlight>
                  <a:srgbClr val="FF0000"/>
                </a:highlight>
              </a:rPr>
              <a:t>K = 4</a:t>
            </a:r>
            <a:r>
              <a:rPr lang="en-GB" sz="1800" dirty="0"/>
              <a:t> but we require </a:t>
            </a:r>
          </a:p>
          <a:p>
            <a:r>
              <a:rPr lang="en-GB" sz="1800" dirty="0"/>
              <a:t>K = 3</a:t>
            </a:r>
          </a:p>
          <a:p>
            <a:endParaRPr lang="en-MY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F66EFAE-37C4-462E-B8CF-AAFC1E38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19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7375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‘Expansion’ phase</a:t>
            </a:r>
            <a:endParaRPr lang="en-MY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109C16-839A-4FDE-9C5A-3943720C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2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71657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</a:t>
            </a:r>
            <a:r>
              <a:rPr lang="en-GB" dirty="0">
                <a:highlight>
                  <a:srgbClr val="FF0000"/>
                </a:highlight>
              </a:rPr>
              <a:t>4</a:t>
            </a:r>
            <a:endParaRPr lang="en-MY" dirty="0">
              <a:highlight>
                <a:srgbClr val="FF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4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8CFE9-40E2-4FBA-8CB0-80B1F5EEEFCB}"/>
              </a:ext>
            </a:extLst>
          </p:cNvPr>
          <p:cNvCxnSpPr/>
          <p:nvPr/>
        </p:nvCxnSpPr>
        <p:spPr>
          <a:xfrm>
            <a:off x="1020932" y="1979720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1747C-14EB-4B1E-BF5E-A60C1E018382}"/>
              </a:ext>
            </a:extLst>
          </p:cNvPr>
          <p:cNvSpPr txBox="1"/>
          <p:nvPr/>
        </p:nvSpPr>
        <p:spPr>
          <a:xfrm>
            <a:off x="893872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2) ‘</a:t>
            </a:r>
            <a:r>
              <a:rPr lang="en-GB" b="1" dirty="0"/>
              <a:t>Shrinkage</a:t>
            </a:r>
            <a:r>
              <a:rPr lang="en-GB" dirty="0"/>
              <a:t>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2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{E : 2, X : 1, C:1, L:1}</a:t>
            </a:r>
            <a:endParaRPr lang="en-MY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D56661-1BB2-4C29-8A76-01D8BF40D73A}"/>
              </a:ext>
            </a:extLst>
          </p:cNvPr>
          <p:cNvCxnSpPr/>
          <p:nvPr/>
        </p:nvCxnSpPr>
        <p:spPr>
          <a:xfrm>
            <a:off x="4279040" y="1996904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B44ADC-4DF6-4FAC-9066-9173C89F73D8}"/>
              </a:ext>
            </a:extLst>
          </p:cNvPr>
          <p:cNvSpPr txBox="1"/>
          <p:nvPr/>
        </p:nvSpPr>
        <p:spPr>
          <a:xfrm>
            <a:off x="4157710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7B1B04-D4D8-4BEA-A6A0-70D4DC73BBB3}"/>
              </a:ext>
            </a:extLst>
          </p:cNvPr>
          <p:cNvSpPr txBox="1"/>
          <p:nvPr/>
        </p:nvSpPr>
        <p:spPr>
          <a:xfrm>
            <a:off x="1749456" y="3931920"/>
            <a:ext cx="54971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We now </a:t>
            </a:r>
            <a:r>
              <a:rPr lang="en-GB" sz="2500" b="1" dirty="0"/>
              <a:t>shrink</a:t>
            </a:r>
            <a:r>
              <a:rPr lang="en-GB" sz="2500" dirty="0"/>
              <a:t> the sliding window by</a:t>
            </a:r>
          </a:p>
          <a:p>
            <a:r>
              <a:rPr lang="en-GB" sz="2500" dirty="0"/>
              <a:t>moving </a:t>
            </a:r>
            <a:r>
              <a:rPr lang="en-GB" sz="2500" dirty="0" err="1"/>
              <a:t>start_pointer</a:t>
            </a:r>
            <a:r>
              <a:rPr lang="en-GB" sz="2500" dirty="0"/>
              <a:t> </a:t>
            </a:r>
            <a:r>
              <a:rPr lang="en-GB" sz="2500" u="sng" dirty="0"/>
              <a:t>rightwards.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347965C-8E64-4FF9-A56A-F7CD989A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20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73862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</a:t>
            </a:r>
            <a:r>
              <a:rPr lang="en-GB" dirty="0">
                <a:highlight>
                  <a:srgbClr val="FF0000"/>
                </a:highlight>
              </a:rPr>
              <a:t>4</a:t>
            </a:r>
            <a:endParaRPr lang="en-MY" dirty="0">
              <a:highlight>
                <a:srgbClr val="FF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4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8CFE9-40E2-4FBA-8CB0-80B1F5EEEFCB}"/>
              </a:ext>
            </a:extLst>
          </p:cNvPr>
          <p:cNvCxnSpPr/>
          <p:nvPr/>
        </p:nvCxnSpPr>
        <p:spPr>
          <a:xfrm>
            <a:off x="2192006" y="1963087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1747C-14EB-4B1E-BF5E-A60C1E018382}"/>
              </a:ext>
            </a:extLst>
          </p:cNvPr>
          <p:cNvSpPr txBox="1"/>
          <p:nvPr/>
        </p:nvSpPr>
        <p:spPr>
          <a:xfrm>
            <a:off x="2064946" y="1674349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2) ‘Shrinkage’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2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</a:t>
            </a:r>
            <a:r>
              <a:rPr lang="en-GB" dirty="0">
                <a:highlight>
                  <a:srgbClr val="00FF00"/>
                </a:highlight>
              </a:rPr>
              <a:t>E : 1</a:t>
            </a:r>
            <a:r>
              <a:rPr lang="en-GB" dirty="0"/>
              <a:t>, X : 1, C:1, L:1}</a:t>
            </a:r>
            <a:endParaRPr lang="en-MY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7FF123-FE3F-4A81-8D9D-29C96FD704C6}"/>
              </a:ext>
            </a:extLst>
          </p:cNvPr>
          <p:cNvCxnSpPr/>
          <p:nvPr/>
        </p:nvCxnSpPr>
        <p:spPr>
          <a:xfrm>
            <a:off x="4279040" y="1996904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90D924-5752-4234-8984-1742B97436A7}"/>
              </a:ext>
            </a:extLst>
          </p:cNvPr>
          <p:cNvSpPr txBox="1"/>
          <p:nvPr/>
        </p:nvSpPr>
        <p:spPr>
          <a:xfrm>
            <a:off x="4157710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A1D607-8766-4EBE-9096-B33A6BCA24FF}"/>
              </a:ext>
            </a:extLst>
          </p:cNvPr>
          <p:cNvSpPr txBox="1"/>
          <p:nvPr/>
        </p:nvSpPr>
        <p:spPr>
          <a:xfrm>
            <a:off x="1749456" y="3931920"/>
            <a:ext cx="56724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We remove one ‘E’ from our dictionary, but K is still 4 as another ‘E’ is still present.</a:t>
            </a:r>
            <a:endParaRPr lang="en-GB" sz="2500" u="sng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7B0E1E3-B875-4262-AF7B-E109DB21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21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15800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</a:t>
            </a:r>
            <a:r>
              <a:rPr lang="en-GB" dirty="0">
                <a:highlight>
                  <a:srgbClr val="FF0000"/>
                </a:highlight>
              </a:rPr>
              <a:t>4</a:t>
            </a:r>
            <a:endParaRPr lang="en-MY" dirty="0">
              <a:highlight>
                <a:srgbClr val="FF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4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8CFE9-40E2-4FBA-8CB0-80B1F5EEEFCB}"/>
              </a:ext>
            </a:extLst>
          </p:cNvPr>
          <p:cNvCxnSpPr/>
          <p:nvPr/>
        </p:nvCxnSpPr>
        <p:spPr>
          <a:xfrm>
            <a:off x="2833640" y="1996904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1747C-14EB-4B1E-BF5E-A60C1E018382}"/>
              </a:ext>
            </a:extLst>
          </p:cNvPr>
          <p:cNvSpPr txBox="1"/>
          <p:nvPr/>
        </p:nvSpPr>
        <p:spPr>
          <a:xfrm>
            <a:off x="2706580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2) ‘Shrinkage’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2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{E : 1, </a:t>
            </a:r>
            <a:r>
              <a:rPr lang="en-GB" strike="sngStrike" dirty="0"/>
              <a:t>X : 1, </a:t>
            </a:r>
            <a:r>
              <a:rPr lang="en-GB" dirty="0"/>
              <a:t>C:1, L:1}</a:t>
            </a:r>
            <a:endParaRPr lang="en-MY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53131E-3975-4EA8-831D-83147B5F8D01}"/>
              </a:ext>
            </a:extLst>
          </p:cNvPr>
          <p:cNvCxnSpPr/>
          <p:nvPr/>
        </p:nvCxnSpPr>
        <p:spPr>
          <a:xfrm>
            <a:off x="4279040" y="1996904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1DF967-95BB-4694-848F-0E021486BE4C}"/>
              </a:ext>
            </a:extLst>
          </p:cNvPr>
          <p:cNvSpPr txBox="1"/>
          <p:nvPr/>
        </p:nvSpPr>
        <p:spPr>
          <a:xfrm>
            <a:off x="4157710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5A1238-8107-4D45-B78F-42A9A2983D85}"/>
              </a:ext>
            </a:extLst>
          </p:cNvPr>
          <p:cNvSpPr txBox="1"/>
          <p:nvPr/>
        </p:nvSpPr>
        <p:spPr>
          <a:xfrm>
            <a:off x="1749456" y="3931920"/>
            <a:ext cx="5954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But now, we remove ‘X’ from the dictionary.</a:t>
            </a:r>
            <a:endParaRPr lang="en-GB" sz="2500" u="sng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610A428-C451-4E0D-80D1-A2448548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22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72645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</a:t>
            </a:r>
            <a:r>
              <a:rPr lang="en-GB" dirty="0">
                <a:highlight>
                  <a:srgbClr val="00FF00"/>
                </a:highlight>
              </a:rPr>
              <a:t>3</a:t>
            </a:r>
            <a:endParaRPr lang="en-MY" dirty="0">
              <a:highlight>
                <a:srgbClr val="00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4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2) ‘Shrinkage’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2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</a:t>
            </a:r>
            <a:r>
              <a:rPr lang="en-GB" dirty="0">
                <a:highlight>
                  <a:srgbClr val="00FF00"/>
                </a:highlight>
              </a:rPr>
              <a:t>E : 1, C:1, L:1}</a:t>
            </a:r>
            <a:endParaRPr lang="en-MY" dirty="0">
              <a:highlight>
                <a:srgbClr val="00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77B5C5-C621-4200-BE72-879883B005CD}"/>
              </a:ext>
            </a:extLst>
          </p:cNvPr>
          <p:cNvSpPr txBox="1"/>
          <p:nvPr/>
        </p:nvSpPr>
        <p:spPr>
          <a:xfrm>
            <a:off x="1749456" y="3931920"/>
            <a:ext cx="5954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As a result, we meet our condition again!</a:t>
            </a:r>
            <a:endParaRPr lang="en-GB" sz="2500" u="sng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32F33-293C-4C8D-9B53-526A4E0472D9}"/>
              </a:ext>
            </a:extLst>
          </p:cNvPr>
          <p:cNvCxnSpPr/>
          <p:nvPr/>
        </p:nvCxnSpPr>
        <p:spPr>
          <a:xfrm>
            <a:off x="2833640" y="1996904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024614-C5DC-41B3-A0C3-BB1E9910839D}"/>
              </a:ext>
            </a:extLst>
          </p:cNvPr>
          <p:cNvSpPr txBox="1"/>
          <p:nvPr/>
        </p:nvSpPr>
        <p:spPr>
          <a:xfrm>
            <a:off x="2706580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ABCB69-E3AD-4E83-9080-5DBB1A72A22F}"/>
              </a:ext>
            </a:extLst>
          </p:cNvPr>
          <p:cNvCxnSpPr/>
          <p:nvPr/>
        </p:nvCxnSpPr>
        <p:spPr>
          <a:xfrm>
            <a:off x="4279040" y="1996904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DAD4CE-16C4-4E06-A8DD-7C47FE3926E3}"/>
              </a:ext>
            </a:extLst>
          </p:cNvPr>
          <p:cNvSpPr txBox="1"/>
          <p:nvPr/>
        </p:nvSpPr>
        <p:spPr>
          <a:xfrm>
            <a:off x="4157710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4FD4322-10C9-4C23-A437-453BD864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23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67408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3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4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‘Expansion’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2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{E : 1, C:1, L:1}</a:t>
            </a:r>
            <a:endParaRPr lang="en-MY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77B5C5-C621-4200-BE72-879883B005CD}"/>
              </a:ext>
            </a:extLst>
          </p:cNvPr>
          <p:cNvSpPr txBox="1"/>
          <p:nvPr/>
        </p:nvSpPr>
        <p:spPr>
          <a:xfrm>
            <a:off x="1749456" y="3931920"/>
            <a:ext cx="5954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So, we return to the ‘expansion’ phase.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32F33-293C-4C8D-9B53-526A4E0472D9}"/>
              </a:ext>
            </a:extLst>
          </p:cNvPr>
          <p:cNvCxnSpPr/>
          <p:nvPr/>
        </p:nvCxnSpPr>
        <p:spPr>
          <a:xfrm>
            <a:off x="2833640" y="1996904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024614-C5DC-41B3-A0C3-BB1E9910839D}"/>
              </a:ext>
            </a:extLst>
          </p:cNvPr>
          <p:cNvSpPr txBox="1"/>
          <p:nvPr/>
        </p:nvSpPr>
        <p:spPr>
          <a:xfrm>
            <a:off x="2706580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ABCB69-E3AD-4E83-9080-5DBB1A72A22F}"/>
              </a:ext>
            </a:extLst>
          </p:cNvPr>
          <p:cNvCxnSpPr/>
          <p:nvPr/>
        </p:nvCxnSpPr>
        <p:spPr>
          <a:xfrm>
            <a:off x="4279040" y="1996904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DAD4CE-16C4-4E06-A8DD-7C47FE3926E3}"/>
              </a:ext>
            </a:extLst>
          </p:cNvPr>
          <p:cNvSpPr txBox="1"/>
          <p:nvPr/>
        </p:nvSpPr>
        <p:spPr>
          <a:xfrm>
            <a:off x="4157710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A149BE-E3D9-40A6-8EDF-7C92B56B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24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8261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3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</a:t>
            </a:r>
            <a:r>
              <a:rPr lang="en-GB" dirty="0">
                <a:highlight>
                  <a:srgbClr val="00FF00"/>
                </a:highlight>
              </a:rPr>
              <a:t>4</a:t>
            </a:r>
            <a:endParaRPr lang="en-MY" dirty="0">
              <a:highlight>
                <a:srgbClr val="00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C9C6C-33C5-4F59-85AC-D99367324630}"/>
              </a:ext>
            </a:extLst>
          </p:cNvPr>
          <p:cNvCxnSpPr/>
          <p:nvPr/>
        </p:nvCxnSpPr>
        <p:spPr>
          <a:xfrm>
            <a:off x="5028020" y="1996904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1AF7E2-6E82-448A-9A30-B919F2F7F101}"/>
              </a:ext>
            </a:extLst>
          </p:cNvPr>
          <p:cNvSpPr txBox="1"/>
          <p:nvPr/>
        </p:nvSpPr>
        <p:spPr>
          <a:xfrm>
            <a:off x="4906690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‘Expansion’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2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{E : 1, C:1, </a:t>
            </a:r>
            <a:r>
              <a:rPr lang="en-GB" dirty="0">
                <a:highlight>
                  <a:srgbClr val="00FF00"/>
                </a:highlight>
              </a:rPr>
              <a:t>L:2</a:t>
            </a:r>
            <a:r>
              <a:rPr lang="en-GB" dirty="0"/>
              <a:t>}</a:t>
            </a:r>
            <a:endParaRPr lang="en-MY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97DEA4-EE64-4895-A8E7-246B71F5B625}"/>
              </a:ext>
            </a:extLst>
          </p:cNvPr>
          <p:cNvCxnSpPr/>
          <p:nvPr/>
        </p:nvCxnSpPr>
        <p:spPr>
          <a:xfrm>
            <a:off x="2833640" y="1996904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092D95-571E-4AE7-AEB7-122619BB16C7}"/>
              </a:ext>
            </a:extLst>
          </p:cNvPr>
          <p:cNvSpPr txBox="1"/>
          <p:nvPr/>
        </p:nvSpPr>
        <p:spPr>
          <a:xfrm>
            <a:off x="2706580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D3F2E-3C98-4A46-A8AE-7BECF908EF78}"/>
              </a:ext>
            </a:extLst>
          </p:cNvPr>
          <p:cNvSpPr txBox="1"/>
          <p:nvPr/>
        </p:nvSpPr>
        <p:spPr>
          <a:xfrm>
            <a:off x="2477980" y="3962400"/>
            <a:ext cx="4052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Moving the </a:t>
            </a:r>
            <a:r>
              <a:rPr lang="en-GB" sz="2500" i="1" dirty="0" err="1"/>
              <a:t>end_pointer</a:t>
            </a:r>
            <a:r>
              <a:rPr lang="en-GB" sz="2500" i="1" dirty="0"/>
              <a:t> </a:t>
            </a:r>
            <a:r>
              <a:rPr lang="en-GB" sz="2500" dirty="0"/>
              <a:t>to the right…</a:t>
            </a:r>
            <a:endParaRPr lang="en-MY" sz="25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7C2A72C-0A0F-4743-B773-4C5254D0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25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255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3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</a:t>
            </a:r>
            <a:r>
              <a:rPr lang="en-GB" dirty="0">
                <a:highlight>
                  <a:srgbClr val="00FF00"/>
                </a:highlight>
              </a:rPr>
              <a:t>5</a:t>
            </a:r>
            <a:endParaRPr lang="en-MY" dirty="0">
              <a:highlight>
                <a:srgbClr val="00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C9C6C-33C5-4F59-85AC-D99367324630}"/>
              </a:ext>
            </a:extLst>
          </p:cNvPr>
          <p:cNvCxnSpPr/>
          <p:nvPr/>
        </p:nvCxnSpPr>
        <p:spPr>
          <a:xfrm>
            <a:off x="5734996" y="1996904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1AF7E2-6E82-448A-9A30-B919F2F7F101}"/>
              </a:ext>
            </a:extLst>
          </p:cNvPr>
          <p:cNvSpPr txBox="1"/>
          <p:nvPr/>
        </p:nvSpPr>
        <p:spPr>
          <a:xfrm>
            <a:off x="5599962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‘Expansion’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2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</a:t>
            </a:r>
            <a:r>
              <a:rPr lang="en-GB" dirty="0">
                <a:highlight>
                  <a:srgbClr val="00FF00"/>
                </a:highlight>
              </a:rPr>
              <a:t>E : 2</a:t>
            </a:r>
            <a:r>
              <a:rPr lang="en-GB" dirty="0"/>
              <a:t>, C:1, L:2}</a:t>
            </a:r>
            <a:endParaRPr lang="en-MY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4D6E94-0D6C-4469-91DF-3E31D76C739A}"/>
              </a:ext>
            </a:extLst>
          </p:cNvPr>
          <p:cNvCxnSpPr/>
          <p:nvPr/>
        </p:nvCxnSpPr>
        <p:spPr>
          <a:xfrm>
            <a:off x="2833640" y="1996904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9F73BBD-F772-457D-A6FD-A5157CB475BB}"/>
              </a:ext>
            </a:extLst>
          </p:cNvPr>
          <p:cNvSpPr txBox="1"/>
          <p:nvPr/>
        </p:nvSpPr>
        <p:spPr>
          <a:xfrm>
            <a:off x="2706580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831D6C-6688-47C5-9696-6E1D0ACC3BC5}"/>
              </a:ext>
            </a:extLst>
          </p:cNvPr>
          <p:cNvSpPr txBox="1"/>
          <p:nvPr/>
        </p:nvSpPr>
        <p:spPr>
          <a:xfrm>
            <a:off x="2477980" y="3962400"/>
            <a:ext cx="4052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And again…Note that we now have a new max length!</a:t>
            </a:r>
            <a:endParaRPr lang="en-MY" sz="25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02260D0-F052-4DEA-B86F-04F21E54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26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83342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</a:t>
            </a:r>
            <a:r>
              <a:rPr lang="en-GB" dirty="0">
                <a:highlight>
                  <a:srgbClr val="FF0000"/>
                </a:highlight>
              </a:rPr>
              <a:t>4</a:t>
            </a:r>
            <a:endParaRPr lang="en-MY" dirty="0">
              <a:highlight>
                <a:srgbClr val="FF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5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C9C6C-33C5-4F59-85AC-D99367324630}"/>
              </a:ext>
            </a:extLst>
          </p:cNvPr>
          <p:cNvCxnSpPr/>
          <p:nvPr/>
        </p:nvCxnSpPr>
        <p:spPr>
          <a:xfrm>
            <a:off x="6484030" y="1963087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1AF7E2-6E82-448A-9A30-B919F2F7F101}"/>
              </a:ext>
            </a:extLst>
          </p:cNvPr>
          <p:cNvSpPr txBox="1"/>
          <p:nvPr/>
        </p:nvSpPr>
        <p:spPr>
          <a:xfrm>
            <a:off x="6362700" y="1674349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‘Expansion’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2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{E : 2, C:1, L:2, </a:t>
            </a:r>
            <a:r>
              <a:rPr lang="en-GB" dirty="0">
                <a:highlight>
                  <a:srgbClr val="00FF00"/>
                </a:highlight>
              </a:rPr>
              <a:t>N:1</a:t>
            </a:r>
            <a:r>
              <a:rPr lang="en-GB" dirty="0"/>
              <a:t>}</a:t>
            </a:r>
            <a:endParaRPr lang="en-MY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01CAC8-FE1C-4E3F-B3AD-A57AFC90860E}"/>
              </a:ext>
            </a:extLst>
          </p:cNvPr>
          <p:cNvSpPr txBox="1"/>
          <p:nvPr/>
        </p:nvSpPr>
        <p:spPr>
          <a:xfrm>
            <a:off x="2477979" y="3962400"/>
            <a:ext cx="43711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But now, we fail the condition.</a:t>
            </a:r>
            <a:endParaRPr lang="en-MY" sz="25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7CCCDD-BDA0-4A73-9D60-72316FC34160}"/>
              </a:ext>
            </a:extLst>
          </p:cNvPr>
          <p:cNvCxnSpPr/>
          <p:nvPr/>
        </p:nvCxnSpPr>
        <p:spPr>
          <a:xfrm>
            <a:off x="2833640" y="1996904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CB35DC-9F09-4F03-9CD5-BE57F7D0C48F}"/>
              </a:ext>
            </a:extLst>
          </p:cNvPr>
          <p:cNvSpPr txBox="1"/>
          <p:nvPr/>
        </p:nvSpPr>
        <p:spPr>
          <a:xfrm>
            <a:off x="2706580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6503DCC-5821-434E-B1B8-444D92A6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27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37238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</a:t>
            </a:r>
            <a:r>
              <a:rPr lang="en-GB" dirty="0">
                <a:highlight>
                  <a:srgbClr val="FF0000"/>
                </a:highlight>
              </a:rPr>
              <a:t>4</a:t>
            </a:r>
            <a:endParaRPr lang="en-MY" dirty="0">
              <a:highlight>
                <a:srgbClr val="FF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5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2) ‘Shrinkage’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2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{E : 2, C:1, L:2, N:1}</a:t>
            </a:r>
            <a:endParaRPr lang="en-MY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A6C2EE-55C8-40CE-88E5-1C659F7AFC5C}"/>
              </a:ext>
            </a:extLst>
          </p:cNvPr>
          <p:cNvCxnSpPr/>
          <p:nvPr/>
        </p:nvCxnSpPr>
        <p:spPr>
          <a:xfrm>
            <a:off x="2833640" y="1996904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F0E8B1-3504-44D5-9C1C-FC5123FA1B5C}"/>
              </a:ext>
            </a:extLst>
          </p:cNvPr>
          <p:cNvSpPr txBox="1"/>
          <p:nvPr/>
        </p:nvSpPr>
        <p:spPr>
          <a:xfrm>
            <a:off x="2706580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C5844C-F5C4-4ACB-B99F-47CA6B33CA86}"/>
              </a:ext>
            </a:extLst>
          </p:cNvPr>
          <p:cNvCxnSpPr/>
          <p:nvPr/>
        </p:nvCxnSpPr>
        <p:spPr>
          <a:xfrm>
            <a:off x="6484030" y="1963087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AFEBD5-7B20-494B-84B4-6434132D835D}"/>
              </a:ext>
            </a:extLst>
          </p:cNvPr>
          <p:cNvSpPr txBox="1"/>
          <p:nvPr/>
        </p:nvSpPr>
        <p:spPr>
          <a:xfrm>
            <a:off x="6362700" y="1674349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EA25FD-148C-48E9-887D-6CAA71529AF2}"/>
              </a:ext>
            </a:extLst>
          </p:cNvPr>
          <p:cNvSpPr txBox="1"/>
          <p:nvPr/>
        </p:nvSpPr>
        <p:spPr>
          <a:xfrm>
            <a:off x="2477979" y="3962400"/>
            <a:ext cx="48067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So, we enter the shrinkage phase</a:t>
            </a:r>
            <a:endParaRPr lang="en-MY" sz="25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13339B2-B491-420D-B542-0AE80461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28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6406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</a:t>
            </a:r>
            <a:r>
              <a:rPr lang="en-GB" dirty="0">
                <a:highlight>
                  <a:srgbClr val="FF0000"/>
                </a:highlight>
              </a:rPr>
              <a:t>4</a:t>
            </a:r>
            <a:endParaRPr lang="en-MY" dirty="0">
              <a:highlight>
                <a:srgbClr val="FF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5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2) ‘Shrinkage’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2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{E : 2, </a:t>
            </a:r>
            <a:r>
              <a:rPr lang="en-GB" strike="sngStrike" dirty="0">
                <a:highlight>
                  <a:srgbClr val="00FF00"/>
                </a:highlight>
              </a:rPr>
              <a:t>C:1</a:t>
            </a:r>
            <a:r>
              <a:rPr lang="en-GB" strike="sngStrike" dirty="0"/>
              <a:t>,</a:t>
            </a:r>
            <a:r>
              <a:rPr lang="en-GB" dirty="0"/>
              <a:t> L:2, N:1}</a:t>
            </a:r>
            <a:endParaRPr lang="en-MY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5F20C7-0CAB-44D9-ACDB-9077634B2D4A}"/>
              </a:ext>
            </a:extLst>
          </p:cNvPr>
          <p:cNvCxnSpPr/>
          <p:nvPr/>
        </p:nvCxnSpPr>
        <p:spPr>
          <a:xfrm>
            <a:off x="6484030" y="1963087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40D79A1-3726-4445-A809-06678649FFDE}"/>
              </a:ext>
            </a:extLst>
          </p:cNvPr>
          <p:cNvSpPr txBox="1"/>
          <p:nvPr/>
        </p:nvSpPr>
        <p:spPr>
          <a:xfrm>
            <a:off x="6362700" y="1674349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D55FA9-0F42-42DE-A99E-7390BD4F754B}"/>
              </a:ext>
            </a:extLst>
          </p:cNvPr>
          <p:cNvCxnSpPr/>
          <p:nvPr/>
        </p:nvCxnSpPr>
        <p:spPr>
          <a:xfrm>
            <a:off x="3557540" y="1996904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B0A979-05A4-4370-8D31-23D4EDAD1BE1}"/>
              </a:ext>
            </a:extLst>
          </p:cNvPr>
          <p:cNvSpPr txBox="1"/>
          <p:nvPr/>
        </p:nvSpPr>
        <p:spPr>
          <a:xfrm>
            <a:off x="3430480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539290-03EF-44BB-ADCA-4AD840E630D6}"/>
              </a:ext>
            </a:extLst>
          </p:cNvPr>
          <p:cNvSpPr txBox="1"/>
          <p:nvPr/>
        </p:nvSpPr>
        <p:spPr>
          <a:xfrm>
            <a:off x="1878514" y="4116542"/>
            <a:ext cx="63688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The rest will proceed without commentary</a:t>
            </a:r>
            <a:endParaRPr lang="en-MY" sz="25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391DB9B-C8CC-4AC9-BDAD-C3A6FEF2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29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8909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8CFE9-40E2-4FBA-8CB0-80B1F5EEEFCB}"/>
              </a:ext>
            </a:extLst>
          </p:cNvPr>
          <p:cNvCxnSpPr/>
          <p:nvPr/>
        </p:nvCxnSpPr>
        <p:spPr>
          <a:xfrm>
            <a:off x="1020932" y="1979720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C9C6C-33C5-4F59-85AC-D99367324630}"/>
              </a:ext>
            </a:extLst>
          </p:cNvPr>
          <p:cNvCxnSpPr/>
          <p:nvPr/>
        </p:nvCxnSpPr>
        <p:spPr>
          <a:xfrm>
            <a:off x="1235476" y="1979720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1747C-14EB-4B1E-BF5E-A60C1E018382}"/>
              </a:ext>
            </a:extLst>
          </p:cNvPr>
          <p:cNvSpPr txBox="1"/>
          <p:nvPr/>
        </p:nvSpPr>
        <p:spPr>
          <a:xfrm>
            <a:off x="893872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AF7E2-6E82-448A-9A30-B919F2F7F101}"/>
              </a:ext>
            </a:extLst>
          </p:cNvPr>
          <p:cNvSpPr txBox="1"/>
          <p:nvPr/>
        </p:nvSpPr>
        <p:spPr>
          <a:xfrm>
            <a:off x="1114146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‘Expansion’ phase</a:t>
            </a:r>
            <a:endParaRPr lang="en-MY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FEE34B-2489-424B-87CE-2D31D15523C2}"/>
              </a:ext>
            </a:extLst>
          </p:cNvPr>
          <p:cNvSpPr txBox="1"/>
          <p:nvPr/>
        </p:nvSpPr>
        <p:spPr>
          <a:xfrm>
            <a:off x="2225040" y="4091940"/>
            <a:ext cx="65684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Initialise the </a:t>
            </a:r>
            <a:r>
              <a:rPr lang="en-GB" sz="2500" i="1" dirty="0" err="1"/>
              <a:t>start_pointer</a:t>
            </a:r>
            <a:r>
              <a:rPr lang="en-GB" sz="2500" i="1" dirty="0"/>
              <a:t> </a:t>
            </a:r>
            <a:r>
              <a:rPr lang="en-GB" sz="2500" dirty="0"/>
              <a:t>and </a:t>
            </a:r>
            <a:r>
              <a:rPr lang="en-GB" sz="2500" i="1" dirty="0" err="1"/>
              <a:t>end_pointer</a:t>
            </a:r>
            <a:endParaRPr lang="en-MY" sz="2500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6B460-FCF4-47B9-A12B-B86F427A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3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81813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</a:t>
            </a:r>
            <a:r>
              <a:rPr lang="en-GB" dirty="0">
                <a:highlight>
                  <a:srgbClr val="00FF00"/>
                </a:highlight>
              </a:rPr>
              <a:t>3</a:t>
            </a:r>
            <a:endParaRPr lang="en-MY" dirty="0">
              <a:highlight>
                <a:srgbClr val="00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5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2) ‘Shrinkage’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2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</a:t>
            </a:r>
            <a:r>
              <a:rPr lang="en-GB" dirty="0">
                <a:highlight>
                  <a:srgbClr val="00FF00"/>
                </a:highlight>
              </a:rPr>
              <a:t>E : 2, L:2, N:1</a:t>
            </a:r>
            <a:r>
              <a:rPr lang="en-GB" dirty="0"/>
              <a:t>}</a:t>
            </a:r>
            <a:endParaRPr lang="en-MY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1F96C5-356C-4ED0-B373-FA2CC4FEA443}"/>
              </a:ext>
            </a:extLst>
          </p:cNvPr>
          <p:cNvCxnSpPr/>
          <p:nvPr/>
        </p:nvCxnSpPr>
        <p:spPr>
          <a:xfrm>
            <a:off x="6484030" y="1963087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E84EE2-35BD-4BF1-A085-556B5AD7D875}"/>
              </a:ext>
            </a:extLst>
          </p:cNvPr>
          <p:cNvSpPr txBox="1"/>
          <p:nvPr/>
        </p:nvSpPr>
        <p:spPr>
          <a:xfrm>
            <a:off x="6362700" y="1674349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B03B0C-D5C8-4D1D-88CE-5DADBFCA82A0}"/>
              </a:ext>
            </a:extLst>
          </p:cNvPr>
          <p:cNvCxnSpPr/>
          <p:nvPr/>
        </p:nvCxnSpPr>
        <p:spPr>
          <a:xfrm>
            <a:off x="3557540" y="1996904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8DBFEB-EC7D-4C5D-A877-C1C64D9ACE97}"/>
              </a:ext>
            </a:extLst>
          </p:cNvPr>
          <p:cNvSpPr txBox="1"/>
          <p:nvPr/>
        </p:nvSpPr>
        <p:spPr>
          <a:xfrm>
            <a:off x="3430480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16ED99E-15B2-4BE4-91F7-0E8EA187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30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64504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3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5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‘Expansion’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2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{E : 2, L:2, N:1}</a:t>
            </a:r>
            <a:endParaRPr lang="en-MY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763406-6092-4A6B-93A8-25BCE78464DF}"/>
              </a:ext>
            </a:extLst>
          </p:cNvPr>
          <p:cNvCxnSpPr/>
          <p:nvPr/>
        </p:nvCxnSpPr>
        <p:spPr>
          <a:xfrm>
            <a:off x="6484030" y="1963087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0FAB68C-5984-4AE8-940E-73C078CC6569}"/>
              </a:ext>
            </a:extLst>
          </p:cNvPr>
          <p:cNvSpPr txBox="1"/>
          <p:nvPr/>
        </p:nvSpPr>
        <p:spPr>
          <a:xfrm>
            <a:off x="6362700" y="1674349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0F8CDB-F12F-43AA-9669-5506413906D6}"/>
              </a:ext>
            </a:extLst>
          </p:cNvPr>
          <p:cNvCxnSpPr/>
          <p:nvPr/>
        </p:nvCxnSpPr>
        <p:spPr>
          <a:xfrm>
            <a:off x="3557540" y="1996904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7A17B4-3337-42B5-905A-6BA6A5C4D3DA}"/>
              </a:ext>
            </a:extLst>
          </p:cNvPr>
          <p:cNvSpPr txBox="1"/>
          <p:nvPr/>
        </p:nvSpPr>
        <p:spPr>
          <a:xfrm>
            <a:off x="3430480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1E63774-161D-4D2B-99DC-433D90C3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31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31951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</a:t>
            </a:r>
            <a:r>
              <a:rPr lang="en-GB" dirty="0">
                <a:highlight>
                  <a:srgbClr val="FF0000"/>
                </a:highlight>
              </a:rPr>
              <a:t>4</a:t>
            </a:r>
            <a:endParaRPr lang="en-MY" dirty="0">
              <a:highlight>
                <a:srgbClr val="FF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5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C9C6C-33C5-4F59-85AC-D99367324630}"/>
              </a:ext>
            </a:extLst>
          </p:cNvPr>
          <p:cNvCxnSpPr/>
          <p:nvPr/>
        </p:nvCxnSpPr>
        <p:spPr>
          <a:xfrm>
            <a:off x="7176193" y="1996904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1AF7E2-6E82-448A-9A30-B919F2F7F101}"/>
              </a:ext>
            </a:extLst>
          </p:cNvPr>
          <p:cNvSpPr txBox="1"/>
          <p:nvPr/>
        </p:nvSpPr>
        <p:spPr>
          <a:xfrm>
            <a:off x="7054863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‘Expansion’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2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{E : 2, L:2, N:1, </a:t>
            </a:r>
            <a:r>
              <a:rPr lang="en-GB" dirty="0">
                <a:highlight>
                  <a:srgbClr val="00FF00"/>
                </a:highlight>
              </a:rPr>
              <a:t>T:1</a:t>
            </a:r>
            <a:r>
              <a:rPr lang="en-GB" dirty="0"/>
              <a:t>}</a:t>
            </a:r>
            <a:endParaRPr lang="en-MY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C58E44-0D2A-467D-8CF7-523C33C5CEDA}"/>
              </a:ext>
            </a:extLst>
          </p:cNvPr>
          <p:cNvCxnSpPr/>
          <p:nvPr/>
        </p:nvCxnSpPr>
        <p:spPr>
          <a:xfrm>
            <a:off x="3557540" y="1996904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CA3D5F-3398-4CFA-B463-4476DF650BE9}"/>
              </a:ext>
            </a:extLst>
          </p:cNvPr>
          <p:cNvSpPr txBox="1"/>
          <p:nvPr/>
        </p:nvSpPr>
        <p:spPr>
          <a:xfrm>
            <a:off x="3430480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A77445C-79D3-41A0-A943-DA7B5170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32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09521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</a:t>
            </a:r>
            <a:r>
              <a:rPr lang="en-GB" dirty="0">
                <a:highlight>
                  <a:srgbClr val="FF0000"/>
                </a:highlight>
              </a:rPr>
              <a:t>4</a:t>
            </a:r>
            <a:endParaRPr lang="en-MY" dirty="0">
              <a:highlight>
                <a:srgbClr val="FF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5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2) ‘Shrinkage’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2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{E : 2, L:2, N:1, T:1}</a:t>
            </a:r>
            <a:endParaRPr lang="en-MY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522AAA-EF2B-4024-8F28-05D9DA25691B}"/>
              </a:ext>
            </a:extLst>
          </p:cNvPr>
          <p:cNvCxnSpPr/>
          <p:nvPr/>
        </p:nvCxnSpPr>
        <p:spPr>
          <a:xfrm>
            <a:off x="7176193" y="1996904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D34CD3B-57E0-4767-B5E2-1EEF37F72FFC}"/>
              </a:ext>
            </a:extLst>
          </p:cNvPr>
          <p:cNvSpPr txBox="1"/>
          <p:nvPr/>
        </p:nvSpPr>
        <p:spPr>
          <a:xfrm>
            <a:off x="7054863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DB6EF7-6135-4596-886A-E70CCF972D5C}"/>
              </a:ext>
            </a:extLst>
          </p:cNvPr>
          <p:cNvCxnSpPr/>
          <p:nvPr/>
        </p:nvCxnSpPr>
        <p:spPr>
          <a:xfrm>
            <a:off x="3557540" y="1996904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5D96A83-7BBC-4A8C-9BB6-653B012F6D89}"/>
              </a:ext>
            </a:extLst>
          </p:cNvPr>
          <p:cNvSpPr txBox="1"/>
          <p:nvPr/>
        </p:nvSpPr>
        <p:spPr>
          <a:xfrm>
            <a:off x="3430480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D0D4CB7-FFDA-4C25-B742-42DC38CC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33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17427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</a:t>
            </a:r>
            <a:r>
              <a:rPr lang="en-GB" dirty="0">
                <a:highlight>
                  <a:srgbClr val="FF0000"/>
                </a:highlight>
              </a:rPr>
              <a:t>4</a:t>
            </a:r>
            <a:endParaRPr lang="en-MY" dirty="0">
              <a:highlight>
                <a:srgbClr val="FF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5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8CFE9-40E2-4FBA-8CB0-80B1F5EEEFCB}"/>
              </a:ext>
            </a:extLst>
          </p:cNvPr>
          <p:cNvCxnSpPr/>
          <p:nvPr/>
        </p:nvCxnSpPr>
        <p:spPr>
          <a:xfrm>
            <a:off x="4328788" y="2053006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1747C-14EB-4B1E-BF5E-A60C1E018382}"/>
              </a:ext>
            </a:extLst>
          </p:cNvPr>
          <p:cNvSpPr txBox="1"/>
          <p:nvPr/>
        </p:nvSpPr>
        <p:spPr>
          <a:xfrm>
            <a:off x="4201728" y="1764268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2) ‘Shrinkage’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2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</a:t>
            </a:r>
            <a:r>
              <a:rPr lang="en-GB" dirty="0">
                <a:highlight>
                  <a:srgbClr val="00FF00"/>
                </a:highlight>
              </a:rPr>
              <a:t>E : 1</a:t>
            </a:r>
            <a:r>
              <a:rPr lang="en-GB" dirty="0"/>
              <a:t>, L:2, N:1, T:1}</a:t>
            </a:r>
            <a:endParaRPr lang="en-MY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D43CB7-C56D-4BEC-9103-DCA292606016}"/>
              </a:ext>
            </a:extLst>
          </p:cNvPr>
          <p:cNvCxnSpPr/>
          <p:nvPr/>
        </p:nvCxnSpPr>
        <p:spPr>
          <a:xfrm>
            <a:off x="7176193" y="1996904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71D087-1CA8-44A0-A924-8A525A7A9F9E}"/>
              </a:ext>
            </a:extLst>
          </p:cNvPr>
          <p:cNvSpPr txBox="1"/>
          <p:nvPr/>
        </p:nvSpPr>
        <p:spPr>
          <a:xfrm>
            <a:off x="7054863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3E14A7C-1A00-4BD0-8908-9AFC888A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34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87102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</a:t>
            </a:r>
            <a:r>
              <a:rPr lang="en-GB" dirty="0">
                <a:highlight>
                  <a:srgbClr val="FF0000"/>
                </a:highlight>
              </a:rPr>
              <a:t>4</a:t>
            </a:r>
            <a:endParaRPr lang="en-MY" dirty="0">
              <a:highlight>
                <a:srgbClr val="FF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5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8CFE9-40E2-4FBA-8CB0-80B1F5EEEFCB}"/>
              </a:ext>
            </a:extLst>
          </p:cNvPr>
          <p:cNvCxnSpPr/>
          <p:nvPr/>
        </p:nvCxnSpPr>
        <p:spPr>
          <a:xfrm>
            <a:off x="5015808" y="1996904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1747C-14EB-4B1E-BF5E-A60C1E018382}"/>
              </a:ext>
            </a:extLst>
          </p:cNvPr>
          <p:cNvSpPr txBox="1"/>
          <p:nvPr/>
        </p:nvSpPr>
        <p:spPr>
          <a:xfrm>
            <a:off x="4888748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2) ‘Shrinkage’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2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{E : 1, </a:t>
            </a:r>
            <a:r>
              <a:rPr lang="en-GB" dirty="0">
                <a:highlight>
                  <a:srgbClr val="00FF00"/>
                </a:highlight>
              </a:rPr>
              <a:t>L:1</a:t>
            </a:r>
            <a:r>
              <a:rPr lang="en-GB" dirty="0"/>
              <a:t>, N:1, T:1}</a:t>
            </a:r>
            <a:endParaRPr lang="en-MY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4A214F-48C2-4516-9823-D4A6FE559F5D}"/>
              </a:ext>
            </a:extLst>
          </p:cNvPr>
          <p:cNvCxnSpPr/>
          <p:nvPr/>
        </p:nvCxnSpPr>
        <p:spPr>
          <a:xfrm>
            <a:off x="7176193" y="1996904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4D3634-5AA5-48ED-B8F9-D88B86E75C63}"/>
              </a:ext>
            </a:extLst>
          </p:cNvPr>
          <p:cNvSpPr txBox="1"/>
          <p:nvPr/>
        </p:nvSpPr>
        <p:spPr>
          <a:xfrm>
            <a:off x="7054863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8CBB044-E5F3-478B-A051-E97129BF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35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27822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</a:t>
            </a:r>
            <a:r>
              <a:rPr lang="en-GB" dirty="0">
                <a:highlight>
                  <a:srgbClr val="FF0000"/>
                </a:highlight>
              </a:rPr>
              <a:t>4</a:t>
            </a:r>
            <a:endParaRPr lang="en-MY" dirty="0">
              <a:highlight>
                <a:srgbClr val="FF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5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2) ‘Shrinkage’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2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{E : 1,</a:t>
            </a:r>
            <a:r>
              <a:rPr lang="en-GB" strike="sngStrike" dirty="0"/>
              <a:t> L:1, </a:t>
            </a:r>
            <a:r>
              <a:rPr lang="en-GB" dirty="0"/>
              <a:t>N:1, T:1}</a:t>
            </a:r>
            <a:endParaRPr lang="en-MY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B913BE-13EB-4E47-AFB5-7FC09F470FA8}"/>
              </a:ext>
            </a:extLst>
          </p:cNvPr>
          <p:cNvCxnSpPr/>
          <p:nvPr/>
        </p:nvCxnSpPr>
        <p:spPr>
          <a:xfrm>
            <a:off x="7176193" y="1996904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B0F14C4-F875-4FF4-A9CA-D75371E9F15A}"/>
              </a:ext>
            </a:extLst>
          </p:cNvPr>
          <p:cNvSpPr txBox="1"/>
          <p:nvPr/>
        </p:nvSpPr>
        <p:spPr>
          <a:xfrm>
            <a:off x="7054863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E3B947-7064-491E-863D-2A5D44111D8D}"/>
              </a:ext>
            </a:extLst>
          </p:cNvPr>
          <p:cNvCxnSpPr/>
          <p:nvPr/>
        </p:nvCxnSpPr>
        <p:spPr>
          <a:xfrm>
            <a:off x="5759498" y="1996904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7213AF-10D0-436A-A5C5-9B9206EE6715}"/>
              </a:ext>
            </a:extLst>
          </p:cNvPr>
          <p:cNvSpPr txBox="1"/>
          <p:nvPr/>
        </p:nvSpPr>
        <p:spPr>
          <a:xfrm>
            <a:off x="5632438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354C4C8-EDCB-4AC5-9D5C-182C445C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36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57131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</a:t>
            </a:r>
            <a:r>
              <a:rPr lang="en-GB" dirty="0">
                <a:highlight>
                  <a:srgbClr val="00FF00"/>
                </a:highlight>
              </a:rPr>
              <a:t>3</a:t>
            </a:r>
            <a:endParaRPr lang="en-MY" dirty="0">
              <a:highlight>
                <a:srgbClr val="00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5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8CFE9-40E2-4FBA-8CB0-80B1F5EEEFCB}"/>
              </a:ext>
            </a:extLst>
          </p:cNvPr>
          <p:cNvCxnSpPr/>
          <p:nvPr/>
        </p:nvCxnSpPr>
        <p:spPr>
          <a:xfrm>
            <a:off x="5759498" y="1996904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1747C-14EB-4B1E-BF5E-A60C1E018382}"/>
              </a:ext>
            </a:extLst>
          </p:cNvPr>
          <p:cNvSpPr txBox="1"/>
          <p:nvPr/>
        </p:nvSpPr>
        <p:spPr>
          <a:xfrm>
            <a:off x="5632438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2) ‘Shrinkage’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2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</a:t>
            </a:r>
            <a:r>
              <a:rPr lang="en-GB" dirty="0">
                <a:highlight>
                  <a:srgbClr val="00FF00"/>
                </a:highlight>
              </a:rPr>
              <a:t>E : 1, N:1, T:1}</a:t>
            </a:r>
            <a:endParaRPr lang="en-MY" dirty="0">
              <a:highlight>
                <a:srgbClr val="00FF00"/>
              </a:highlight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032012-1B86-44A2-B3D7-D3BD26F0072A}"/>
              </a:ext>
            </a:extLst>
          </p:cNvPr>
          <p:cNvCxnSpPr/>
          <p:nvPr/>
        </p:nvCxnSpPr>
        <p:spPr>
          <a:xfrm>
            <a:off x="7176193" y="1996904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02F721-93B7-4A83-904C-E3DE66D42152}"/>
              </a:ext>
            </a:extLst>
          </p:cNvPr>
          <p:cNvSpPr txBox="1"/>
          <p:nvPr/>
        </p:nvSpPr>
        <p:spPr>
          <a:xfrm>
            <a:off x="7054863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2DA1D09-A028-4007-8252-76727DC0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37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55083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3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5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2) ‘Shrinkage’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22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{E : 1, N:1, T:1}</a:t>
            </a:r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19B3D7-4ACE-48A4-9017-3F023E999EDE}"/>
              </a:ext>
            </a:extLst>
          </p:cNvPr>
          <p:cNvSpPr/>
          <p:nvPr/>
        </p:nvSpPr>
        <p:spPr>
          <a:xfrm>
            <a:off x="6242745" y="1002323"/>
            <a:ext cx="1455416" cy="76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Stopping condition</a:t>
            </a:r>
            <a:endParaRPr lang="en-MY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88F669-3C5D-4EE5-A779-7D1BCB099D14}"/>
              </a:ext>
            </a:extLst>
          </p:cNvPr>
          <p:cNvCxnSpPr/>
          <p:nvPr/>
        </p:nvCxnSpPr>
        <p:spPr>
          <a:xfrm>
            <a:off x="5759498" y="1996904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F4EB1D6-A0A2-417B-88D1-8C7D63E88C26}"/>
              </a:ext>
            </a:extLst>
          </p:cNvPr>
          <p:cNvSpPr txBox="1"/>
          <p:nvPr/>
        </p:nvSpPr>
        <p:spPr>
          <a:xfrm>
            <a:off x="5632438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6806B0-E608-4F29-9654-D9EE694599DE}"/>
              </a:ext>
            </a:extLst>
          </p:cNvPr>
          <p:cNvCxnSpPr/>
          <p:nvPr/>
        </p:nvCxnSpPr>
        <p:spPr>
          <a:xfrm>
            <a:off x="7176193" y="1996904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FE1873-FD1A-4489-8901-AEC8BFFF707F}"/>
              </a:ext>
            </a:extLst>
          </p:cNvPr>
          <p:cNvSpPr txBox="1"/>
          <p:nvPr/>
        </p:nvSpPr>
        <p:spPr>
          <a:xfrm>
            <a:off x="7054863" y="1708166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8BE2AD5-7D89-4AD1-84E4-750EC6D2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38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32043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BBE0A-9CEF-4DD5-9CAE-A21319DD5AE6}"/>
              </a:ext>
            </a:extLst>
          </p:cNvPr>
          <p:cNvSpPr txBox="1"/>
          <p:nvPr/>
        </p:nvSpPr>
        <p:spPr>
          <a:xfrm>
            <a:off x="650240" y="536009"/>
            <a:ext cx="4246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Initialise</a:t>
            </a:r>
            <a:r>
              <a:rPr lang="en-GB" dirty="0"/>
              <a:t>:</a:t>
            </a:r>
          </a:p>
          <a:p>
            <a:pPr marL="342900" indent="-342900">
              <a:buAutoNum type="arabicPeriod"/>
            </a:pPr>
            <a:r>
              <a:rPr lang="en-GB" dirty="0" err="1"/>
              <a:t>Start_Pointer</a:t>
            </a:r>
            <a:r>
              <a:rPr lang="en-GB" dirty="0"/>
              <a:t> = 0</a:t>
            </a:r>
          </a:p>
          <a:p>
            <a:pPr marL="342900" indent="-342900">
              <a:buAutoNum type="arabicPeriod"/>
            </a:pPr>
            <a:r>
              <a:rPr lang="en-GB" dirty="0"/>
              <a:t>Dictionary = {}</a:t>
            </a:r>
          </a:p>
          <a:p>
            <a:pPr marL="342900" indent="-342900">
              <a:buAutoNum type="arabicPeriod"/>
            </a:pPr>
            <a:r>
              <a:rPr lang="en-GB" dirty="0" err="1"/>
              <a:t>Max_length</a:t>
            </a:r>
            <a:r>
              <a:rPr lang="en-GB" dirty="0"/>
              <a:t> = -1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0B94F-6920-4920-80FD-CA14CBF63682}"/>
              </a:ext>
            </a:extLst>
          </p:cNvPr>
          <p:cNvSpPr txBox="1"/>
          <p:nvPr/>
        </p:nvSpPr>
        <p:spPr>
          <a:xfrm>
            <a:off x="1127760" y="1981200"/>
            <a:ext cx="496824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For loop over string S to increment </a:t>
            </a:r>
            <a:r>
              <a:rPr lang="en-GB" dirty="0" err="1"/>
              <a:t>End_Pointer</a:t>
            </a:r>
            <a:r>
              <a:rPr lang="en-GB" dirty="0"/>
              <a:t>: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6E5CA-FC6F-4A2C-885D-6B0E958264B1}"/>
              </a:ext>
            </a:extLst>
          </p:cNvPr>
          <p:cNvSpPr txBox="1"/>
          <p:nvPr/>
        </p:nvSpPr>
        <p:spPr>
          <a:xfrm>
            <a:off x="2011680" y="2350532"/>
            <a:ext cx="361696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While/If condition is NOT satisfied: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8F2C0-104C-439D-A654-C5F603428B6C}"/>
              </a:ext>
            </a:extLst>
          </p:cNvPr>
          <p:cNvSpPr txBox="1"/>
          <p:nvPr/>
        </p:nvSpPr>
        <p:spPr>
          <a:xfrm>
            <a:off x="1158240" y="3816553"/>
            <a:ext cx="496824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If condition is satisfied:</a:t>
            </a:r>
          </a:p>
          <a:p>
            <a:r>
              <a:rPr lang="en-GB" dirty="0"/>
              <a:t>	Update </a:t>
            </a:r>
            <a:r>
              <a:rPr lang="en-GB" dirty="0" err="1"/>
              <a:t>Max_length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0D3F9-C1CD-4154-84BE-13AA95EAE23B}"/>
              </a:ext>
            </a:extLst>
          </p:cNvPr>
          <p:cNvSpPr txBox="1"/>
          <p:nvPr/>
        </p:nvSpPr>
        <p:spPr>
          <a:xfrm>
            <a:off x="1158240" y="4647550"/>
            <a:ext cx="511048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Terminate when </a:t>
            </a:r>
            <a:r>
              <a:rPr lang="en-GB" dirty="0" err="1"/>
              <a:t>End_Pointer</a:t>
            </a:r>
            <a:r>
              <a:rPr lang="en-GB" dirty="0"/>
              <a:t> reaches end of string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D42B1-1351-4A7F-96F5-A986A2B5DA47}"/>
              </a:ext>
            </a:extLst>
          </p:cNvPr>
          <p:cNvSpPr txBox="1"/>
          <p:nvPr/>
        </p:nvSpPr>
        <p:spPr>
          <a:xfrm>
            <a:off x="3251200" y="2719864"/>
            <a:ext cx="361696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Update dictionary by incrementing</a:t>
            </a:r>
          </a:p>
          <a:p>
            <a:r>
              <a:rPr lang="en-GB" dirty="0" err="1"/>
              <a:t>Start_Pointer</a:t>
            </a:r>
            <a:r>
              <a:rPr lang="en-GB" dirty="0"/>
              <a:t> until condition is satisfied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551DAA-21E8-4838-B9CC-91020BD2D11D}"/>
              </a:ext>
            </a:extLst>
          </p:cNvPr>
          <p:cNvCxnSpPr>
            <a:cxnSpLocks/>
          </p:cNvCxnSpPr>
          <p:nvPr/>
        </p:nvCxnSpPr>
        <p:spPr>
          <a:xfrm>
            <a:off x="1056640" y="1981200"/>
            <a:ext cx="0" cy="1632466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109CA1-1D4B-41E9-BB0C-C34B3B851726}"/>
              </a:ext>
            </a:extLst>
          </p:cNvPr>
          <p:cNvSpPr txBox="1"/>
          <p:nvPr/>
        </p:nvSpPr>
        <p:spPr>
          <a:xfrm>
            <a:off x="594975" y="2165866"/>
            <a:ext cx="461665" cy="1447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Outer loop</a:t>
            </a:r>
            <a:endParaRPr lang="en-M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A3C29B-DE44-4969-A14A-3317EF163195}"/>
              </a:ext>
            </a:extLst>
          </p:cNvPr>
          <p:cNvSpPr txBox="1"/>
          <p:nvPr/>
        </p:nvSpPr>
        <p:spPr>
          <a:xfrm>
            <a:off x="1293335" y="2438560"/>
            <a:ext cx="738664" cy="10784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Inner condition</a:t>
            </a:r>
            <a:endParaRPr lang="en-MY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902E11-3BF0-416D-9CF5-686C0B53E6D7}"/>
              </a:ext>
            </a:extLst>
          </p:cNvPr>
          <p:cNvCxnSpPr/>
          <p:nvPr/>
        </p:nvCxnSpPr>
        <p:spPr>
          <a:xfrm>
            <a:off x="1056640" y="3782341"/>
            <a:ext cx="0" cy="680543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D069ED-DF1A-4197-9755-7F1386552912}"/>
              </a:ext>
            </a:extLst>
          </p:cNvPr>
          <p:cNvSpPr txBox="1"/>
          <p:nvPr/>
        </p:nvSpPr>
        <p:spPr>
          <a:xfrm>
            <a:off x="594975" y="3738984"/>
            <a:ext cx="461665" cy="1447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Update</a:t>
            </a:r>
            <a:endParaRPr lang="en-MY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91B3C3-0078-4A36-99BD-16F32807B730}"/>
              </a:ext>
            </a:extLst>
          </p:cNvPr>
          <p:cNvCxnSpPr>
            <a:cxnSpLocks/>
          </p:cNvCxnSpPr>
          <p:nvPr/>
        </p:nvCxnSpPr>
        <p:spPr>
          <a:xfrm>
            <a:off x="1056640" y="4566548"/>
            <a:ext cx="0" cy="529727"/>
          </a:xfrm>
          <a:prstGeom prst="line">
            <a:avLst/>
          </a:prstGeom>
          <a:ln w="57150">
            <a:solidFill>
              <a:srgbClr val="9DC3E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0002EE-A2F6-41A6-BC64-EB5396045F82}"/>
              </a:ext>
            </a:extLst>
          </p:cNvPr>
          <p:cNvSpPr txBox="1"/>
          <p:nvPr/>
        </p:nvSpPr>
        <p:spPr>
          <a:xfrm>
            <a:off x="594975" y="4435518"/>
            <a:ext cx="461665" cy="1447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Stop</a:t>
            </a:r>
            <a:endParaRPr lang="en-MY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BC08F8-FF9B-40D9-B09D-6AFBA0160607}"/>
              </a:ext>
            </a:extLst>
          </p:cNvPr>
          <p:cNvCxnSpPr>
            <a:cxnSpLocks/>
          </p:cNvCxnSpPr>
          <p:nvPr/>
        </p:nvCxnSpPr>
        <p:spPr>
          <a:xfrm>
            <a:off x="1958413" y="2370714"/>
            <a:ext cx="0" cy="1242952"/>
          </a:xfrm>
          <a:prstGeom prst="line">
            <a:avLst/>
          </a:prstGeom>
          <a:ln w="57150">
            <a:solidFill>
              <a:srgbClr val="C5E0B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419A7A-96CF-4316-8B96-9753B0BF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39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199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1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8CFE9-40E2-4FBA-8CB0-80B1F5EEEFCB}"/>
              </a:ext>
            </a:extLst>
          </p:cNvPr>
          <p:cNvCxnSpPr/>
          <p:nvPr/>
        </p:nvCxnSpPr>
        <p:spPr>
          <a:xfrm>
            <a:off x="1020932" y="1979720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C9C6C-33C5-4F59-85AC-D99367324630}"/>
              </a:ext>
            </a:extLst>
          </p:cNvPr>
          <p:cNvCxnSpPr/>
          <p:nvPr/>
        </p:nvCxnSpPr>
        <p:spPr>
          <a:xfrm>
            <a:off x="1235476" y="1979720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1747C-14EB-4B1E-BF5E-A60C1E018382}"/>
              </a:ext>
            </a:extLst>
          </p:cNvPr>
          <p:cNvSpPr txBox="1"/>
          <p:nvPr/>
        </p:nvSpPr>
        <p:spPr>
          <a:xfrm>
            <a:off x="893872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AF7E2-6E82-448A-9A30-B919F2F7F101}"/>
              </a:ext>
            </a:extLst>
          </p:cNvPr>
          <p:cNvSpPr txBox="1"/>
          <p:nvPr/>
        </p:nvSpPr>
        <p:spPr>
          <a:xfrm>
            <a:off x="1114146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‘Expansion’ phase</a:t>
            </a:r>
            <a:endParaRPr lang="en-MY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25CB2-F49D-468E-917F-7918E676BB44}"/>
              </a:ext>
            </a:extLst>
          </p:cNvPr>
          <p:cNvSpPr txBox="1"/>
          <p:nvPr/>
        </p:nvSpPr>
        <p:spPr>
          <a:xfrm>
            <a:off x="2225040" y="4091940"/>
            <a:ext cx="6568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i="1" dirty="0"/>
              <a:t>Let’s keep track of : </a:t>
            </a:r>
          </a:p>
          <a:p>
            <a:pPr marL="457200" indent="-457200">
              <a:buAutoNum type="arabicParenR"/>
            </a:pPr>
            <a:r>
              <a:rPr lang="en-GB" sz="2500" i="1" dirty="0"/>
              <a:t>K: number of distinct characters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ADE72C-2BC3-4887-975B-D187C5B8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4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2721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1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-1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8CFE9-40E2-4FBA-8CB0-80B1F5EEEFCB}"/>
              </a:ext>
            </a:extLst>
          </p:cNvPr>
          <p:cNvCxnSpPr/>
          <p:nvPr/>
        </p:nvCxnSpPr>
        <p:spPr>
          <a:xfrm>
            <a:off x="1020932" y="1979720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C9C6C-33C5-4F59-85AC-D99367324630}"/>
              </a:ext>
            </a:extLst>
          </p:cNvPr>
          <p:cNvCxnSpPr/>
          <p:nvPr/>
        </p:nvCxnSpPr>
        <p:spPr>
          <a:xfrm>
            <a:off x="1235476" y="1979720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1747C-14EB-4B1E-BF5E-A60C1E018382}"/>
              </a:ext>
            </a:extLst>
          </p:cNvPr>
          <p:cNvSpPr txBox="1"/>
          <p:nvPr/>
        </p:nvSpPr>
        <p:spPr>
          <a:xfrm>
            <a:off x="893872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AF7E2-6E82-448A-9A30-B919F2F7F101}"/>
              </a:ext>
            </a:extLst>
          </p:cNvPr>
          <p:cNvSpPr txBox="1"/>
          <p:nvPr/>
        </p:nvSpPr>
        <p:spPr>
          <a:xfrm>
            <a:off x="1114146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‘Expansion’ phase</a:t>
            </a:r>
            <a:endParaRPr lang="en-MY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25CB2-F49D-468E-917F-7918E676BB44}"/>
              </a:ext>
            </a:extLst>
          </p:cNvPr>
          <p:cNvSpPr txBox="1"/>
          <p:nvPr/>
        </p:nvSpPr>
        <p:spPr>
          <a:xfrm>
            <a:off x="2225040" y="4091940"/>
            <a:ext cx="656844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i="1" dirty="0"/>
              <a:t>Let’s keep track of : </a:t>
            </a:r>
          </a:p>
          <a:p>
            <a:pPr marL="457200" indent="-457200">
              <a:buAutoNum type="arabicParenR"/>
            </a:pPr>
            <a:r>
              <a:rPr lang="en-GB" sz="2500" i="1" dirty="0"/>
              <a:t>K: number of distinct characters</a:t>
            </a:r>
          </a:p>
          <a:p>
            <a:pPr marL="457200" indent="-457200">
              <a:buAutoNum type="arabicParenR"/>
            </a:pPr>
            <a:r>
              <a:rPr lang="en-GB" sz="2500" i="1" dirty="0"/>
              <a:t>Max length of substring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2D2617-98F1-4D29-B661-243B5A0B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5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2039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1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-1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8CFE9-40E2-4FBA-8CB0-80B1F5EEEFCB}"/>
              </a:ext>
            </a:extLst>
          </p:cNvPr>
          <p:cNvCxnSpPr/>
          <p:nvPr/>
        </p:nvCxnSpPr>
        <p:spPr>
          <a:xfrm>
            <a:off x="1020932" y="1979720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C9C6C-33C5-4F59-85AC-D99367324630}"/>
              </a:ext>
            </a:extLst>
          </p:cNvPr>
          <p:cNvCxnSpPr/>
          <p:nvPr/>
        </p:nvCxnSpPr>
        <p:spPr>
          <a:xfrm>
            <a:off x="1235476" y="1979720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1747C-14EB-4B1E-BF5E-A60C1E018382}"/>
              </a:ext>
            </a:extLst>
          </p:cNvPr>
          <p:cNvSpPr txBox="1"/>
          <p:nvPr/>
        </p:nvSpPr>
        <p:spPr>
          <a:xfrm>
            <a:off x="893872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AF7E2-6E82-448A-9A30-B919F2F7F101}"/>
              </a:ext>
            </a:extLst>
          </p:cNvPr>
          <p:cNvSpPr txBox="1"/>
          <p:nvPr/>
        </p:nvSpPr>
        <p:spPr>
          <a:xfrm>
            <a:off x="1114146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‘Expansion’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197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{E : 1}</a:t>
            </a:r>
            <a:endParaRPr lang="en-MY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25CB2-F49D-468E-917F-7918E676BB44}"/>
              </a:ext>
            </a:extLst>
          </p:cNvPr>
          <p:cNvSpPr txBox="1"/>
          <p:nvPr/>
        </p:nvSpPr>
        <p:spPr>
          <a:xfrm>
            <a:off x="2225040" y="4091940"/>
            <a:ext cx="6568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i="1" dirty="0"/>
              <a:t>Let’s keep track of : </a:t>
            </a:r>
          </a:p>
          <a:p>
            <a:pPr marL="457200" indent="-457200">
              <a:buAutoNum type="arabicParenR"/>
            </a:pPr>
            <a:r>
              <a:rPr lang="en-GB" sz="2500" i="1" dirty="0"/>
              <a:t>K: number of distinct characters</a:t>
            </a:r>
          </a:p>
          <a:p>
            <a:pPr marL="457200" indent="-457200">
              <a:buAutoNum type="arabicParenR"/>
            </a:pPr>
            <a:r>
              <a:rPr lang="en-GB" sz="2500" i="1" dirty="0"/>
              <a:t>Max length of substrings</a:t>
            </a:r>
          </a:p>
          <a:p>
            <a:pPr marL="457200" indent="-457200">
              <a:buAutoNum type="arabicParenR"/>
            </a:pPr>
            <a:r>
              <a:rPr lang="en-GB" sz="2500" i="1" dirty="0"/>
              <a:t>Dictionary (character counts)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98A27A4-8CAF-4CF4-B6A6-DF4AB222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6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5623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K = 1</a:t>
            </a:r>
            <a:endParaRPr lang="en-MY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Max length = -1</a:t>
            </a:r>
            <a:endParaRPr lang="en-MY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8CFE9-40E2-4FBA-8CB0-80B1F5EEEFCB}"/>
              </a:ext>
            </a:extLst>
          </p:cNvPr>
          <p:cNvCxnSpPr/>
          <p:nvPr/>
        </p:nvCxnSpPr>
        <p:spPr>
          <a:xfrm>
            <a:off x="1020932" y="1979720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C9C6C-33C5-4F59-85AC-D99367324630}"/>
              </a:ext>
            </a:extLst>
          </p:cNvPr>
          <p:cNvCxnSpPr/>
          <p:nvPr/>
        </p:nvCxnSpPr>
        <p:spPr>
          <a:xfrm>
            <a:off x="1235476" y="1979720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1747C-14EB-4B1E-BF5E-A60C1E018382}"/>
              </a:ext>
            </a:extLst>
          </p:cNvPr>
          <p:cNvSpPr txBox="1"/>
          <p:nvPr/>
        </p:nvSpPr>
        <p:spPr>
          <a:xfrm>
            <a:off x="893872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AF7E2-6E82-448A-9A30-B919F2F7F101}"/>
              </a:ext>
            </a:extLst>
          </p:cNvPr>
          <p:cNvSpPr txBox="1"/>
          <p:nvPr/>
        </p:nvSpPr>
        <p:spPr>
          <a:xfrm>
            <a:off x="1114146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‘Expansion’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rgbClr val="7030A0"/>
                </a:solidFill>
              </a:rPr>
              <a:t>Dictionary {key : value}</a:t>
            </a:r>
            <a:endParaRPr lang="en-MY" u="sng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197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{E : 1}</a:t>
            </a:r>
            <a:endParaRPr lang="en-MY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25CB2-F49D-468E-917F-7918E676BB44}"/>
              </a:ext>
            </a:extLst>
          </p:cNvPr>
          <p:cNvSpPr txBox="1"/>
          <p:nvPr/>
        </p:nvSpPr>
        <p:spPr>
          <a:xfrm>
            <a:off x="2225040" y="4091940"/>
            <a:ext cx="6568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i="1" dirty="0"/>
              <a:t>Let’s keep track of : </a:t>
            </a:r>
          </a:p>
          <a:p>
            <a:pPr marL="457200" indent="-457200">
              <a:buAutoNum type="arabicParenR"/>
            </a:pPr>
            <a:r>
              <a:rPr lang="en-GB" sz="2500" i="1" dirty="0">
                <a:solidFill>
                  <a:srgbClr val="0070C0"/>
                </a:solidFill>
              </a:rPr>
              <a:t>K: number of distinct characters</a:t>
            </a:r>
          </a:p>
          <a:p>
            <a:pPr marL="457200" indent="-457200">
              <a:buAutoNum type="arabicParenR"/>
            </a:pPr>
            <a:r>
              <a:rPr lang="en-GB" sz="2500" i="1" dirty="0">
                <a:solidFill>
                  <a:schemeClr val="accent4">
                    <a:lumMod val="75000"/>
                  </a:schemeClr>
                </a:solidFill>
              </a:rPr>
              <a:t>Max length of substrings</a:t>
            </a:r>
          </a:p>
          <a:p>
            <a:pPr marL="457200" indent="-457200">
              <a:buAutoNum type="arabicParenR"/>
            </a:pPr>
            <a:r>
              <a:rPr lang="en-GB" sz="2500" i="1" dirty="0">
                <a:solidFill>
                  <a:srgbClr val="7030A0"/>
                </a:solidFill>
              </a:rPr>
              <a:t>Dictionary (character counts)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B5E9DF4-2523-4AAE-A190-62C1F3C0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7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0090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K = 1</a:t>
            </a:r>
            <a:endParaRPr lang="en-MY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Max length = -1</a:t>
            </a:r>
            <a:endParaRPr lang="en-MY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8CFE9-40E2-4FBA-8CB0-80B1F5EEEFCB}"/>
              </a:ext>
            </a:extLst>
          </p:cNvPr>
          <p:cNvCxnSpPr/>
          <p:nvPr/>
        </p:nvCxnSpPr>
        <p:spPr>
          <a:xfrm>
            <a:off x="1020932" y="1979720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C9C6C-33C5-4F59-85AC-D99367324630}"/>
              </a:ext>
            </a:extLst>
          </p:cNvPr>
          <p:cNvCxnSpPr/>
          <p:nvPr/>
        </p:nvCxnSpPr>
        <p:spPr>
          <a:xfrm>
            <a:off x="1235476" y="1979720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1747C-14EB-4B1E-BF5E-A60C1E018382}"/>
              </a:ext>
            </a:extLst>
          </p:cNvPr>
          <p:cNvSpPr txBox="1"/>
          <p:nvPr/>
        </p:nvSpPr>
        <p:spPr>
          <a:xfrm>
            <a:off x="893872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AF7E2-6E82-448A-9A30-B919F2F7F101}"/>
              </a:ext>
            </a:extLst>
          </p:cNvPr>
          <p:cNvSpPr txBox="1"/>
          <p:nvPr/>
        </p:nvSpPr>
        <p:spPr>
          <a:xfrm>
            <a:off x="1114146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‘Expansion’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rgbClr val="7030A0"/>
                </a:solidFill>
              </a:rPr>
              <a:t>Dictionary {key : value}</a:t>
            </a:r>
            <a:endParaRPr lang="en-MY" u="sng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197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{E : 1}</a:t>
            </a:r>
            <a:endParaRPr lang="en-MY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25CB2-F49D-468E-917F-7918E676BB44}"/>
              </a:ext>
            </a:extLst>
          </p:cNvPr>
          <p:cNvSpPr txBox="1"/>
          <p:nvPr/>
        </p:nvSpPr>
        <p:spPr>
          <a:xfrm>
            <a:off x="2225040" y="4091940"/>
            <a:ext cx="6568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i="1" dirty="0"/>
              <a:t>Let’s keep track of : </a:t>
            </a:r>
          </a:p>
          <a:p>
            <a:pPr marL="457200" indent="-457200">
              <a:buAutoNum type="arabicParenR"/>
            </a:pPr>
            <a:r>
              <a:rPr lang="en-GB" sz="2500" i="1" dirty="0">
                <a:solidFill>
                  <a:srgbClr val="0070C0"/>
                </a:solidFill>
              </a:rPr>
              <a:t>K: number of distinct characters</a:t>
            </a:r>
          </a:p>
          <a:p>
            <a:pPr marL="457200" indent="-457200">
              <a:buAutoNum type="arabicParenR"/>
            </a:pPr>
            <a:r>
              <a:rPr lang="en-GB" sz="2500" i="1" dirty="0">
                <a:solidFill>
                  <a:schemeClr val="accent4">
                    <a:lumMod val="75000"/>
                  </a:schemeClr>
                </a:solidFill>
              </a:rPr>
              <a:t>Max length of substrings</a:t>
            </a:r>
          </a:p>
          <a:p>
            <a:pPr marL="457200" indent="-457200">
              <a:buAutoNum type="arabicParenR"/>
            </a:pPr>
            <a:r>
              <a:rPr lang="en-GB" sz="2500" i="1" dirty="0">
                <a:solidFill>
                  <a:srgbClr val="7030A0"/>
                </a:solidFill>
              </a:rPr>
              <a:t>Dictionary (character counts)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7F47B-A74C-4BCE-8853-934D2F418BED}"/>
              </a:ext>
            </a:extLst>
          </p:cNvPr>
          <p:cNvSpPr txBox="1"/>
          <p:nvPr/>
        </p:nvSpPr>
        <p:spPr>
          <a:xfrm>
            <a:off x="8214360" y="3428993"/>
            <a:ext cx="27386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Let’s start by incrementing </a:t>
            </a:r>
            <a:r>
              <a:rPr lang="en-GB" sz="2500" i="1" dirty="0" err="1"/>
              <a:t>end_pointer</a:t>
            </a:r>
            <a:r>
              <a:rPr lang="en-GB" sz="2500" dirty="0"/>
              <a:t> </a:t>
            </a:r>
          </a:p>
          <a:p>
            <a:r>
              <a:rPr lang="en-GB" sz="2500" dirty="0"/>
              <a:t>in the outer loop!</a:t>
            </a:r>
            <a:endParaRPr lang="en-MY" sz="25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23C35A-35F3-4788-A927-8B1FCCC12DCB}"/>
              </a:ext>
            </a:extLst>
          </p:cNvPr>
          <p:cNvCxnSpPr>
            <a:cxnSpLocks/>
          </p:cNvCxnSpPr>
          <p:nvPr/>
        </p:nvCxnSpPr>
        <p:spPr>
          <a:xfrm>
            <a:off x="9961373" y="4305300"/>
            <a:ext cx="0" cy="3597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E9002D9-8C63-4211-A845-6C530419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8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5129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C296-EE67-4F14-9480-6C009D979760}"/>
              </a:ext>
            </a:extLst>
          </p:cNvPr>
          <p:cNvSpPr/>
          <p:nvPr/>
        </p:nvSpPr>
        <p:spPr>
          <a:xfrm>
            <a:off x="1020932" y="2725445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717D9-5D70-408A-894A-62B4E8C32C56}"/>
              </a:ext>
            </a:extLst>
          </p:cNvPr>
          <p:cNvSpPr/>
          <p:nvPr/>
        </p:nvSpPr>
        <p:spPr>
          <a:xfrm>
            <a:off x="1749456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AEB39-323B-4AED-B175-FD01DC2ED7FC}"/>
              </a:ext>
            </a:extLst>
          </p:cNvPr>
          <p:cNvSpPr/>
          <p:nvPr/>
        </p:nvSpPr>
        <p:spPr>
          <a:xfrm>
            <a:off x="2477980" y="2725443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E6720-95A7-4C72-93F9-50E92C066965}"/>
              </a:ext>
            </a:extLst>
          </p:cNvPr>
          <p:cNvSpPr/>
          <p:nvPr/>
        </p:nvSpPr>
        <p:spPr>
          <a:xfrm>
            <a:off x="3206504" y="2725442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CDF7B-CC23-4651-BF66-A7B723E23982}"/>
              </a:ext>
            </a:extLst>
          </p:cNvPr>
          <p:cNvSpPr/>
          <p:nvPr/>
        </p:nvSpPr>
        <p:spPr>
          <a:xfrm>
            <a:off x="3935028" y="2725441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68864-5F9A-49D4-8F70-4816FF329560}"/>
              </a:ext>
            </a:extLst>
          </p:cNvPr>
          <p:cNvSpPr/>
          <p:nvPr/>
        </p:nvSpPr>
        <p:spPr>
          <a:xfrm>
            <a:off x="4663552" y="2725440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C3F04-8E4C-4155-B2E0-DB3942B0B02E}"/>
              </a:ext>
            </a:extLst>
          </p:cNvPr>
          <p:cNvSpPr/>
          <p:nvPr/>
        </p:nvSpPr>
        <p:spPr>
          <a:xfrm>
            <a:off x="5392076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3B6F6-A89E-4E6E-B9FF-E634C821123F}"/>
              </a:ext>
            </a:extLst>
          </p:cNvPr>
          <p:cNvSpPr/>
          <p:nvPr/>
        </p:nvSpPr>
        <p:spPr>
          <a:xfrm>
            <a:off x="6120600" y="2725439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BE673-C754-4B43-8822-469590189AA5}"/>
              </a:ext>
            </a:extLst>
          </p:cNvPr>
          <p:cNvSpPr/>
          <p:nvPr/>
        </p:nvSpPr>
        <p:spPr>
          <a:xfrm>
            <a:off x="6849123" y="2725438"/>
            <a:ext cx="754602" cy="703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553E5-6AEC-46B1-81D1-449BD3570DC8}"/>
              </a:ext>
            </a:extLst>
          </p:cNvPr>
          <p:cNvSpPr txBox="1"/>
          <p:nvPr/>
        </p:nvSpPr>
        <p:spPr>
          <a:xfrm>
            <a:off x="8149701" y="93568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</a:t>
            </a:r>
            <a:r>
              <a:rPr lang="en-GB" dirty="0">
                <a:highlight>
                  <a:srgbClr val="00FF00"/>
                </a:highlight>
              </a:rPr>
              <a:t>2</a:t>
            </a:r>
            <a:endParaRPr lang="en-MY" dirty="0">
              <a:highlight>
                <a:srgbClr val="00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BDBFB-052D-4FE7-820D-ADBD1329CC67}"/>
              </a:ext>
            </a:extLst>
          </p:cNvPr>
          <p:cNvSpPr txBox="1"/>
          <p:nvPr/>
        </p:nvSpPr>
        <p:spPr>
          <a:xfrm>
            <a:off x="8149701" y="1305017"/>
            <a:ext cx="29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length = -1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1B2B-760A-483D-807B-F333C16ADC92}"/>
              </a:ext>
            </a:extLst>
          </p:cNvPr>
          <p:cNvSpPr txBox="1"/>
          <p:nvPr/>
        </p:nvSpPr>
        <p:spPr>
          <a:xfrm>
            <a:off x="8247355" y="488272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Track</a:t>
            </a:r>
            <a:endParaRPr lang="en-MY" u="s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8CFE9-40E2-4FBA-8CB0-80B1F5EEEFCB}"/>
              </a:ext>
            </a:extLst>
          </p:cNvPr>
          <p:cNvCxnSpPr/>
          <p:nvPr/>
        </p:nvCxnSpPr>
        <p:spPr>
          <a:xfrm>
            <a:off x="1020932" y="1979720"/>
            <a:ext cx="0" cy="5060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0C9C6C-33C5-4F59-85AC-D99367324630}"/>
              </a:ext>
            </a:extLst>
          </p:cNvPr>
          <p:cNvCxnSpPr/>
          <p:nvPr/>
        </p:nvCxnSpPr>
        <p:spPr>
          <a:xfrm>
            <a:off x="2114626" y="1979720"/>
            <a:ext cx="0" cy="50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1747C-14EB-4B1E-BF5E-A60C1E018382}"/>
              </a:ext>
            </a:extLst>
          </p:cNvPr>
          <p:cNvSpPr txBox="1"/>
          <p:nvPr/>
        </p:nvSpPr>
        <p:spPr>
          <a:xfrm>
            <a:off x="893872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M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AF7E2-6E82-448A-9A30-B919F2F7F101}"/>
              </a:ext>
            </a:extLst>
          </p:cNvPr>
          <p:cNvSpPr txBox="1"/>
          <p:nvPr/>
        </p:nvSpPr>
        <p:spPr>
          <a:xfrm>
            <a:off x="1993296" y="1690982"/>
            <a:ext cx="18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CAB03-78E6-4E30-893A-F559768F61A9}"/>
              </a:ext>
            </a:extLst>
          </p:cNvPr>
          <p:cNvSpPr txBox="1"/>
          <p:nvPr/>
        </p:nvSpPr>
        <p:spPr>
          <a:xfrm>
            <a:off x="3206504" y="922822"/>
            <a:ext cx="348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‘Expansion’ phase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38B7-3DE0-4513-AFD7-C74D60C28A44}"/>
              </a:ext>
            </a:extLst>
          </p:cNvPr>
          <p:cNvSpPr txBox="1"/>
          <p:nvPr/>
        </p:nvSpPr>
        <p:spPr>
          <a:xfrm>
            <a:off x="8214360" y="2133600"/>
            <a:ext cx="27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Dictionary {key : value}</a:t>
            </a:r>
            <a:endParaRPr lang="en-MY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EF282-DB60-4026-92D9-8AA6B008639D}"/>
              </a:ext>
            </a:extLst>
          </p:cNvPr>
          <p:cNvSpPr txBox="1"/>
          <p:nvPr/>
        </p:nvSpPr>
        <p:spPr>
          <a:xfrm>
            <a:off x="8214360" y="2667000"/>
            <a:ext cx="197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{E : 1, </a:t>
            </a:r>
            <a:r>
              <a:rPr lang="en-GB" dirty="0">
                <a:highlight>
                  <a:srgbClr val="00FF00"/>
                </a:highlight>
              </a:rPr>
              <a:t>X : 1</a:t>
            </a:r>
            <a:r>
              <a:rPr lang="en-GB" dirty="0"/>
              <a:t>}</a:t>
            </a:r>
            <a:endParaRPr lang="en-MY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00B6517-D734-4544-98B0-5BE1FD4C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448A-D3DF-4572-9BCC-E0583DBE29C4}" type="slidenum">
              <a:rPr lang="en-MY" smtClean="0"/>
              <a:t>9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8180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2032</Words>
  <Application>Microsoft Office PowerPoint</Application>
  <PresentationFormat>Widescreen</PresentationFormat>
  <Paragraphs>727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Kane</dc:creator>
  <cp:lastModifiedBy>Kane</cp:lastModifiedBy>
  <cp:revision>30</cp:revision>
  <dcterms:created xsi:type="dcterms:W3CDTF">2022-01-04T11:10:48Z</dcterms:created>
  <dcterms:modified xsi:type="dcterms:W3CDTF">2022-01-04T14:09:12Z</dcterms:modified>
</cp:coreProperties>
</file>