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857" r:id="rId3"/>
    <p:sldId id="806" r:id="rId4"/>
    <p:sldId id="807" r:id="rId5"/>
    <p:sldId id="812" r:id="rId6"/>
    <p:sldId id="858" r:id="rId7"/>
    <p:sldId id="808" r:id="rId8"/>
    <p:sldId id="814" r:id="rId9"/>
    <p:sldId id="8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892D-06BC-9F2B-9D2B-3FF1C96D9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531F7-30F0-0420-60E7-DF75DF1B4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54EB6-460B-D9F0-F223-9F4694FD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6903-B5FC-43EE-A075-AAF102C8FDB5}" type="datetimeFigureOut">
              <a:rPr lang="en-SG" smtClean="0"/>
              <a:t>6/12/2023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793E-9338-3A91-57CA-E3399755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A06D4-969F-3888-A46F-EFD27F1E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44FE-31F3-49A6-95BE-2A159071B7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63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997B-6E5E-3EE3-E434-DAE8829C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ADAF9-3D78-8071-9335-4A024E083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8431-8609-01A8-2245-E811E8ED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6903-B5FC-43EE-A075-AAF102C8FDB5}" type="datetimeFigureOut">
              <a:rPr lang="en-SG" smtClean="0"/>
              <a:t>6/12/2023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0421-8A18-C5AE-5843-9F1AAA01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F4338-9C3A-2F8E-10B7-DB3B6FAD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44FE-31F3-49A6-95BE-2A159071B7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5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C942B-1C8C-8AB6-1737-92C5312FD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FBCCC-ACE3-2696-97FB-550C3444D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A36F2-2F78-CECA-EC50-5F7E5D19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6903-B5FC-43EE-A075-AAF102C8FDB5}" type="datetimeFigureOut">
              <a:rPr lang="en-SG" smtClean="0"/>
              <a:t>6/12/2023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9A44-F6D4-0D23-B7E1-58BE50A6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4DE6-09CA-716B-470F-254FD596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44FE-31F3-49A6-95BE-2A159071B7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993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F295-FABD-BF75-3980-4A83CFAE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6AFE-52CE-15FD-3BB4-939F9B12E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78C6-6FD2-6383-8104-8DB6F424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6903-B5FC-43EE-A075-AAF102C8FDB5}" type="datetimeFigureOut">
              <a:rPr lang="en-SG" smtClean="0"/>
              <a:t>6/12/2023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E8BBF-946D-8F71-E934-92231C90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17224-9193-1500-2E1E-60CAB4A9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44FE-31F3-49A6-95BE-2A159071B7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057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B11A-FC02-FCB9-BDEA-EE5EBE92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1B4FB-5D79-4B6F-6B07-AD45378A8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2282B-7250-E74C-9ABC-AD3D0E75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6903-B5FC-43EE-A075-AAF102C8FDB5}" type="datetimeFigureOut">
              <a:rPr lang="en-SG" smtClean="0"/>
              <a:t>6/12/2023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C9CC2-3A64-E735-223C-E38BA6C0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3AE0D-BC18-073D-2FED-1E3A418B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44FE-31F3-49A6-95BE-2A159071B7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522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956-52CB-788A-9707-8EF0AA65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D2DF-9145-9D60-E9FD-812157A0F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ABA0-8E83-61F4-3A76-4AB865179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807CC-5F4E-8C0D-5DF8-36BC1237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6903-B5FC-43EE-A075-AAF102C8FDB5}" type="datetimeFigureOut">
              <a:rPr lang="en-SG" smtClean="0"/>
              <a:t>6/12/2023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C40C5-BE00-4CA8-FC2D-A32CAE1F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44476-E3D1-7EAD-3488-4CD9A916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44FE-31F3-49A6-95BE-2A159071B7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5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D76E-B09E-CFBF-C8FC-4D78104E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4157B-9C14-F793-4D44-D9CACB4C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54C43-1D78-65E6-033E-EF2FAA6C1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726A6-9B85-46E2-7AED-770DA7343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3BE1B-DD63-4DEA-5484-D6F7178A7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C7295-C443-D389-1989-AED8696F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6903-B5FC-43EE-A075-AAF102C8FDB5}" type="datetimeFigureOut">
              <a:rPr lang="en-SG" smtClean="0"/>
              <a:t>6/12/2023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F6E4D-78FA-349B-077F-3833E53D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B5978-30A8-EE49-030F-7B8E9E3D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44FE-31F3-49A6-95BE-2A159071B7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08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E123-8A62-3153-342D-4122E3EF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C4743-537D-83E2-7C21-6417FE79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6903-B5FC-43EE-A075-AAF102C8FDB5}" type="datetimeFigureOut">
              <a:rPr lang="en-SG" smtClean="0"/>
              <a:t>6/12/2023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9567E-718A-A5CA-1426-5BAFC51E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3546C-D5C0-EE9F-DF49-AA13F6A5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44FE-31F3-49A6-95BE-2A159071B7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464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030C4-B33F-B3F5-BDCA-DDD11018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6903-B5FC-43EE-A075-AAF102C8FDB5}" type="datetimeFigureOut">
              <a:rPr lang="en-SG" smtClean="0"/>
              <a:t>6/12/2023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6D69C-100A-0EC3-D5DD-4FF01CA3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195DA-62AB-26F1-BEA2-D6BC8E86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44FE-31F3-49A6-95BE-2A159071B7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389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B0A9-2275-166C-6E90-382BEE74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D583-3C47-45FD-A9E7-24F0631D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7282-04FA-21A6-7958-F3C862CE3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F3BE2-1EBB-10AF-2C84-4FC6D4D3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6903-B5FC-43EE-A075-AAF102C8FDB5}" type="datetimeFigureOut">
              <a:rPr lang="en-SG" smtClean="0"/>
              <a:t>6/12/2023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5E7C1-5BEA-1EE8-4774-B319A2B5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ED0B4-2E73-9731-37D8-2C4AA3A4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44FE-31F3-49A6-95BE-2A159071B7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703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7801-1085-40FC-AA94-CE93216C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F5E28-04D0-C3A6-99D0-0E0F978B0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E0AAF-8103-376F-63BD-776F74F19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C981-EC2C-90F6-649A-DB01FF13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6903-B5FC-43EE-A075-AAF102C8FDB5}" type="datetimeFigureOut">
              <a:rPr lang="en-SG" smtClean="0"/>
              <a:t>6/12/2023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9B5-D9B2-BFDD-0C59-85B74B1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957FA-3E6B-8667-7521-6539A8A9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44FE-31F3-49A6-95BE-2A159071B7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438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C25B2-C9FE-1DA7-ADF4-F8DBD07A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7A3D7-A516-B728-9966-20DC23AAC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40372-7C8F-E746-652D-8AC5A4DE9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6903-B5FC-43EE-A075-AAF102C8FDB5}" type="datetimeFigureOut">
              <a:rPr lang="en-SG" smtClean="0"/>
              <a:t>6/12/2023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08593-1A08-F723-A8A7-A4980BBB1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35947-4C80-92C3-046F-C101C88D1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44FE-31F3-49A6-95BE-2A159071B7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28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9FCC-2041-4E76-DA7D-91F38CFA7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Partek</a:t>
            </a:r>
            <a:r>
              <a:rPr lang="en-SG" dirty="0"/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DEE02-E1D5-1B49-D932-70273CC5D8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Notes for Kane  </a:t>
            </a:r>
          </a:p>
        </p:txBody>
      </p:sp>
    </p:spTree>
    <p:extLst>
      <p:ext uri="{BB962C8B-B14F-4D97-AF65-F5344CB8AC3E}">
        <p14:creationId xmlns:p14="http://schemas.microsoft.com/office/powerpoint/2010/main" val="163986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33F3-EB7B-519B-B609-65960FAF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QA/QC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14A204-B2AA-BBF6-BA4A-73074F49B1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2227" y="2529523"/>
          <a:ext cx="9422767" cy="1483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805">
                  <a:extLst>
                    <a:ext uri="{9D8B030D-6E8A-4147-A177-3AD203B41FA5}">
                      <a16:colId xmlns:a16="http://schemas.microsoft.com/office/drawing/2014/main" val="3212523465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615959452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4579531"/>
                    </a:ext>
                  </a:extLst>
                </a:gridCol>
                <a:gridCol w="2743202">
                  <a:extLst>
                    <a:ext uri="{9D8B030D-6E8A-4147-A177-3AD203B41FA5}">
                      <a16:colId xmlns:a16="http://schemas.microsoft.com/office/drawing/2014/main" val="1908149727"/>
                    </a:ext>
                  </a:extLst>
                </a:gridCol>
              </a:tblGrid>
              <a:tr h="386397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Recommended: </a:t>
                      </a:r>
                      <a:r>
                        <a:rPr lang="en-SG" dirty="0" err="1"/>
                        <a:t>Partek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Bioinformatician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Used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986729"/>
                  </a:ext>
                </a:extLst>
              </a:tr>
              <a:tr h="350865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600-15000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&gt;300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400-15000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032164"/>
                  </a:ext>
                </a:extLst>
              </a:tr>
              <a:tr h="350865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Detected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500-4000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&gt;300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300-4000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65830"/>
                  </a:ext>
                </a:extLst>
              </a:tr>
              <a:tr h="350865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% Mitochondrial 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0-10%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&lt;10%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67203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AB18-C930-4D7F-C196-364027EA6133}"/>
              </a:ext>
            </a:extLst>
          </p:cNvPr>
          <p:cNvSpPr txBox="1">
            <a:spLocks/>
          </p:cNvSpPr>
          <p:nvPr/>
        </p:nvSpPr>
        <p:spPr>
          <a:xfrm>
            <a:off x="1332227" y="4364355"/>
            <a:ext cx="10327640" cy="20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dirty="0"/>
              <a:t>Steps:</a:t>
            </a:r>
          </a:p>
          <a:p>
            <a:r>
              <a:rPr lang="en-SG" sz="2000" dirty="0"/>
              <a:t>QA/QC</a:t>
            </a:r>
          </a:p>
          <a:p>
            <a:pPr lvl="1"/>
            <a:r>
              <a:rPr lang="en-SG" sz="1600" dirty="0"/>
              <a:t>For the counts: the software did not allow a minimum of 300</a:t>
            </a:r>
          </a:p>
          <a:p>
            <a:r>
              <a:rPr lang="en-SG" sz="2000" dirty="0"/>
              <a:t>Noise reduction </a:t>
            </a:r>
          </a:p>
          <a:p>
            <a:r>
              <a:rPr lang="en-SG" sz="2000" dirty="0"/>
              <a:t>Normalisation 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06044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33F3-EB7B-519B-B609-65960FAF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D537D-E81B-1C7C-AE7C-C241F36A0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50" t="4829"/>
          <a:stretch/>
        </p:blipFill>
        <p:spPr>
          <a:xfrm>
            <a:off x="3060185" y="1595120"/>
            <a:ext cx="8964175" cy="489775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0A4B09-4272-72DD-47A5-4D3D5EF5EA1B}"/>
              </a:ext>
            </a:extLst>
          </p:cNvPr>
          <p:cNvSpPr txBox="1">
            <a:spLocks/>
          </p:cNvSpPr>
          <p:nvPr/>
        </p:nvSpPr>
        <p:spPr>
          <a:xfrm>
            <a:off x="932180" y="2210435"/>
            <a:ext cx="1668780" cy="634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/>
              <a:t>9 clusters</a:t>
            </a:r>
          </a:p>
        </p:txBody>
      </p:sp>
    </p:spTree>
    <p:extLst>
      <p:ext uri="{BB962C8B-B14F-4D97-AF65-F5344CB8AC3E}">
        <p14:creationId xmlns:p14="http://schemas.microsoft.com/office/powerpoint/2010/main" val="139827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33F3-EB7B-519B-B609-65960FAF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Cell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AB48-5B0E-EF40-D72C-9CA586E9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2479040"/>
            <a:ext cx="4798696" cy="37661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000" dirty="0"/>
              <a:t> Annotated by mostly referring to the </a:t>
            </a:r>
            <a:r>
              <a:rPr lang="en-SG" sz="2000" dirty="0" err="1"/>
              <a:t>PanglaoDB</a:t>
            </a:r>
            <a:r>
              <a:rPr lang="en-SG" sz="2000" dirty="0"/>
              <a:t> database (searched against mouse and also (if present) specifically for bladder tissue datasets)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000" dirty="0"/>
              <a:t>The urothelial/fibroblast cluster (dark red) also had proliferative markers and thus could be tumor cells </a:t>
            </a:r>
          </a:p>
          <a:p>
            <a:pPr lvl="1"/>
            <a:r>
              <a:rPr lang="en-SG" sz="1600" dirty="0"/>
              <a:t>Human PSA cannot be searched under </a:t>
            </a:r>
            <a:r>
              <a:rPr lang="en-SG" sz="1600" dirty="0" err="1"/>
              <a:t>partek</a:t>
            </a:r>
            <a:r>
              <a:rPr lang="en-SG" sz="1600" dirty="0"/>
              <a:t> due to alignment with mouse </a:t>
            </a:r>
          </a:p>
          <a:p>
            <a:pPr lvl="1"/>
            <a:r>
              <a:rPr lang="en-SG" sz="1600" dirty="0"/>
              <a:t>Couldn’t find k-</a:t>
            </a:r>
            <a:r>
              <a:rPr lang="en-SG" sz="1600" dirty="0" err="1"/>
              <a:t>ras</a:t>
            </a:r>
            <a:r>
              <a:rPr lang="en-SG" sz="1600" dirty="0"/>
              <a:t> or male HY antigen (</a:t>
            </a:r>
            <a:r>
              <a:rPr lang="en-SG" sz="1600" dirty="0" err="1"/>
              <a:t>smcy</a:t>
            </a:r>
            <a:r>
              <a:rPr lang="en-SG" sz="1600" dirty="0"/>
              <a:t>) </a:t>
            </a:r>
          </a:p>
          <a:p>
            <a:pPr lvl="1"/>
            <a:r>
              <a:rPr lang="en-SG" sz="1600" dirty="0"/>
              <a:t>Could not find GSTT2 expression</a:t>
            </a:r>
          </a:p>
          <a:p>
            <a:pPr>
              <a:buFont typeface="Arial" panose="020B0604020202020204" pitchFamily="34" charset="0"/>
              <a:buChar char="•"/>
            </a:pPr>
            <a:endParaRPr lang="en-SG" sz="2400" dirty="0"/>
          </a:p>
          <a:p>
            <a:pPr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0" indent="0">
              <a:buNone/>
            </a:pPr>
            <a:endParaRPr lang="en-SG" sz="2400" dirty="0"/>
          </a:p>
          <a:p>
            <a:pPr>
              <a:buFont typeface="Arial" panose="020B0604020202020204" pitchFamily="34" charset="0"/>
              <a:buChar char="•"/>
            </a:pPr>
            <a:endParaRPr lang="en-SG" sz="2400" dirty="0"/>
          </a:p>
          <a:p>
            <a:pPr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endParaRPr lang="en-SG" sz="2400" dirty="0"/>
          </a:p>
        </p:txBody>
      </p:sp>
      <p:pic>
        <p:nvPicPr>
          <p:cNvPr id="5" name="Picture 4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51B5377A-4217-A832-B360-20B18AA422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" t="4199" r="50042"/>
          <a:stretch/>
        </p:blipFill>
        <p:spPr>
          <a:xfrm>
            <a:off x="5648961" y="1233488"/>
            <a:ext cx="6238239" cy="53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3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33F3-EB7B-519B-B609-65960FAF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UMAP (by sample)</a:t>
            </a:r>
          </a:p>
        </p:txBody>
      </p:sp>
      <p:pic>
        <p:nvPicPr>
          <p:cNvPr id="4" name="Picture 3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34815A52-9B6F-BEA4-B215-6B6F14A04A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42" t="4199"/>
          <a:stretch/>
        </p:blipFill>
        <p:spPr>
          <a:xfrm>
            <a:off x="6004560" y="1943424"/>
            <a:ext cx="5847080" cy="46434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1C1DF-AB11-E1B5-E694-4C3F04F9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2479040"/>
            <a:ext cx="4798696" cy="37661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000" dirty="0"/>
              <a:t>Outlier Samples?</a:t>
            </a:r>
          </a:p>
          <a:p>
            <a:pPr lvl="1"/>
            <a:r>
              <a:rPr lang="en-SG" sz="1600" dirty="0"/>
              <a:t>One of the KO samples (KO-BL) looks different to the other KO samples</a:t>
            </a:r>
          </a:p>
          <a:p>
            <a:pPr lvl="1"/>
            <a:r>
              <a:rPr lang="en-SG" sz="1600" dirty="0"/>
              <a:t>One of the WT samples (WT-BR) looks different to the other WT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000" dirty="0"/>
              <a:t>However, the recommendation was that these samples should not be discarded based on UMAP</a:t>
            </a:r>
          </a:p>
          <a:p>
            <a:pPr marL="0" indent="0">
              <a:buNone/>
            </a:pPr>
            <a:endParaRPr lang="en-SG" sz="2400" dirty="0"/>
          </a:p>
          <a:p>
            <a:pPr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0" indent="0">
              <a:buNone/>
            </a:pPr>
            <a:endParaRPr lang="en-SG" sz="2400" dirty="0"/>
          </a:p>
          <a:p>
            <a:pPr>
              <a:buFont typeface="Arial" panose="020B0604020202020204" pitchFamily="34" charset="0"/>
              <a:buChar char="•"/>
            </a:pPr>
            <a:endParaRPr lang="en-SG" sz="2400" dirty="0"/>
          </a:p>
          <a:p>
            <a:pPr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endParaRPr lang="en-SG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BD18A-2B9D-DB94-95FF-AACFE0CAC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640" y="5125721"/>
            <a:ext cx="1798354" cy="14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33F3-EB7B-519B-B609-65960FAF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UMAP (by sample)</a:t>
            </a:r>
          </a:p>
        </p:txBody>
      </p:sp>
      <p:pic>
        <p:nvPicPr>
          <p:cNvPr id="4" name="Picture 3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34815A52-9B6F-BEA4-B215-6B6F14A04A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42" t="4199"/>
          <a:stretch/>
        </p:blipFill>
        <p:spPr>
          <a:xfrm>
            <a:off x="6990080" y="130553"/>
            <a:ext cx="5073563" cy="40291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1C1DF-AB11-E1B5-E694-4C3F04F9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4" y="1943424"/>
            <a:ext cx="5799456" cy="48145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000" dirty="0"/>
              <a:t>The urothelial/fibroblast cluster (dark red) is likely to be/contain the tumor cells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000" dirty="0"/>
              <a:t>If it is tumor cells, why is it missing from 3 mice (KO-BL, WT-TR and WT-TRBR)?</a:t>
            </a:r>
          </a:p>
          <a:p>
            <a:r>
              <a:rPr lang="en-SG" sz="2000" dirty="0"/>
              <a:t>Based on urinary PSA its hard to determine if the ss-</a:t>
            </a:r>
            <a:r>
              <a:rPr lang="en-SG" sz="2000" dirty="0" err="1"/>
              <a:t>RNAseq</a:t>
            </a:r>
            <a:r>
              <a:rPr lang="en-SG" sz="2000" dirty="0"/>
              <a:t> aligns with tumor burden due to inconsistent data and low urine volume</a:t>
            </a:r>
          </a:p>
          <a:p>
            <a:r>
              <a:rPr lang="en-SG" sz="2000" dirty="0"/>
              <a:t>However, based on bladder weights, the data makes more sense </a:t>
            </a:r>
          </a:p>
          <a:p>
            <a:pPr lvl="1"/>
            <a:r>
              <a:rPr lang="en-SG" sz="1800" dirty="0"/>
              <a:t>The samples for which the tumor cell cluster (dark red) is missing (KO-BL, WT-TR and WT-TRBR) have the lowest bladder weights (highlighted)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BD18A-2B9D-DB94-95FF-AACFE0CAC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519" y="2861397"/>
            <a:ext cx="1660287" cy="134898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C3CD91-53AF-D760-90C5-4EBAD190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45686"/>
              </p:ext>
            </p:extLst>
          </p:nvPr>
        </p:nvGraphicFramePr>
        <p:xfrm>
          <a:off x="7551588" y="4319527"/>
          <a:ext cx="345169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058">
                  <a:extLst>
                    <a:ext uri="{9D8B030D-6E8A-4147-A177-3AD203B41FA5}">
                      <a16:colId xmlns:a16="http://schemas.microsoft.com/office/drawing/2014/main" val="2434358386"/>
                    </a:ext>
                  </a:extLst>
                </a:gridCol>
                <a:gridCol w="1173354">
                  <a:extLst>
                    <a:ext uri="{9D8B030D-6E8A-4147-A177-3AD203B41FA5}">
                      <a16:colId xmlns:a16="http://schemas.microsoft.com/office/drawing/2014/main" val="576844443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5350714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Sample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Urinary PSA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Bladder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589324"/>
                  </a:ext>
                </a:extLst>
              </a:tr>
              <a:tr h="27591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KO-BL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No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6302992"/>
                  </a:ext>
                </a:extLst>
              </a:tr>
              <a:tr h="27591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KO-NN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2779770"/>
                  </a:ext>
                </a:extLst>
              </a:tr>
              <a:tr h="27591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KO-TL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2666216"/>
                  </a:ext>
                </a:extLst>
              </a:tr>
              <a:tr h="27591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KO-TR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10804936"/>
                  </a:ext>
                </a:extLst>
              </a:tr>
              <a:tr h="27591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WT-BR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3284355"/>
                  </a:ext>
                </a:extLst>
              </a:tr>
              <a:tr h="27591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WT-TR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0.0067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9735732"/>
                  </a:ext>
                </a:extLst>
              </a:tr>
              <a:tr h="182943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WT-TRBR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No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1219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77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33F3-EB7B-519B-B609-65960FAF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Cluster 1: Urothelial/Fibroblasts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AB48-5B0E-EF40-D72C-9CA586E9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157732"/>
            <a:ext cx="6962775" cy="40874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000" dirty="0"/>
              <a:t>Further sub-clustering of the urothelial/fibro (+tumor cells) cluster shows differences between the WT sample and the three KO samples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000" dirty="0"/>
              <a:t>The samples may not have been exchanged/outliers and instead it is just due to differences in tumor burden between the mice </a:t>
            </a:r>
          </a:p>
          <a:p>
            <a:pPr lvl="1"/>
            <a:r>
              <a:rPr lang="en-SG" sz="1800" dirty="0"/>
              <a:t>Thus if the KO-BL and WT-BR were to be removed, only KO mice would have the ‘tumor cluster’ and therefore any comparison between WT and KO would be confounded </a:t>
            </a:r>
          </a:p>
          <a:p>
            <a:pPr lvl="2"/>
            <a:r>
              <a:rPr lang="en-SG" sz="1600" dirty="0"/>
              <a:t>We would be comparing tumor vs. non tumor instead of WT vs KO  </a:t>
            </a:r>
          </a:p>
          <a:p>
            <a:pPr marL="0" indent="0">
              <a:buNone/>
            </a:pPr>
            <a:endParaRPr lang="en-SG" sz="3200" dirty="0"/>
          </a:p>
          <a:p>
            <a:pPr marL="0" indent="0">
              <a:buNone/>
            </a:pPr>
            <a:endParaRPr lang="en-SG" sz="3200" dirty="0"/>
          </a:p>
          <a:p>
            <a:pPr marL="0" indent="0">
              <a:buNone/>
            </a:pPr>
            <a:endParaRPr lang="en-SG" sz="3200" dirty="0"/>
          </a:p>
          <a:p>
            <a:pPr>
              <a:buFont typeface="Arial" panose="020B0604020202020204" pitchFamily="34" charset="0"/>
              <a:buChar char="•"/>
            </a:pPr>
            <a:endParaRPr lang="en-SG" sz="3200" dirty="0"/>
          </a:p>
          <a:p>
            <a:pPr>
              <a:buFont typeface="Arial" panose="020B0604020202020204" pitchFamily="34" charset="0"/>
              <a:buChar char="•"/>
            </a:pPr>
            <a:endParaRPr lang="en-SG" sz="3200" dirty="0"/>
          </a:p>
          <a:p>
            <a:pPr marL="0" indent="0">
              <a:buNone/>
            </a:pPr>
            <a:endParaRPr lang="en-SG" sz="3200" dirty="0"/>
          </a:p>
          <a:p>
            <a:pPr marL="0" indent="0">
              <a:buNone/>
            </a:pPr>
            <a:endParaRPr lang="en-SG" sz="3200" dirty="0"/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B2352BCA-3F4A-23DE-EEF0-6F424768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58" y="3708400"/>
            <a:ext cx="3822628" cy="3047999"/>
          </a:xfrm>
          <a:prstGeom prst="rect">
            <a:avLst/>
          </a:prstGeom>
        </p:spPr>
      </p:pic>
      <p:pic>
        <p:nvPicPr>
          <p:cNvPr id="4" name="Picture 3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C4E2361A-97FE-9AF6-E45D-0A9DC79FEC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42" t="4199"/>
          <a:stretch/>
        </p:blipFill>
        <p:spPr>
          <a:xfrm>
            <a:off x="8111223" y="271234"/>
            <a:ext cx="3976284" cy="3157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6DEDD0-975D-9B94-58B8-11CD16891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6297" y="2533035"/>
            <a:ext cx="1301210" cy="105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33F3-EB7B-519B-B609-65960FAF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Subclustering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AB48-5B0E-EF40-D72C-9CA586E9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056132"/>
            <a:ext cx="7999096" cy="40874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Macrophages (but not neurons/T-cells) could be subclustered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0976CE5-A80B-2D03-83D5-392BEC00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882" y="219075"/>
            <a:ext cx="3190875" cy="6419850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43BD4E88-ACB5-9EF2-A758-5D393B6DB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20" y="2576060"/>
            <a:ext cx="5501541" cy="438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7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33F3-EB7B-519B-B609-65960FAF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AB48-5B0E-EF40-D72C-9CA586E9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056132"/>
            <a:ext cx="10696576" cy="40874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Final analysis to be done with all samples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Main data to obtain:</a:t>
            </a:r>
          </a:p>
          <a:p>
            <a:pPr lvl="1"/>
            <a:r>
              <a:rPr lang="en-SG" sz="2000" dirty="0"/>
              <a:t>Top differentially expressed genes between WT and KO samples (independent of cluster) </a:t>
            </a:r>
          </a:p>
          <a:p>
            <a:pPr lvl="1"/>
            <a:r>
              <a:rPr lang="en-SG" sz="2000" dirty="0" err="1"/>
              <a:t>Kegg</a:t>
            </a:r>
            <a:r>
              <a:rPr lang="en-SG" sz="2000" dirty="0"/>
              <a:t> analysis WT vs. KO (independent of clusters)</a:t>
            </a:r>
          </a:p>
          <a:p>
            <a:pPr marL="457200" lvl="1" indent="0">
              <a:buNone/>
            </a:pPr>
            <a:endParaRPr lang="en-SG" sz="2000" dirty="0"/>
          </a:p>
          <a:p>
            <a:pPr marL="457200" lvl="1" indent="0">
              <a:buNone/>
            </a:pPr>
            <a:endParaRPr lang="en-SG" sz="2000" dirty="0"/>
          </a:p>
          <a:p>
            <a:pPr lvl="1"/>
            <a:r>
              <a:rPr lang="en-SG" sz="2000" dirty="0"/>
              <a:t>Top differentially expressed genes between WT and KO samples </a:t>
            </a:r>
            <a:r>
              <a:rPr lang="en-SG" sz="2000" b="1" dirty="0"/>
              <a:t>within</a:t>
            </a:r>
            <a:r>
              <a:rPr lang="en-SG" sz="2000" dirty="0"/>
              <a:t> individual immune clusters (we mainly want to do macrophages)</a:t>
            </a:r>
          </a:p>
          <a:p>
            <a:pPr lvl="1"/>
            <a:r>
              <a:rPr lang="en-SG" sz="2000" dirty="0"/>
              <a:t>Sub-clustering of macrophages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627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494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Partek Analysis</vt:lpstr>
      <vt:lpstr>QA/QC</vt:lpstr>
      <vt:lpstr>UMAP</vt:lpstr>
      <vt:lpstr>Cell Annotations</vt:lpstr>
      <vt:lpstr>UMAP (by sample)</vt:lpstr>
      <vt:lpstr>UMAP (by sample)</vt:lpstr>
      <vt:lpstr>Cluster 1: Urothelial/Fibroblasts</vt:lpstr>
      <vt:lpstr>Subclustering</vt:lpstr>
      <vt:lpstr>Next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Partek Analysis</dc:title>
  <dc:creator>Mugdha Patwardhan</dc:creator>
  <cp:lastModifiedBy>Mugdha Patwardhan</cp:lastModifiedBy>
  <cp:revision>19</cp:revision>
  <dcterms:created xsi:type="dcterms:W3CDTF">2023-12-06T01:34:34Z</dcterms:created>
  <dcterms:modified xsi:type="dcterms:W3CDTF">2023-12-06T02:40:19Z</dcterms:modified>
</cp:coreProperties>
</file>