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98" r:id="rId5"/>
    <p:sldId id="300" r:id="rId6"/>
    <p:sldId id="301" r:id="rId7"/>
    <p:sldId id="302" r:id="rId8"/>
    <p:sldId id="303" r:id="rId9"/>
    <p:sldId id="305" r:id="rId10"/>
    <p:sldId id="304" r:id="rId11"/>
    <p:sldId id="307" r:id="rId12"/>
    <p:sldId id="306" r:id="rId13"/>
    <p:sldId id="308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22/07/2023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22/07/2023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17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92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8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62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5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887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915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84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E8723B-74C7-4122-8BA2-7C9FB5006D55}" type="datetime1">
              <a:rPr lang="fr-FR" noProof="0" smtClean="0"/>
              <a:t>22/07/2023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7FC6A-F0D8-4EAC-9E99-2AB384A7F559}" type="datetime1">
              <a:rPr lang="fr-FR" noProof="0" smtClean="0"/>
              <a:t>22/07/2023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47C9F-F859-4EA0-93BD-B19470FF9510}" type="datetime1">
              <a:rPr lang="fr-FR" noProof="0" smtClean="0"/>
              <a:t>22/07/2023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A0B4BC-3216-4223-810A-70CD2441F655}" type="datetime1">
              <a:rPr lang="fr-FR" noProof="0" smtClean="0"/>
              <a:t>22/07/2023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D533A-51F1-4A69-9013-A0914BC9879F}" type="datetime1">
              <a:rPr lang="fr-FR" noProof="0" smtClean="0"/>
              <a:t>22/07/2023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AE4391-58BD-4C77-8E30-99F40F15988A}" type="datetime1">
              <a:rPr lang="fr-FR" noProof="0" smtClean="0"/>
              <a:t>22/07/2023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DA2D6C-5B9C-467B-B97D-D6AB895260B0}" type="datetime1">
              <a:rPr lang="fr-FR" noProof="0" smtClean="0"/>
              <a:t>22/07/2023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C95F169-753F-4FC2-ABBB-F748A38F31C3}" type="datetime1">
              <a:rPr lang="fr-FR" noProof="0" smtClean="0"/>
              <a:t>22/07/2023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C518FA8-ED92-404A-A138-76803CBC14C3}" type="datetime1">
              <a:rPr lang="fr-FR" noProof="0" smtClean="0"/>
              <a:t>22/07/2023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9EAEC08-A225-4771-B7D6-1FE3DEA54838}" type="datetime1">
              <a:rPr lang="fr-FR" noProof="0" smtClean="0"/>
              <a:t>22/07/2023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 3" descr="Gros plan sur une feuille de papier avec un crayon en hau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1449120"/>
          </a:xfrm>
        </p:spPr>
        <p:txBody>
          <a:bodyPr rtlCol="0" anchor="b">
            <a:normAutofit/>
          </a:bodyPr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Catégorisation automatique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226" y="4729345"/>
            <a:ext cx="3424686" cy="774186"/>
          </a:xfrm>
        </p:spPr>
        <p:txBody>
          <a:bodyPr rtlCol="0" anchor="t">
            <a:normAutofit/>
          </a:bodyPr>
          <a:lstStyle/>
          <a:p>
            <a:pPr algn="ctr" rtl="0">
              <a:lnSpc>
                <a:spcPct val="100000"/>
              </a:lnSpc>
            </a:pPr>
            <a:r>
              <a:rPr lang="fr-FR" sz="1600" dirty="0"/>
              <a:t>Fabrice DEPREZ- 07/2023 </a:t>
            </a:r>
          </a:p>
          <a:p>
            <a:pPr algn="ctr" rtl="0">
              <a:lnSpc>
                <a:spcPct val="100000"/>
              </a:lnSpc>
            </a:pPr>
            <a:r>
              <a:rPr lang="fr-FR" sz="900" dirty="0"/>
              <a:t>Formation INGENIEUR Machine Learning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1026" name="Picture 2" descr="Stack Overflow – Logos Download">
            <a:extLst>
              <a:ext uri="{FF2B5EF4-FFF2-40B4-BE49-F238E27FC236}">
                <a16:creationId xmlns:a16="http://schemas.microsoft.com/office/drawing/2014/main" id="{3C1F8631-6821-593A-A0BD-FF7103E4A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089" y="492561"/>
            <a:ext cx="3108960" cy="66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Development Freelancer | Jobspresso">
            <a:extLst>
              <a:ext uri="{FF2B5EF4-FFF2-40B4-BE49-F238E27FC236}">
                <a16:creationId xmlns:a16="http://schemas.microsoft.com/office/drawing/2014/main" id="{03EC5A77-4767-9AB6-C13F-2EB81C59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009" y="2977352"/>
            <a:ext cx="1449120" cy="144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8952"/>
          </a:xfr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02 TRAITEMENT - données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6124DB-5F76-11E2-F14E-4AC8239B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CE90B2-7D0A-F5DB-C1C0-86A9B60D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sz="1400" noProof="0" smtClean="0"/>
              <a:t>10</a:t>
            </a:fld>
            <a:endParaRPr lang="fr-FR" sz="1400" noProof="0" dirty="0"/>
          </a:p>
        </p:txBody>
      </p:sp>
    </p:spTree>
    <p:extLst>
      <p:ext uri="{BB962C8B-B14F-4D97-AF65-F5344CB8AC3E}">
        <p14:creationId xmlns:p14="http://schemas.microsoft.com/office/powerpoint/2010/main" val="271987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PLAN</a:t>
            </a:r>
          </a:p>
        </p:txBody>
      </p:sp>
      <p:graphicFrame>
        <p:nvGraphicFramePr>
          <p:cNvPr id="4" name="Tableau 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541200"/>
              </p:ext>
            </p:extLst>
          </p:nvPr>
        </p:nvGraphicFramePr>
        <p:xfrm>
          <a:off x="1096963" y="2216879"/>
          <a:ext cx="10058400" cy="3781000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370856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658344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01 contexte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02 traitement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03 </a:t>
                      </a:r>
                      <a:r>
                        <a:rPr lang="fr-FR" sz="2400" b="0" cap="all" spc="150" noProof="0" dirty="0" err="1">
                          <a:solidFill>
                            <a:schemeClr val="lt1"/>
                          </a:solidFill>
                        </a:rPr>
                        <a:t>modeles</a:t>
                      </a:r>
                      <a:endParaRPr lang="fr-FR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04 API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Présentation de stack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Overflow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du besoin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Filtrage des données et pré-traitement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Elaboration des modèles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Supervisés et non supervisés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Présentation de l’API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Comparaison des modèles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Méthodologie et déploiement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Conclusion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6124DB-5F76-11E2-F14E-4AC8239B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CE90B2-7D0A-F5DB-C1C0-86A9B60D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sz="1400" noProof="0" smtClean="0"/>
              <a:t>2</a:t>
            </a:fld>
            <a:endParaRPr lang="fr-FR" sz="1400" noProof="0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chas de Resumen | Conjunto de Fichas">
            <a:extLst>
              <a:ext uri="{FF2B5EF4-FFF2-40B4-BE49-F238E27FC236}">
                <a16:creationId xmlns:a16="http://schemas.microsoft.com/office/drawing/2014/main" id="{3E6D43E7-A427-F1E2-9FFC-226DE3319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773" y="3429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8952"/>
          </a:xfr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01 Contexte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6124DB-5F76-11E2-F14E-4AC8239B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CE90B2-7D0A-F5DB-C1C0-86A9B60D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sz="1400" noProof="0" smtClean="0"/>
              <a:t>3</a:t>
            </a:fld>
            <a:endParaRPr lang="fr-FR" sz="1400" noProof="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0D74C34-B2CC-5543-F99C-6D30BCC1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90" y="2509013"/>
            <a:ext cx="10058400" cy="808953"/>
          </a:xfr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Avec une vaste communauté de développeurs passionnés, Stack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Overflow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est le lieu idéal pour obtenir des réponses rapides et fiables à vos problèmes de programmation !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6415C3-B11A-7055-D2F4-FACCB86E8360}"/>
              </a:ext>
            </a:extLst>
          </p:cNvPr>
          <p:cNvSpPr txBox="1"/>
          <p:nvPr/>
        </p:nvSpPr>
        <p:spPr>
          <a:xfrm rot="253659">
            <a:off x="3776690" y="4598036"/>
            <a:ext cx="6896850" cy="369332"/>
          </a:xfrm>
          <a:prstGeom prst="rect">
            <a:avLst/>
          </a:prstGeo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Comment faciliter la recherche et améliorer l’efficacité des utilisateurs ?</a:t>
            </a:r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DF990D65-7611-7216-86C0-5CE7F51DAAA7}"/>
              </a:ext>
            </a:extLst>
          </p:cNvPr>
          <p:cNvSpPr txBox="1">
            <a:spLocks/>
          </p:cNvSpPr>
          <p:nvPr/>
        </p:nvSpPr>
        <p:spPr>
          <a:xfrm>
            <a:off x="1803707" y="1948396"/>
            <a:ext cx="8254965" cy="42938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D1D5DB"/>
                </a:solidFill>
                <a:latin typeface="Söhne"/>
              </a:rPr>
              <a:t>La plateforme incontournable pour les questions et les réponses en informatique !</a:t>
            </a:r>
            <a:endParaRPr lang="fr-FR" dirty="0"/>
          </a:p>
        </p:txBody>
      </p:sp>
      <p:pic>
        <p:nvPicPr>
          <p:cNvPr id="2050" name="Picture 2" descr="Download Stack Overflow Logo in SVG Vector or PNG File Format - Logo.wine">
            <a:extLst>
              <a:ext uri="{FF2B5EF4-FFF2-40B4-BE49-F238E27FC236}">
                <a16:creationId xmlns:a16="http://schemas.microsoft.com/office/drawing/2014/main" id="{D4F88D4D-2128-9A58-9DA1-901AE3AF2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224" y="491262"/>
            <a:ext cx="5408512" cy="185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你真正了解了评论的作用，评论区的作用了吗？ - 简书">
            <a:extLst>
              <a:ext uri="{FF2B5EF4-FFF2-40B4-BE49-F238E27FC236}">
                <a16:creationId xmlns:a16="http://schemas.microsoft.com/office/drawing/2014/main" id="{A7E6B758-FF27-6929-ACCD-5A16B533E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924" y="3061898"/>
            <a:ext cx="2402427" cy="30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8952"/>
          </a:xfr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01 CONTEXT - besoin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6124DB-5F76-11E2-F14E-4AC8239B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CE90B2-7D0A-F5DB-C1C0-86A9B60D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sz="1400" noProof="0" smtClean="0"/>
              <a:t>4</a:t>
            </a:fld>
            <a:endParaRPr lang="fr-FR" sz="1400" noProof="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0D74C34-B2CC-5543-F99C-6D30BCC15B12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019497">
            <a:off x="924448" y="1894982"/>
            <a:ext cx="10058400" cy="979007"/>
          </a:xfr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"Optimisez son expérience sur Stack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Overflow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grâce à un algorithme de machine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learning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de pointe qui attribue automatiquement les tags pertinents à chaque question, permettant de trouver les solutions rapidement et efficacement."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6415C3-B11A-7055-D2F4-FACCB86E8360}"/>
              </a:ext>
            </a:extLst>
          </p:cNvPr>
          <p:cNvSpPr txBox="1"/>
          <p:nvPr/>
        </p:nvSpPr>
        <p:spPr>
          <a:xfrm rot="253659">
            <a:off x="4661699" y="3882401"/>
            <a:ext cx="5714109" cy="1200329"/>
          </a:xfrm>
          <a:prstGeom prst="rect">
            <a:avLst/>
          </a:prstGeo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"Faciliter </a:t>
            </a:r>
            <a:r>
              <a:rPr lang="fr-FR" dirty="0">
                <a:solidFill>
                  <a:srgbClr val="D1D5DB"/>
                </a:solidFill>
                <a:latin typeface="Söhne"/>
              </a:rPr>
              <a:t>le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s recherches sur Stack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Overflow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! Présenter un système de suggestion de tags alimenté par l'intelligence artificielle pour obtenir rapidement les réponses dont on a besoin."</a:t>
            </a:r>
          </a:p>
        </p:txBody>
      </p:sp>
    </p:spTree>
    <p:extLst>
      <p:ext uri="{BB962C8B-B14F-4D97-AF65-F5344CB8AC3E}">
        <p14:creationId xmlns:p14="http://schemas.microsoft.com/office/powerpoint/2010/main" val="272786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8952"/>
          </a:xfr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02 TRAITEMENT - récupération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6124DB-5F76-11E2-F14E-4AC8239B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CE90B2-7D0A-F5DB-C1C0-86A9B60D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sz="1400" noProof="0" smtClean="0"/>
              <a:t>5</a:t>
            </a:fld>
            <a:endParaRPr lang="fr-FR" sz="1400" noProof="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460879-CC4B-047D-EC36-D63D2337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27" y="1274619"/>
            <a:ext cx="6186037" cy="4793672"/>
          </a:xfrm>
          <a:prstGeom prst="rect">
            <a:avLst/>
          </a:prstGeom>
        </p:spPr>
      </p:pic>
      <p:pic>
        <p:nvPicPr>
          <p:cNvPr id="4098" name="Picture 2" descr="3d Mann Auf Dem Bauch Liegend Und Mit Roten Fragezeichen Isoliert Auf ...">
            <a:extLst>
              <a:ext uri="{FF2B5EF4-FFF2-40B4-BE49-F238E27FC236}">
                <a16:creationId xmlns:a16="http://schemas.microsoft.com/office/drawing/2014/main" id="{2D1A265C-7C16-61A0-970C-DA94297B2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104" y="4047587"/>
            <a:ext cx="2826182" cy="211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C7F2C31-D1D5-D368-3FAE-430CD3B38999}"/>
              </a:ext>
            </a:extLst>
          </p:cNvPr>
          <p:cNvSpPr txBox="1"/>
          <p:nvPr/>
        </p:nvSpPr>
        <p:spPr>
          <a:xfrm rot="253659">
            <a:off x="6962387" y="2639447"/>
            <a:ext cx="4773456" cy="923330"/>
          </a:xfrm>
          <a:prstGeom prst="rect">
            <a:avLst/>
          </a:prstGeo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StackExchange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dataExplorer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est un outil puissant mit à disposition par Stack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OverFlow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pour extraire les données du site via des requête SQL</a:t>
            </a:r>
          </a:p>
        </p:txBody>
      </p:sp>
    </p:spTree>
    <p:extLst>
      <p:ext uri="{BB962C8B-B14F-4D97-AF65-F5344CB8AC3E}">
        <p14:creationId xmlns:p14="http://schemas.microsoft.com/office/powerpoint/2010/main" val="396207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8952"/>
          </a:xfr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02 TRAITEMENT - données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6124DB-5F76-11E2-F14E-4AC8239B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CE90B2-7D0A-F5DB-C1C0-86A9B60D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sz="1400" noProof="0" smtClean="0"/>
              <a:t>6</a:t>
            </a:fld>
            <a:endParaRPr lang="fr-FR" sz="1400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BAEDBF-E2D5-2234-B39B-6645F6976731}"/>
              </a:ext>
            </a:extLst>
          </p:cNvPr>
          <p:cNvSpPr txBox="1"/>
          <p:nvPr/>
        </p:nvSpPr>
        <p:spPr>
          <a:xfrm>
            <a:off x="1175349" y="2172666"/>
            <a:ext cx="52685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TOP 500000 </a:t>
            </a:r>
            <a:r>
              <a:rPr lang="en-US" sz="1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CreationDate</a:t>
            </a: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Title, </a:t>
            </a:r>
            <a:b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Body, </a:t>
            </a:r>
            <a:b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Tags, </a:t>
            </a:r>
            <a:b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Id, </a:t>
            </a:r>
            <a:b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Score, </a:t>
            </a:r>
            <a:b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ViewCount</a:t>
            </a: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FavoriteCount</a:t>
            </a: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AnswerCount</a:t>
            </a: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Posts </a:t>
            </a:r>
            <a:b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ViewCount</a:t>
            </a: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10 </a:t>
            </a:r>
            <a:b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FavoriteCount</a:t>
            </a: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10 </a:t>
            </a:r>
            <a:b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Score &gt; 5 </a:t>
            </a:r>
            <a:b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AnswerCount</a:t>
            </a: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0 </a:t>
            </a:r>
            <a:b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LEN(Tags) - LEN(REPLACE(Tags, '&lt;','')) &gt;=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… AND …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 descr="Orange database icon (png symbol)">
            <a:extLst>
              <a:ext uri="{FF2B5EF4-FFF2-40B4-BE49-F238E27FC236}">
                <a16:creationId xmlns:a16="http://schemas.microsoft.com/office/drawing/2014/main" id="{70C8C23D-7F82-F26E-BAB6-140A3BDBD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06" y="2172666"/>
            <a:ext cx="3618345" cy="361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F058F8D-6D31-E3C5-8F41-53E6B2B49454}"/>
              </a:ext>
            </a:extLst>
          </p:cNvPr>
          <p:cNvSpPr txBox="1"/>
          <p:nvPr/>
        </p:nvSpPr>
        <p:spPr>
          <a:xfrm>
            <a:off x="1124818" y="1397173"/>
            <a:ext cx="5035837" cy="369332"/>
          </a:xfrm>
          <a:prstGeom prst="rect">
            <a:avLst/>
          </a:prstGeo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Extraire un jeu de données pertinent et conséquent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483B22-84C0-1284-0928-F469A7347E6B}"/>
              </a:ext>
            </a:extLst>
          </p:cNvPr>
          <p:cNvSpPr txBox="1"/>
          <p:nvPr/>
        </p:nvSpPr>
        <p:spPr>
          <a:xfrm>
            <a:off x="7903028" y="242817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500 000 enregistrements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AE4EAA-D8D0-B3D4-74EE-F99F6C4D66F6}"/>
              </a:ext>
            </a:extLst>
          </p:cNvPr>
          <p:cNvSpPr txBox="1"/>
          <p:nvPr/>
        </p:nvSpPr>
        <p:spPr>
          <a:xfrm>
            <a:off x="8389997" y="3736253"/>
            <a:ext cx="180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Au moins 5 tags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7769641-A620-611B-C55F-8DECB787C297}"/>
              </a:ext>
            </a:extLst>
          </p:cNvPr>
          <p:cNvSpPr txBox="1"/>
          <p:nvPr/>
        </p:nvSpPr>
        <p:spPr>
          <a:xfrm>
            <a:off x="8389997" y="455181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Score honorable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8B781F-4261-FFDE-13CF-4A0A78C41636}"/>
              </a:ext>
            </a:extLst>
          </p:cNvPr>
          <p:cNvSpPr txBox="1"/>
          <p:nvPr/>
        </p:nvSpPr>
        <p:spPr>
          <a:xfrm>
            <a:off x="8201900" y="5243097"/>
            <a:ext cx="21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Visibilités et favoris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6F34B2-F6F3-05C6-407F-F9E47E747079}"/>
              </a:ext>
            </a:extLst>
          </p:cNvPr>
          <p:cNvSpPr txBox="1"/>
          <p:nvPr/>
        </p:nvSpPr>
        <p:spPr>
          <a:xfrm>
            <a:off x="7994022" y="2798165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Périodicité 2008 - 2022</a:t>
            </a:r>
          </a:p>
        </p:txBody>
      </p:sp>
    </p:spTree>
    <p:extLst>
      <p:ext uri="{BB962C8B-B14F-4D97-AF65-F5344CB8AC3E}">
        <p14:creationId xmlns:p14="http://schemas.microsoft.com/office/powerpoint/2010/main" val="164979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8952"/>
          </a:xfr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02 TRAITEMENT - données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6124DB-5F76-11E2-F14E-4AC8239B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CE90B2-7D0A-F5DB-C1C0-86A9B60D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sz="1400" noProof="0" smtClean="0"/>
              <a:t>7</a:t>
            </a:fld>
            <a:endParaRPr lang="fr-FR" sz="1400" noProof="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CFF89A8-8747-6E3D-6257-870B1F69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076" y="1984452"/>
            <a:ext cx="7912808" cy="379143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9BCB9A2-D770-9FA9-94ED-9FCB6AAF31C4}"/>
              </a:ext>
            </a:extLst>
          </p:cNvPr>
          <p:cNvSpPr txBox="1"/>
          <p:nvPr/>
        </p:nvSpPr>
        <p:spPr>
          <a:xfrm>
            <a:off x="2048455" y="1313503"/>
            <a:ext cx="7815982" cy="369332"/>
          </a:xfrm>
          <a:prstGeom prst="rect">
            <a:avLst/>
          </a:prstGeo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Un ensemble de données homogène et non vide, facilitant la phase de nettoyage</a:t>
            </a:r>
          </a:p>
        </p:txBody>
      </p:sp>
    </p:spTree>
    <p:extLst>
      <p:ext uri="{BB962C8B-B14F-4D97-AF65-F5344CB8AC3E}">
        <p14:creationId xmlns:p14="http://schemas.microsoft.com/office/powerpoint/2010/main" val="35942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8952"/>
          </a:xfr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02 TRAITEMENT - données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6124DB-5F76-11E2-F14E-4AC8239B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CE90B2-7D0A-F5DB-C1C0-86A9B60D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sz="1400" noProof="0" smtClean="0"/>
              <a:t>8</a:t>
            </a:fld>
            <a:endParaRPr lang="fr-FR" sz="1400" noProof="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9BCB9A2-D770-9FA9-94ED-9FCB6AAF31C4}"/>
              </a:ext>
            </a:extLst>
          </p:cNvPr>
          <p:cNvSpPr txBox="1"/>
          <p:nvPr/>
        </p:nvSpPr>
        <p:spPr>
          <a:xfrm>
            <a:off x="3549451" y="1313503"/>
            <a:ext cx="4783666" cy="369332"/>
          </a:xfrm>
          <a:prstGeom prst="rect">
            <a:avLst/>
          </a:prstGeo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Analyse de l’ancienneté des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posts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de 2008 à 2022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1E6552-5F3C-7D91-AD6D-2B6B45C1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83" y="1952681"/>
            <a:ext cx="5501281" cy="3906878"/>
          </a:xfrm>
          <a:prstGeom prst="rect">
            <a:avLst/>
          </a:prstGeom>
        </p:spPr>
      </p:pic>
      <p:pic>
        <p:nvPicPr>
          <p:cNvPr id="6146" name="Picture 2" descr="Download Text Symbol Question Mark Computer Graphics 3D HQ PNG Image ...">
            <a:extLst>
              <a:ext uri="{FF2B5EF4-FFF2-40B4-BE49-F238E27FC236}">
                <a16:creationId xmlns:a16="http://schemas.microsoft.com/office/drawing/2014/main" id="{F133AEF8-C421-24D8-5BF6-2B448102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378" y="2452467"/>
            <a:ext cx="3700732" cy="370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9910CF-0F34-1F9E-2F36-1FC6D73E5B00}"/>
              </a:ext>
            </a:extLst>
          </p:cNvPr>
          <p:cNvSpPr txBox="1"/>
          <p:nvPr/>
        </p:nvSpPr>
        <p:spPr>
          <a:xfrm>
            <a:off x="8833447" y="3032533"/>
            <a:ext cx="2697193" cy="1477328"/>
          </a:xfrm>
          <a:prstGeom prst="rect">
            <a:avLst/>
          </a:prstGeo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Une baisse de la f</a:t>
            </a:r>
            <a:r>
              <a:rPr lang="fr-FR" dirty="0">
                <a:solidFill>
                  <a:srgbClr val="D1D5DB"/>
                </a:solidFill>
                <a:latin typeface="Söhne"/>
              </a:rPr>
              <a:t>réquentation et des </a:t>
            </a:r>
            <a:r>
              <a:rPr lang="fr-FR" dirty="0" err="1">
                <a:solidFill>
                  <a:srgbClr val="D1D5DB"/>
                </a:solidFill>
                <a:latin typeface="Söhne"/>
              </a:rPr>
              <a:t>posts</a:t>
            </a:r>
            <a:r>
              <a:rPr lang="fr-FR" dirty="0">
                <a:solidFill>
                  <a:srgbClr val="D1D5DB"/>
                </a:solidFill>
                <a:latin typeface="Söhne"/>
              </a:rPr>
              <a:t> sur les dernières années peut-elle potentiellement fausser l’analyse  ?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5357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8952"/>
          </a:xfr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02 TRAITEMENT - Corrélations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6124DB-5F76-11E2-F14E-4AC8239B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openclassrooms ®Fabrice Deprez - 202307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CE90B2-7D0A-F5DB-C1C0-86A9B60D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sz="1400" noProof="0" smtClean="0"/>
              <a:t>9</a:t>
            </a:fld>
            <a:endParaRPr lang="fr-FR" sz="1400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E12B92-D217-1C48-B4E5-A27B6AD14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75" y="2110913"/>
            <a:ext cx="4869325" cy="396300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446F30-9D66-5A2B-C5BA-EB537420A6F2}"/>
              </a:ext>
            </a:extLst>
          </p:cNvPr>
          <p:cNvSpPr txBox="1"/>
          <p:nvPr/>
        </p:nvSpPr>
        <p:spPr>
          <a:xfrm>
            <a:off x="5024149" y="1318758"/>
            <a:ext cx="2204662" cy="369332"/>
          </a:xfrm>
          <a:prstGeom prst="rect">
            <a:avLst/>
          </a:prstGeo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Pearson et Spearman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5F25BCD-1A8A-2761-3181-2E80709E0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661" y="2011102"/>
            <a:ext cx="5162550" cy="37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952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B4DAF7E4-72E6-4CEF-992D-0FA86C3D6F40}" vid="{25F68A61-38D2-42D2-A3C0-ED26A71F6D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{0B5AF9E6-E8AE-4C4F-BBFC-51EB8A090592}tf22712842_win32</Template>
  <TotalTime>307</TotalTime>
  <Words>434</Words>
  <Application>Microsoft Office PowerPoint</Application>
  <PresentationFormat>Grand écran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Söhne</vt:lpstr>
      <vt:lpstr>1_RetrospectVTI</vt:lpstr>
      <vt:lpstr>Catégorisation automatique des questions</vt:lpstr>
      <vt:lpstr>PLAN</vt:lpstr>
      <vt:lpstr>01 Contexte</vt:lpstr>
      <vt:lpstr>01 CONTEXT - besoin</vt:lpstr>
      <vt:lpstr>02 TRAITEMENT - récupération</vt:lpstr>
      <vt:lpstr>02 TRAITEMENT - données</vt:lpstr>
      <vt:lpstr>02 TRAITEMENT - données </vt:lpstr>
      <vt:lpstr>02 TRAITEMENT - données </vt:lpstr>
      <vt:lpstr>02 TRAITEMENT - Corrélations </vt:lpstr>
      <vt:lpstr>02 TRAITEMENT - données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Catégorisation automatique des questions</dc:title>
  <dc:creator>Fabrice DEPREZ</dc:creator>
  <cp:lastModifiedBy>Fabrice DEPREZ</cp:lastModifiedBy>
  <cp:revision>1</cp:revision>
  <dcterms:created xsi:type="dcterms:W3CDTF">2023-07-22T10:00:19Z</dcterms:created>
  <dcterms:modified xsi:type="dcterms:W3CDTF">2023-07-22T15:07:25Z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