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58" r:id="rId8"/>
    <p:sldId id="265" r:id="rId9"/>
    <p:sldId id="259" r:id="rId10"/>
    <p:sldId id="260" r:id="rId11"/>
    <p:sldId id="263" r:id="rId12"/>
    <p:sldId id="264" r:id="rId13"/>
    <p:sldId id="266" r:id="rId14"/>
    <p:sldId id="270" r:id="rId15"/>
    <p:sldId id="267" r:id="rId16"/>
    <p:sldId id="268" r:id="rId17"/>
    <p:sldId id="269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kanekar" userId="7aa22f4d-2d4e-4a93-ab6b-fcc97a2ee09d" providerId="ADAL" clId="{8A8DCA77-542D-4068-9385-C344175E2E8F}"/>
    <pc:docChg chg="undo custSel addSld delSld modSld">
      <pc:chgData name="sanket kanekar" userId="7aa22f4d-2d4e-4a93-ab6b-fcc97a2ee09d" providerId="ADAL" clId="{8A8DCA77-542D-4068-9385-C344175E2E8F}" dt="2023-04-23T21:30:04.877" v="1149" actId="14100"/>
      <pc:docMkLst>
        <pc:docMk/>
      </pc:docMkLst>
      <pc:sldChg chg="modSp mod">
        <pc:chgData name="sanket kanekar" userId="7aa22f4d-2d4e-4a93-ab6b-fcc97a2ee09d" providerId="ADAL" clId="{8A8DCA77-542D-4068-9385-C344175E2E8F}" dt="2023-04-23T21:18:21.755" v="535" actId="20577"/>
        <pc:sldMkLst>
          <pc:docMk/>
          <pc:sldMk cId="1864853346" sldId="264"/>
        </pc:sldMkLst>
        <pc:spChg chg="mod">
          <ac:chgData name="sanket kanekar" userId="7aa22f4d-2d4e-4a93-ab6b-fcc97a2ee09d" providerId="ADAL" clId="{8A8DCA77-542D-4068-9385-C344175E2E8F}" dt="2023-04-23T21:18:21.755" v="535" actId="20577"/>
          <ac:spMkLst>
            <pc:docMk/>
            <pc:sldMk cId="1864853346" sldId="264"/>
            <ac:spMk id="3" creationId="{776C275F-0AE5-9013-7A1D-7E804B943F55}"/>
          </ac:spMkLst>
        </pc:spChg>
      </pc:sldChg>
      <pc:sldChg chg="modSp mod">
        <pc:chgData name="sanket kanekar" userId="7aa22f4d-2d4e-4a93-ab6b-fcc97a2ee09d" providerId="ADAL" clId="{8A8DCA77-542D-4068-9385-C344175E2E8F}" dt="2023-04-23T21:23:56.276" v="1138" actId="5793"/>
        <pc:sldMkLst>
          <pc:docMk/>
          <pc:sldMk cId="1478172982" sldId="267"/>
        </pc:sldMkLst>
        <pc:spChg chg="mod">
          <ac:chgData name="sanket kanekar" userId="7aa22f4d-2d4e-4a93-ab6b-fcc97a2ee09d" providerId="ADAL" clId="{8A8DCA77-542D-4068-9385-C344175E2E8F}" dt="2023-04-23T21:23:56.276" v="1138" actId="5793"/>
          <ac:spMkLst>
            <pc:docMk/>
            <pc:sldMk cId="1478172982" sldId="267"/>
            <ac:spMk id="3" creationId="{593F7DCF-581C-36D0-3479-19E40E47E8CC}"/>
          </ac:spMkLst>
        </pc:spChg>
      </pc:sldChg>
      <pc:sldChg chg="modSp mod">
        <pc:chgData name="sanket kanekar" userId="7aa22f4d-2d4e-4a93-ab6b-fcc97a2ee09d" providerId="ADAL" clId="{8A8DCA77-542D-4068-9385-C344175E2E8F}" dt="2023-04-23T21:23:22.858" v="1137" actId="20577"/>
        <pc:sldMkLst>
          <pc:docMk/>
          <pc:sldMk cId="3644371748" sldId="269"/>
        </pc:sldMkLst>
        <pc:spChg chg="mod">
          <ac:chgData name="sanket kanekar" userId="7aa22f4d-2d4e-4a93-ab6b-fcc97a2ee09d" providerId="ADAL" clId="{8A8DCA77-542D-4068-9385-C344175E2E8F}" dt="2023-04-23T21:23:22.858" v="1137" actId="20577"/>
          <ac:spMkLst>
            <pc:docMk/>
            <pc:sldMk cId="3644371748" sldId="269"/>
            <ac:spMk id="3" creationId="{E5D1D7E8-5586-20B1-75D1-478CD1C4D7A3}"/>
          </ac:spMkLst>
        </pc:spChg>
      </pc:sldChg>
      <pc:sldChg chg="modSp new mod">
        <pc:chgData name="sanket kanekar" userId="7aa22f4d-2d4e-4a93-ab6b-fcc97a2ee09d" providerId="ADAL" clId="{8A8DCA77-542D-4068-9385-C344175E2E8F}" dt="2023-04-23T21:12:52.607" v="531" actId="20577"/>
        <pc:sldMkLst>
          <pc:docMk/>
          <pc:sldMk cId="755890950" sldId="271"/>
        </pc:sldMkLst>
        <pc:spChg chg="mod">
          <ac:chgData name="sanket kanekar" userId="7aa22f4d-2d4e-4a93-ab6b-fcc97a2ee09d" providerId="ADAL" clId="{8A8DCA77-542D-4068-9385-C344175E2E8F}" dt="2023-04-23T21:09:04.978" v="35" actId="20577"/>
          <ac:spMkLst>
            <pc:docMk/>
            <pc:sldMk cId="755890950" sldId="271"/>
            <ac:spMk id="2" creationId="{2624BFCD-C9A2-4CFE-BC8E-B741E42FCD6D}"/>
          </ac:spMkLst>
        </pc:spChg>
        <pc:spChg chg="mod">
          <ac:chgData name="sanket kanekar" userId="7aa22f4d-2d4e-4a93-ab6b-fcc97a2ee09d" providerId="ADAL" clId="{8A8DCA77-542D-4068-9385-C344175E2E8F}" dt="2023-04-23T21:12:52.607" v="531" actId="20577"/>
          <ac:spMkLst>
            <pc:docMk/>
            <pc:sldMk cId="755890950" sldId="271"/>
            <ac:spMk id="3" creationId="{70484C58-A9C2-9A99-0EF5-2AA8039802CA}"/>
          </ac:spMkLst>
        </pc:spChg>
      </pc:sldChg>
      <pc:sldChg chg="new del">
        <pc:chgData name="sanket kanekar" userId="7aa22f4d-2d4e-4a93-ab6b-fcc97a2ee09d" providerId="ADAL" clId="{8A8DCA77-542D-4068-9385-C344175E2E8F}" dt="2023-04-23T21:10:13.477" v="120" actId="47"/>
        <pc:sldMkLst>
          <pc:docMk/>
          <pc:sldMk cId="1541981005" sldId="272"/>
        </pc:sldMkLst>
      </pc:sldChg>
      <pc:sldChg chg="modSp new mod">
        <pc:chgData name="sanket kanekar" userId="7aa22f4d-2d4e-4a93-ab6b-fcc97a2ee09d" providerId="ADAL" clId="{8A8DCA77-542D-4068-9385-C344175E2E8F}" dt="2023-04-23T21:22:42.093" v="1119" actId="20577"/>
        <pc:sldMkLst>
          <pc:docMk/>
          <pc:sldMk cId="3576524838" sldId="272"/>
        </pc:sldMkLst>
        <pc:spChg chg="mod">
          <ac:chgData name="sanket kanekar" userId="7aa22f4d-2d4e-4a93-ab6b-fcc97a2ee09d" providerId="ADAL" clId="{8A8DCA77-542D-4068-9385-C344175E2E8F}" dt="2023-04-23T21:19:02.998" v="544" actId="20577"/>
          <ac:spMkLst>
            <pc:docMk/>
            <pc:sldMk cId="3576524838" sldId="272"/>
            <ac:spMk id="2" creationId="{569C5971-5C1E-7B1C-233C-25E0AB8E5894}"/>
          </ac:spMkLst>
        </pc:spChg>
        <pc:spChg chg="mod">
          <ac:chgData name="sanket kanekar" userId="7aa22f4d-2d4e-4a93-ab6b-fcc97a2ee09d" providerId="ADAL" clId="{8A8DCA77-542D-4068-9385-C344175E2E8F}" dt="2023-04-23T21:22:42.093" v="1119" actId="20577"/>
          <ac:spMkLst>
            <pc:docMk/>
            <pc:sldMk cId="3576524838" sldId="272"/>
            <ac:spMk id="3" creationId="{4C716210-F2F3-9F4B-4FF3-4C3CD34F350D}"/>
          </ac:spMkLst>
        </pc:spChg>
      </pc:sldChg>
      <pc:sldChg chg="addSp delSp modSp new mod">
        <pc:chgData name="sanket kanekar" userId="7aa22f4d-2d4e-4a93-ab6b-fcc97a2ee09d" providerId="ADAL" clId="{8A8DCA77-542D-4068-9385-C344175E2E8F}" dt="2023-04-23T21:30:04.877" v="1149" actId="14100"/>
        <pc:sldMkLst>
          <pc:docMk/>
          <pc:sldMk cId="3255418502" sldId="273"/>
        </pc:sldMkLst>
        <pc:picChg chg="add del mod">
          <ac:chgData name="sanket kanekar" userId="7aa22f4d-2d4e-4a93-ab6b-fcc97a2ee09d" providerId="ADAL" clId="{8A8DCA77-542D-4068-9385-C344175E2E8F}" dt="2023-04-23T21:29:53.095" v="1145" actId="478"/>
          <ac:picMkLst>
            <pc:docMk/>
            <pc:sldMk cId="3255418502" sldId="273"/>
            <ac:picMk id="3" creationId="{4DFF90C4-FDB8-EDDD-071E-7D8C5B7606EE}"/>
          </ac:picMkLst>
        </pc:picChg>
        <pc:picChg chg="add mod">
          <ac:chgData name="sanket kanekar" userId="7aa22f4d-2d4e-4a93-ab6b-fcc97a2ee09d" providerId="ADAL" clId="{8A8DCA77-542D-4068-9385-C344175E2E8F}" dt="2023-04-23T21:30:04.877" v="1149" actId="14100"/>
          <ac:picMkLst>
            <pc:docMk/>
            <pc:sldMk cId="3255418502" sldId="273"/>
            <ac:picMk id="5" creationId="{F801D3F9-498C-A120-3145-5CBC168B1F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8F25-956A-C5DB-BE6D-68F7C85E0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9E831-B471-9904-6136-BEE9C78D6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14FE-F409-AEEB-C2CF-6C76E59D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04B8-CAF1-7BC7-AAAA-5847FD4E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2096-F117-6A7A-8FC3-A0ADFDC2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67C3-86F7-E40B-4F9D-EB92EF6B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16A31-D8D4-4F01-A3B7-B7E83AE5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035D-6980-5625-AC32-D2E59A1D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91EC-BF84-E44D-AF06-F84C516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EBED-E765-5995-2DA8-B594A27C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4AD0A-E9AE-9AAE-906F-B974DC54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8B1A6-5A23-8C52-ABBD-86F471BB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5D01-4848-3215-2B53-A28DDD42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41BE-B1D6-9852-B305-C117DE51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943A-6FC7-C8E3-718E-B7360942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4DBB-F1C6-A944-3BA4-4FB48E17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1E45-CD43-01BA-518F-706BF7BC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93C0-20E8-DE41-FBCA-B0506892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466EB-EB70-D6E5-40A5-6FBA6D51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3969-DD78-CC66-521B-AF0C503C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854-33CA-CEA5-5DC1-2484597A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144D9-9D42-B73A-D73C-602E1293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7F8A-AA57-BD18-726F-0E9B5456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21E3-6953-14FC-3AB1-C9DAE125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B99F-69EB-E2E7-AF8D-4FD3AF1D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FB23-E747-1B76-0B38-152BCE8C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A997-14E2-50EE-293D-A98E53EF8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252B-AD70-1965-EB1F-A7B357CA0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D54B1-9E59-E147-DC8F-BCC5CDD4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9AEB-2718-8751-6523-36F7786D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D8E82-835C-1FB6-0536-E2C3E806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9B28-CB04-E6E9-D843-B2470FBE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A29E4-6897-660D-C948-6E6A2DC7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C2F13-760E-E241-5026-FCD7095FD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372C7-259A-25F8-50A7-D848D3057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19DC1-4164-A95A-8A28-E241971F9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5FF3E-316A-1EF0-A0F1-A4051E3D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43AC1-6C3A-3BF9-C376-06CAF9AB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D9303-5C93-EC72-A83D-2D921593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C868-9E21-AF6F-FA88-85700C4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4D21-5D61-E476-D251-B358A69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085C-5B1A-3A89-779C-C555AD5C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8B0A0-B75A-2B32-3F5D-284D3481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DC6B6-A68F-62BF-4EA0-B9276AB2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E6056-88BE-C28E-9C55-C13D59D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1B98-388C-5285-2CAB-F24901A5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2511-9A12-E922-6E28-C0D8F81A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E840-9A9A-5CC8-D193-6B024189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3D52E-CFDB-197B-A1D0-E8022A352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E09B-C314-3115-4059-0B57E22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EC0DD-C9BC-19FC-FDB1-BBAD9C09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FFFD-AC0F-E6BD-9463-FE8EB332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28AB-A3D5-49AD-58A7-1274C7DA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110F3-CECF-454D-5EA1-2DF6A6A50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0CAC3-628A-71DA-E4A8-9F2FEDB3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9CD8-AE70-2A3C-ED3B-895F9B21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244F7-7C95-56D0-928B-8FD93975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CD274-8613-4A79-38A0-D926C2D2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5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AF292-EEA5-D0D0-A0A6-C38F7CE1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2F38-AFF8-3B67-43C5-C927DA9B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E5F9-27DB-B49F-E4B9-8C42F9448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B0C9-8DA5-4709-9179-1A2EB5B3B5C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B7EC-F8F6-CD1A-5E75-27560899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7CB5-F0B7-FD98-1A7C-D9216E0F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C14E-916A-4054-A6E0-940410C9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1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ekarsanket/Job-Market-Mate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anekarsanket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chronicle.com/" TargetMode="External"/><Relationship Id="rId2" Type="http://schemas.openxmlformats.org/officeDocument/2006/relationships/hyperlink" Target="https://www.aeaweb.org/joe/list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igheredjob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D7E-F028-EB3C-C9EF-151B0998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3392"/>
          </a:xfrm>
        </p:spPr>
        <p:txBody>
          <a:bodyPr/>
          <a:lstStyle/>
          <a:p>
            <a:r>
              <a:rPr lang="en-US" dirty="0"/>
              <a:t>Economics Job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C2FAD-687E-7422-357C-E5D8F3C9D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9020"/>
            <a:ext cx="9144000" cy="216470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Sanket Kanekar</a:t>
            </a:r>
          </a:p>
          <a:p>
            <a:r>
              <a:rPr lang="en-US" sz="2600" dirty="0"/>
              <a:t>Auburn University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43648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00CB-385A-7A0C-C7E4-86D14AB0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101B-075B-4242-B4CA-65ECA9AD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fly-out is usually for one day.</a:t>
            </a:r>
          </a:p>
          <a:p>
            <a:r>
              <a:rPr lang="en-US" dirty="0"/>
              <a:t>Ensure that you have your clothing or outfit ready.</a:t>
            </a:r>
          </a:p>
          <a:p>
            <a:r>
              <a:rPr lang="en-US" dirty="0"/>
              <a:t>It is a tiring process, so make sure you have a good sleep and food. </a:t>
            </a:r>
          </a:p>
          <a:p>
            <a:r>
              <a:rPr lang="en-US" dirty="0"/>
              <a:t>Be prepared to communicate for a long time.</a:t>
            </a:r>
          </a:p>
          <a:p>
            <a:r>
              <a:rPr lang="en-US" dirty="0"/>
              <a:t>Make sure you know each thing you mentioned in your application.</a:t>
            </a:r>
          </a:p>
          <a:p>
            <a:r>
              <a:rPr lang="en-US" dirty="0"/>
              <a:t>It’s better to take some energy drink or juice with you.</a:t>
            </a:r>
          </a:p>
          <a:p>
            <a:r>
              <a:rPr lang="en-US" dirty="0"/>
              <a:t>Be yourself and connect with the faculty.</a:t>
            </a:r>
          </a:p>
          <a:p>
            <a:r>
              <a:rPr lang="en-US" dirty="0"/>
              <a:t>Give your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BE6E-5DAF-7803-7FAE-5AF33D47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0F8B-B87A-46D7-32BB-C6D706F6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 everything about the College/Company.</a:t>
            </a:r>
          </a:p>
          <a:p>
            <a:r>
              <a:rPr lang="en-US" dirty="0"/>
              <a:t>You should prepare all the HR questions you can easily find online.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053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56DB-FC13-D48B-919D-6464F96A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7DCF-581C-36D0-3479-19E40E47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Questions from the College Interview:</a:t>
            </a:r>
          </a:p>
          <a:p>
            <a:r>
              <a:rPr lang="en-US" dirty="0"/>
              <a:t>How would you approach your teaching in liberal arts college? </a:t>
            </a:r>
          </a:p>
          <a:p>
            <a:r>
              <a:rPr lang="en-US" dirty="0"/>
              <a:t>How would you balance your research and teaching?</a:t>
            </a:r>
          </a:p>
          <a:p>
            <a:r>
              <a:rPr lang="en-US" dirty="0"/>
              <a:t>We are introducing a Master's program in healthcare economics, so how will you introduce this course to the program?</a:t>
            </a:r>
          </a:p>
          <a:p>
            <a:r>
              <a:rPr lang="en-US" dirty="0"/>
              <a:t>Your teaching philosophy and strength?</a:t>
            </a:r>
          </a:p>
          <a:p>
            <a:r>
              <a:rPr lang="en-US" dirty="0"/>
              <a:t>Would you focus more on economic intuition or application?</a:t>
            </a:r>
          </a:p>
          <a:p>
            <a:r>
              <a:rPr lang="en-US" dirty="0"/>
              <a:t>How would you explain your research to the student who is in first year?</a:t>
            </a:r>
          </a:p>
          <a:p>
            <a:r>
              <a:rPr lang="en-US" dirty="0"/>
              <a:t>How would your colleague describe you?</a:t>
            </a:r>
          </a:p>
          <a:p>
            <a:r>
              <a:rPr lang="en-US" dirty="0"/>
              <a:t>How would you advise students on the project?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7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D0F-D27A-5C96-8875-20C4467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07FF-5A42-B6C0-6E5F-249DA89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Institute</a:t>
            </a:r>
          </a:p>
          <a:p>
            <a:r>
              <a:rPr lang="en-US" dirty="0"/>
              <a:t>Tell me about yourself</a:t>
            </a:r>
          </a:p>
          <a:p>
            <a:r>
              <a:rPr lang="en-US" dirty="0"/>
              <a:t>Rest of the time, I was talking about my research</a:t>
            </a:r>
          </a:p>
          <a:p>
            <a:endParaRPr lang="en-US" dirty="0"/>
          </a:p>
          <a:p>
            <a:r>
              <a:rPr lang="en-US" dirty="0"/>
              <a:t>Industry Job</a:t>
            </a:r>
          </a:p>
          <a:p>
            <a:pPr marL="0" indent="0">
              <a:buNone/>
            </a:pPr>
            <a:r>
              <a:rPr lang="en-US" dirty="0"/>
              <a:t>Everything on my CV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6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E17B-AA65-B7D0-4F2C-3ED7ECE1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D7E8-5586-20B1-75D1-478CD1C4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Alabama State University.</a:t>
            </a:r>
          </a:p>
          <a:p>
            <a:r>
              <a:rPr lang="en-US" dirty="0"/>
              <a:t>Research questions.</a:t>
            </a:r>
          </a:p>
          <a:p>
            <a:r>
              <a:rPr lang="en-US" dirty="0"/>
              <a:t>Teaching experience and questions related to it.</a:t>
            </a:r>
          </a:p>
          <a:p>
            <a:pPr marL="0" indent="0">
              <a:buNone/>
            </a:pPr>
            <a:r>
              <a:rPr lang="en-US" dirty="0"/>
              <a:t>1) What classes can you teach? The textbook I will use?</a:t>
            </a:r>
          </a:p>
          <a:p>
            <a:pPr marL="0" indent="0">
              <a:buNone/>
            </a:pPr>
            <a:r>
              <a:rPr lang="en-US" dirty="0"/>
              <a:t>2) Everything on CV.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7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5971-5C1E-7B1C-233C-25E0AB8E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6210-F2F3-9F4B-4FF3-4C3CD34F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your advisor during Fall/Summer you will be in the job market.</a:t>
            </a:r>
          </a:p>
          <a:p>
            <a:r>
              <a:rPr lang="en-US" dirty="0"/>
              <a:t>Tell your committee that you will be in job market and you will need a reference letter.</a:t>
            </a:r>
          </a:p>
          <a:p>
            <a:r>
              <a:rPr lang="en-US" dirty="0"/>
              <a:t>Prepare all the materials by the end of October.</a:t>
            </a:r>
          </a:p>
          <a:p>
            <a:r>
              <a:rPr lang="en-US" dirty="0"/>
              <a:t>Apply.</a:t>
            </a:r>
          </a:p>
          <a:p>
            <a:r>
              <a:rPr lang="en-US" dirty="0"/>
              <a:t>Enjoy the process and accept the offer. </a:t>
            </a:r>
          </a:p>
          <a:p>
            <a:r>
              <a:rPr lang="en-US" dirty="0"/>
              <a:t>Get ready for the dissertation.</a:t>
            </a:r>
          </a:p>
          <a:p>
            <a:r>
              <a:rPr lang="en-US" dirty="0"/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357652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1D3F9-498C-A120-3145-5CBC168B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71451"/>
            <a:ext cx="6800850" cy="65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1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BFCD-C9A2-4CFE-BC8E-B741E42F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4C58-A9C2-9A99-0EF5-2AA80398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luck on your job market search.</a:t>
            </a:r>
          </a:p>
          <a:p>
            <a:r>
              <a:rPr lang="en-US" dirty="0"/>
              <a:t>There will be many rejection emails but don’t get upset. You need one job at the end.</a:t>
            </a:r>
          </a:p>
          <a:p>
            <a:r>
              <a:rPr lang="en-US" dirty="0"/>
              <a:t>Stay connected.</a:t>
            </a:r>
          </a:p>
          <a:p>
            <a:r>
              <a:rPr lang="en-US" dirty="0"/>
              <a:t>Contact me if you have any questions.</a:t>
            </a:r>
          </a:p>
          <a:p>
            <a:r>
              <a:rPr lang="en-US" dirty="0"/>
              <a:t>Email: sanketkanekar08@gmail.com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9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DF097-256E-AFAD-3495-C993453F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41" y="452874"/>
            <a:ext cx="8509518" cy="58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EA3FF-303D-E495-F911-F3EF9B71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21" y="457200"/>
            <a:ext cx="861222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9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CD44-D541-0128-C173-E075D7C1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Market Paper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1F30-CB2F-7C0D-B7E2-70CCB8F6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you have prepared for the job market by no later than November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While there may be additional steps to take, it is essential to finalize your job market paper.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Once you commence the job market process, there will be no time to work on your paper.</a:t>
            </a:r>
          </a:p>
        </p:txBody>
      </p:sp>
    </p:spTree>
    <p:extLst>
      <p:ext uri="{BB962C8B-B14F-4D97-AF65-F5344CB8AC3E}">
        <p14:creationId xmlns:p14="http://schemas.microsoft.com/office/powerpoint/2010/main" val="110718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C5A8-B739-8E1A-FD5C-3CBEF98B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Market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BB6F-70DF-3E86-35AE-2DBD0BBF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</a:t>
            </a:r>
          </a:p>
          <a:p>
            <a:r>
              <a:rPr lang="en-US" dirty="0"/>
              <a:t>Cover Letter</a:t>
            </a:r>
          </a:p>
          <a:p>
            <a:r>
              <a:rPr lang="en-US" dirty="0"/>
              <a:t>Research Statement</a:t>
            </a:r>
          </a:p>
          <a:p>
            <a:r>
              <a:rPr lang="en-US" dirty="0"/>
              <a:t>Teaching Statement</a:t>
            </a:r>
          </a:p>
          <a:p>
            <a:r>
              <a:rPr lang="en-US" dirty="0"/>
              <a:t>Teaching Evaluation</a:t>
            </a:r>
          </a:p>
          <a:p>
            <a:r>
              <a:rPr lang="en-US" dirty="0"/>
              <a:t>Diversity Statement</a:t>
            </a:r>
          </a:p>
          <a:p>
            <a:r>
              <a:rPr lang="en-US" dirty="0"/>
              <a:t>Job Market Presentation</a:t>
            </a:r>
          </a:p>
          <a:p>
            <a:endParaRPr lang="en-US" dirty="0"/>
          </a:p>
          <a:p>
            <a:r>
              <a:rPr lang="en-US" dirty="0"/>
              <a:t>Link to the materials</a:t>
            </a:r>
          </a:p>
          <a:p>
            <a:r>
              <a:rPr lang="en-US" dirty="0">
                <a:hlinkClick r:id="rId2"/>
              </a:rPr>
              <a:t>https://github.com/kanekarsanket/Job-Market-Materials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3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A01D-5632-E9D0-D66F-93496D3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Market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4E8F-6CD7-F45E-2742-830996B1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ready with a website by the latest October.</a:t>
            </a:r>
          </a:p>
          <a:p>
            <a:r>
              <a:rPr lang="en-US" dirty="0"/>
              <a:t>There are multiple sources to make websites for free.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Google Sites, </a:t>
            </a:r>
            <a:r>
              <a:rPr lang="en-US" dirty="0" err="1"/>
              <a:t>Wix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https://kanekarsanket.github.io/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Link your website to the Auburn University website. You can ask CLA IT team to do so.</a:t>
            </a:r>
          </a:p>
        </p:txBody>
      </p:sp>
    </p:spTree>
    <p:extLst>
      <p:ext uri="{BB962C8B-B14F-4D97-AF65-F5344CB8AC3E}">
        <p14:creationId xmlns:p14="http://schemas.microsoft.com/office/powerpoint/2010/main" val="7103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63BE-E921-8FE7-4251-4470B4A9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BB02-4A64-99C7-4F45-474A2BE9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job profile on AEA.</a:t>
            </a:r>
          </a:p>
          <a:p>
            <a:r>
              <a:rPr lang="en-US" dirty="0"/>
              <a:t>You can search for jobs on the AEA website: </a:t>
            </a:r>
            <a:r>
              <a:rPr lang="en-US" dirty="0">
                <a:hlinkClick r:id="rId2"/>
              </a:rPr>
              <a:t>https://www.aeaweb.org/joe/listings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Also, there are other websites for job applications.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https://jobs.chronicle.com/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https://www.higheredjobs.com/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0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C998-67B6-1778-D70E-9A0113F1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for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E254-243E-28EE-27BE-1822E6A5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primary focus in job applications was on tenure track positions at universities and colleges.</a:t>
            </a:r>
          </a:p>
          <a:p>
            <a:r>
              <a:rPr lang="en-US" dirty="0"/>
              <a:t>Typically, I submitted 3-5 job applications daily, recognizing that the process can be quite time-consuming.</a:t>
            </a:r>
          </a:p>
          <a:p>
            <a:r>
              <a:rPr lang="en-US" dirty="0"/>
              <a:t>Apply for any job that you believe is relevant to your qualifications and experience.</a:t>
            </a:r>
          </a:p>
          <a:p>
            <a:r>
              <a:rPr lang="en-US" dirty="0"/>
              <a:t>The job application period is from November - December. </a:t>
            </a:r>
          </a:p>
          <a:p>
            <a:r>
              <a:rPr lang="en-US" dirty="0"/>
              <a:t>Interview invitations are typically received between mid-December and January, with many interviews scheduled for the first week of January.</a:t>
            </a:r>
          </a:p>
        </p:txBody>
      </p:sp>
    </p:spTree>
    <p:extLst>
      <p:ext uri="{BB962C8B-B14F-4D97-AF65-F5344CB8AC3E}">
        <p14:creationId xmlns:p14="http://schemas.microsoft.com/office/powerpoint/2010/main" val="49036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0BA4-1515-C4E3-4059-E516963C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275F-0AE5-9013-7A1D-7E804B94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 your mock interview in December.</a:t>
            </a:r>
          </a:p>
          <a:p>
            <a:r>
              <a:rPr lang="en-US" dirty="0"/>
              <a:t>Prepare two job market pitches (2-3 mins) and (5-6 mins). </a:t>
            </a:r>
          </a:p>
          <a:p>
            <a:r>
              <a:rPr lang="en-US" dirty="0"/>
              <a:t>Prepare common questions for the interview.</a:t>
            </a:r>
          </a:p>
          <a:p>
            <a:r>
              <a:rPr lang="en-US" dirty="0"/>
              <a:t>First interview is mostly for 30 mins.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Interview I received, </a:t>
            </a:r>
          </a:p>
          <a:p>
            <a:pPr marL="0" indent="0">
              <a:buNone/>
            </a:pPr>
            <a:r>
              <a:rPr lang="en-US" dirty="0"/>
              <a:t>First round:</a:t>
            </a:r>
          </a:p>
          <a:p>
            <a:r>
              <a:rPr lang="en-US" dirty="0"/>
              <a:t>Allegheny College (Tenure Track)</a:t>
            </a:r>
          </a:p>
          <a:p>
            <a:r>
              <a:rPr lang="en-US" dirty="0"/>
              <a:t>Urban Institute (Researcher)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Elevance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Health (Analyst)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Second round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Alabama State University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5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1BC57D550694DB185BF467D9CFE33" ma:contentTypeVersion="12" ma:contentTypeDescription="Create a new document." ma:contentTypeScope="" ma:versionID="a3791f13e3cd18ce0cf25568bfcb3c98">
  <xsd:schema xmlns:xsd="http://www.w3.org/2001/XMLSchema" xmlns:xs="http://www.w3.org/2001/XMLSchema" xmlns:p="http://schemas.microsoft.com/office/2006/metadata/properties" xmlns:ns3="ca0465f7-4734-4ab2-9fcc-d522b1257e02" xmlns:ns4="6a43c316-8826-43e0-ad38-77b2d94107fd" targetNamespace="http://schemas.microsoft.com/office/2006/metadata/properties" ma:root="true" ma:fieldsID="31c38946146efb47409a06b65d45293b" ns3:_="" ns4:_="">
    <xsd:import namespace="ca0465f7-4734-4ab2-9fcc-d522b1257e02"/>
    <xsd:import namespace="6a43c316-8826-43e0-ad38-77b2d94107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465f7-4734-4ab2-9fcc-d522b1257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43c316-8826-43e0-ad38-77b2d94107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0465f7-4734-4ab2-9fcc-d522b1257e02" xsi:nil="true"/>
  </documentManagement>
</p:properties>
</file>

<file path=customXml/itemProps1.xml><?xml version="1.0" encoding="utf-8"?>
<ds:datastoreItem xmlns:ds="http://schemas.openxmlformats.org/officeDocument/2006/customXml" ds:itemID="{0597F063-8B01-4F29-A826-589D8B9889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3D7724-0F7E-415D-A03C-35167642E4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0465f7-4734-4ab2-9fcc-d522b1257e02"/>
    <ds:schemaRef ds:uri="6a43c316-8826-43e0-ad38-77b2d9410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1E9B9-700A-4640-8627-6703312B2F8D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a43c316-8826-43e0-ad38-77b2d94107fd"/>
    <ds:schemaRef ds:uri="ca0465f7-4734-4ab2-9fcc-d522b1257e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735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Söhne</vt:lpstr>
      <vt:lpstr>Wingdings</vt:lpstr>
      <vt:lpstr>Office Theme</vt:lpstr>
      <vt:lpstr>Economics Job Market</vt:lpstr>
      <vt:lpstr>PowerPoint Presentation</vt:lpstr>
      <vt:lpstr>PowerPoint Presentation</vt:lpstr>
      <vt:lpstr>Job Market Paper </vt:lpstr>
      <vt:lpstr>Job Market Materials</vt:lpstr>
      <vt:lpstr>Job Market Website</vt:lpstr>
      <vt:lpstr>Job </vt:lpstr>
      <vt:lpstr>Apply for Jobs</vt:lpstr>
      <vt:lpstr>Application Process</vt:lpstr>
      <vt:lpstr>Fly-Out</vt:lpstr>
      <vt:lpstr>Interview Preparation</vt:lpstr>
      <vt:lpstr>Interview Questions</vt:lpstr>
      <vt:lpstr>Interview Questions:</vt:lpstr>
      <vt:lpstr>Interview Questions</vt:lpstr>
      <vt:lpstr>Overview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Job Market</dc:title>
  <dc:creator>sanket kanekar</dc:creator>
  <cp:lastModifiedBy>sanket kanekar</cp:lastModifiedBy>
  <cp:revision>16</cp:revision>
  <dcterms:created xsi:type="dcterms:W3CDTF">2023-04-21T18:41:51Z</dcterms:created>
  <dcterms:modified xsi:type="dcterms:W3CDTF">2023-04-23T22:14:48Z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0x010100EBF1BC57D550694DB185BF467D9CFE33</vt:lpwstr>
  </property>
</Properties>
</file>