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9"/>
  </p:notesMasterIdLst>
  <p:sldIdLst>
    <p:sldId id="257" r:id="rId3"/>
    <p:sldId id="258" r:id="rId4"/>
    <p:sldId id="260" r:id="rId5"/>
    <p:sldId id="264" r:id="rId6"/>
    <p:sldId id="259" r:id="rId7"/>
    <p:sldId id="261" r:id="rId8"/>
    <p:sldId id="291" r:id="rId9"/>
    <p:sldId id="265" r:id="rId10"/>
    <p:sldId id="267" r:id="rId11"/>
    <p:sldId id="271" r:id="rId12"/>
    <p:sldId id="266" r:id="rId13"/>
    <p:sldId id="284" r:id="rId14"/>
    <p:sldId id="277" r:id="rId15"/>
    <p:sldId id="276" r:id="rId16"/>
    <p:sldId id="279" r:id="rId17"/>
    <p:sldId id="282" r:id="rId18"/>
    <p:sldId id="292" r:id="rId19"/>
    <p:sldId id="286" r:id="rId20"/>
    <p:sldId id="290" r:id="rId21"/>
    <p:sldId id="296" r:id="rId22"/>
    <p:sldId id="295" r:id="rId23"/>
    <p:sldId id="274" r:id="rId24"/>
    <p:sldId id="293" r:id="rId25"/>
    <p:sldId id="294" r:id="rId26"/>
    <p:sldId id="281"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07" autoAdjust="0"/>
    <p:restoredTop sz="94660"/>
  </p:normalViewPr>
  <p:slideViewPr>
    <p:cSldViewPr snapToGrid="0">
      <p:cViewPr varScale="1">
        <p:scale>
          <a:sx n="89" d="100"/>
          <a:sy n="89" d="100"/>
        </p:scale>
        <p:origin x="1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51304-F4FB-4A11-8EBA-E8C214FC7DCB}" type="datetimeFigureOut">
              <a:rPr lang="en-US" smtClean="0"/>
              <a:t>8/29/2019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4D6BA-4FFA-4995-8BEB-6A3587C5BA88}" type="slidenum">
              <a:rPr lang="en-US" smtClean="0"/>
              <a:t>‹#›</a:t>
            </a:fld>
            <a:endParaRPr lang="en-US" dirty="0"/>
          </a:p>
        </p:txBody>
      </p:sp>
    </p:spTree>
    <p:extLst>
      <p:ext uri="{BB962C8B-B14F-4D97-AF65-F5344CB8AC3E}">
        <p14:creationId xmlns:p14="http://schemas.microsoft.com/office/powerpoint/2010/main" val="842920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4D6BA-4FFA-4995-8BEB-6A3587C5BA88}" type="slidenum">
              <a:rPr lang="en-US" smtClean="0"/>
              <a:t>4</a:t>
            </a:fld>
            <a:endParaRPr lang="en-US" dirty="0"/>
          </a:p>
        </p:txBody>
      </p:sp>
    </p:spTree>
    <p:extLst>
      <p:ext uri="{BB962C8B-B14F-4D97-AF65-F5344CB8AC3E}">
        <p14:creationId xmlns:p14="http://schemas.microsoft.com/office/powerpoint/2010/main" val="98787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F9976-16FA-684A-9B34-75E06317153C}" type="slidenum">
              <a:rPr lang="en-US" smtClean="0"/>
              <a:t>19</a:t>
            </a:fld>
            <a:endParaRPr lang="en-US" dirty="0"/>
          </a:p>
        </p:txBody>
      </p:sp>
    </p:spTree>
    <p:extLst>
      <p:ext uri="{BB962C8B-B14F-4D97-AF65-F5344CB8AC3E}">
        <p14:creationId xmlns:p14="http://schemas.microsoft.com/office/powerpoint/2010/main" val="2424494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F9976-16FA-684A-9B34-75E06317153C}" type="slidenum">
              <a:rPr lang="en-US" smtClean="0"/>
              <a:t>22</a:t>
            </a:fld>
            <a:endParaRPr lang="en-US" dirty="0"/>
          </a:p>
        </p:txBody>
      </p:sp>
    </p:spTree>
    <p:extLst>
      <p:ext uri="{BB962C8B-B14F-4D97-AF65-F5344CB8AC3E}">
        <p14:creationId xmlns:p14="http://schemas.microsoft.com/office/powerpoint/2010/main" val="19575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F9976-16FA-684A-9B34-75E06317153C}" type="slidenum">
              <a:rPr lang="en-US" smtClean="0"/>
              <a:t>23</a:t>
            </a:fld>
            <a:endParaRPr lang="en-US" dirty="0"/>
          </a:p>
        </p:txBody>
      </p:sp>
    </p:spTree>
    <p:extLst>
      <p:ext uri="{BB962C8B-B14F-4D97-AF65-F5344CB8AC3E}">
        <p14:creationId xmlns:p14="http://schemas.microsoft.com/office/powerpoint/2010/main" val="102719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F9976-16FA-684A-9B34-75E06317153C}" type="slidenum">
              <a:rPr lang="en-US" smtClean="0"/>
              <a:t>26</a:t>
            </a:fld>
            <a:endParaRPr lang="en-US" dirty="0"/>
          </a:p>
        </p:txBody>
      </p:sp>
    </p:spTree>
    <p:extLst>
      <p:ext uri="{BB962C8B-B14F-4D97-AF65-F5344CB8AC3E}">
        <p14:creationId xmlns:p14="http://schemas.microsoft.com/office/powerpoint/2010/main" val="3654806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393392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2232494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1377825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7"/>
            <a:ext cx="12191993" cy="6857925"/>
          </a:xfrm>
          <a:prstGeom prst="rect">
            <a:avLst/>
          </a:prstGeom>
        </p:spPr>
      </p:pic>
      <p:sp>
        <p:nvSpPr>
          <p:cNvPr id="2" name="Title 1"/>
          <p:cNvSpPr>
            <a:spLocks noGrp="1"/>
          </p:cNvSpPr>
          <p:nvPr>
            <p:ph type="ctrTitle"/>
          </p:nvPr>
        </p:nvSpPr>
        <p:spPr>
          <a:xfrm>
            <a:off x="7801419" y="2103122"/>
            <a:ext cx="3780822" cy="1898429"/>
          </a:xfrm>
        </p:spPr>
        <p:txBody>
          <a:bodyPr>
            <a:noAutofit/>
          </a:bodyPr>
          <a:lstStyle>
            <a:lvl1pPr>
              <a:defRPr sz="3000">
                <a:solidFill>
                  <a:schemeClr val="tx1"/>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7801419" y="4331020"/>
            <a:ext cx="3780979" cy="580938"/>
          </a:xfrm>
        </p:spPr>
        <p:txBody>
          <a:bodyPr anchor="t" anchorCtr="0"/>
          <a:lstStyle>
            <a:lvl1pPr marL="0" indent="0" algn="l" defTabSz="457200" rtl="0" eaLnBrk="1" latinLnBrk="0" hangingPunct="1">
              <a:spcBef>
                <a:spcPts val="0"/>
              </a:spcBef>
              <a:buFontTx/>
              <a:buNone/>
              <a:defRPr lang="en-US" sz="1600" b="0" kern="1200" smtClean="0">
                <a:solidFill>
                  <a:schemeClr val="tx1"/>
                </a:solidFill>
                <a:latin typeface="Calibri" panose="020F0502020204030204" pitchFamily="34" charset="0"/>
                <a:ea typeface="+mn-ea"/>
                <a:cs typeface="Calibri" panose="020F0502020204030204" pitchFamily="34" charset="0"/>
              </a:defRPr>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indent="-3657600"/>
            <a:r>
              <a:rPr lang="en-US" dirty="0" smtClean="0"/>
              <a:t>Month Day, Year</a:t>
            </a:r>
            <a:endParaRPr lang="en-US" dirty="0"/>
          </a:p>
        </p:txBody>
      </p:sp>
      <p:sp>
        <p:nvSpPr>
          <p:cNvPr id="5" name="Slide Number Placeholder 4"/>
          <p:cNvSpPr>
            <a:spLocks noGrp="1"/>
          </p:cNvSpPr>
          <p:nvPr>
            <p:ph type="sldNum" sz="quarter" idx="11"/>
          </p:nvPr>
        </p:nvSpPr>
        <p:spPr/>
        <p:txBody>
          <a:bodyPr/>
          <a:lstStyle/>
          <a:p>
            <a:fld id="{5E8BC936-0928-C346-B13E-04BD58031644}" type="slidenum">
              <a:rPr lang="en-US" smtClean="0"/>
              <a:pPr/>
              <a:t>‹#›</a:t>
            </a:fld>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572001"/>
            <a:ext cx="5917720" cy="2286005"/>
          </a:xfrm>
          <a:prstGeom prst="rect">
            <a:avLst/>
          </a:prstGeom>
        </p:spPr>
      </p:pic>
    </p:spTree>
    <p:extLst>
      <p:ext uri="{BB962C8B-B14F-4D97-AF65-F5344CB8AC3E}">
        <p14:creationId xmlns:p14="http://schemas.microsoft.com/office/powerpoint/2010/main" val="28637215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7"/>
            <a:ext cx="12191993" cy="6857925"/>
          </a:xfrm>
          <a:prstGeom prst="rect">
            <a:avLst/>
          </a:prstGeom>
        </p:spPr>
      </p:pic>
      <p:sp>
        <p:nvSpPr>
          <p:cNvPr id="2" name="Title 1"/>
          <p:cNvSpPr>
            <a:spLocks noGrp="1"/>
          </p:cNvSpPr>
          <p:nvPr>
            <p:ph type="ctrTitle"/>
          </p:nvPr>
        </p:nvSpPr>
        <p:spPr>
          <a:xfrm>
            <a:off x="7801419" y="2103122"/>
            <a:ext cx="3780822" cy="1898429"/>
          </a:xfrm>
        </p:spPr>
        <p:txBody>
          <a:bodyPr>
            <a:noAutofit/>
          </a:bodyPr>
          <a:lstStyle>
            <a:lvl1pPr>
              <a:defRPr sz="3000">
                <a:solidFill>
                  <a:schemeClr val="tx1"/>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7801419" y="4331020"/>
            <a:ext cx="3780979" cy="580938"/>
          </a:xfrm>
        </p:spPr>
        <p:txBody>
          <a:bodyPr anchor="t" anchorCtr="0"/>
          <a:lstStyle>
            <a:lvl1pPr marL="0" indent="0" algn="l" defTabSz="457200" rtl="0" eaLnBrk="1" latinLnBrk="0" hangingPunct="1">
              <a:spcBef>
                <a:spcPts val="0"/>
              </a:spcBef>
              <a:buFontTx/>
              <a:buNone/>
              <a:defRPr lang="en-US" sz="1600" b="0" kern="1200" smtClean="0">
                <a:solidFill>
                  <a:schemeClr val="tx1"/>
                </a:solidFill>
                <a:latin typeface="Calibri" panose="020F0502020204030204" pitchFamily="34" charset="0"/>
                <a:ea typeface="+mn-ea"/>
                <a:cs typeface="Calibri" panose="020F0502020204030204" pitchFamily="34" charset="0"/>
              </a:defRPr>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indent="-3657600"/>
            <a:r>
              <a:rPr lang="en-US" dirty="0" smtClean="0">
                <a:solidFill>
                  <a:srgbClr val="53565A"/>
                </a:solidFill>
              </a:rPr>
              <a:t>Month Day, Year</a:t>
            </a:r>
            <a:endParaRPr lang="en-US" dirty="0">
              <a:solidFill>
                <a:srgbClr val="53565A"/>
              </a:solidFill>
            </a:endParaRPr>
          </a:p>
        </p:txBody>
      </p:sp>
      <p:sp>
        <p:nvSpPr>
          <p:cNvPr id="5" name="Slide Number Placeholder 4"/>
          <p:cNvSpPr>
            <a:spLocks noGrp="1"/>
          </p:cNvSpPr>
          <p:nvPr>
            <p:ph type="sldNum" sz="quarter" idx="11"/>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4572001"/>
            <a:ext cx="5917720" cy="2286005"/>
          </a:xfrm>
          <a:prstGeom prst="rect">
            <a:avLst/>
          </a:prstGeom>
        </p:spPr>
      </p:pic>
    </p:spTree>
    <p:extLst>
      <p:ext uri="{BB962C8B-B14F-4D97-AF65-F5344CB8AC3E}">
        <p14:creationId xmlns:p14="http://schemas.microsoft.com/office/powerpoint/2010/main" val="11339437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ptional Presentation Co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1718" y="1373189"/>
            <a:ext cx="10972801" cy="4568825"/>
          </a:xfrm>
        </p:spPr>
        <p:txBody>
          <a:bodyPr>
            <a:noAutofit/>
          </a:bodyPr>
          <a:lstStyle>
            <a:lvl1pPr>
              <a:defRPr sz="4400" b="0" baseline="0">
                <a:solidFill>
                  <a:schemeClr val="accent3"/>
                </a:solidFill>
              </a:defRPr>
            </a:lvl1pPr>
          </a:lstStyle>
          <a:p>
            <a:r>
              <a:rPr lang="en-US" dirty="0" smtClean="0"/>
              <a:t>Optional Presentation Cover</a:t>
            </a:r>
            <a:endParaRPr lang="en-US" dirty="0"/>
          </a:p>
        </p:txBody>
      </p:sp>
      <p:sp>
        <p:nvSpPr>
          <p:cNvPr id="4" name="Date Placeholder 3"/>
          <p:cNvSpPr>
            <a:spLocks noGrp="1"/>
          </p:cNvSpPr>
          <p:nvPr>
            <p:ph type="dt" sz="half" idx="10"/>
          </p:nvPr>
        </p:nvSpPr>
        <p:spPr/>
        <p:txBody>
          <a:bodyPr/>
          <a:lstStyle/>
          <a:p>
            <a:r>
              <a:rPr lang="en-US" dirty="0" smtClean="0">
                <a:solidFill>
                  <a:srgbClr val="53565A"/>
                </a:solidFill>
              </a:rPr>
              <a:t>Month Day, Year</a:t>
            </a:r>
            <a:endParaRPr lang="en-US" dirty="0">
              <a:solidFill>
                <a:srgbClr val="53565A"/>
              </a:solidFill>
            </a:endParaRPr>
          </a:p>
        </p:txBody>
      </p:sp>
      <p:sp>
        <p:nvSpPr>
          <p:cNvPr id="5" name="Slide Number Placeholder 4"/>
          <p:cNvSpPr>
            <a:spLocks noGrp="1"/>
          </p:cNvSpPr>
          <p:nvPr>
            <p:ph type="sldNum" sz="quarter" idx="11"/>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27857848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1718" y="1373190"/>
            <a:ext cx="10972801" cy="796925"/>
          </a:xfrm>
        </p:spPr>
        <p:txBody>
          <a:bodyPr>
            <a:noAutofit/>
          </a:bodyPr>
          <a:lstStyle>
            <a:lvl1pPr>
              <a:defRPr sz="4400" b="0">
                <a:solidFill>
                  <a:schemeClr val="accent3"/>
                </a:solidFill>
              </a:defRPr>
            </a:lvl1pPr>
          </a:lstStyle>
          <a:p>
            <a:r>
              <a:rPr lang="en-US" dirty="0" smtClean="0"/>
              <a:t>Today’s Agenda</a:t>
            </a:r>
            <a:endParaRPr lang="en-US" dirty="0"/>
          </a:p>
        </p:txBody>
      </p:sp>
      <p:sp>
        <p:nvSpPr>
          <p:cNvPr id="9" name="Content Placeholder 8"/>
          <p:cNvSpPr>
            <a:spLocks noGrp="1"/>
          </p:cNvSpPr>
          <p:nvPr>
            <p:ph sz="quarter" idx="12"/>
          </p:nvPr>
        </p:nvSpPr>
        <p:spPr>
          <a:xfrm>
            <a:off x="609600" y="2286000"/>
            <a:ext cx="10972801" cy="3657600"/>
          </a:xfrm>
        </p:spPr>
        <p:txBody>
          <a:bodyPr>
            <a:noAutofit/>
          </a:bodyPr>
          <a:lstStyle>
            <a:lvl1pPr marL="342900" indent="-342900">
              <a:buFont typeface="+mj-lt"/>
              <a:buAutoNum type="arabicPeriod"/>
              <a:defRPr sz="2800" baseline="0">
                <a:solidFill>
                  <a:schemeClr val="accent3"/>
                </a:solidFill>
              </a:defRPr>
            </a:lvl1pPr>
            <a:lvl2pPr marL="628650" indent="-284163">
              <a:buFont typeface="Arial" panose="020B0604020202020204" pitchFamily="34" charset="0"/>
              <a:buChar char="•"/>
              <a:defRPr sz="2800">
                <a:solidFill>
                  <a:schemeClr val="accent3"/>
                </a:solidFill>
              </a:defRPr>
            </a:lvl2pPr>
            <a:lvl3pPr marL="630936" indent="-283464">
              <a:buFont typeface="Arial" panose="020B0604020202020204" pitchFamily="34" charset="0"/>
              <a:buChar char="•"/>
              <a:defRPr sz="2800">
                <a:solidFill>
                  <a:schemeClr val="accent3"/>
                </a:solidFill>
              </a:defRPr>
            </a:lvl3pPr>
            <a:lvl4pPr marL="630936" indent="-283464">
              <a:buFont typeface="Arial" panose="020B0604020202020204" pitchFamily="34" charset="0"/>
              <a:buChar char="•"/>
              <a:defRPr sz="2800">
                <a:solidFill>
                  <a:schemeClr val="accent3"/>
                </a:solidFill>
              </a:defRPr>
            </a:lvl4pPr>
            <a:lvl5pPr marL="630936" indent="-283464">
              <a:buFont typeface="Arial" panose="020B0604020202020204" pitchFamily="34" charset="0"/>
              <a:buChar char="•"/>
              <a:defRPr sz="2800">
                <a:solidFill>
                  <a:schemeClr val="accent3"/>
                </a:solidFill>
              </a:defRPr>
            </a:lvl5pPr>
            <a:lvl6pPr marL="630936" indent="-283464">
              <a:buFont typeface="Arial" panose="020B0604020202020204" pitchFamily="34" charset="0"/>
              <a:buChar char="•"/>
              <a:defRPr sz="2800">
                <a:solidFill>
                  <a:schemeClr val="accent3"/>
                </a:solidFill>
              </a:defRPr>
            </a:lvl6pPr>
            <a:lvl7pPr marL="630936" indent="-283464">
              <a:buFont typeface="Arial" panose="020B0604020202020204" pitchFamily="34" charset="0"/>
              <a:buChar char="•"/>
              <a:defRPr sz="2800">
                <a:solidFill>
                  <a:schemeClr val="accent3"/>
                </a:solidFill>
              </a:defRPr>
            </a:lvl7pPr>
            <a:lvl8pPr marL="630936" indent="-283464">
              <a:buFont typeface="Arial" panose="020B0604020202020204" pitchFamily="34" charset="0"/>
              <a:buChar char="•"/>
              <a:defRPr sz="2800">
                <a:solidFill>
                  <a:schemeClr val="accent3"/>
                </a:solidFill>
              </a:defRPr>
            </a:lvl8pPr>
            <a:lvl9pPr marL="630936" indent="-283464">
              <a:buFont typeface="Arial" panose="020B0604020202020204" pitchFamily="34" charset="0"/>
              <a:buChar char="•"/>
              <a:defRPr sz="2800">
                <a:solidFill>
                  <a:schemeClr val="accent3"/>
                </a:solidFill>
              </a:defRPr>
            </a:lvl9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3"/>
          </p:nvPr>
        </p:nvSpPr>
        <p:spPr/>
        <p:txBody>
          <a:bodyPr/>
          <a:lstStyle/>
          <a:p>
            <a:r>
              <a:rPr lang="en-US" dirty="0" smtClean="0">
                <a:solidFill>
                  <a:srgbClr val="53565A"/>
                </a:solidFill>
              </a:rPr>
              <a:t>Month Day, Year</a:t>
            </a:r>
            <a:endParaRPr lang="en-US" dirty="0">
              <a:solidFill>
                <a:srgbClr val="53565A"/>
              </a:solidFill>
            </a:endParaRPr>
          </a:p>
        </p:txBody>
      </p:sp>
      <p:sp>
        <p:nvSpPr>
          <p:cNvPr id="5" name="Slide Number Placeholder 4"/>
          <p:cNvSpPr>
            <a:spLocks noGrp="1"/>
          </p:cNvSpPr>
          <p:nvPr>
            <p:ph type="sldNum" sz="quarter" idx="14"/>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33451505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8" name="Rectangle 7"/>
          <p:cNvSpPr/>
          <p:nvPr userDrawn="1"/>
        </p:nvSpPr>
        <p:spPr bwMode="hidden">
          <a:xfrm>
            <a:off x="1" y="-2"/>
            <a:ext cx="12192000" cy="685800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sz="1800" dirty="0">
              <a:solidFill>
                <a:srgbClr val="FFFFFF"/>
              </a:solidFill>
            </a:endParaRPr>
          </a:p>
        </p:txBody>
      </p:sp>
      <p:sp>
        <p:nvSpPr>
          <p:cNvPr id="11" name="Text Placeholder 10"/>
          <p:cNvSpPr>
            <a:spLocks noGrp="1"/>
          </p:cNvSpPr>
          <p:nvPr>
            <p:ph type="body" sz="quarter" idx="12"/>
          </p:nvPr>
        </p:nvSpPr>
        <p:spPr bwMode="blackWhite">
          <a:xfrm>
            <a:off x="611717" y="1373188"/>
            <a:ext cx="7190316" cy="4572000"/>
          </a:xfrm>
        </p:spPr>
        <p:txBody>
          <a:bodyPr>
            <a:noAutofit/>
          </a:bodyPr>
          <a:lstStyle>
            <a:lvl1pPr>
              <a:defRPr sz="4400" baseline="0">
                <a:solidFill>
                  <a:schemeClr val="bg2"/>
                </a:solidFill>
              </a:defRPr>
            </a:lvl1pPr>
            <a:lvl2pPr marL="285750" marR="0" indent="-285750" algn="l" defTabSz="0" rtl="0" eaLnBrk="1" fontAlgn="auto" latinLnBrk="0" hangingPunct="1">
              <a:lnSpc>
                <a:spcPct val="100000"/>
              </a:lnSpc>
              <a:spcBef>
                <a:spcPts val="0"/>
              </a:spcBef>
              <a:spcAft>
                <a:spcPts val="300"/>
              </a:spcAft>
              <a:buClrTx/>
              <a:buSzTx/>
              <a:buFont typeface="Calibri" panose="020F0502020204030204" pitchFamily="34" charset="0"/>
              <a:buChar char="-"/>
              <a:tabLst/>
              <a:defRPr sz="3600">
                <a:solidFill>
                  <a:schemeClr val="bg2"/>
                </a:solidFill>
              </a:defRPr>
            </a:lvl2pPr>
            <a:lvl3pPr marL="287338" indent="-285750">
              <a:defRPr sz="3600">
                <a:solidFill>
                  <a:schemeClr val="bg1"/>
                </a:solidFill>
              </a:defRPr>
            </a:lvl3pPr>
            <a:lvl4pPr marL="283464" indent="-284163">
              <a:buFont typeface="Calibri" panose="020F0502020204030204" pitchFamily="34" charset="0"/>
              <a:buChar char="-"/>
              <a:defRPr sz="3600">
                <a:solidFill>
                  <a:schemeClr val="bg1"/>
                </a:solidFill>
              </a:defRPr>
            </a:lvl4pPr>
            <a:lvl5pPr marL="283464" indent="-284163">
              <a:defRPr sz="3600">
                <a:solidFill>
                  <a:schemeClr val="bg1"/>
                </a:solidFill>
              </a:defRPr>
            </a:lvl5pPr>
            <a:lvl6pPr marL="287338" marR="0" indent="-285750" algn="l" defTabSz="0" rtl="0" eaLnBrk="1" fontAlgn="auto" latinLnBrk="0" hangingPunct="1">
              <a:lnSpc>
                <a:spcPct val="100000"/>
              </a:lnSpc>
              <a:spcBef>
                <a:spcPts val="0"/>
              </a:spcBef>
              <a:spcAft>
                <a:spcPts val="300"/>
              </a:spcAft>
              <a:buClrTx/>
              <a:buSzTx/>
              <a:buFont typeface="Calibri" panose="020F0502020204030204" pitchFamily="34" charset="0"/>
              <a:buChar char="-"/>
              <a:tabLst/>
              <a:defRPr sz="3600">
                <a:solidFill>
                  <a:schemeClr val="bg2"/>
                </a:solidFill>
              </a:defRPr>
            </a:lvl6pPr>
            <a:lvl7pPr marL="287338" marR="0" indent="-285750" algn="l" defTabSz="0" rtl="0" eaLnBrk="1" fontAlgn="auto" latinLnBrk="0" hangingPunct="1">
              <a:lnSpc>
                <a:spcPct val="100000"/>
              </a:lnSpc>
              <a:spcBef>
                <a:spcPts val="0"/>
              </a:spcBef>
              <a:spcAft>
                <a:spcPts val="300"/>
              </a:spcAft>
              <a:buClrTx/>
              <a:buSzTx/>
              <a:buFont typeface="Calibri" panose="020F0502020204030204" pitchFamily="34" charset="0"/>
              <a:buChar char="-"/>
              <a:tabLst/>
              <a:defRPr sz="3600">
                <a:solidFill>
                  <a:schemeClr val="bg2"/>
                </a:solidFill>
              </a:defRPr>
            </a:lvl7pPr>
            <a:lvl8pPr marL="285750" marR="0" indent="-285750" algn="l" defTabSz="0" rtl="0" eaLnBrk="1" fontAlgn="auto" latinLnBrk="0" hangingPunct="1">
              <a:lnSpc>
                <a:spcPct val="100000"/>
              </a:lnSpc>
              <a:spcBef>
                <a:spcPts val="0"/>
              </a:spcBef>
              <a:spcAft>
                <a:spcPts val="300"/>
              </a:spcAft>
              <a:buClrTx/>
              <a:buSzTx/>
              <a:buFont typeface="Calibri" panose="020F0502020204030204" pitchFamily="34" charset="0"/>
              <a:buChar char="-"/>
              <a:tabLst/>
              <a:defRPr sz="3600">
                <a:solidFill>
                  <a:schemeClr val="bg1"/>
                </a:solidFill>
              </a:defRPr>
            </a:lvl8pPr>
            <a:lvl9pPr marL="287338" indent="-285750">
              <a:defRPr sz="3600">
                <a:solidFill>
                  <a:schemeClr val="bg1"/>
                </a:solidFill>
              </a:defRPr>
            </a:lvl9pPr>
          </a:lstStyle>
          <a:p>
            <a:pPr lvl="0"/>
            <a:r>
              <a:rPr lang="en-US" smtClean="0"/>
              <a:t>Click to edit Master text styles</a:t>
            </a:r>
          </a:p>
        </p:txBody>
      </p:sp>
      <p:sp>
        <p:nvSpPr>
          <p:cNvPr id="2" name="Date Placeholder 1"/>
          <p:cNvSpPr>
            <a:spLocks noGrp="1"/>
          </p:cNvSpPr>
          <p:nvPr>
            <p:ph type="dt" sz="half" idx="13"/>
          </p:nvPr>
        </p:nvSpPr>
        <p:spPr/>
        <p:txBody>
          <a:bodyPr/>
          <a:lstStyle>
            <a:lvl1pPr>
              <a:defRPr>
                <a:solidFill>
                  <a:schemeClr val="bg1"/>
                </a:solidFill>
              </a:defRPr>
            </a:lvl1pPr>
          </a:lstStyle>
          <a:p>
            <a:r>
              <a:rPr lang="en-US" dirty="0" smtClean="0">
                <a:solidFill>
                  <a:srgbClr val="FFFFFF"/>
                </a:solidFill>
              </a:rPr>
              <a:t>Month Day, Year</a:t>
            </a:r>
            <a:endParaRPr lang="en-US" dirty="0">
              <a:solidFill>
                <a:srgbClr val="FFFFFF"/>
              </a:solidFill>
            </a:endParaRPr>
          </a:p>
        </p:txBody>
      </p:sp>
      <p:sp>
        <p:nvSpPr>
          <p:cNvPr id="6" name="Slide Number Placeholder 5"/>
          <p:cNvSpPr>
            <a:spLocks noGrp="1"/>
          </p:cNvSpPr>
          <p:nvPr>
            <p:ph type="sldNum" sz="quarter" idx="14"/>
          </p:nvPr>
        </p:nvSpPr>
        <p:spPr/>
        <p:txBody>
          <a:bodyPr/>
          <a:lstStyle>
            <a:lvl1pPr>
              <a:defRPr>
                <a:solidFill>
                  <a:schemeClr val="bg1"/>
                </a:solidFill>
              </a:defRPr>
            </a:lvl1pPr>
          </a:lstStyle>
          <a:p>
            <a:fld id="{5E8BC936-0928-C346-B13E-04BD58031644}" type="slidenum">
              <a:rPr lang="en-US" smtClean="0">
                <a:solidFill>
                  <a:srgbClr val="FFFFFF"/>
                </a:solidFill>
              </a:rPr>
              <a:pPr/>
              <a:t>‹#›</a:t>
            </a:fld>
            <a:endParaRPr lang="en-US" dirty="0">
              <a:solidFill>
                <a:srgbClr val="FFFFFF"/>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400" y="0"/>
            <a:ext cx="4481727"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6126757"/>
            <a:ext cx="4004682" cy="730966"/>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hidden">
          <a:xfrm>
            <a:off x="0" y="6126480"/>
            <a:ext cx="4004676" cy="730966"/>
          </a:xfrm>
          <a:prstGeom prst="rect">
            <a:avLst/>
          </a:prstGeom>
        </p:spPr>
      </p:pic>
    </p:spTree>
    <p:extLst>
      <p:ext uri="{BB962C8B-B14F-4D97-AF65-F5344CB8AC3E}">
        <p14:creationId xmlns:p14="http://schemas.microsoft.com/office/powerpoint/2010/main" val="19004734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Alternate">
    <p:spTree>
      <p:nvGrpSpPr>
        <p:cNvPr id="1" name=""/>
        <p:cNvGrpSpPr/>
        <p:nvPr/>
      </p:nvGrpSpPr>
      <p:grpSpPr>
        <a:xfrm>
          <a:off x="0" y="0"/>
          <a:ext cx="0" cy="0"/>
          <a:chOff x="0" y="0"/>
          <a:chExt cx="0" cy="0"/>
        </a:xfrm>
      </p:grpSpPr>
      <p:sp>
        <p:nvSpPr>
          <p:cNvPr id="2" name="Date Placeholder 1"/>
          <p:cNvSpPr>
            <a:spLocks noGrp="1"/>
          </p:cNvSpPr>
          <p:nvPr>
            <p:ph type="dt" sz="half" idx="13"/>
          </p:nvPr>
        </p:nvSpPr>
        <p:spPr/>
        <p:txBody>
          <a:bodyPr/>
          <a:lstStyle>
            <a:lvl1pPr>
              <a:defRPr>
                <a:solidFill>
                  <a:schemeClr val="tx1"/>
                </a:solidFill>
              </a:defRPr>
            </a:lvl1pPr>
          </a:lstStyle>
          <a:p>
            <a:r>
              <a:rPr lang="en-US" dirty="0" smtClean="0">
                <a:solidFill>
                  <a:srgbClr val="53565A"/>
                </a:solidFill>
              </a:rPr>
              <a:t>Month Day, Year</a:t>
            </a:r>
            <a:endParaRPr lang="en-US" dirty="0">
              <a:solidFill>
                <a:srgbClr val="53565A"/>
              </a:solidFill>
            </a:endParaRPr>
          </a:p>
        </p:txBody>
      </p:sp>
      <p:sp>
        <p:nvSpPr>
          <p:cNvPr id="6" name="Slide Number Placeholder 5"/>
          <p:cNvSpPr>
            <a:spLocks noGrp="1"/>
          </p:cNvSpPr>
          <p:nvPr>
            <p:ph type="sldNum" sz="quarter" idx="14"/>
          </p:nvPr>
        </p:nvSpPr>
        <p:spPr/>
        <p:txBody>
          <a:bodyPr/>
          <a:lstStyle>
            <a:lvl1pPr>
              <a:defRPr>
                <a:solidFill>
                  <a:schemeClr val="tx1"/>
                </a:solidFill>
              </a:defRPr>
            </a:lvl1pPr>
          </a:lstStyle>
          <a:p>
            <a:fld id="{5E8BC936-0928-C346-B13E-04BD58031644}" type="slidenum">
              <a:rPr lang="en-US" smtClean="0">
                <a:solidFill>
                  <a:srgbClr val="53565A"/>
                </a:solidFill>
              </a:rPr>
              <a:pPr/>
              <a:t>‹#›</a:t>
            </a:fld>
            <a:endParaRPr lang="en-US" dirty="0">
              <a:solidFill>
                <a:srgbClr val="53565A"/>
              </a:solidFill>
            </a:endParaRPr>
          </a:p>
        </p:txBody>
      </p:sp>
      <p:sp>
        <p:nvSpPr>
          <p:cNvPr id="12" name="Text Placeholder 10"/>
          <p:cNvSpPr>
            <a:spLocks noGrp="1"/>
          </p:cNvSpPr>
          <p:nvPr>
            <p:ph type="body" sz="quarter" idx="12"/>
          </p:nvPr>
        </p:nvSpPr>
        <p:spPr bwMode="blackWhite">
          <a:xfrm>
            <a:off x="611717" y="1373188"/>
            <a:ext cx="7190316" cy="4572000"/>
          </a:xfrm>
        </p:spPr>
        <p:txBody>
          <a:bodyPr>
            <a:noAutofit/>
          </a:bodyPr>
          <a:lstStyle>
            <a:lvl1pPr>
              <a:defRPr sz="4400" baseline="0">
                <a:solidFill>
                  <a:schemeClr val="accent3"/>
                </a:solidFill>
              </a:defRPr>
            </a:lvl1pPr>
            <a:lvl2pPr marL="285750" marR="0" indent="-285750" algn="l" defTabSz="0" rtl="0" eaLnBrk="1" fontAlgn="auto" latinLnBrk="0" hangingPunct="1">
              <a:lnSpc>
                <a:spcPct val="100000"/>
              </a:lnSpc>
              <a:spcBef>
                <a:spcPts val="0"/>
              </a:spcBef>
              <a:spcAft>
                <a:spcPts val="300"/>
              </a:spcAft>
              <a:buClrTx/>
              <a:buSzTx/>
              <a:buFont typeface="Calibri" panose="020F0502020204030204" pitchFamily="34" charset="0"/>
              <a:buChar char="-"/>
              <a:tabLst/>
              <a:defRPr sz="3600">
                <a:solidFill>
                  <a:schemeClr val="accent3"/>
                </a:solidFill>
              </a:defRPr>
            </a:lvl2pPr>
            <a:lvl3pPr marL="287338" indent="-285750">
              <a:defRPr sz="3600">
                <a:solidFill>
                  <a:schemeClr val="accent3"/>
                </a:solidFill>
              </a:defRPr>
            </a:lvl3pPr>
            <a:lvl4pPr marL="283464" indent="-284163">
              <a:buFont typeface="Calibri" panose="020F0502020204030204" pitchFamily="34" charset="0"/>
              <a:buChar char="-"/>
              <a:defRPr sz="3600">
                <a:solidFill>
                  <a:schemeClr val="accent3"/>
                </a:solidFill>
              </a:defRPr>
            </a:lvl4pPr>
            <a:lvl5pPr marL="283464" indent="-284163">
              <a:defRPr sz="3600">
                <a:solidFill>
                  <a:schemeClr val="accent3"/>
                </a:solidFill>
              </a:defRPr>
            </a:lvl5pPr>
            <a:lvl6pPr marL="287338" marR="0" indent="-285750" algn="l" defTabSz="0" rtl="0" eaLnBrk="1" fontAlgn="auto" latinLnBrk="0" hangingPunct="1">
              <a:lnSpc>
                <a:spcPct val="100000"/>
              </a:lnSpc>
              <a:spcBef>
                <a:spcPts val="0"/>
              </a:spcBef>
              <a:spcAft>
                <a:spcPts val="300"/>
              </a:spcAft>
              <a:buClrTx/>
              <a:buSzTx/>
              <a:buFont typeface="Calibri" panose="020F0502020204030204" pitchFamily="34" charset="0"/>
              <a:buChar char="-"/>
              <a:tabLst/>
              <a:defRPr sz="3600">
                <a:solidFill>
                  <a:schemeClr val="accent3"/>
                </a:solidFill>
              </a:defRPr>
            </a:lvl6pPr>
            <a:lvl7pPr marL="287338" marR="0" indent="-285750" algn="l" defTabSz="0" rtl="0" eaLnBrk="1" fontAlgn="auto" latinLnBrk="0" hangingPunct="1">
              <a:lnSpc>
                <a:spcPct val="100000"/>
              </a:lnSpc>
              <a:spcBef>
                <a:spcPts val="0"/>
              </a:spcBef>
              <a:spcAft>
                <a:spcPts val="300"/>
              </a:spcAft>
              <a:buClrTx/>
              <a:buSzTx/>
              <a:buFont typeface="Calibri" panose="020F0502020204030204" pitchFamily="34" charset="0"/>
              <a:buChar char="-"/>
              <a:tabLst/>
              <a:defRPr sz="3600">
                <a:solidFill>
                  <a:schemeClr val="accent3"/>
                </a:solidFill>
              </a:defRPr>
            </a:lvl7pPr>
            <a:lvl8pPr marL="285750" marR="0" indent="-285750" algn="l" defTabSz="0" rtl="0" eaLnBrk="1" fontAlgn="auto" latinLnBrk="0" hangingPunct="1">
              <a:lnSpc>
                <a:spcPct val="100000"/>
              </a:lnSpc>
              <a:spcBef>
                <a:spcPts val="0"/>
              </a:spcBef>
              <a:spcAft>
                <a:spcPts val="300"/>
              </a:spcAft>
              <a:buClrTx/>
              <a:buSzTx/>
              <a:buFont typeface="Calibri" panose="020F0502020204030204" pitchFamily="34" charset="0"/>
              <a:buChar char="-"/>
              <a:tabLst/>
              <a:defRPr sz="3600">
                <a:solidFill>
                  <a:schemeClr val="accent3"/>
                </a:solidFill>
              </a:defRPr>
            </a:lvl8pPr>
            <a:lvl9pPr marL="287338" indent="-285750">
              <a:defRPr sz="3600">
                <a:solidFill>
                  <a:schemeClr val="accent3"/>
                </a:solidFill>
              </a:defRPr>
            </a:lvl9pPr>
          </a:lstStyle>
          <a:p>
            <a:pPr lvl="0"/>
            <a:r>
              <a:rPr lang="en-US" smtClean="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400" y="0"/>
            <a:ext cx="4481726" cy="68580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27067660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1" name="Picture Placeholder 10"/>
          <p:cNvSpPr>
            <a:spLocks noGrp="1"/>
          </p:cNvSpPr>
          <p:nvPr>
            <p:ph type="pic" sz="quarter" idx="17"/>
          </p:nvPr>
        </p:nvSpPr>
        <p:spPr>
          <a:xfrm>
            <a:off x="2" y="0"/>
            <a:ext cx="12191999" cy="6858000"/>
          </a:xfrm>
        </p:spPr>
        <p:txBody>
          <a:bodyPr/>
          <a:lstStyle/>
          <a:p>
            <a:r>
              <a:rPr lang="en-US" dirty="0" smtClean="0"/>
              <a:t>Click icon to add picture</a:t>
            </a:r>
            <a:endParaRPr lang="en-US" dirty="0"/>
          </a:p>
        </p:txBody>
      </p:sp>
      <p:sp>
        <p:nvSpPr>
          <p:cNvPr id="6" name="Text Placeholder 5"/>
          <p:cNvSpPr>
            <a:spLocks noGrp="1"/>
          </p:cNvSpPr>
          <p:nvPr>
            <p:ph type="body" sz="quarter" idx="16"/>
          </p:nvPr>
        </p:nvSpPr>
        <p:spPr>
          <a:xfrm>
            <a:off x="3" y="0"/>
            <a:ext cx="4032249" cy="6858000"/>
          </a:xfrm>
          <a:solidFill>
            <a:schemeClr val="accent3">
              <a:alpha val="63000"/>
            </a:schemeClr>
          </a:solidFill>
        </p:spPr>
        <p:txBody>
          <a:bodyPr lIns="612648" tIns="1280160" rIns="457200" bIns="914400">
            <a:noAutofit/>
          </a:bodyPr>
          <a:lstStyle>
            <a:lvl1pPr marL="0" indent="0">
              <a:tabLst/>
              <a:defRPr sz="2400">
                <a:solidFill>
                  <a:schemeClr val="bg2"/>
                </a:solidFill>
              </a:defRPr>
            </a:lvl1pPr>
            <a:lvl2pPr marL="164592" indent="-164592">
              <a:buFontTx/>
              <a:buNone/>
              <a:defRPr sz="2400">
                <a:solidFill>
                  <a:schemeClr val="bg2"/>
                </a:solidFill>
              </a:defRPr>
            </a:lvl2pPr>
            <a:lvl3pPr marL="164592" indent="-164592">
              <a:buFontTx/>
              <a:buNone/>
              <a:defRPr sz="2400">
                <a:solidFill>
                  <a:schemeClr val="bg2"/>
                </a:solidFill>
              </a:defRPr>
            </a:lvl3pPr>
            <a:lvl4pPr marL="164592" indent="-164592">
              <a:buFontTx/>
              <a:buNone/>
              <a:defRPr sz="2400">
                <a:solidFill>
                  <a:schemeClr val="bg2"/>
                </a:solidFill>
              </a:defRPr>
            </a:lvl4pPr>
            <a:lvl5pPr marL="164592" indent="-164592">
              <a:buFontTx/>
              <a:buNone/>
              <a:defRPr sz="2400">
                <a:solidFill>
                  <a:schemeClr val="bg2"/>
                </a:solidFill>
              </a:defRPr>
            </a:lvl5pPr>
            <a:lvl6pPr marL="164592" indent="-164592">
              <a:buFontTx/>
              <a:buNone/>
              <a:defRPr sz="2400">
                <a:solidFill>
                  <a:schemeClr val="bg2"/>
                </a:solidFill>
              </a:defRPr>
            </a:lvl6pPr>
            <a:lvl7pPr marL="164592" indent="-164592">
              <a:buFontTx/>
              <a:buNone/>
              <a:defRPr sz="2400">
                <a:solidFill>
                  <a:schemeClr val="bg2"/>
                </a:solidFill>
              </a:defRPr>
            </a:lvl7pPr>
            <a:lvl8pPr marL="164592" indent="-164592">
              <a:buFontTx/>
              <a:buNone/>
              <a:defRPr sz="2400">
                <a:solidFill>
                  <a:schemeClr val="bg2"/>
                </a:solidFill>
              </a:defRPr>
            </a:lvl8pPr>
            <a:lvl9pPr marL="164592" indent="-164592">
              <a:buFontTx/>
              <a:buNone/>
              <a:defRPr sz="24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8508052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 Slide Stack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smtClean="0"/>
              <a:t>Click to edit Master title style</a:t>
            </a:r>
            <a:endParaRPr lang="en-US" dirty="0"/>
          </a:p>
        </p:txBody>
      </p:sp>
      <p:sp>
        <p:nvSpPr>
          <p:cNvPr id="9" name="Content Placeholder 8"/>
          <p:cNvSpPr>
            <a:spLocks noGrp="1"/>
          </p:cNvSpPr>
          <p:nvPr>
            <p:ph sz="quarter" idx="10"/>
          </p:nvPr>
        </p:nvSpPr>
        <p:spPr>
          <a:xfrm>
            <a:off x="611717" y="1373188"/>
            <a:ext cx="10970683" cy="2144712"/>
          </a:xfrm>
        </p:spPr>
        <p:txBody>
          <a:bodyPr>
            <a:noAutofit/>
          </a:bodyPr>
          <a:lstStyle>
            <a:lvl1pPr>
              <a:defRPr sz="2400">
                <a:solidFill>
                  <a:schemeClr val="accent3"/>
                </a:solidFill>
              </a:defRPr>
            </a:lvl1pPr>
            <a:lvl2pPr marL="173736" indent="-173736">
              <a:buFont typeface="Arial" panose="020B0604020202020204" pitchFamily="34" charset="0"/>
              <a:buChar char="•"/>
              <a:defRPr sz="2400">
                <a:solidFill>
                  <a:schemeClr val="accent3"/>
                </a:solidFill>
              </a:defRPr>
            </a:lvl2pPr>
            <a:lvl3pPr marL="173736" indent="-173736">
              <a:buFont typeface="Arial" panose="020B0604020202020204" pitchFamily="34" charset="0"/>
              <a:buChar char="•"/>
              <a:defRPr sz="2400">
                <a:solidFill>
                  <a:schemeClr val="accent3"/>
                </a:solidFill>
              </a:defRPr>
            </a:lvl3pPr>
            <a:lvl4pPr marL="173736" indent="-173736">
              <a:buFont typeface="Arial" panose="020B0604020202020204" pitchFamily="34" charset="0"/>
              <a:buChar char="•"/>
              <a:defRPr sz="2400">
                <a:solidFill>
                  <a:schemeClr val="accent3"/>
                </a:solidFill>
              </a:defRPr>
            </a:lvl4pPr>
            <a:lvl5pPr marL="173736" indent="-173736">
              <a:buFont typeface="Arial" panose="020B0604020202020204" pitchFamily="34" charset="0"/>
              <a:buChar char="•"/>
              <a:defRPr sz="2400">
                <a:solidFill>
                  <a:schemeClr val="accent3"/>
                </a:solidFill>
              </a:defRPr>
            </a:lvl5pPr>
            <a:lvl6pPr marL="173736" indent="-173736">
              <a:buFont typeface="Arial" panose="020B0604020202020204" pitchFamily="34" charset="0"/>
              <a:buChar char="•"/>
              <a:defRPr sz="2400">
                <a:solidFill>
                  <a:schemeClr val="accent3"/>
                </a:solidFill>
              </a:defRPr>
            </a:lvl6pPr>
            <a:lvl7pPr marL="173736" indent="-173736">
              <a:buFont typeface="Arial" panose="020B0604020202020204" pitchFamily="34" charset="0"/>
              <a:buChar char="•"/>
              <a:defRPr sz="2400">
                <a:solidFill>
                  <a:schemeClr val="accent3"/>
                </a:solidFill>
              </a:defRPr>
            </a:lvl7pPr>
            <a:lvl8pPr marL="173736" indent="-173736">
              <a:buFont typeface="Arial" panose="020B0604020202020204" pitchFamily="34" charset="0"/>
              <a:buChar char="•"/>
              <a:defRPr sz="2400">
                <a:solidFill>
                  <a:schemeClr val="accent3"/>
                </a:solidFill>
              </a:defRPr>
            </a:lvl8pPr>
            <a:lvl9pPr marL="173736" indent="-173736">
              <a:buFont typeface="Arial" panose="020B0604020202020204" pitchFamily="34" charset="0"/>
              <a:buChar char="•"/>
              <a:defRPr sz="2400">
                <a:solidFill>
                  <a:schemeClr val="accent3"/>
                </a:solidFill>
              </a:defRPr>
            </a:lvl9pPr>
          </a:lstStyle>
          <a:p>
            <a:pPr lvl="0"/>
            <a:r>
              <a:rPr lang="en-US" smtClean="0"/>
              <a:t>Click to edit Master text styles</a:t>
            </a:r>
          </a:p>
        </p:txBody>
      </p:sp>
      <p:sp>
        <p:nvSpPr>
          <p:cNvPr id="11" name="Content Placeholder 10"/>
          <p:cNvSpPr>
            <a:spLocks noGrp="1"/>
          </p:cNvSpPr>
          <p:nvPr>
            <p:ph sz="quarter" idx="11"/>
          </p:nvPr>
        </p:nvSpPr>
        <p:spPr>
          <a:xfrm>
            <a:off x="609600" y="3794124"/>
            <a:ext cx="10972801" cy="21488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2"/>
          </p:nvPr>
        </p:nvSpPr>
        <p:spPr/>
        <p:txBody>
          <a:bodyPr/>
          <a:lstStyle/>
          <a:p>
            <a:r>
              <a:rPr lang="en-US" dirty="0" smtClean="0">
                <a:solidFill>
                  <a:srgbClr val="53565A"/>
                </a:solidFill>
              </a:rPr>
              <a:t>Month Day, Year</a:t>
            </a:r>
            <a:endParaRPr lang="en-US" dirty="0">
              <a:solidFill>
                <a:srgbClr val="53565A"/>
              </a:solidFill>
            </a:endParaRPr>
          </a:p>
        </p:txBody>
      </p:sp>
      <p:sp>
        <p:nvSpPr>
          <p:cNvPr id="7" name="Slide Number Placeholder 6"/>
          <p:cNvSpPr>
            <a:spLocks noGrp="1"/>
          </p:cNvSpPr>
          <p:nvPr>
            <p:ph type="sldNum" sz="quarter" idx="13"/>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41720295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2839829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 Slide 2-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smtClean="0"/>
              <a:t>Click to edit Master title style</a:t>
            </a:r>
            <a:endParaRPr lang="en-US" dirty="0"/>
          </a:p>
        </p:txBody>
      </p:sp>
      <p:sp>
        <p:nvSpPr>
          <p:cNvPr id="3" name="Date Placeholder 2"/>
          <p:cNvSpPr>
            <a:spLocks noGrp="1"/>
          </p:cNvSpPr>
          <p:nvPr>
            <p:ph type="dt" sz="half" idx="12"/>
          </p:nvPr>
        </p:nvSpPr>
        <p:spPr/>
        <p:txBody>
          <a:bodyPr/>
          <a:lstStyle/>
          <a:p>
            <a:r>
              <a:rPr lang="en-US" dirty="0" smtClean="0">
                <a:solidFill>
                  <a:srgbClr val="53565A"/>
                </a:solidFill>
              </a:rPr>
              <a:t>Month Day, Year</a:t>
            </a:r>
            <a:endParaRPr lang="en-US" dirty="0">
              <a:solidFill>
                <a:srgbClr val="53565A"/>
              </a:solidFill>
            </a:endParaRPr>
          </a:p>
        </p:txBody>
      </p:sp>
      <p:sp>
        <p:nvSpPr>
          <p:cNvPr id="7" name="Slide Number Placeholder 6"/>
          <p:cNvSpPr>
            <a:spLocks noGrp="1"/>
          </p:cNvSpPr>
          <p:nvPr>
            <p:ph type="sldNum" sz="quarter" idx="13"/>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sp>
        <p:nvSpPr>
          <p:cNvPr id="10" name="Content Placeholder 8"/>
          <p:cNvSpPr>
            <a:spLocks noGrp="1"/>
          </p:cNvSpPr>
          <p:nvPr>
            <p:ph sz="quarter" idx="14"/>
          </p:nvPr>
        </p:nvSpPr>
        <p:spPr>
          <a:xfrm>
            <a:off x="609600" y="1371600"/>
            <a:ext cx="5303520" cy="4572000"/>
          </a:xfrm>
        </p:spPr>
        <p:txBody>
          <a:bodyPr>
            <a:noAutofit/>
          </a:bodyPr>
          <a:lstStyle>
            <a:lvl1pPr>
              <a:defRPr sz="2400">
                <a:solidFill>
                  <a:schemeClr val="accent3"/>
                </a:solidFill>
              </a:defRPr>
            </a:lvl1pPr>
            <a:lvl2pPr marL="173736" indent="-173736">
              <a:buFont typeface="Arial" panose="020B0604020202020204" pitchFamily="34" charset="0"/>
              <a:buChar char="•"/>
              <a:defRPr sz="2400">
                <a:solidFill>
                  <a:schemeClr val="accent3"/>
                </a:solidFill>
              </a:defRPr>
            </a:lvl2pPr>
            <a:lvl3pPr marL="173736" indent="-173736">
              <a:buFont typeface="Arial" panose="020B0604020202020204" pitchFamily="34" charset="0"/>
              <a:buChar char="•"/>
              <a:defRPr sz="2400">
                <a:solidFill>
                  <a:schemeClr val="accent3"/>
                </a:solidFill>
              </a:defRPr>
            </a:lvl3pPr>
            <a:lvl4pPr marL="173736" indent="-173736">
              <a:buFont typeface="Arial" panose="020B0604020202020204" pitchFamily="34" charset="0"/>
              <a:buChar char="•"/>
              <a:defRPr sz="2400">
                <a:solidFill>
                  <a:schemeClr val="accent3"/>
                </a:solidFill>
              </a:defRPr>
            </a:lvl4pPr>
            <a:lvl5pPr marL="173736" indent="-173736">
              <a:buFont typeface="Arial" panose="020B0604020202020204" pitchFamily="34" charset="0"/>
              <a:buChar char="•"/>
              <a:defRPr sz="2400">
                <a:solidFill>
                  <a:schemeClr val="accent3"/>
                </a:solidFill>
              </a:defRPr>
            </a:lvl5pPr>
            <a:lvl6pPr marL="173736" indent="-173736">
              <a:buFont typeface="Arial" panose="020B0604020202020204" pitchFamily="34" charset="0"/>
              <a:buChar char="•"/>
              <a:defRPr sz="2400">
                <a:solidFill>
                  <a:schemeClr val="accent3"/>
                </a:solidFill>
              </a:defRPr>
            </a:lvl6pPr>
            <a:lvl7pPr marL="173736" indent="-173736">
              <a:buFont typeface="Arial" panose="020B0604020202020204" pitchFamily="34" charset="0"/>
              <a:buChar char="•"/>
              <a:defRPr sz="2400">
                <a:solidFill>
                  <a:schemeClr val="accent3"/>
                </a:solidFill>
              </a:defRPr>
            </a:lvl7pPr>
            <a:lvl8pPr marL="173736" indent="-173736">
              <a:buFont typeface="Arial" panose="020B0604020202020204" pitchFamily="34" charset="0"/>
              <a:buChar char="•"/>
              <a:defRPr sz="2400">
                <a:solidFill>
                  <a:schemeClr val="accent3"/>
                </a:solidFill>
              </a:defRPr>
            </a:lvl8pPr>
            <a:lvl9pPr marL="173736" indent="-173736">
              <a:buFont typeface="Arial" panose="020B0604020202020204" pitchFamily="34" charset="0"/>
              <a:buChar char="•"/>
              <a:defRPr sz="2400">
                <a:solidFill>
                  <a:schemeClr val="accent3"/>
                </a:solidFill>
              </a:defRPr>
            </a:lvl9pPr>
          </a:lstStyle>
          <a:p>
            <a:pPr lvl="0"/>
            <a:r>
              <a:rPr lang="en-US" smtClean="0"/>
              <a:t>Click to edit Master text styles</a:t>
            </a:r>
          </a:p>
          <a:p>
            <a:pPr lvl="1"/>
            <a:r>
              <a:rPr lang="en-US" smtClean="0"/>
              <a:t>Second level</a:t>
            </a:r>
          </a:p>
        </p:txBody>
      </p:sp>
      <p:sp>
        <p:nvSpPr>
          <p:cNvPr id="12" name="Content Placeholder 8"/>
          <p:cNvSpPr>
            <a:spLocks noGrp="1"/>
          </p:cNvSpPr>
          <p:nvPr>
            <p:ph sz="quarter" idx="15"/>
          </p:nvPr>
        </p:nvSpPr>
        <p:spPr>
          <a:xfrm>
            <a:off x="6276828" y="1371600"/>
            <a:ext cx="5303520" cy="4572000"/>
          </a:xfrm>
        </p:spPr>
        <p:txBody>
          <a:bodyPr>
            <a:noAutofit/>
          </a:bodyPr>
          <a:lstStyle>
            <a:lvl1pPr>
              <a:defRPr sz="2400">
                <a:solidFill>
                  <a:schemeClr val="accent3"/>
                </a:solidFill>
              </a:defRPr>
            </a:lvl1pPr>
            <a:lvl2pPr marL="173736" indent="-173736">
              <a:buFont typeface="Arial" panose="020B0604020202020204" pitchFamily="34" charset="0"/>
              <a:buChar char="•"/>
              <a:defRPr sz="2400">
                <a:solidFill>
                  <a:schemeClr val="accent3"/>
                </a:solidFill>
              </a:defRPr>
            </a:lvl2pPr>
            <a:lvl3pPr marL="173736" indent="-173736">
              <a:buFont typeface="Arial" panose="020B0604020202020204" pitchFamily="34" charset="0"/>
              <a:buChar char="•"/>
              <a:defRPr sz="2400">
                <a:solidFill>
                  <a:schemeClr val="accent3"/>
                </a:solidFill>
              </a:defRPr>
            </a:lvl3pPr>
            <a:lvl4pPr marL="173736" indent="-173736">
              <a:buFont typeface="Arial" panose="020B0604020202020204" pitchFamily="34" charset="0"/>
              <a:buChar char="•"/>
              <a:defRPr sz="2400">
                <a:solidFill>
                  <a:schemeClr val="accent3"/>
                </a:solidFill>
              </a:defRPr>
            </a:lvl4pPr>
            <a:lvl5pPr marL="173736" indent="-173736">
              <a:buFont typeface="Arial" panose="020B0604020202020204" pitchFamily="34" charset="0"/>
              <a:buChar char="•"/>
              <a:defRPr sz="2400">
                <a:solidFill>
                  <a:schemeClr val="accent3"/>
                </a:solidFill>
              </a:defRPr>
            </a:lvl5pPr>
            <a:lvl6pPr marL="173736" indent="-173736">
              <a:buFont typeface="Arial" panose="020B0604020202020204" pitchFamily="34" charset="0"/>
              <a:buChar char="•"/>
              <a:defRPr sz="2400">
                <a:solidFill>
                  <a:schemeClr val="accent3"/>
                </a:solidFill>
              </a:defRPr>
            </a:lvl6pPr>
            <a:lvl7pPr marL="173736" indent="-173736">
              <a:buFont typeface="Arial" panose="020B0604020202020204" pitchFamily="34" charset="0"/>
              <a:buChar char="•"/>
              <a:defRPr sz="2400">
                <a:solidFill>
                  <a:schemeClr val="accent3"/>
                </a:solidFill>
              </a:defRPr>
            </a:lvl7pPr>
            <a:lvl8pPr marL="173736" indent="-173736">
              <a:buFont typeface="Arial" panose="020B0604020202020204" pitchFamily="34" charset="0"/>
              <a:buChar char="•"/>
              <a:defRPr sz="2400">
                <a:solidFill>
                  <a:schemeClr val="accent3"/>
                </a:solidFill>
              </a:defRPr>
            </a:lvl8pPr>
            <a:lvl9pPr marL="173736" indent="-173736">
              <a:buFont typeface="Arial" panose="020B0604020202020204" pitchFamily="34" charset="0"/>
              <a:buChar char="•"/>
              <a:defRPr sz="2400">
                <a:solidFill>
                  <a:schemeClr val="accent3"/>
                </a:solidFill>
              </a:defRPr>
            </a:lvl9pPr>
          </a:lstStyle>
          <a:p>
            <a:pPr lvl="0"/>
            <a:r>
              <a:rPr lang="en-US" smtClean="0"/>
              <a:t>Click to edit Master text styles</a:t>
            </a:r>
          </a:p>
          <a:p>
            <a:pPr lvl="1"/>
            <a:r>
              <a:rPr lang="en-US" smtClean="0"/>
              <a:t>Second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222219180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r>
              <a:rPr lang="en-US" dirty="0" smtClean="0">
                <a:solidFill>
                  <a:srgbClr val="53565A"/>
                </a:solidFill>
              </a:rPr>
              <a:t>Month Day, Year</a:t>
            </a:r>
            <a:endParaRPr lang="en-US" dirty="0">
              <a:solidFill>
                <a:srgbClr val="53565A"/>
              </a:solidFill>
            </a:endParaRPr>
          </a:p>
        </p:txBody>
      </p:sp>
      <p:sp>
        <p:nvSpPr>
          <p:cNvPr id="7" name="Slide Number Placeholder 6"/>
          <p:cNvSpPr>
            <a:spLocks noGrp="1"/>
          </p:cNvSpPr>
          <p:nvPr>
            <p:ph type="sldNum" sz="quarter" idx="11"/>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235509848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Column Stack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smtClean="0"/>
              <a:t>Click to edit Master title style</a:t>
            </a:r>
            <a:endParaRPr lang="en-US" dirty="0"/>
          </a:p>
        </p:txBody>
      </p:sp>
      <p:sp>
        <p:nvSpPr>
          <p:cNvPr id="9" name="Content Placeholder 8"/>
          <p:cNvSpPr>
            <a:spLocks noGrp="1"/>
          </p:cNvSpPr>
          <p:nvPr>
            <p:ph sz="quarter" idx="10"/>
          </p:nvPr>
        </p:nvSpPr>
        <p:spPr>
          <a:xfrm>
            <a:off x="611717" y="1373188"/>
            <a:ext cx="10970683" cy="214471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1"/>
          </p:nvPr>
        </p:nvSpPr>
        <p:spPr>
          <a:xfrm>
            <a:off x="609601" y="3794124"/>
            <a:ext cx="5302250" cy="21488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quarter" idx="14"/>
          </p:nvPr>
        </p:nvSpPr>
        <p:spPr>
          <a:xfrm>
            <a:off x="6280152" y="3794125"/>
            <a:ext cx="5302250" cy="21488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5"/>
          </p:nvPr>
        </p:nvSpPr>
        <p:spPr/>
        <p:txBody>
          <a:bodyPr/>
          <a:lstStyle/>
          <a:p>
            <a:r>
              <a:rPr lang="en-US" dirty="0" smtClean="0">
                <a:solidFill>
                  <a:srgbClr val="53565A"/>
                </a:solidFill>
              </a:rPr>
              <a:t>Month Day, Year</a:t>
            </a:r>
            <a:endParaRPr lang="en-US" dirty="0">
              <a:solidFill>
                <a:srgbClr val="53565A"/>
              </a:solidFill>
            </a:endParaRPr>
          </a:p>
        </p:txBody>
      </p:sp>
      <p:sp>
        <p:nvSpPr>
          <p:cNvPr id="8" name="Slide Number Placeholder 7"/>
          <p:cNvSpPr>
            <a:spLocks noGrp="1"/>
          </p:cNvSpPr>
          <p:nvPr>
            <p:ph type="sldNum" sz="quarter" idx="16"/>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95125117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Column Stack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smtClean="0"/>
              <a:t>Click to edit Master title style</a:t>
            </a:r>
            <a:endParaRPr lang="en-US" dirty="0"/>
          </a:p>
        </p:txBody>
      </p:sp>
      <p:sp>
        <p:nvSpPr>
          <p:cNvPr id="9" name="Content Placeholder 8"/>
          <p:cNvSpPr>
            <a:spLocks noGrp="1"/>
          </p:cNvSpPr>
          <p:nvPr>
            <p:ph sz="quarter" idx="10"/>
          </p:nvPr>
        </p:nvSpPr>
        <p:spPr>
          <a:xfrm>
            <a:off x="611717" y="1373188"/>
            <a:ext cx="10970683" cy="214471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1"/>
          </p:nvPr>
        </p:nvSpPr>
        <p:spPr>
          <a:xfrm>
            <a:off x="609602" y="3794124"/>
            <a:ext cx="3413760" cy="21488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quarter" idx="14"/>
          </p:nvPr>
        </p:nvSpPr>
        <p:spPr>
          <a:xfrm>
            <a:off x="4394201" y="3794125"/>
            <a:ext cx="3407833" cy="21488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4"/>
          <p:cNvSpPr>
            <a:spLocks noGrp="1"/>
          </p:cNvSpPr>
          <p:nvPr>
            <p:ph sz="quarter" idx="15"/>
          </p:nvPr>
        </p:nvSpPr>
        <p:spPr>
          <a:xfrm>
            <a:off x="8172452" y="3794125"/>
            <a:ext cx="3409949" cy="21488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6"/>
          </p:nvPr>
        </p:nvSpPr>
        <p:spPr/>
        <p:txBody>
          <a:bodyPr/>
          <a:lstStyle/>
          <a:p>
            <a:r>
              <a:rPr lang="en-US" dirty="0" smtClean="0">
                <a:solidFill>
                  <a:srgbClr val="53565A"/>
                </a:solidFill>
              </a:rPr>
              <a:t>Month Day, Year</a:t>
            </a:r>
            <a:endParaRPr lang="en-US" dirty="0">
              <a:solidFill>
                <a:srgbClr val="53565A"/>
              </a:solidFill>
            </a:endParaRPr>
          </a:p>
        </p:txBody>
      </p:sp>
      <p:sp>
        <p:nvSpPr>
          <p:cNvPr id="12" name="Slide Number Placeholder 11"/>
          <p:cNvSpPr>
            <a:spLocks noGrp="1"/>
          </p:cNvSpPr>
          <p:nvPr>
            <p:ph type="sldNum" sz="quarter" idx="17"/>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34567434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smtClean="0"/>
              <a:t>Click to edit Master title style</a:t>
            </a:r>
            <a:endParaRPr lang="en-US" dirty="0"/>
          </a:p>
        </p:txBody>
      </p:sp>
      <p:sp>
        <p:nvSpPr>
          <p:cNvPr id="9" name="Content Placeholder 8"/>
          <p:cNvSpPr>
            <a:spLocks noGrp="1"/>
          </p:cNvSpPr>
          <p:nvPr>
            <p:ph sz="quarter" idx="10"/>
          </p:nvPr>
        </p:nvSpPr>
        <p:spPr>
          <a:xfrm>
            <a:off x="611718" y="1373188"/>
            <a:ext cx="5300133"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1"/>
          </p:nvPr>
        </p:nvSpPr>
        <p:spPr>
          <a:xfrm>
            <a:off x="6280152" y="1373188"/>
            <a:ext cx="530225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2"/>
          </p:nvPr>
        </p:nvSpPr>
        <p:spPr/>
        <p:txBody>
          <a:bodyPr/>
          <a:lstStyle/>
          <a:p>
            <a:r>
              <a:rPr lang="en-US" dirty="0" smtClean="0">
                <a:solidFill>
                  <a:srgbClr val="53565A"/>
                </a:solidFill>
              </a:rPr>
              <a:t>Month Day, Year</a:t>
            </a:r>
            <a:endParaRPr lang="en-US" dirty="0">
              <a:solidFill>
                <a:srgbClr val="53565A"/>
              </a:solidFill>
            </a:endParaRPr>
          </a:p>
        </p:txBody>
      </p:sp>
      <p:sp>
        <p:nvSpPr>
          <p:cNvPr id="7" name="Slide Number Placeholder 6"/>
          <p:cNvSpPr>
            <a:spLocks noGrp="1"/>
          </p:cNvSpPr>
          <p:nvPr>
            <p:ph type="sldNum" sz="quarter" idx="13"/>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116352800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Column Callou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0"/>
          </p:nvPr>
        </p:nvSpPr>
        <p:spPr>
          <a:xfrm>
            <a:off x="611718" y="1373188"/>
            <a:ext cx="5300133"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2"/>
          </p:nvPr>
        </p:nvSpPr>
        <p:spPr/>
        <p:txBody>
          <a:bodyPr/>
          <a:lstStyle/>
          <a:p>
            <a:r>
              <a:rPr lang="en-US" dirty="0" smtClean="0">
                <a:solidFill>
                  <a:srgbClr val="53565A"/>
                </a:solidFill>
              </a:rPr>
              <a:t>Month Day, Year</a:t>
            </a:r>
            <a:endParaRPr lang="en-US" dirty="0">
              <a:solidFill>
                <a:srgbClr val="53565A"/>
              </a:solidFill>
            </a:endParaRPr>
          </a:p>
        </p:txBody>
      </p:sp>
      <p:sp>
        <p:nvSpPr>
          <p:cNvPr id="7" name="Slide Number Placeholder 6"/>
          <p:cNvSpPr>
            <a:spLocks noGrp="1"/>
          </p:cNvSpPr>
          <p:nvPr>
            <p:ph type="sldNum" sz="quarter" idx="13"/>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sp>
        <p:nvSpPr>
          <p:cNvPr id="10" name="Content Placeholder 8"/>
          <p:cNvSpPr>
            <a:spLocks noGrp="1"/>
          </p:cNvSpPr>
          <p:nvPr>
            <p:ph sz="quarter" idx="15"/>
          </p:nvPr>
        </p:nvSpPr>
        <p:spPr>
          <a:xfrm>
            <a:off x="6276828" y="1371600"/>
            <a:ext cx="5303520" cy="4572000"/>
          </a:xfrm>
        </p:spPr>
        <p:txBody>
          <a:bodyPr>
            <a:noAutofit/>
          </a:bodyPr>
          <a:lstStyle>
            <a:lvl1pPr>
              <a:defRPr sz="2400">
                <a:solidFill>
                  <a:schemeClr val="accent3"/>
                </a:solidFill>
              </a:defRPr>
            </a:lvl1pPr>
            <a:lvl2pPr marL="173736" indent="-173736">
              <a:buFont typeface="Arial" panose="020B0604020202020204" pitchFamily="34" charset="0"/>
              <a:buChar char="•"/>
              <a:defRPr sz="2400">
                <a:solidFill>
                  <a:schemeClr val="accent3"/>
                </a:solidFill>
              </a:defRPr>
            </a:lvl2pPr>
            <a:lvl3pPr marL="173736" indent="-173736">
              <a:buFont typeface="Arial" panose="020B0604020202020204" pitchFamily="34" charset="0"/>
              <a:buChar char="•"/>
              <a:defRPr sz="2400">
                <a:solidFill>
                  <a:schemeClr val="accent3"/>
                </a:solidFill>
              </a:defRPr>
            </a:lvl3pPr>
            <a:lvl4pPr marL="173736" indent="-173736">
              <a:buFont typeface="Arial" panose="020B0604020202020204" pitchFamily="34" charset="0"/>
              <a:buChar char="•"/>
              <a:defRPr sz="2400">
                <a:solidFill>
                  <a:schemeClr val="accent3"/>
                </a:solidFill>
              </a:defRPr>
            </a:lvl4pPr>
            <a:lvl5pPr marL="173736" indent="-173736">
              <a:buFont typeface="Arial" panose="020B0604020202020204" pitchFamily="34" charset="0"/>
              <a:buChar char="•"/>
              <a:defRPr sz="2400">
                <a:solidFill>
                  <a:schemeClr val="accent3"/>
                </a:solidFill>
              </a:defRPr>
            </a:lvl5pPr>
            <a:lvl6pPr marL="173736" indent="-173736">
              <a:buFont typeface="Arial" panose="020B0604020202020204" pitchFamily="34" charset="0"/>
              <a:buChar char="•"/>
              <a:defRPr sz="2400">
                <a:solidFill>
                  <a:schemeClr val="accent3"/>
                </a:solidFill>
              </a:defRPr>
            </a:lvl6pPr>
            <a:lvl7pPr marL="173736" indent="-173736">
              <a:buFont typeface="Arial" panose="020B0604020202020204" pitchFamily="34" charset="0"/>
              <a:buChar char="•"/>
              <a:defRPr sz="2400">
                <a:solidFill>
                  <a:schemeClr val="accent3"/>
                </a:solidFill>
              </a:defRPr>
            </a:lvl7pPr>
            <a:lvl8pPr marL="173736" indent="-173736">
              <a:buFont typeface="Arial" panose="020B0604020202020204" pitchFamily="34" charset="0"/>
              <a:buChar char="•"/>
              <a:defRPr sz="2400">
                <a:solidFill>
                  <a:schemeClr val="accent3"/>
                </a:solidFill>
              </a:defRPr>
            </a:lvl8pPr>
            <a:lvl9pPr marL="173736" indent="-173736">
              <a:buFont typeface="Arial" panose="020B0604020202020204" pitchFamily="34" charset="0"/>
              <a:buChar char="•"/>
              <a:defRPr sz="2400">
                <a:solidFill>
                  <a:schemeClr val="accent3"/>
                </a:solidFill>
              </a:defRPr>
            </a:lvl9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197365939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Column Callout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0"/>
          </p:nvPr>
        </p:nvSpPr>
        <p:spPr>
          <a:xfrm>
            <a:off x="6282268" y="1373188"/>
            <a:ext cx="5300133"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2"/>
          </p:nvPr>
        </p:nvSpPr>
        <p:spPr/>
        <p:txBody>
          <a:bodyPr/>
          <a:lstStyle/>
          <a:p>
            <a:r>
              <a:rPr lang="en-US" dirty="0" smtClean="0">
                <a:solidFill>
                  <a:srgbClr val="53565A"/>
                </a:solidFill>
              </a:rPr>
              <a:t>Month Day, Year</a:t>
            </a:r>
            <a:endParaRPr lang="en-US" dirty="0">
              <a:solidFill>
                <a:srgbClr val="53565A"/>
              </a:solidFill>
            </a:endParaRPr>
          </a:p>
        </p:txBody>
      </p:sp>
      <p:sp>
        <p:nvSpPr>
          <p:cNvPr id="7" name="Slide Number Placeholder 6"/>
          <p:cNvSpPr>
            <a:spLocks noGrp="1"/>
          </p:cNvSpPr>
          <p:nvPr>
            <p:ph type="sldNum" sz="quarter" idx="13"/>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sp>
        <p:nvSpPr>
          <p:cNvPr id="10" name="Content Placeholder 8"/>
          <p:cNvSpPr>
            <a:spLocks noGrp="1"/>
          </p:cNvSpPr>
          <p:nvPr>
            <p:ph sz="quarter" idx="15"/>
          </p:nvPr>
        </p:nvSpPr>
        <p:spPr>
          <a:xfrm>
            <a:off x="611718" y="1371600"/>
            <a:ext cx="5303520" cy="4572000"/>
          </a:xfrm>
        </p:spPr>
        <p:txBody>
          <a:bodyPr>
            <a:noAutofit/>
          </a:bodyPr>
          <a:lstStyle>
            <a:lvl1pPr>
              <a:defRPr sz="2400">
                <a:solidFill>
                  <a:schemeClr val="accent3"/>
                </a:solidFill>
              </a:defRPr>
            </a:lvl1pPr>
            <a:lvl2pPr marL="173736" indent="-173736">
              <a:buFont typeface="Arial" panose="020B0604020202020204" pitchFamily="34" charset="0"/>
              <a:buChar char="•"/>
              <a:defRPr sz="2400">
                <a:solidFill>
                  <a:schemeClr val="accent3"/>
                </a:solidFill>
              </a:defRPr>
            </a:lvl2pPr>
            <a:lvl3pPr marL="173736" indent="-173736">
              <a:buFont typeface="Arial" panose="020B0604020202020204" pitchFamily="34" charset="0"/>
              <a:buChar char="•"/>
              <a:defRPr sz="2400">
                <a:solidFill>
                  <a:schemeClr val="accent3"/>
                </a:solidFill>
              </a:defRPr>
            </a:lvl3pPr>
            <a:lvl4pPr marL="173736" indent="-173736">
              <a:buFont typeface="Arial" panose="020B0604020202020204" pitchFamily="34" charset="0"/>
              <a:buChar char="•"/>
              <a:defRPr sz="2400">
                <a:solidFill>
                  <a:schemeClr val="accent3"/>
                </a:solidFill>
              </a:defRPr>
            </a:lvl4pPr>
            <a:lvl5pPr marL="173736" indent="-173736">
              <a:buFont typeface="Arial" panose="020B0604020202020204" pitchFamily="34" charset="0"/>
              <a:buChar char="•"/>
              <a:defRPr sz="2400">
                <a:solidFill>
                  <a:schemeClr val="accent3"/>
                </a:solidFill>
              </a:defRPr>
            </a:lvl5pPr>
            <a:lvl6pPr marL="173736" indent="-173736">
              <a:buFont typeface="Arial" panose="020B0604020202020204" pitchFamily="34" charset="0"/>
              <a:buChar char="•"/>
              <a:defRPr sz="2400">
                <a:solidFill>
                  <a:schemeClr val="accent3"/>
                </a:solidFill>
              </a:defRPr>
            </a:lvl6pPr>
            <a:lvl7pPr marL="173736" indent="-173736">
              <a:buFont typeface="Arial" panose="020B0604020202020204" pitchFamily="34" charset="0"/>
              <a:buChar char="•"/>
              <a:defRPr sz="2400">
                <a:solidFill>
                  <a:schemeClr val="accent3"/>
                </a:solidFill>
              </a:defRPr>
            </a:lvl7pPr>
            <a:lvl8pPr marL="173736" indent="-173736">
              <a:buFont typeface="Arial" panose="020B0604020202020204" pitchFamily="34" charset="0"/>
              <a:buChar char="•"/>
              <a:defRPr sz="2400">
                <a:solidFill>
                  <a:schemeClr val="accent3"/>
                </a:solidFill>
              </a:defRPr>
            </a:lvl8pPr>
            <a:lvl9pPr marL="173736" indent="-173736">
              <a:buFont typeface="Arial" panose="020B0604020202020204" pitchFamily="34" charset="0"/>
              <a:buChar char="•"/>
              <a:defRPr sz="2400">
                <a:solidFill>
                  <a:schemeClr val="accent3"/>
                </a:solidFill>
              </a:defRPr>
            </a:lvl9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388289420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Column Stacked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0"/>
          </p:nvPr>
        </p:nvSpPr>
        <p:spPr>
          <a:xfrm>
            <a:off x="611718" y="1373188"/>
            <a:ext cx="5300133"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1"/>
          </p:nvPr>
        </p:nvSpPr>
        <p:spPr>
          <a:xfrm>
            <a:off x="6280152" y="1373188"/>
            <a:ext cx="5302250" cy="214471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quarter" idx="14"/>
          </p:nvPr>
        </p:nvSpPr>
        <p:spPr>
          <a:xfrm>
            <a:off x="6280152" y="3794125"/>
            <a:ext cx="5302250" cy="21488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5"/>
          </p:nvPr>
        </p:nvSpPr>
        <p:spPr/>
        <p:txBody>
          <a:bodyPr/>
          <a:lstStyle/>
          <a:p>
            <a:r>
              <a:rPr lang="en-US" dirty="0" smtClean="0">
                <a:solidFill>
                  <a:srgbClr val="53565A"/>
                </a:solidFill>
              </a:rPr>
              <a:t>Month Day, Year</a:t>
            </a:r>
            <a:endParaRPr lang="en-US" dirty="0">
              <a:solidFill>
                <a:srgbClr val="53565A"/>
              </a:solidFill>
            </a:endParaRPr>
          </a:p>
        </p:txBody>
      </p:sp>
      <p:sp>
        <p:nvSpPr>
          <p:cNvPr id="8" name="Slide Number Placeholder 7"/>
          <p:cNvSpPr>
            <a:spLocks noGrp="1"/>
          </p:cNvSpPr>
          <p:nvPr>
            <p:ph type="sldNum" sz="quarter" idx="16"/>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179830105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Column Stacked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0"/>
          </p:nvPr>
        </p:nvSpPr>
        <p:spPr>
          <a:xfrm>
            <a:off x="611718" y="1373188"/>
            <a:ext cx="5300133" cy="214471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1"/>
          </p:nvPr>
        </p:nvSpPr>
        <p:spPr>
          <a:xfrm>
            <a:off x="6278035" y="1373187"/>
            <a:ext cx="530225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quarter" idx="14"/>
          </p:nvPr>
        </p:nvSpPr>
        <p:spPr>
          <a:xfrm>
            <a:off x="609601" y="3794125"/>
            <a:ext cx="5302250" cy="21488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5"/>
          </p:nvPr>
        </p:nvSpPr>
        <p:spPr/>
        <p:txBody>
          <a:bodyPr/>
          <a:lstStyle/>
          <a:p>
            <a:r>
              <a:rPr lang="en-US" dirty="0" smtClean="0">
                <a:solidFill>
                  <a:srgbClr val="53565A"/>
                </a:solidFill>
              </a:rPr>
              <a:t>Month Day, Year</a:t>
            </a:r>
            <a:endParaRPr lang="en-US" dirty="0">
              <a:solidFill>
                <a:srgbClr val="53565A"/>
              </a:solidFill>
            </a:endParaRPr>
          </a:p>
        </p:txBody>
      </p:sp>
      <p:sp>
        <p:nvSpPr>
          <p:cNvPr id="8" name="Slide Number Placeholder 7"/>
          <p:cNvSpPr>
            <a:spLocks noGrp="1"/>
          </p:cNvSpPr>
          <p:nvPr>
            <p:ph type="sldNum" sz="quarter" idx="16"/>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87755305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1" name="Content Placeholder 10"/>
          <p:cNvSpPr>
            <a:spLocks noGrp="1"/>
          </p:cNvSpPr>
          <p:nvPr>
            <p:ph sz="quarter" idx="10"/>
          </p:nvPr>
        </p:nvSpPr>
        <p:spPr>
          <a:xfrm>
            <a:off x="609600" y="1373188"/>
            <a:ext cx="341376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1"/>
          </p:nvPr>
        </p:nvSpPr>
        <p:spPr>
          <a:xfrm>
            <a:off x="4394201" y="1373188"/>
            <a:ext cx="3407833"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Content Placeholder 14"/>
          <p:cNvSpPr>
            <a:spLocks noGrp="1"/>
          </p:cNvSpPr>
          <p:nvPr>
            <p:ph sz="quarter" idx="12"/>
          </p:nvPr>
        </p:nvSpPr>
        <p:spPr>
          <a:xfrm>
            <a:off x="8172452" y="1373188"/>
            <a:ext cx="3409949"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Slide Number Placeholder 6"/>
          <p:cNvSpPr>
            <a:spLocks noGrp="1"/>
          </p:cNvSpPr>
          <p:nvPr>
            <p:ph type="sldNum" sz="quarter" idx="14"/>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sp>
        <p:nvSpPr>
          <p:cNvPr id="4" name="Date Placeholder 3"/>
          <p:cNvSpPr>
            <a:spLocks noGrp="1"/>
          </p:cNvSpPr>
          <p:nvPr>
            <p:ph type="dt" sz="half" idx="15"/>
          </p:nvPr>
        </p:nvSpPr>
        <p:spPr/>
        <p:txBody>
          <a:bodyPr/>
          <a:lstStyle/>
          <a:p>
            <a:r>
              <a:rPr lang="en-US" dirty="0" smtClean="0">
                <a:solidFill>
                  <a:srgbClr val="53565A"/>
                </a:solidFill>
              </a:rPr>
              <a:t>Month Day, Year</a:t>
            </a:r>
            <a:endParaRPr lang="en-US" dirty="0">
              <a:solidFill>
                <a:srgbClr val="53565A"/>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35622443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970941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nd Column W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1" name="Content Placeholder 10"/>
          <p:cNvSpPr>
            <a:spLocks noGrp="1"/>
          </p:cNvSpPr>
          <p:nvPr>
            <p:ph sz="quarter" idx="10"/>
          </p:nvPr>
        </p:nvSpPr>
        <p:spPr>
          <a:xfrm>
            <a:off x="609600" y="1373188"/>
            <a:ext cx="341376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1"/>
          </p:nvPr>
        </p:nvSpPr>
        <p:spPr>
          <a:xfrm>
            <a:off x="4394200" y="1373188"/>
            <a:ext cx="718820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2"/>
          </p:nvPr>
        </p:nvSpPr>
        <p:spPr/>
        <p:txBody>
          <a:bodyPr/>
          <a:lstStyle/>
          <a:p>
            <a:r>
              <a:rPr lang="en-US" dirty="0" smtClean="0">
                <a:solidFill>
                  <a:srgbClr val="53565A"/>
                </a:solidFill>
              </a:rPr>
              <a:t>Month Day, Year</a:t>
            </a:r>
            <a:endParaRPr lang="en-US" dirty="0">
              <a:solidFill>
                <a:srgbClr val="53565A"/>
              </a:solidFill>
            </a:endParaRPr>
          </a:p>
        </p:txBody>
      </p:sp>
      <p:sp>
        <p:nvSpPr>
          <p:cNvPr id="7" name="Slide Number Placeholder 6"/>
          <p:cNvSpPr>
            <a:spLocks noGrp="1"/>
          </p:cNvSpPr>
          <p:nvPr>
            <p:ph type="sldNum" sz="quarter" idx="13"/>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182217372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nd Column Narr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1" name="Content Placeholder 10"/>
          <p:cNvSpPr>
            <a:spLocks noGrp="1"/>
          </p:cNvSpPr>
          <p:nvPr>
            <p:ph sz="quarter" idx="10"/>
          </p:nvPr>
        </p:nvSpPr>
        <p:spPr>
          <a:xfrm>
            <a:off x="609600" y="1373188"/>
            <a:ext cx="7192433"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1"/>
          </p:nvPr>
        </p:nvSpPr>
        <p:spPr>
          <a:xfrm>
            <a:off x="8172452" y="1373188"/>
            <a:ext cx="3409949"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Date Placeholder 2"/>
          <p:cNvSpPr>
            <a:spLocks noGrp="1"/>
          </p:cNvSpPr>
          <p:nvPr>
            <p:ph type="dt" sz="half" idx="12"/>
          </p:nvPr>
        </p:nvSpPr>
        <p:spPr/>
        <p:txBody>
          <a:bodyPr/>
          <a:lstStyle/>
          <a:p>
            <a:r>
              <a:rPr lang="en-US" dirty="0" smtClean="0">
                <a:solidFill>
                  <a:srgbClr val="53565A"/>
                </a:solidFill>
              </a:rPr>
              <a:t>Month Day, Year</a:t>
            </a:r>
            <a:endParaRPr lang="en-US" dirty="0">
              <a:solidFill>
                <a:srgbClr val="53565A"/>
              </a:solidFill>
            </a:endParaRPr>
          </a:p>
        </p:txBody>
      </p:sp>
      <p:sp>
        <p:nvSpPr>
          <p:cNvPr id="7" name="Slide Number Placeholder 6"/>
          <p:cNvSpPr>
            <a:spLocks noGrp="1"/>
          </p:cNvSpPr>
          <p:nvPr>
            <p:ph type="sldNum" sz="quarter" idx="13"/>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6126758"/>
            <a:ext cx="4004682" cy="730967"/>
          </a:xfrm>
          <a:prstGeom prst="rect">
            <a:avLst/>
          </a:prstGeom>
        </p:spPr>
      </p:pic>
    </p:spTree>
    <p:extLst>
      <p:ext uri="{BB962C8B-B14F-4D97-AF65-F5344CB8AC3E}">
        <p14:creationId xmlns:p14="http://schemas.microsoft.com/office/powerpoint/2010/main" val="3400842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11" name="Picture Placeholder 10"/>
          <p:cNvSpPr>
            <a:spLocks noGrp="1"/>
          </p:cNvSpPr>
          <p:nvPr>
            <p:ph type="pic" sz="quarter" idx="17"/>
          </p:nvPr>
        </p:nvSpPr>
        <p:spPr>
          <a:xfrm>
            <a:off x="2" y="0"/>
            <a:ext cx="12191999" cy="6858000"/>
          </a:xfrm>
        </p:spPr>
        <p:txBody>
          <a:bodyPr/>
          <a:lstStyle/>
          <a:p>
            <a:r>
              <a:rPr lang="en-US" dirty="0" smtClean="0"/>
              <a:t>Click icon to add picture</a:t>
            </a:r>
            <a:endParaRPr lang="en-US" dirty="0"/>
          </a:p>
        </p:txBody>
      </p:sp>
      <p:sp>
        <p:nvSpPr>
          <p:cNvPr id="4" name="Date Placeholder 3"/>
          <p:cNvSpPr>
            <a:spLocks noGrp="1"/>
          </p:cNvSpPr>
          <p:nvPr>
            <p:ph type="dt" sz="half" idx="18"/>
          </p:nvPr>
        </p:nvSpPr>
        <p:spPr/>
        <p:txBody>
          <a:bodyPr/>
          <a:lstStyle/>
          <a:p>
            <a:r>
              <a:rPr lang="en-US" dirty="0" smtClean="0">
                <a:solidFill>
                  <a:srgbClr val="53565A"/>
                </a:solidFill>
              </a:rPr>
              <a:t>Month Day, Year</a:t>
            </a:r>
            <a:endParaRPr lang="en-US" dirty="0">
              <a:solidFill>
                <a:srgbClr val="53565A"/>
              </a:solidFill>
            </a:endParaRPr>
          </a:p>
        </p:txBody>
      </p:sp>
      <p:sp>
        <p:nvSpPr>
          <p:cNvPr id="5" name="Slide Number Placeholder 4"/>
          <p:cNvSpPr>
            <a:spLocks noGrp="1"/>
          </p:cNvSpPr>
          <p:nvPr>
            <p:ph type="sldNum" sz="quarter" idx="19"/>
          </p:nvPr>
        </p:nvSpPr>
        <p:spPr/>
        <p:txBody>
          <a:bodyPr/>
          <a:lstStyle/>
          <a:p>
            <a:fld id="{5E8BC936-0928-C346-B13E-04BD58031644}" type="slidenum">
              <a:rPr lang="en-US" smtClean="0">
                <a:solidFill>
                  <a:srgbClr val="53565A"/>
                </a:solidFill>
              </a:rPr>
              <a:pPr/>
              <a:t>‹#›</a:t>
            </a:fld>
            <a:endParaRPr lang="en-US" dirty="0">
              <a:solidFill>
                <a:srgbClr val="53565A"/>
              </a:solidFill>
            </a:endParaRPr>
          </a:p>
        </p:txBody>
      </p:sp>
    </p:spTree>
    <p:extLst>
      <p:ext uri="{BB962C8B-B14F-4D97-AF65-F5344CB8AC3E}">
        <p14:creationId xmlns:p14="http://schemas.microsoft.com/office/powerpoint/2010/main" val="8051236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8" name="Rectangle 7"/>
          <p:cNvSpPr/>
          <p:nvPr userDrawn="1"/>
        </p:nvSpPr>
        <p:spPr bwMode="hidden">
          <a:xfrm>
            <a:off x="1" y="-2"/>
            <a:ext cx="12192000" cy="6858000"/>
          </a:xfrm>
          <a:prstGeom prst="rect">
            <a:avLst/>
          </a:pr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a:endParaRPr lang="en-US" sz="1800" dirty="0">
              <a:solidFill>
                <a:srgbClr val="FFFFFF"/>
              </a:solidFill>
            </a:endParaRPr>
          </a:p>
        </p:txBody>
      </p:sp>
      <p:sp>
        <p:nvSpPr>
          <p:cNvPr id="2" name="Date Placeholder 1"/>
          <p:cNvSpPr>
            <a:spLocks noGrp="1"/>
          </p:cNvSpPr>
          <p:nvPr>
            <p:ph type="dt" sz="half" idx="10"/>
          </p:nvPr>
        </p:nvSpPr>
        <p:spPr/>
        <p:txBody>
          <a:bodyPr/>
          <a:lstStyle>
            <a:lvl1pPr>
              <a:defRPr>
                <a:solidFill>
                  <a:schemeClr val="bg1"/>
                </a:solidFill>
              </a:defRPr>
            </a:lvl1pPr>
          </a:lstStyle>
          <a:p>
            <a:r>
              <a:rPr lang="en-US" dirty="0" smtClean="0">
                <a:solidFill>
                  <a:srgbClr val="FFFFFF"/>
                </a:solidFill>
              </a:rPr>
              <a:t>Month Day, Year</a:t>
            </a:r>
            <a:endParaRPr lang="en-US" dirty="0">
              <a:solidFill>
                <a:srgbClr val="FFFFFF"/>
              </a:solidFill>
            </a:endParaRPr>
          </a:p>
        </p:txBody>
      </p:sp>
      <p:sp>
        <p:nvSpPr>
          <p:cNvPr id="6" name="Slide Number Placeholder 5"/>
          <p:cNvSpPr>
            <a:spLocks noGrp="1"/>
          </p:cNvSpPr>
          <p:nvPr>
            <p:ph type="sldNum" sz="quarter" idx="11"/>
          </p:nvPr>
        </p:nvSpPr>
        <p:spPr/>
        <p:txBody>
          <a:bodyPr/>
          <a:lstStyle>
            <a:lvl1pPr>
              <a:defRPr>
                <a:solidFill>
                  <a:schemeClr val="bg1"/>
                </a:solidFill>
              </a:defRPr>
            </a:lvl1pPr>
          </a:lstStyle>
          <a:p>
            <a:fld id="{5E8BC936-0928-C346-B13E-04BD58031644}" type="slidenum">
              <a:rPr lang="en-US" smtClean="0">
                <a:solidFill>
                  <a:srgbClr val="FFFFFF"/>
                </a:solidFill>
              </a:rPr>
              <a:pPr/>
              <a:t>‹#›</a:t>
            </a:fld>
            <a:endParaRPr lang="en-US" dirty="0">
              <a:solidFill>
                <a:srgbClr val="FFFFFF"/>
              </a:solidFill>
            </a:endParaRPr>
          </a:p>
        </p:txBody>
      </p:sp>
      <p:sp>
        <p:nvSpPr>
          <p:cNvPr id="12" name="Text Placeholder 10"/>
          <p:cNvSpPr>
            <a:spLocks noGrp="1"/>
          </p:cNvSpPr>
          <p:nvPr>
            <p:ph type="body" sz="quarter" idx="12" hasCustomPrompt="1"/>
          </p:nvPr>
        </p:nvSpPr>
        <p:spPr>
          <a:xfrm>
            <a:off x="611717" y="1373188"/>
            <a:ext cx="7190316" cy="4572000"/>
          </a:xfrm>
        </p:spPr>
        <p:txBody>
          <a:bodyPr>
            <a:noAutofit/>
          </a:bodyPr>
          <a:lstStyle>
            <a:lvl1pPr>
              <a:defRPr sz="4400" baseline="0">
                <a:solidFill>
                  <a:schemeClr val="bg2"/>
                </a:solidFill>
              </a:defRPr>
            </a:lvl1pPr>
            <a:lvl2pPr marL="285750" marR="0" indent="-285750" algn="l" defTabSz="0" rtl="0" eaLnBrk="1" fontAlgn="auto" latinLnBrk="0" hangingPunct="1">
              <a:lnSpc>
                <a:spcPct val="100000"/>
              </a:lnSpc>
              <a:spcBef>
                <a:spcPts val="0"/>
              </a:spcBef>
              <a:spcAft>
                <a:spcPts val="300"/>
              </a:spcAft>
              <a:buClrTx/>
              <a:buSzTx/>
              <a:buFont typeface="Arial" panose="020B0604020202020204" pitchFamily="34" charset="0"/>
              <a:buChar char="•"/>
              <a:tabLst/>
              <a:defRPr sz="3600">
                <a:solidFill>
                  <a:schemeClr val="bg2"/>
                </a:solidFill>
              </a:defRPr>
            </a:lvl2pPr>
            <a:lvl3pPr marL="287338" indent="-285750">
              <a:buFont typeface="Arial" panose="020B0604020202020204" pitchFamily="34" charset="0"/>
              <a:buChar char="•"/>
              <a:defRPr sz="3600">
                <a:solidFill>
                  <a:schemeClr val="bg1"/>
                </a:solidFill>
              </a:defRPr>
            </a:lvl3pPr>
            <a:lvl4pPr marL="283464" indent="-284163">
              <a:buFont typeface="Arial" panose="020B0604020202020204" pitchFamily="34" charset="0"/>
              <a:buChar char="•"/>
              <a:defRPr sz="3600">
                <a:solidFill>
                  <a:schemeClr val="bg1"/>
                </a:solidFill>
              </a:defRPr>
            </a:lvl4pPr>
            <a:lvl5pPr marL="283464" indent="-284163">
              <a:buFont typeface="Arial" panose="020B0604020202020204" pitchFamily="34" charset="0"/>
              <a:buChar char="•"/>
              <a:defRPr sz="3600">
                <a:solidFill>
                  <a:schemeClr val="bg1"/>
                </a:solidFill>
              </a:defRPr>
            </a:lvl5pPr>
            <a:lvl6pPr marL="287338" marR="0" indent="-285750" algn="l" defTabSz="0" rtl="0" eaLnBrk="1" fontAlgn="auto" latinLnBrk="0" hangingPunct="1">
              <a:lnSpc>
                <a:spcPct val="100000"/>
              </a:lnSpc>
              <a:spcBef>
                <a:spcPts val="0"/>
              </a:spcBef>
              <a:spcAft>
                <a:spcPts val="300"/>
              </a:spcAft>
              <a:buClrTx/>
              <a:buSzTx/>
              <a:buFont typeface="Arial" panose="020B0604020202020204" pitchFamily="34" charset="0"/>
              <a:buChar char="•"/>
              <a:tabLst/>
              <a:defRPr sz="3600">
                <a:solidFill>
                  <a:schemeClr val="bg2"/>
                </a:solidFill>
              </a:defRPr>
            </a:lvl6pPr>
            <a:lvl7pPr marL="287338" marR="0" indent="-285750" algn="l" defTabSz="0" rtl="0" eaLnBrk="1" fontAlgn="auto" latinLnBrk="0" hangingPunct="1">
              <a:lnSpc>
                <a:spcPct val="100000"/>
              </a:lnSpc>
              <a:spcBef>
                <a:spcPts val="0"/>
              </a:spcBef>
              <a:spcAft>
                <a:spcPts val="300"/>
              </a:spcAft>
              <a:buClrTx/>
              <a:buSzTx/>
              <a:buFont typeface="Arial" panose="020B0604020202020204" pitchFamily="34" charset="0"/>
              <a:buChar char="•"/>
              <a:tabLst/>
              <a:defRPr sz="3600">
                <a:solidFill>
                  <a:schemeClr val="bg2"/>
                </a:solidFill>
              </a:defRPr>
            </a:lvl7pPr>
            <a:lvl8pPr marL="285750" marR="0" indent="-285750" algn="l" defTabSz="0" rtl="0" eaLnBrk="1" fontAlgn="auto" latinLnBrk="0" hangingPunct="1">
              <a:lnSpc>
                <a:spcPct val="100000"/>
              </a:lnSpc>
              <a:spcBef>
                <a:spcPts val="0"/>
              </a:spcBef>
              <a:spcAft>
                <a:spcPts val="300"/>
              </a:spcAft>
              <a:buClrTx/>
              <a:buSzTx/>
              <a:buFont typeface="Arial" panose="020B0604020202020204" pitchFamily="34" charset="0"/>
              <a:buChar char="•"/>
              <a:tabLst/>
              <a:defRPr sz="3600">
                <a:solidFill>
                  <a:schemeClr val="bg1"/>
                </a:solidFill>
              </a:defRPr>
            </a:lvl8pPr>
            <a:lvl9pPr marL="287338" indent="-285750">
              <a:buFont typeface="Arial" panose="020B0604020202020204" pitchFamily="34" charset="0"/>
              <a:buChar char="•"/>
              <a:defRPr sz="3600">
                <a:solidFill>
                  <a:schemeClr val="bg1"/>
                </a:solidFill>
              </a:defRPr>
            </a:lvl9pPr>
          </a:lstStyle>
          <a:p>
            <a:pPr lvl="0"/>
            <a:r>
              <a:rPr lang="en-US" dirty="0" smtClean="0"/>
              <a:t>Thank You</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400" y="0"/>
            <a:ext cx="4481727" cy="6858000"/>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6126757"/>
            <a:ext cx="4004682" cy="73096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hidden">
          <a:xfrm>
            <a:off x="0" y="6126480"/>
            <a:ext cx="4004676" cy="730966"/>
          </a:xfrm>
          <a:prstGeom prst="rect">
            <a:avLst/>
          </a:prstGeom>
        </p:spPr>
      </p:pic>
    </p:spTree>
    <p:extLst>
      <p:ext uri="{BB962C8B-B14F-4D97-AF65-F5344CB8AC3E}">
        <p14:creationId xmlns:p14="http://schemas.microsoft.com/office/powerpoint/2010/main" val="26139741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76145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204506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321183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388723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256675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50ED2-D14A-4986-8FA6-BB8C8FC0029B}" type="datetimeFigureOut">
              <a:rPr lang="en-US" smtClean="0"/>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9848E5-8460-497D-A84C-A84D26EFEE7D}" type="slidenum">
              <a:rPr lang="en-US" smtClean="0"/>
              <a:t>‹#›</a:t>
            </a:fld>
            <a:endParaRPr lang="en-US" dirty="0"/>
          </a:p>
        </p:txBody>
      </p:sp>
    </p:spTree>
    <p:extLst>
      <p:ext uri="{BB962C8B-B14F-4D97-AF65-F5344CB8AC3E}">
        <p14:creationId xmlns:p14="http://schemas.microsoft.com/office/powerpoint/2010/main" val="52682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50ED2-D14A-4986-8FA6-BB8C8FC0029B}" type="datetimeFigureOut">
              <a:rPr lang="en-US" smtClean="0"/>
              <a:t>8/29/2019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848E5-8460-497D-A84C-A84D26EFEE7D}" type="slidenum">
              <a:rPr lang="en-US" smtClean="0"/>
              <a:t>‹#›</a:t>
            </a:fld>
            <a:endParaRPr lang="en-US" dirty="0"/>
          </a:p>
        </p:txBody>
      </p:sp>
    </p:spTree>
    <p:extLst>
      <p:ext uri="{BB962C8B-B14F-4D97-AF65-F5344CB8AC3E}">
        <p14:creationId xmlns:p14="http://schemas.microsoft.com/office/powerpoint/2010/main" val="2658396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1" cy="795528"/>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371599"/>
            <a:ext cx="10972801" cy="45720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396773" y="6470332"/>
            <a:ext cx="1950720" cy="182880"/>
          </a:xfrm>
          <a:prstGeom prst="rect">
            <a:avLst/>
          </a:prstGeom>
        </p:spPr>
        <p:txBody>
          <a:bodyPr vert="horz" lIns="0" tIns="0" rIns="0" bIns="0" rtlCol="0" anchor="b" anchorCtr="0"/>
          <a:lstStyle>
            <a:lvl1pPr algn="ctr">
              <a:defRPr sz="850" b="1">
                <a:solidFill>
                  <a:schemeClr val="tx1"/>
                </a:solidFill>
              </a:defRPr>
            </a:lvl1pPr>
          </a:lstStyle>
          <a:p>
            <a:pPr algn="l" defTabSz="457200"/>
            <a:r>
              <a:rPr lang="en-US" dirty="0" smtClean="0">
                <a:solidFill>
                  <a:srgbClr val="53565A"/>
                </a:solidFill>
              </a:rPr>
              <a:t>Month Day, Year</a:t>
            </a:r>
            <a:endParaRPr lang="en-US" dirty="0">
              <a:solidFill>
                <a:srgbClr val="53565A"/>
              </a:solidFill>
            </a:endParaRPr>
          </a:p>
        </p:txBody>
      </p:sp>
      <p:sp>
        <p:nvSpPr>
          <p:cNvPr id="6" name="Slide Number Placeholder 5"/>
          <p:cNvSpPr>
            <a:spLocks noGrp="1"/>
          </p:cNvSpPr>
          <p:nvPr>
            <p:ph type="sldNum" sz="quarter" idx="4"/>
          </p:nvPr>
        </p:nvSpPr>
        <p:spPr>
          <a:xfrm>
            <a:off x="10594975" y="6374288"/>
            <a:ext cx="987424" cy="278924"/>
          </a:xfrm>
          <a:prstGeom prst="rect">
            <a:avLst/>
          </a:prstGeom>
        </p:spPr>
        <p:txBody>
          <a:bodyPr vert="horz" lIns="0" tIns="0" rIns="0" bIns="0" rtlCol="0" anchor="b" anchorCtr="0"/>
          <a:lstStyle>
            <a:lvl1pPr algn="r">
              <a:defRPr sz="850">
                <a:solidFill>
                  <a:schemeClr val="tx1"/>
                </a:solidFill>
              </a:defRPr>
            </a:lvl1pPr>
          </a:lstStyle>
          <a:p>
            <a:pPr defTabSz="457200"/>
            <a:fld id="{5E8BC936-0928-C346-B13E-04BD58031644}" type="slidenum">
              <a:rPr lang="en-US" smtClean="0">
                <a:solidFill>
                  <a:srgbClr val="53565A"/>
                </a:solidFill>
              </a:rPr>
              <a:pPr defTabSz="457200"/>
              <a:t>‹#›</a:t>
            </a:fld>
            <a:endParaRPr lang="en-US" dirty="0">
              <a:solidFill>
                <a:srgbClr val="53565A"/>
              </a:solidFill>
            </a:endParaRPr>
          </a:p>
        </p:txBody>
      </p:sp>
    </p:spTree>
    <p:extLst>
      <p:ext uri="{BB962C8B-B14F-4D97-AF65-F5344CB8AC3E}">
        <p14:creationId xmlns:p14="http://schemas.microsoft.com/office/powerpoint/2010/main" val="20140588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timing>
    <p:tnLst>
      <p:par>
        <p:cTn id="1" dur="indefinite" restart="never" nodeType="tmRoot"/>
      </p:par>
    </p:tnLst>
  </p:timing>
  <p:hf hdr="0" ftr="0"/>
  <p:txStyles>
    <p:titleStyle>
      <a:lvl1pPr algn="l" defTabSz="457200" rtl="0" eaLnBrk="1" latinLnBrk="0" hangingPunct="1">
        <a:spcBef>
          <a:spcPct val="0"/>
        </a:spcBef>
        <a:buNone/>
        <a:defRPr sz="2600" b="1" i="0" kern="1200">
          <a:solidFill>
            <a:schemeClr val="accent3"/>
          </a:solidFill>
          <a:latin typeface="Calibri"/>
          <a:ea typeface="+mj-ea"/>
          <a:cs typeface="Calibri"/>
        </a:defRPr>
      </a:lvl1pPr>
    </p:titleStyle>
    <p:bodyStyle>
      <a:lvl1pPr marL="0" indent="0" algn="l" defTabSz="457200" rtl="0" eaLnBrk="1" latinLnBrk="0" hangingPunct="1">
        <a:spcBef>
          <a:spcPts val="0"/>
        </a:spcBef>
        <a:spcAft>
          <a:spcPts val="300"/>
        </a:spcAft>
        <a:buFontTx/>
        <a:buNone/>
        <a:defRPr sz="1800" b="0" kern="1200">
          <a:solidFill>
            <a:schemeClr val="tx1"/>
          </a:solidFill>
          <a:latin typeface="Calibri"/>
          <a:ea typeface="+mn-ea"/>
          <a:cs typeface="Calibri"/>
        </a:defRPr>
      </a:lvl1pPr>
      <a:lvl2pPr marL="171450" indent="-171450" algn="l" defTabSz="0" rtl="0" eaLnBrk="1" latinLnBrk="0" hangingPunct="1">
        <a:spcBef>
          <a:spcPts val="0"/>
        </a:spcBef>
        <a:spcAft>
          <a:spcPts val="300"/>
        </a:spcAft>
        <a:buFont typeface="Calibri" panose="020F0502020204030204" pitchFamily="34" charset="0"/>
        <a:buChar char="•"/>
        <a:defRPr sz="1800" b="0" i="0" kern="1200">
          <a:solidFill>
            <a:schemeClr val="tx1"/>
          </a:solidFill>
          <a:latin typeface="Calibri"/>
          <a:ea typeface="+mn-ea"/>
          <a:cs typeface="Calibri"/>
        </a:defRPr>
      </a:lvl2pPr>
      <a:lvl3pPr marL="347472" indent="-164592" algn="l" defTabSz="401638" rtl="0" eaLnBrk="1" latinLnBrk="0" hangingPunct="1">
        <a:spcBef>
          <a:spcPts val="0"/>
        </a:spcBef>
        <a:spcAft>
          <a:spcPts val="300"/>
        </a:spcAft>
        <a:buFont typeface="Calibri" panose="020F0502020204030204" pitchFamily="34" charset="0"/>
        <a:buChar char="-"/>
        <a:defRPr sz="1800" b="0" i="0" kern="1200">
          <a:solidFill>
            <a:schemeClr val="tx1"/>
          </a:solidFill>
          <a:latin typeface="Calibri"/>
          <a:ea typeface="+mn-ea"/>
          <a:cs typeface="Calibri"/>
        </a:defRPr>
      </a:lvl3pPr>
      <a:lvl4pPr marL="502920" indent="-146304" algn="l" defTabSz="228600" rtl="0" eaLnBrk="1" latinLnBrk="0" hangingPunct="1">
        <a:spcBef>
          <a:spcPts val="0"/>
        </a:spcBef>
        <a:spcAft>
          <a:spcPts val="300"/>
        </a:spcAft>
        <a:buFont typeface="Calibri" panose="020F0502020204030204" pitchFamily="34" charset="0"/>
        <a:buChar char="•"/>
        <a:defRPr sz="1400" b="0" i="0" kern="1200">
          <a:solidFill>
            <a:schemeClr val="tx1"/>
          </a:solidFill>
          <a:latin typeface="Calibri"/>
          <a:ea typeface="+mn-ea"/>
          <a:cs typeface="Calibri"/>
        </a:defRPr>
      </a:lvl4pPr>
      <a:lvl5pPr marL="667512" indent="-146304" algn="l" defTabSz="457200" rtl="0" eaLnBrk="1" latinLnBrk="0" hangingPunct="1">
        <a:spcBef>
          <a:spcPts val="0"/>
        </a:spcBef>
        <a:spcAft>
          <a:spcPts val="300"/>
        </a:spcAft>
        <a:buFont typeface="Calibri" panose="020F0502020204030204" pitchFamily="34" charset="0"/>
        <a:buChar char="-"/>
        <a:defRPr lang="en-US" sz="1400" b="0" i="0" kern="1200" dirty="0" smtClean="0">
          <a:solidFill>
            <a:schemeClr val="tx1"/>
          </a:solidFill>
          <a:latin typeface="Calibri"/>
          <a:ea typeface="+mn-ea"/>
          <a:cs typeface="Calibri"/>
        </a:defRPr>
      </a:lvl5pPr>
      <a:lvl6pPr marL="822960" indent="-146304" algn="l" defTabSz="457200" rtl="0" eaLnBrk="1" latinLnBrk="0" hangingPunct="1">
        <a:spcBef>
          <a:spcPts val="0"/>
        </a:spcBef>
        <a:spcAft>
          <a:spcPts val="300"/>
        </a:spcAft>
        <a:buFont typeface="Calibri" panose="020F0502020204030204" pitchFamily="34" charset="0"/>
        <a:buChar char="•"/>
        <a:defRPr sz="1400" kern="1200">
          <a:solidFill>
            <a:schemeClr val="tx1"/>
          </a:solidFill>
          <a:latin typeface="+mn-lt"/>
          <a:ea typeface="+mn-ea"/>
          <a:cs typeface="+mn-cs"/>
        </a:defRPr>
      </a:lvl6pPr>
      <a:lvl7pPr marL="978408" indent="-146304" algn="l" defTabSz="457200" rtl="0" eaLnBrk="1" latinLnBrk="0" hangingPunct="1">
        <a:spcBef>
          <a:spcPts val="0"/>
        </a:spcBef>
        <a:spcAft>
          <a:spcPts val="300"/>
        </a:spcAft>
        <a:buFont typeface="Calibri" panose="020F0502020204030204" pitchFamily="34" charset="0"/>
        <a:buChar char="-"/>
        <a:defRPr sz="1400" kern="1200">
          <a:solidFill>
            <a:schemeClr val="tx1"/>
          </a:solidFill>
          <a:latin typeface="+mn-lt"/>
          <a:ea typeface="+mn-ea"/>
          <a:cs typeface="+mn-cs"/>
        </a:defRPr>
      </a:lvl7pPr>
      <a:lvl8pPr marL="1133856" indent="-146304" algn="l" defTabSz="457200" rtl="0" eaLnBrk="1" latinLnBrk="0" hangingPunct="1">
        <a:spcBef>
          <a:spcPts val="0"/>
        </a:spcBef>
        <a:spcAft>
          <a:spcPts val="300"/>
        </a:spcAft>
        <a:buFont typeface="Arial"/>
        <a:buChar char="•"/>
        <a:defRPr sz="1400" kern="1200">
          <a:solidFill>
            <a:schemeClr val="tx1"/>
          </a:solidFill>
          <a:latin typeface="+mn-lt"/>
          <a:ea typeface="+mn-ea"/>
          <a:cs typeface="+mn-cs"/>
        </a:defRPr>
      </a:lvl8pPr>
      <a:lvl9pPr marL="1289304" indent="-146304" algn="l" defTabSz="457200" rtl="0" eaLnBrk="1" latinLnBrk="0" hangingPunct="1">
        <a:spcBef>
          <a:spcPts val="0"/>
        </a:spcBef>
        <a:spcAft>
          <a:spcPts val="300"/>
        </a:spcAft>
        <a:buFont typeface="Calibri" panose="020F0502020204030204" pitchFamily="34" charset="0"/>
        <a:buChar char="-"/>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www.aha.org/system/files/2018-02/advanced-illness-management-strategies-2012_0.pdf"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28021" y="2103122"/>
            <a:ext cx="5438692" cy="1898429"/>
          </a:xfrm>
        </p:spPr>
        <p:txBody>
          <a:bodyPr/>
          <a:lstStyle/>
          <a:p>
            <a:r>
              <a:rPr lang="en-US" dirty="0">
                <a:latin typeface="Arial" panose="020B0604020202020204" pitchFamily="34" charset="0"/>
                <a:cs typeface="Arial" panose="020B0604020202020204" pitchFamily="34" charset="0"/>
              </a:rPr>
              <a:t>Automated Identification of Patients with Advanced Illness</a:t>
            </a:r>
            <a:endParaRPr lang="en-US" dirty="0"/>
          </a:p>
        </p:txBody>
      </p:sp>
      <p:sp>
        <p:nvSpPr>
          <p:cNvPr id="3" name="Date Placeholder 2"/>
          <p:cNvSpPr>
            <a:spLocks noGrp="1"/>
          </p:cNvSpPr>
          <p:nvPr>
            <p:ph type="dt" sz="half" idx="10"/>
          </p:nvPr>
        </p:nvSpPr>
        <p:spPr>
          <a:xfrm>
            <a:off x="5360370" y="1158450"/>
            <a:ext cx="3780979" cy="580938"/>
          </a:xfrm>
        </p:spPr>
        <p:txBody>
          <a:bodyPr/>
          <a:lstStyle/>
          <a:p>
            <a:r>
              <a:rPr lang="en-US" dirty="0" smtClean="0">
                <a:latin typeface="Arial" panose="020B0604020202020204" pitchFamily="34" charset="0"/>
                <a:cs typeface="Arial" panose="020B0604020202020204" pitchFamily="34" charset="0"/>
              </a:rPr>
              <a:t>R/Medicine Conference</a:t>
            </a:r>
          </a:p>
          <a:p>
            <a:r>
              <a:rPr lang="en-US" dirty="0" smtClean="0">
                <a:latin typeface="Arial" panose="020B0604020202020204" pitchFamily="34" charset="0"/>
                <a:cs typeface="Arial" panose="020B0604020202020204" pitchFamily="34" charset="0"/>
              </a:rPr>
              <a:t>September </a:t>
            </a:r>
            <a:r>
              <a:rPr lang="en-US" dirty="0" smtClean="0">
                <a:latin typeface="Arial" panose="020B0604020202020204" pitchFamily="34" charset="0"/>
                <a:cs typeface="Arial" panose="020B0604020202020204" pitchFamily="34" charset="0"/>
              </a:rPr>
              <a:t>13</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2019</a:t>
            </a:r>
            <a:endParaRPr lang="en-US" dirty="0">
              <a:latin typeface="Arial" panose="020B0604020202020204" pitchFamily="34" charset="0"/>
              <a:cs typeface="Arial" panose="020B0604020202020204" pitchFamily="34" charset="0"/>
            </a:endParaRPr>
          </a:p>
        </p:txBody>
      </p:sp>
      <p:sp>
        <p:nvSpPr>
          <p:cNvPr id="5" name="Date Placeholder 2"/>
          <p:cNvSpPr txBox="1">
            <a:spLocks/>
          </p:cNvSpPr>
          <p:nvPr/>
        </p:nvSpPr>
        <p:spPr>
          <a:xfrm>
            <a:off x="7354111" y="3899634"/>
            <a:ext cx="4940974" cy="1248176"/>
          </a:xfrm>
          <a:prstGeom prst="rect">
            <a:avLst/>
          </a:prstGeom>
        </p:spPr>
        <p:txBody>
          <a:bodyPr vert="horz" lIns="91440" tIns="45720" rIns="91440" bIns="45720" rtlCol="0" anchor="t" anchorCtr="0"/>
          <a:lstStyle>
            <a:defPPr>
              <a:defRPr lang="en-US"/>
            </a:defPPr>
            <a:lvl1pPr marL="0" indent="0" algn="l" defTabSz="457200" rtl="0" eaLnBrk="1" latinLnBrk="0" hangingPunct="1">
              <a:spcBef>
                <a:spcPts val="0"/>
              </a:spcBef>
              <a:buFontTx/>
              <a:buNone/>
              <a:defRPr lang="en-US" sz="1600" b="0" kern="1200" smtClean="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Raj </a:t>
            </a:r>
            <a:r>
              <a:rPr lang="en-US" dirty="0" err="1" smtClean="0">
                <a:latin typeface="Arial" panose="020B0604020202020204" pitchFamily="34" charset="0"/>
                <a:cs typeface="Arial" panose="020B0604020202020204" pitchFamily="34" charset="0"/>
              </a:rPr>
              <a:t>Brar</a:t>
            </a:r>
            <a:r>
              <a:rPr lang="en-US" dirty="0" smtClean="0">
                <a:latin typeface="Arial" panose="020B0604020202020204" pitchFamily="34" charset="0"/>
                <a:cs typeface="Arial" panose="020B0604020202020204" pitchFamily="34" charset="0"/>
              </a:rPr>
              <a:t> MD, </a:t>
            </a:r>
            <a:r>
              <a:rPr lang="en-US" dirty="0" smtClean="0">
                <a:latin typeface="Arial" panose="020B0604020202020204" pitchFamily="34" charset="0"/>
                <a:cs typeface="Arial" panose="020B0604020202020204" pitchFamily="34" charset="0"/>
              </a:rPr>
              <a:t>Marsha </a:t>
            </a:r>
            <a:r>
              <a:rPr lang="en-US" dirty="0" err="1" smtClean="0">
                <a:latin typeface="Arial" panose="020B0604020202020204" pitchFamily="34" charset="0"/>
                <a:cs typeface="Arial" panose="020B0604020202020204" pitchFamily="34" charset="0"/>
              </a:rPr>
              <a:t>Meytlis</a:t>
            </a:r>
            <a:r>
              <a:rPr lang="en-US" dirty="0" smtClean="0">
                <a:latin typeface="Arial" panose="020B0604020202020204" pitchFamily="34" charset="0"/>
                <a:cs typeface="Arial" panose="020B0604020202020204" pitchFamily="34" charset="0"/>
              </a:rPr>
              <a:t> PhD, Jamie Hirsch MD</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Department of Information Services</a:t>
            </a:r>
          </a:p>
          <a:p>
            <a:r>
              <a:rPr lang="en-US" dirty="0" smtClean="0">
                <a:latin typeface="Arial" panose="020B0604020202020204" pitchFamily="34" charset="0"/>
                <a:cs typeface="Arial" panose="020B0604020202020204" pitchFamily="34" charset="0"/>
              </a:rPr>
              <a:t>Syosset Hospital – Division of Hospitalist Medicine</a:t>
            </a:r>
          </a:p>
        </p:txBody>
      </p:sp>
    </p:spTree>
    <p:extLst>
      <p:ext uri="{BB962C8B-B14F-4D97-AF65-F5344CB8AC3E}">
        <p14:creationId xmlns:p14="http://schemas.microsoft.com/office/powerpoint/2010/main" val="3298722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panose="020B0604020202020204" pitchFamily="34" charset="0"/>
                <a:cs typeface="Arial" panose="020B0604020202020204" pitchFamily="34" charset="0"/>
              </a:rPr>
              <a:t>Phase </a:t>
            </a:r>
            <a:r>
              <a:rPr lang="en-US" sz="2400" dirty="0">
                <a:latin typeface="Arial" panose="020B0604020202020204" pitchFamily="34" charset="0"/>
                <a:cs typeface="Arial" panose="020B0604020202020204" pitchFamily="34" charset="0"/>
              </a:rPr>
              <a:t>2: </a:t>
            </a:r>
            <a:r>
              <a:rPr lang="en-US" sz="2400" dirty="0" smtClean="0">
                <a:latin typeface="Arial" panose="020B0604020202020204" pitchFamily="34" charset="0"/>
                <a:cs typeface="Arial" panose="020B0604020202020204" pitchFamily="34" charset="0"/>
              </a:rPr>
              <a:t>How well do </a:t>
            </a:r>
            <a:r>
              <a:rPr lang="en-US" sz="2400" dirty="0" smtClean="0">
                <a:latin typeface="Arial" panose="020B0604020202020204" pitchFamily="34" charset="0"/>
                <a:cs typeface="Arial" panose="020B0604020202020204" pitchFamily="34" charset="0"/>
              </a:rPr>
              <a:t>the over-represented ICD-10 categories discriminate between being in the frailty cluster vs. any of the other clusters? </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138686"/>
            <a:ext cx="10972801" cy="4925683"/>
          </a:xfrm>
        </p:spPr>
        <p:txBody>
          <a:bodyPr/>
          <a:lstStyle/>
          <a:p>
            <a:pPr marL="285750" indent="-285750">
              <a:buFont typeface="Arial" panose="020B0604020202020204" pitchFamily="34" charset="0"/>
              <a:buChar char="•"/>
            </a:pPr>
            <a:endParaRPr lang="en-US" sz="24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Use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features (over-represented ICD-10 categories in frailty cluster) </a:t>
            </a:r>
            <a:r>
              <a:rPr lang="en-US" sz="2400" dirty="0">
                <a:latin typeface="Arial" panose="020B0604020202020204" pitchFamily="34" charset="0"/>
                <a:cs typeface="Arial" panose="020B0604020202020204" pitchFamily="34" charset="0"/>
              </a:rPr>
              <a:t>learned from phase 1 as </a:t>
            </a:r>
            <a:r>
              <a:rPr lang="en-US" sz="2400" dirty="0" smtClean="0">
                <a:latin typeface="Arial" panose="020B0604020202020204" pitchFamily="34" charset="0"/>
                <a:cs typeface="Arial" panose="020B0604020202020204" pitchFamily="34" charset="0"/>
              </a:rPr>
              <a:t>independent variables </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Build a classifier that can discriminate between </a:t>
            </a:r>
            <a:r>
              <a:rPr lang="en-US" sz="2400" dirty="0" smtClean="0">
                <a:latin typeface="Arial" panose="020B0604020202020204" pitchFamily="34" charset="0"/>
                <a:cs typeface="Arial" panose="020B0604020202020204" pitchFamily="34" charset="0"/>
              </a:rPr>
              <a:t>presence in frail cluster vs. non-frail clusters (R Package: Caret)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endParaRPr lang="en-US" sz="2800"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5E8BC936-0928-C346-B13E-04BD58031644}" type="slidenum">
              <a:rPr lang="en-US" smtClean="0"/>
              <a:pPr/>
              <a:t>10</a:t>
            </a:fld>
            <a:endParaRPr lang="en-US" dirty="0"/>
          </a:p>
        </p:txBody>
      </p:sp>
      <p:pic>
        <p:nvPicPr>
          <p:cNvPr id="7" name="Picture 6"/>
          <p:cNvPicPr>
            <a:picLocks noChangeAspect="1"/>
          </p:cNvPicPr>
          <p:nvPr/>
        </p:nvPicPr>
        <p:blipFill>
          <a:blip r:embed="rId2"/>
          <a:stretch>
            <a:fillRect/>
          </a:stretch>
        </p:blipFill>
        <p:spPr>
          <a:xfrm>
            <a:off x="766762" y="3966903"/>
            <a:ext cx="10658475" cy="1438275"/>
          </a:xfrm>
          <a:prstGeom prst="rect">
            <a:avLst/>
          </a:prstGeom>
        </p:spPr>
      </p:pic>
    </p:spTree>
    <p:extLst>
      <p:ext uri="{BB962C8B-B14F-4D97-AF65-F5344CB8AC3E}">
        <p14:creationId xmlns:p14="http://schemas.microsoft.com/office/powerpoint/2010/main" val="3896658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5E8BC936-0928-C346-B13E-04BD58031644}" type="slidenum">
              <a:rPr lang="en-US" smtClean="0"/>
              <a:pPr/>
              <a:t>11</a:t>
            </a:fld>
            <a:endParaRPr lang="en-US" dirty="0"/>
          </a:p>
        </p:txBody>
      </p:sp>
      <p:sp>
        <p:nvSpPr>
          <p:cNvPr id="6" name="Text Placeholder 5"/>
          <p:cNvSpPr>
            <a:spLocks noGrp="1"/>
          </p:cNvSpPr>
          <p:nvPr>
            <p:ph type="body" sz="quarter" idx="12"/>
          </p:nvPr>
        </p:nvSpPr>
        <p:spPr>
          <a:xfrm>
            <a:off x="611717" y="517585"/>
            <a:ext cx="7190316" cy="5427603"/>
          </a:xfrm>
        </p:spPr>
        <p:txBody>
          <a:bodyPr/>
          <a:lstStyle/>
          <a:p>
            <a:r>
              <a:rPr lang="en-US" sz="2400" dirty="0">
                <a:latin typeface="Arial" panose="020B0604020202020204" pitchFamily="34" charset="0"/>
                <a:cs typeface="Arial" panose="020B0604020202020204" pitchFamily="34" charset="0"/>
              </a:rPr>
              <a:t>Phase 2: How well do the over-represented ICD-10 categories discriminate between being in the frailty cluster vs. any of the other clusters</a:t>
            </a:r>
            <a:r>
              <a:rPr lang="en-US" sz="2400" dirty="0" smtClean="0">
                <a:latin typeface="Arial" panose="020B0604020202020204" pitchFamily="34" charset="0"/>
                <a:cs typeface="Arial" panose="020B0604020202020204" pitchFamily="34" charset="0"/>
              </a:rPr>
              <a:t>?</a:t>
            </a:r>
          </a:p>
          <a:p>
            <a:endParaRPr lang="en-US" sz="2400" dirty="0" smtClean="0">
              <a:solidFill>
                <a:schemeClr val="tx1"/>
              </a:solidFill>
              <a:latin typeface="Arial" panose="020B0604020202020204" pitchFamily="34" charset="0"/>
              <a:cs typeface="Arial" panose="020B0604020202020204" pitchFamily="34" charset="0"/>
            </a:endParaRPr>
          </a:p>
          <a:p>
            <a:r>
              <a:rPr lang="en-US" sz="2400" dirty="0" smtClean="0">
                <a:solidFill>
                  <a:schemeClr val="tx1"/>
                </a:solidFill>
                <a:latin typeface="Arial" panose="020B0604020202020204" pitchFamily="34" charset="0"/>
                <a:cs typeface="Arial" panose="020B0604020202020204" pitchFamily="34" charset="0"/>
              </a:rPr>
              <a:t>Compared </a:t>
            </a:r>
            <a:r>
              <a:rPr lang="en-US" sz="2400" dirty="0" smtClean="0">
                <a:solidFill>
                  <a:schemeClr val="tx1"/>
                </a:solidFill>
                <a:latin typeface="Arial" panose="020B0604020202020204" pitchFamily="34" charset="0"/>
                <a:cs typeface="Arial" panose="020B0604020202020204" pitchFamily="34" charset="0"/>
              </a:rPr>
              <a:t>3 </a:t>
            </a:r>
            <a:r>
              <a:rPr lang="en-US" sz="2400" dirty="0" smtClean="0">
                <a:solidFill>
                  <a:schemeClr val="tx1"/>
                </a:solidFill>
                <a:latin typeface="Arial" panose="020B0604020202020204" pitchFamily="34" charset="0"/>
                <a:cs typeface="Arial" panose="020B0604020202020204" pitchFamily="34" charset="0"/>
              </a:rPr>
              <a:t>algorithms</a:t>
            </a:r>
          </a:p>
          <a:p>
            <a:endParaRPr lang="en-US" sz="2400" dirty="0" smtClean="0">
              <a:solidFill>
                <a:schemeClr val="tx1"/>
              </a:solidFill>
              <a:latin typeface="Arial" panose="020B0604020202020204" pitchFamily="34" charset="0"/>
              <a:cs typeface="Arial" panose="020B0604020202020204" pitchFamily="34" charset="0"/>
            </a:endParaRPr>
          </a:p>
          <a:p>
            <a:pPr marL="742950" indent="-742950">
              <a:buAutoNum type="arabicParenR"/>
            </a:pPr>
            <a:r>
              <a:rPr lang="en-US" sz="2400" dirty="0" smtClean="0">
                <a:solidFill>
                  <a:schemeClr val="tx1"/>
                </a:solidFill>
                <a:latin typeface="Arial" panose="020B0604020202020204" pitchFamily="34" charset="0"/>
                <a:cs typeface="Arial" panose="020B0604020202020204" pitchFamily="34" charset="0"/>
              </a:rPr>
              <a:t>Currently used LACE score &gt;= 10</a:t>
            </a:r>
          </a:p>
          <a:p>
            <a:pPr marL="742950" indent="-742950">
              <a:buAutoNum type="arabicParenR"/>
            </a:pPr>
            <a:r>
              <a:rPr lang="en-US" sz="2400" dirty="0" smtClean="0">
                <a:solidFill>
                  <a:schemeClr val="tx1"/>
                </a:solidFill>
                <a:latin typeface="Arial" panose="020B0604020202020204" pitchFamily="34" charset="0"/>
                <a:cs typeface="Arial" panose="020B0604020202020204" pitchFamily="34" charset="0"/>
              </a:rPr>
              <a:t>Hospital Frailty Risk </a:t>
            </a:r>
            <a:r>
              <a:rPr lang="en-US" sz="2400" dirty="0" smtClean="0">
                <a:solidFill>
                  <a:schemeClr val="tx1"/>
                </a:solidFill>
                <a:latin typeface="Arial" panose="020B0604020202020204" pitchFamily="34" charset="0"/>
                <a:cs typeface="Arial" panose="020B0604020202020204" pitchFamily="34" charset="0"/>
              </a:rPr>
              <a:t>Score</a:t>
            </a:r>
            <a:r>
              <a:rPr lang="en-US" sz="2400" baseline="30000" dirty="0" smtClean="0">
                <a:solidFill>
                  <a:schemeClr val="tx1"/>
                </a:solidFill>
                <a:latin typeface="Arial" panose="020B0604020202020204" pitchFamily="34" charset="0"/>
                <a:cs typeface="Arial" panose="020B0604020202020204" pitchFamily="34" charset="0"/>
              </a:rPr>
              <a:t>4</a:t>
            </a:r>
          </a:p>
          <a:p>
            <a:pPr marL="742950" indent="-742950">
              <a:buAutoNum type="arabicParenR"/>
            </a:pPr>
            <a:r>
              <a:rPr lang="en-US" sz="2400" dirty="0" smtClean="0">
                <a:solidFill>
                  <a:schemeClr val="tx1"/>
                </a:solidFill>
                <a:latin typeface="Arial" panose="020B0604020202020204" pitchFamily="34" charset="0"/>
                <a:cs typeface="Arial" panose="020B0604020202020204" pitchFamily="34" charset="0"/>
              </a:rPr>
              <a:t>Modified Hospital Frailty Risk Score</a:t>
            </a:r>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2130890" y="6376745"/>
            <a:ext cx="9761005" cy="400110"/>
          </a:xfrm>
          <a:prstGeom prst="rect">
            <a:avLst/>
          </a:prstGeom>
          <a:noFill/>
        </p:spPr>
        <p:txBody>
          <a:bodyPr wrap="none" rtlCol="0">
            <a:spAutoFit/>
          </a:bodyPr>
          <a:lstStyle/>
          <a:p>
            <a:r>
              <a:rPr lang="en-US" sz="1000" b="1" baseline="30000" dirty="0">
                <a:latin typeface="Arial" panose="020B0604020202020204" pitchFamily="34" charset="0"/>
                <a:cs typeface="Arial" panose="020B0604020202020204" pitchFamily="34" charset="0"/>
              </a:rPr>
              <a:t> 4 </a:t>
            </a:r>
            <a:r>
              <a:rPr lang="en-US" sz="1000" b="1" dirty="0">
                <a:latin typeface="Arial" panose="020B0604020202020204" pitchFamily="34" charset="0"/>
                <a:cs typeface="Arial" panose="020B0604020202020204" pitchFamily="34" charset="0"/>
              </a:rPr>
              <a:t>Gilbert T, Neuburger J, Kraindler J, Keeble E, Smith P, Ariti C, et al. Development and validation of a frailty risk score focusing on older people in acute care </a:t>
            </a:r>
            <a:endParaRPr lang="en-US" sz="1000" b="1" dirty="0" smtClean="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settings </a:t>
            </a:r>
            <a:r>
              <a:rPr lang="en-US" sz="1000" b="1" dirty="0">
                <a:latin typeface="Arial" panose="020B0604020202020204" pitchFamily="34" charset="0"/>
                <a:cs typeface="Arial" panose="020B0604020202020204" pitchFamily="34" charset="0"/>
              </a:rPr>
              <a:t>using electronic hospital records. </a:t>
            </a:r>
            <a:r>
              <a:rPr lang="en-US" sz="1000" b="1" dirty="0" smtClean="0">
                <a:latin typeface="Arial" panose="020B0604020202020204" pitchFamily="34" charset="0"/>
                <a:cs typeface="Arial" panose="020B0604020202020204" pitchFamily="34" charset="0"/>
              </a:rPr>
              <a:t>Lancet</a:t>
            </a:r>
            <a:r>
              <a:rPr lang="en-US" sz="1000" b="1" dirty="0">
                <a:latin typeface="Arial" panose="020B0604020202020204" pitchFamily="34" charset="0"/>
                <a:cs typeface="Arial" panose="020B0604020202020204" pitchFamily="34" charset="0"/>
              </a:rPr>
              <a:t>. 2017;391:1775–1782. doi: 10.1016/S0140-6736(18)30668-8</a:t>
            </a:r>
          </a:p>
        </p:txBody>
      </p:sp>
    </p:spTree>
    <p:extLst>
      <p:ext uri="{BB962C8B-B14F-4D97-AF65-F5344CB8AC3E}">
        <p14:creationId xmlns:p14="http://schemas.microsoft.com/office/powerpoint/2010/main" val="3296759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Phase </a:t>
            </a:r>
            <a:r>
              <a:rPr lang="en-US" sz="2800" dirty="0" smtClean="0">
                <a:latin typeface="Arial" panose="020B0604020202020204" pitchFamily="34" charset="0"/>
                <a:cs typeface="Arial" panose="020B0604020202020204" pitchFamily="34" charset="0"/>
              </a:rPr>
              <a:t>3</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138686"/>
            <a:ext cx="10972801" cy="4925683"/>
          </a:xfrm>
        </p:spPr>
        <p:txBody>
          <a:bodyPr/>
          <a:lstStyle/>
          <a:p>
            <a:endParaRPr lang="en-US"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Compare </a:t>
            </a:r>
            <a:r>
              <a:rPr lang="en-US" sz="2400" dirty="0">
                <a:latin typeface="Arial" panose="020B0604020202020204" pitchFamily="34" charset="0"/>
                <a:cs typeface="Arial" panose="020B0604020202020204" pitchFamily="34" charset="0"/>
              </a:rPr>
              <a:t>association of best performing Hospital Frailty Risk Score </a:t>
            </a:r>
            <a:r>
              <a:rPr lang="en-US" sz="2400" dirty="0" smtClean="0">
                <a:latin typeface="Arial" panose="020B0604020202020204" pitchFamily="34" charset="0"/>
                <a:cs typeface="Arial" panose="020B0604020202020204" pitchFamily="34" charset="0"/>
              </a:rPr>
              <a:t>and currently used LACE &gt;= 10 with outcomes (Readmission Risk, Being Seen by Palliative Care Service)</a:t>
            </a:r>
            <a:r>
              <a:rPr lang="en-US" sz="2800" dirty="0">
                <a:latin typeface="Arial" panose="020B0604020202020204" pitchFamily="34" charset="0"/>
                <a:cs typeface="Arial" panose="020B0604020202020204" pitchFamily="34" charset="0"/>
              </a:rPr>
              <a:t/>
            </a:r>
            <a:br>
              <a:rPr lang="en-US" sz="2800" dirty="0">
                <a:latin typeface="Arial" panose="020B0604020202020204" pitchFamily="34" charset="0"/>
                <a:cs typeface="Arial" panose="020B0604020202020204" pitchFamily="34" charset="0"/>
              </a:rPr>
            </a:br>
            <a:r>
              <a:rPr lang="en-US" sz="2800" dirty="0" smtClean="0"/>
              <a:t> </a:t>
            </a:r>
            <a:endParaRPr lang="en-US" dirty="0" smtClean="0"/>
          </a:p>
          <a:p>
            <a:endParaRPr lang="en-US" dirty="0"/>
          </a:p>
        </p:txBody>
      </p:sp>
      <p:sp>
        <p:nvSpPr>
          <p:cNvPr id="6" name="Slide Number Placeholder 5"/>
          <p:cNvSpPr>
            <a:spLocks noGrp="1"/>
          </p:cNvSpPr>
          <p:nvPr>
            <p:ph type="sldNum" sz="quarter" idx="11"/>
          </p:nvPr>
        </p:nvSpPr>
        <p:spPr/>
        <p:txBody>
          <a:bodyPr/>
          <a:lstStyle/>
          <a:p>
            <a:fld id="{5E8BC936-0928-C346-B13E-04BD58031644}" type="slidenum">
              <a:rPr lang="en-US" smtClean="0"/>
              <a:pPr/>
              <a:t>12</a:t>
            </a:fld>
            <a:endParaRPr lang="en-US" dirty="0"/>
          </a:p>
        </p:txBody>
      </p:sp>
    </p:spTree>
    <p:extLst>
      <p:ext uri="{BB962C8B-B14F-4D97-AF65-F5344CB8AC3E}">
        <p14:creationId xmlns:p14="http://schemas.microsoft.com/office/powerpoint/2010/main" val="486962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5E8BC936-0928-C346-B13E-04BD58031644}" type="slidenum">
              <a:rPr lang="en-US" smtClean="0"/>
              <a:pPr/>
              <a:t>13</a:t>
            </a:fld>
            <a:endParaRPr lang="en-US" dirty="0"/>
          </a:p>
        </p:txBody>
      </p:sp>
      <p:sp>
        <p:nvSpPr>
          <p:cNvPr id="6" name="Text Placeholder 5"/>
          <p:cNvSpPr>
            <a:spLocks noGrp="1"/>
          </p:cNvSpPr>
          <p:nvPr>
            <p:ph type="body" sz="quarter" idx="12"/>
          </p:nvPr>
        </p:nvSpPr>
        <p:spPr>
          <a:xfrm>
            <a:off x="611717" y="517585"/>
            <a:ext cx="7190316" cy="5427603"/>
          </a:xfrm>
        </p:spPr>
        <p:txBody>
          <a:bodyPr/>
          <a:lstStyle/>
          <a:p>
            <a:r>
              <a:rPr lang="en-US" dirty="0" smtClean="0">
                <a:latin typeface="Arial" panose="020B0604020202020204" pitchFamily="34" charset="0"/>
                <a:cs typeface="Arial" panose="020B0604020202020204" pitchFamily="34" charset="0"/>
              </a:rPr>
              <a:t>Results</a:t>
            </a:r>
            <a:endParaRPr lang="en-US" dirty="0" smtClean="0">
              <a:latin typeface="Arial" panose="020B0604020202020204" pitchFamily="34" charset="0"/>
              <a:cs typeface="Arial" panose="020B0604020202020204" pitchFamily="34" charset="0"/>
            </a:endParaRPr>
          </a:p>
          <a:p>
            <a:endParaRPr lang="en-US" dirty="0" smtClean="0"/>
          </a:p>
          <a:p>
            <a:r>
              <a:rPr lang="en-US" sz="3600" dirty="0" smtClean="0">
                <a:solidFill>
                  <a:schemeClr val="tx1"/>
                </a:solidFill>
              </a:rPr>
              <a:t> </a:t>
            </a:r>
            <a:endParaRPr lang="en-US" sz="3600" dirty="0" smtClean="0">
              <a:solidFill>
                <a:schemeClr val="tx1"/>
              </a:solidFill>
            </a:endParaRPr>
          </a:p>
          <a:p>
            <a:endParaRPr lang="en-US" dirty="0"/>
          </a:p>
        </p:txBody>
      </p:sp>
    </p:spTree>
    <p:extLst>
      <p:ext uri="{BB962C8B-B14F-4D97-AF65-F5344CB8AC3E}">
        <p14:creationId xmlns:p14="http://schemas.microsoft.com/office/powerpoint/2010/main" val="1513589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Phase 1: Clustering</a:t>
            </a:r>
            <a:r>
              <a:rPr lang="en-US" sz="2400" dirty="0"/>
              <a:t/>
            </a:r>
            <a:br>
              <a:rPr lang="en-US" sz="2400" dirty="0"/>
            </a:br>
            <a:endParaRPr lang="en-US" dirty="0"/>
          </a:p>
        </p:txBody>
      </p:sp>
      <p:sp>
        <p:nvSpPr>
          <p:cNvPr id="3" name="Content Placeholder 2"/>
          <p:cNvSpPr>
            <a:spLocks noGrp="1"/>
          </p:cNvSpPr>
          <p:nvPr>
            <p:ph idx="1"/>
          </p:nvPr>
        </p:nvSpPr>
        <p:spPr>
          <a:xfrm>
            <a:off x="609600" y="1138686"/>
            <a:ext cx="10972801" cy="4925683"/>
          </a:xfrm>
        </p:spPr>
        <p:txBody>
          <a:bodyPr/>
          <a:lstStyle/>
          <a:p>
            <a:pPr marL="285750" indent="-285750">
              <a:buFont typeface="Arial" panose="020B0604020202020204" pitchFamily="34" charset="0"/>
              <a:buChar char="•"/>
            </a:pPr>
            <a:endParaRPr lang="en-US" sz="2800" dirty="0" smtClean="0"/>
          </a:p>
          <a:p>
            <a:endParaRPr lang="en-US" sz="2800" dirty="0" smtClean="0"/>
          </a:p>
          <a:p>
            <a:r>
              <a:rPr lang="en-US" sz="2800" dirty="0" smtClean="0"/>
              <a:t> </a:t>
            </a:r>
            <a:endParaRPr lang="en-US" sz="2800" dirty="0"/>
          </a:p>
          <a:p>
            <a:endParaRPr lang="en-US" dirty="0" smtClean="0"/>
          </a:p>
          <a:p>
            <a:endParaRPr lang="en-US" dirty="0"/>
          </a:p>
        </p:txBody>
      </p:sp>
      <p:sp>
        <p:nvSpPr>
          <p:cNvPr id="6" name="Slide Number Placeholder 5"/>
          <p:cNvSpPr>
            <a:spLocks noGrp="1"/>
          </p:cNvSpPr>
          <p:nvPr>
            <p:ph type="sldNum" sz="quarter" idx="11"/>
          </p:nvPr>
        </p:nvSpPr>
        <p:spPr/>
        <p:txBody>
          <a:bodyPr/>
          <a:lstStyle/>
          <a:p>
            <a:fld id="{5E8BC936-0928-C346-B13E-04BD58031644}" type="slidenum">
              <a:rPr lang="en-US" smtClean="0"/>
              <a:pPr/>
              <a:t>14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44771932"/>
              </p:ext>
            </p:extLst>
          </p:nvPr>
        </p:nvGraphicFramePr>
        <p:xfrm>
          <a:off x="420623" y="1562648"/>
          <a:ext cx="11072877" cy="2887432"/>
        </p:xfrm>
        <a:graphic>
          <a:graphicData uri="http://schemas.openxmlformats.org/drawingml/2006/table">
            <a:tbl>
              <a:tblPr/>
              <a:tblGrid>
                <a:gridCol w="599238"/>
                <a:gridCol w="807669"/>
                <a:gridCol w="794642"/>
                <a:gridCol w="768588"/>
                <a:gridCol w="768588"/>
                <a:gridCol w="1159395"/>
                <a:gridCol w="1550203"/>
                <a:gridCol w="1003072"/>
                <a:gridCol w="1055180"/>
                <a:gridCol w="2566302"/>
              </a:tblGrid>
              <a:tr h="1082787">
                <a:tc>
                  <a:txBody>
                    <a:bodyPr/>
                    <a:lstStyle/>
                    <a:p>
                      <a:pPr algn="ctr" fontAlgn="ctr"/>
                      <a:r>
                        <a:rPr lang="en-US" sz="1200" b="1" i="0" u="none" strike="noStrike" dirty="0">
                          <a:solidFill>
                            <a:srgbClr val="FFFFFF"/>
                          </a:solidFill>
                          <a:effectLst/>
                          <a:latin typeface="Arial" panose="020B0604020202020204" pitchFamily="34" charset="0"/>
                        </a:rPr>
                        <a:t>Cluster</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 Patients</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Mean Age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 Female</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Mean CCI</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Mean # Admits</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Mean Hospital Days</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Total Admits</a:t>
                      </a:r>
                    </a:p>
                  </a:txBody>
                  <a:tcPr marL="7620" marR="7620" marT="7620" marB="0" anchor="ctr">
                    <a:lnL>
                      <a:noFill/>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 of Patients w/ Frailty </a:t>
                      </a:r>
                      <a:r>
                        <a:rPr lang="en-US" sz="1200" b="1" i="0" u="none" strike="noStrike" dirty="0" smtClean="0">
                          <a:solidFill>
                            <a:srgbClr val="FFFFFF"/>
                          </a:solidFill>
                          <a:effectLst/>
                          <a:latin typeface="Arial" panose="020B0604020202020204" pitchFamily="34" charset="0"/>
                        </a:rPr>
                        <a:t>Diagnoses</a:t>
                      </a:r>
                      <a:endParaRPr lang="en-US" sz="1200" b="1" i="0" u="none" strike="noStrike" dirty="0">
                        <a:solidFill>
                          <a:srgbClr val="FFFFFF"/>
                        </a:solidFill>
                        <a:effectLst/>
                        <a:latin typeface="Arial" panose="020B0604020202020204" pitchFamily="34" charset="0"/>
                      </a:endParaRPr>
                    </a:p>
                  </a:txBody>
                  <a:tcPr marL="7620" marR="7620" marT="762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1200" b="1" i="0" u="none" strike="noStrike" dirty="0">
                          <a:solidFill>
                            <a:srgbClr val="FFFFFF"/>
                          </a:solidFill>
                          <a:effectLst/>
                          <a:latin typeface="Arial" panose="020B0604020202020204" pitchFamily="34" charset="0"/>
                        </a:rPr>
                        <a:t>Cluster Theme</a:t>
                      </a:r>
                    </a:p>
                  </a:txBody>
                  <a:tcPr marL="7620" marR="7620" marT="7620" marB="0" anchor="ctr">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r>
              <a:tr h="360929">
                <a:tc>
                  <a:txBody>
                    <a:bodyPr/>
                    <a:lstStyle/>
                    <a:p>
                      <a:pPr algn="ctr" fontAlgn="b"/>
                      <a:r>
                        <a:rPr lang="en-US" sz="1200" b="0" i="0" u="none" strike="noStrike" dirty="0">
                          <a:solidFill>
                            <a:srgbClr val="000000"/>
                          </a:solidFill>
                          <a:effectLst/>
                          <a:latin typeface="Arial" panose="020B0604020202020204" pitchFamily="34" charset="0"/>
                        </a:rPr>
                        <a:t>1</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3442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82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45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2.7</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9.3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5776</a:t>
                      </a:r>
                    </a:p>
                  </a:txBody>
                  <a:tcPr marL="7620" marR="7620" marT="7620" marB="0" anchor="b">
                    <a:lnL>
                      <a:noFill/>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16.6</a:t>
                      </a:r>
                    </a:p>
                  </a:txBody>
                  <a:tcPr marL="7620" marR="7620" marT="7620"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200" b="0" i="0" u="none" strike="noStrike" dirty="0">
                          <a:solidFill>
                            <a:srgbClr val="000000"/>
                          </a:solidFill>
                          <a:effectLst/>
                          <a:latin typeface="Arial" panose="020B0604020202020204" pitchFamily="34" charset="0"/>
                        </a:rPr>
                        <a:t>To be determined</a:t>
                      </a:r>
                    </a:p>
                  </a:txBody>
                  <a:tcPr marL="7620" marR="7620" marT="7620" marB="0" anchor="b">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r>
              <a:tr h="360929">
                <a:tc>
                  <a:txBody>
                    <a:bodyPr/>
                    <a:lstStyle/>
                    <a:p>
                      <a:pPr algn="ctr" fontAlgn="b"/>
                      <a:r>
                        <a:rPr lang="en-US" sz="1200" b="0" i="0" u="none" strike="noStrike" dirty="0">
                          <a:solidFill>
                            <a:srgbClr val="000000"/>
                          </a:solidFill>
                          <a:effectLst/>
                          <a:latin typeface="Arial" panose="020B0604020202020204" pitchFamily="34" charset="0"/>
                        </a:rPr>
                        <a:t>2</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5513</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84</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53</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3.6</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2</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14.5</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10984</a:t>
                      </a:r>
                    </a:p>
                  </a:txBody>
                  <a:tcPr marL="7620" marR="7620" marT="7620" marB="0" anchor="b">
                    <a:lnL>
                      <a:noFill/>
                    </a:lnL>
                    <a:lnR w="381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22.5</a:t>
                      </a:r>
                    </a:p>
                  </a:txBody>
                  <a:tcPr marL="7620" marR="7620" marT="7620"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tcPr>
                </a:tc>
                <a:tc>
                  <a:txBody>
                    <a:bodyPr/>
                    <a:lstStyle/>
                    <a:p>
                      <a:pPr algn="l" fontAlgn="b"/>
                      <a:r>
                        <a:rPr lang="en-US" sz="1200" b="0" i="0" u="none" strike="noStrike" dirty="0">
                          <a:solidFill>
                            <a:srgbClr val="000000"/>
                          </a:solidFill>
                          <a:effectLst/>
                          <a:latin typeface="Arial" panose="020B0604020202020204" pitchFamily="34" charset="0"/>
                        </a:rPr>
                        <a:t>Critical  Illness</a:t>
                      </a:r>
                    </a:p>
                  </a:txBody>
                  <a:tcPr marL="7620" marR="7620" marT="7620" marB="0" anchor="b">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0929">
                <a:tc>
                  <a:txBody>
                    <a:bodyPr/>
                    <a:lstStyle/>
                    <a:p>
                      <a:pPr algn="ctr" fontAlgn="b"/>
                      <a:r>
                        <a:rPr lang="en-US" sz="1200" b="0" i="0" u="none" strike="noStrike" dirty="0">
                          <a:solidFill>
                            <a:srgbClr val="000000"/>
                          </a:solidFill>
                          <a:effectLst/>
                          <a:latin typeface="Arial" panose="020B0604020202020204" pitchFamily="34" charset="0"/>
                        </a:rPr>
                        <a:t>3</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4189</a:t>
                      </a:r>
                    </a:p>
                  </a:txBody>
                  <a:tcPr marL="7620" marR="7620" marT="7620" marB="0" anchor="b">
                    <a:lnL>
                      <a:noFill/>
                    </a:lnL>
                    <a:lnR>
                      <a:noFill/>
                    </a:lnR>
                    <a:lnT>
                      <a:noFill/>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82</a:t>
                      </a:r>
                    </a:p>
                  </a:txBody>
                  <a:tcPr marL="7620" marR="7620" marT="7620" marB="0" anchor="b">
                    <a:lnL>
                      <a:noFill/>
                    </a:lnL>
                    <a:lnR>
                      <a:noFill/>
                    </a:lnR>
                    <a:lnT>
                      <a:noFill/>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65</a:t>
                      </a:r>
                    </a:p>
                  </a:txBody>
                  <a:tcPr marL="7620" marR="7620" marT="7620" marB="0" anchor="b">
                    <a:lnL>
                      <a:noFill/>
                    </a:lnL>
                    <a:lnR>
                      <a:noFill/>
                    </a:lnR>
                    <a:lnT>
                      <a:noFill/>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2</a:t>
                      </a:r>
                    </a:p>
                  </a:txBody>
                  <a:tcPr marL="7620" marR="7620" marT="7620" marB="0" anchor="b">
                    <a:lnL>
                      <a:noFill/>
                    </a:lnL>
                    <a:lnR>
                      <a:noFill/>
                    </a:lnR>
                    <a:lnT>
                      <a:noFill/>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1</a:t>
                      </a:r>
                    </a:p>
                  </a:txBody>
                  <a:tcPr marL="7620" marR="7620" marT="7620" marB="0" anchor="b">
                    <a:lnL>
                      <a:noFill/>
                    </a:lnL>
                    <a:lnR>
                      <a:noFill/>
                    </a:lnR>
                    <a:lnT>
                      <a:noFill/>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7.8</a:t>
                      </a:r>
                    </a:p>
                  </a:txBody>
                  <a:tcPr marL="7620" marR="7620" marT="7620" marB="0" anchor="b">
                    <a:lnL>
                      <a:noFill/>
                    </a:lnL>
                    <a:lnR>
                      <a:noFill/>
                    </a:lnR>
                    <a:lnT>
                      <a:noFill/>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5914</a:t>
                      </a:r>
                    </a:p>
                  </a:txBody>
                  <a:tcPr marL="7620" marR="7620" marT="7620" marB="0" anchor="b">
                    <a:lnL>
                      <a:noFill/>
                    </a:lnL>
                    <a:lnR w="38100" cap="flat" cmpd="sng" algn="ctr">
                      <a:solidFill>
                        <a:schemeClr val="tx1"/>
                      </a:solidFill>
                      <a:prstDash val="solid"/>
                      <a:round/>
                      <a:headEnd type="none" w="med" len="med"/>
                      <a:tailEnd type="none" w="med" len="med"/>
                    </a:lnR>
                    <a:lnT>
                      <a:noFill/>
                    </a:lnT>
                    <a:lnB>
                      <a:noFill/>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12.9</a:t>
                      </a:r>
                    </a:p>
                  </a:txBody>
                  <a:tcPr marL="7620" marR="7620" marT="7620"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solidFill>
                      <a:srgbClr val="D9D9D9"/>
                    </a:solidFill>
                  </a:tcPr>
                </a:tc>
                <a:tc>
                  <a:txBody>
                    <a:bodyPr/>
                    <a:lstStyle/>
                    <a:p>
                      <a:pPr algn="l" fontAlgn="b"/>
                      <a:r>
                        <a:rPr lang="en-US" sz="1200" b="0" i="0" u="none" strike="noStrike" dirty="0">
                          <a:solidFill>
                            <a:srgbClr val="000000"/>
                          </a:solidFill>
                          <a:effectLst/>
                          <a:latin typeface="Arial" panose="020B0604020202020204" pitchFamily="34" charset="0"/>
                        </a:rPr>
                        <a:t>Elective/Low Acuity Surgery Cluster</a:t>
                      </a:r>
                    </a:p>
                  </a:txBody>
                  <a:tcPr marL="7620" marR="7620" marT="7620" marB="0" anchor="b">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r>
              <a:tr h="360929">
                <a:tc>
                  <a:txBody>
                    <a:bodyPr/>
                    <a:lstStyle/>
                    <a:p>
                      <a:pPr algn="ctr" fontAlgn="b"/>
                      <a:r>
                        <a:rPr lang="en-US" sz="1200" b="0" i="0" u="none" strike="noStrike" dirty="0">
                          <a:solidFill>
                            <a:srgbClr val="000000"/>
                          </a:solidFill>
                          <a:effectLst/>
                          <a:latin typeface="Arial" panose="020B0604020202020204" pitchFamily="34" charset="0"/>
                        </a:rPr>
                        <a:t>4</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10419</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84</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59</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2.5</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1</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9.7</a:t>
                      </a:r>
                    </a:p>
                  </a:txBody>
                  <a:tcPr marL="7620" marR="7620" marT="7620" marB="0" anchor="b">
                    <a:lnL>
                      <a:noFill/>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15565</a:t>
                      </a:r>
                    </a:p>
                  </a:txBody>
                  <a:tcPr marL="7620" marR="7620" marT="7620" marB="0" anchor="b">
                    <a:lnL>
                      <a:noFill/>
                    </a:lnL>
                    <a:lnR w="381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28.8</a:t>
                      </a:r>
                    </a:p>
                  </a:txBody>
                  <a:tcPr marL="7620" marR="7620" marT="7620"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tcPr>
                </a:tc>
                <a:tc>
                  <a:txBody>
                    <a:bodyPr/>
                    <a:lstStyle/>
                    <a:p>
                      <a:pPr algn="l" fontAlgn="b"/>
                      <a:r>
                        <a:rPr lang="en-US" sz="1200" b="0" i="0" u="none" strike="noStrike" dirty="0">
                          <a:solidFill>
                            <a:srgbClr val="000000"/>
                          </a:solidFill>
                          <a:effectLst/>
                          <a:latin typeface="Arial" panose="020B0604020202020204" pitchFamily="34" charset="0"/>
                        </a:rPr>
                        <a:t>To be determined</a:t>
                      </a:r>
                    </a:p>
                  </a:txBody>
                  <a:tcPr marL="7620" marR="7620" marT="7620" marB="0" anchor="b">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0929">
                <a:tc>
                  <a:txBody>
                    <a:bodyPr/>
                    <a:lstStyle/>
                    <a:p>
                      <a:pPr algn="ctr" fontAlgn="b"/>
                      <a:r>
                        <a:rPr lang="en-US" sz="1200" b="0" i="0" u="none" strike="noStrike" dirty="0">
                          <a:solidFill>
                            <a:srgbClr val="000000"/>
                          </a:solidFill>
                          <a:effectLst/>
                          <a:latin typeface="Arial" panose="020B0604020202020204" pitchFamily="34" charset="0"/>
                        </a:rPr>
                        <a:t>5</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4011</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85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65</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3.2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13</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7218</a:t>
                      </a:r>
                    </a:p>
                  </a:txBody>
                  <a:tcPr marL="7620" marR="7620" marT="7620" marB="0" anchor="b">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58.1</a:t>
                      </a:r>
                    </a:p>
                  </a:txBody>
                  <a:tcPr marL="7620" marR="7620" marT="7620" marB="0" anchor="b">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 panose="020B0604020202020204" pitchFamily="34" charset="0"/>
                        </a:rPr>
                        <a:t>Frailty/Advanced </a:t>
                      </a:r>
                      <a:r>
                        <a:rPr lang="en-US" sz="1200" b="0" i="0" u="none" strike="noStrike" dirty="0" smtClean="0">
                          <a:solidFill>
                            <a:srgbClr val="000000"/>
                          </a:solidFill>
                          <a:effectLst/>
                          <a:latin typeface="Arial" panose="020B0604020202020204" pitchFamily="34" charset="0"/>
                        </a:rPr>
                        <a:t>Illness</a:t>
                      </a:r>
                      <a:endParaRPr lang="en-US" sz="1200" b="0" i="0" u="none" strike="noStrike" dirty="0">
                        <a:solidFill>
                          <a:srgbClr val="000000"/>
                        </a:solidFill>
                        <a:effectLst/>
                        <a:latin typeface="Arial" panose="020B0604020202020204" pitchFamily="34" charset="0"/>
                      </a:endParaRPr>
                    </a:p>
                  </a:txBody>
                  <a:tcPr marL="7620" marR="7620" marT="7620" marB="0" anchor="b">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2708152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Phase 2: How well do the over-represented ICD-10 categories discriminate between being in the frailty cluster vs. any of the other clusters?</a:t>
            </a:r>
          </a:p>
        </p:txBody>
      </p:sp>
      <p:sp>
        <p:nvSpPr>
          <p:cNvPr id="3" name="Content Placeholder 2"/>
          <p:cNvSpPr>
            <a:spLocks noGrp="1"/>
          </p:cNvSpPr>
          <p:nvPr>
            <p:ph idx="1"/>
          </p:nvPr>
        </p:nvSpPr>
        <p:spPr>
          <a:xfrm>
            <a:off x="609600" y="1138686"/>
            <a:ext cx="10972801" cy="4925683"/>
          </a:xfrm>
        </p:spPr>
        <p:txBody>
          <a:bodyPr/>
          <a:lstStyle/>
          <a:p>
            <a:pPr marL="285750" indent="-285750">
              <a:buFont typeface="Arial" panose="020B0604020202020204" pitchFamily="34" charset="0"/>
              <a:buChar char="•"/>
            </a:pPr>
            <a:endParaRPr lang="en-US" sz="2800" dirty="0" smtClean="0"/>
          </a:p>
          <a:p>
            <a:endParaRPr lang="en-US" sz="28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Which </a:t>
            </a:r>
            <a:r>
              <a:rPr lang="en-US" sz="2400" dirty="0">
                <a:latin typeface="Arial" panose="020B0604020202020204" pitchFamily="34" charset="0"/>
                <a:cs typeface="Arial" panose="020B0604020202020204" pitchFamily="34" charset="0"/>
              </a:rPr>
              <a:t>model was able to best identify patients belonging to the </a:t>
            </a:r>
            <a:r>
              <a:rPr lang="en-US" sz="2400" dirty="0" smtClean="0">
                <a:latin typeface="Arial" panose="020B0604020202020204" pitchFamily="34" charset="0"/>
                <a:cs typeface="Arial" panose="020B0604020202020204" pitchFamily="34" charset="0"/>
              </a:rPr>
              <a:t>Frailty Cluster?</a:t>
            </a: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LACE &gt;= 10 – AUC .60</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HFRS – AUC .76</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Modified-HFRS – </a:t>
            </a:r>
            <a:r>
              <a:rPr lang="en-US" sz="2400" dirty="0">
                <a:latin typeface="Arial" panose="020B0604020202020204" pitchFamily="34" charset="0"/>
                <a:cs typeface="Arial" panose="020B0604020202020204" pitchFamily="34" charset="0"/>
              </a:rPr>
              <a:t>AUC .78</a:t>
            </a:r>
            <a:br>
              <a:rPr lang="en-US" sz="2400" dirty="0">
                <a:latin typeface="Arial" panose="020B0604020202020204" pitchFamily="34" charset="0"/>
                <a:cs typeface="Arial" panose="020B0604020202020204" pitchFamily="34" charset="0"/>
              </a:rPr>
            </a:br>
            <a:endParaRPr lang="en-US" sz="2400" dirty="0" smtClean="0">
              <a:latin typeface="Arial" panose="020B0604020202020204" pitchFamily="34" charset="0"/>
              <a:cs typeface="Arial" panose="020B0604020202020204" pitchFamily="34" charset="0"/>
            </a:endParaRPr>
          </a:p>
          <a:p>
            <a:r>
              <a:rPr lang="en-US" sz="2800" dirty="0" smtClean="0"/>
              <a:t> </a:t>
            </a:r>
            <a:endParaRPr lang="en-US" sz="2800" dirty="0"/>
          </a:p>
          <a:p>
            <a:endParaRPr lang="en-US" dirty="0" smtClean="0"/>
          </a:p>
          <a:p>
            <a:endParaRPr lang="en-US" dirty="0"/>
          </a:p>
        </p:txBody>
      </p:sp>
      <p:sp>
        <p:nvSpPr>
          <p:cNvPr id="6" name="Slide Number Placeholder 5"/>
          <p:cNvSpPr>
            <a:spLocks noGrp="1"/>
          </p:cNvSpPr>
          <p:nvPr>
            <p:ph type="sldNum" sz="quarter" idx="11"/>
          </p:nvPr>
        </p:nvSpPr>
        <p:spPr/>
        <p:txBody>
          <a:bodyPr/>
          <a:lstStyle/>
          <a:p>
            <a:fld id="{5E8BC936-0928-C346-B13E-04BD58031644}" type="slidenum">
              <a:rPr lang="en-US" smtClean="0"/>
              <a:pPr/>
              <a:t>15</a:t>
            </a:fld>
            <a:endParaRPr lang="en-US" dirty="0"/>
          </a:p>
        </p:txBody>
      </p:sp>
    </p:spTree>
    <p:extLst>
      <p:ext uri="{BB962C8B-B14F-4D97-AF65-F5344CB8AC3E}">
        <p14:creationId xmlns:p14="http://schemas.microsoft.com/office/powerpoint/2010/main" val="1551961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5E8BC936-0928-C346-B13E-04BD58031644}"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25" y="409907"/>
            <a:ext cx="5812252" cy="5964381"/>
          </a:xfrm>
          <a:prstGeom prst="rect">
            <a:avLst/>
          </a:prstGeom>
        </p:spPr>
      </p:pic>
      <p:sp>
        <p:nvSpPr>
          <p:cNvPr id="8" name="Rectangle 7"/>
          <p:cNvSpPr/>
          <p:nvPr/>
        </p:nvSpPr>
        <p:spPr>
          <a:xfrm>
            <a:off x="6317412" y="2017476"/>
            <a:ext cx="6096000" cy="3046988"/>
          </a:xfrm>
          <a:prstGeom prst="rect">
            <a:avLst/>
          </a:prstGeom>
        </p:spPr>
        <p:txBody>
          <a:bodyPr>
            <a:spAutoFit/>
          </a:bodyPr>
          <a:lstStyle/>
          <a:p>
            <a:pPr marL="571500" indent="-571500">
              <a:buFont typeface="Arial" panose="020B0604020202020204" pitchFamily="34" charset="0"/>
              <a:buChar char="•"/>
            </a:pPr>
            <a:r>
              <a:rPr lang="en-US" sz="2400" dirty="0">
                <a:latin typeface="Arial" panose="020B0604020202020204" pitchFamily="34" charset="0"/>
                <a:cs typeface="Arial" panose="020B0604020202020204" pitchFamily="34" charset="0"/>
              </a:rPr>
              <a:t>Use inverse of random forest </a:t>
            </a:r>
            <a:r>
              <a:rPr lang="en-US" sz="2400" dirty="0" smtClean="0">
                <a:latin typeface="Arial" panose="020B0604020202020204" pitchFamily="34" charset="0"/>
                <a:cs typeface="Arial" panose="020B0604020202020204" pitchFamily="34" charset="0"/>
              </a:rPr>
              <a:t>variable importance to </a:t>
            </a:r>
            <a:r>
              <a:rPr lang="en-US" sz="2400" dirty="0">
                <a:latin typeface="Arial" panose="020B0604020202020204" pitchFamily="34" charset="0"/>
                <a:cs typeface="Arial" panose="020B0604020202020204" pitchFamily="34" charset="0"/>
              </a:rPr>
              <a:t>calculate </a:t>
            </a:r>
            <a:r>
              <a:rPr lang="en-US" sz="2400" dirty="0" smtClean="0">
                <a:latin typeface="Arial" panose="020B0604020202020204" pitchFamily="34" charset="0"/>
                <a:cs typeface="Arial" panose="020B0604020202020204" pitchFamily="34" charset="0"/>
              </a:rPr>
              <a:t>a modified HFRS for </a:t>
            </a:r>
            <a:r>
              <a:rPr lang="en-US" sz="2400" dirty="0">
                <a:latin typeface="Arial" panose="020B0604020202020204" pitchFamily="34" charset="0"/>
                <a:cs typeface="Arial" panose="020B0604020202020204" pitchFamily="34" charset="0"/>
              </a:rPr>
              <a:t>each </a:t>
            </a:r>
            <a:r>
              <a:rPr lang="en-US" sz="2400" dirty="0" smtClean="0">
                <a:latin typeface="Arial" panose="020B0604020202020204" pitchFamily="34" charset="0"/>
                <a:cs typeface="Arial" panose="020B0604020202020204" pitchFamily="34" charset="0"/>
              </a:rPr>
              <a:t>patient</a:t>
            </a:r>
          </a:p>
          <a:p>
            <a:pPr marL="571500" indent="-5715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400" dirty="0">
                <a:latin typeface="Arial" panose="020B0604020202020204" pitchFamily="34" charset="0"/>
                <a:cs typeface="Arial" panose="020B0604020202020204" pitchFamily="34" charset="0"/>
              </a:rPr>
              <a:t>The rank of each </a:t>
            </a:r>
            <a:r>
              <a:rPr lang="en-US" sz="2400" dirty="0" smtClean="0">
                <a:latin typeface="Arial" panose="020B0604020202020204" pitchFamily="34" charset="0"/>
                <a:cs typeface="Arial" panose="020B0604020202020204" pitchFamily="34" charset="0"/>
              </a:rPr>
              <a:t>feature provides </a:t>
            </a:r>
            <a:r>
              <a:rPr lang="en-US" sz="2400" dirty="0">
                <a:latin typeface="Arial" panose="020B0604020202020204" pitchFamily="34" charset="0"/>
                <a:cs typeface="Arial" panose="020B0604020202020204" pitchFamily="34" charset="0"/>
              </a:rPr>
              <a:t>a weighting </a:t>
            </a:r>
            <a:r>
              <a:rPr lang="en-US" sz="2400" dirty="0" smtClean="0">
                <a:latin typeface="Arial" panose="020B0604020202020204" pitchFamily="34" charset="0"/>
                <a:cs typeface="Arial" panose="020B0604020202020204" pitchFamily="34" charset="0"/>
              </a:rPr>
              <a:t>as to </a:t>
            </a:r>
            <a:r>
              <a:rPr lang="en-US" sz="2400" dirty="0">
                <a:latin typeface="Arial" panose="020B0604020202020204" pitchFamily="34" charset="0"/>
                <a:cs typeface="Arial" panose="020B0604020202020204" pitchFamily="34" charset="0"/>
              </a:rPr>
              <a:t>how well each </a:t>
            </a:r>
            <a:r>
              <a:rPr lang="en-US" sz="2400" dirty="0" smtClean="0">
                <a:latin typeface="Arial" panose="020B0604020202020204" pitchFamily="34" charset="0"/>
                <a:cs typeface="Arial" panose="020B0604020202020204" pitchFamily="34" charset="0"/>
              </a:rPr>
              <a:t>ICD category correlates with </a:t>
            </a:r>
            <a:r>
              <a:rPr lang="en-US" sz="2400" dirty="0">
                <a:latin typeface="Arial" panose="020B0604020202020204" pitchFamily="34" charset="0"/>
                <a:cs typeface="Arial" panose="020B0604020202020204" pitchFamily="34" charset="0"/>
              </a:rPr>
              <a:t>advanced illness</a:t>
            </a:r>
          </a:p>
        </p:txBody>
      </p:sp>
    </p:spTree>
    <p:extLst>
      <p:ext uri="{BB962C8B-B14F-4D97-AF65-F5344CB8AC3E}">
        <p14:creationId xmlns:p14="http://schemas.microsoft.com/office/powerpoint/2010/main" val="974639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cs typeface="Arial" panose="020B0604020202020204" pitchFamily="34" charset="0"/>
              </a:rPr>
              <a:t>Results:  Association between developed score and outcomes (on an out of sample validation data set)</a:t>
            </a:r>
            <a:endParaRPr lang="en-US" dirty="0">
              <a:latin typeface="Arial" panose="020B0604020202020204" pitchFamily="34" charset="0"/>
              <a:cs typeface="Arial"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34909885"/>
              </p:ext>
            </p:extLst>
          </p:nvPr>
        </p:nvGraphicFramePr>
        <p:xfrm>
          <a:off x="888520" y="1522564"/>
          <a:ext cx="10200166" cy="2701635"/>
        </p:xfrm>
        <a:graphic>
          <a:graphicData uri="http://schemas.openxmlformats.org/drawingml/2006/table">
            <a:tbl>
              <a:tblPr/>
              <a:tblGrid>
                <a:gridCol w="4066066"/>
                <a:gridCol w="508000"/>
                <a:gridCol w="1257300"/>
                <a:gridCol w="1384300"/>
                <a:gridCol w="2120900"/>
                <a:gridCol w="863600"/>
              </a:tblGrid>
              <a:tr h="540327">
                <a:tc>
                  <a:txBody>
                    <a:bodyPr/>
                    <a:lstStyle/>
                    <a:p>
                      <a:pPr algn="ctr" fontAlgn="b"/>
                      <a:r>
                        <a:rPr lang="en-US" sz="1600" b="1" i="0" u="none" strike="noStrike" dirty="0" smtClean="0">
                          <a:solidFill>
                            <a:srgbClr val="000000"/>
                          </a:solidFill>
                          <a:effectLst/>
                          <a:latin typeface="Arial" panose="020B0604020202020204" pitchFamily="34" charset="0"/>
                        </a:rPr>
                        <a:t>Score-Outcome</a:t>
                      </a:r>
                      <a:endParaRPr lang="en-US" sz="1600" b="1" i="0" u="none" strike="noStrike" dirty="0">
                        <a:solidFill>
                          <a:srgbClr val="000000"/>
                        </a:solidFill>
                        <a:effectLst/>
                        <a:latin typeface="Arial" panose="020B0604020202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rPr>
                        <a:t>OR</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rPr>
                        <a:t>OR 95% CI</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rPr>
                        <a:t>OR Adjusted</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rPr>
                        <a:t>OR Adjusted 95% CI</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Arial" panose="020B0604020202020204" pitchFamily="34" charset="0"/>
                        </a:rPr>
                        <a:t>p-value</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0327">
                <a:tc>
                  <a:txBody>
                    <a:bodyPr/>
                    <a:lstStyle/>
                    <a:p>
                      <a:pPr algn="l" fontAlgn="b"/>
                      <a:r>
                        <a:rPr lang="en-US" sz="1600" b="0" i="0" u="none" strike="noStrike" dirty="0" smtClean="0">
                          <a:solidFill>
                            <a:srgbClr val="000000"/>
                          </a:solidFill>
                          <a:effectLst/>
                          <a:latin typeface="Arial" panose="020B0604020202020204" pitchFamily="34" charset="0"/>
                        </a:rPr>
                        <a:t>M-HFRS </a:t>
                      </a:r>
                      <a:r>
                        <a:rPr lang="en-US" sz="1600" b="0" i="0" u="none" strike="noStrike" dirty="0">
                          <a:solidFill>
                            <a:srgbClr val="000000"/>
                          </a:solidFill>
                          <a:effectLst/>
                          <a:latin typeface="Arial" panose="020B0604020202020204" pitchFamily="34" charset="0"/>
                        </a:rPr>
                        <a:t>- Readmission within 30 days</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1.06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0.95 - 1.19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1.03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0.92 - 1.16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0.30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r>
              <a:tr h="540327">
                <a:tc>
                  <a:txBody>
                    <a:bodyPr/>
                    <a:lstStyle/>
                    <a:p>
                      <a:pPr algn="l" fontAlgn="b"/>
                      <a:r>
                        <a:rPr lang="en-US" sz="1600" b="0" i="0" u="none" strike="noStrike" dirty="0">
                          <a:solidFill>
                            <a:srgbClr val="000000"/>
                          </a:solidFill>
                          <a:effectLst/>
                          <a:latin typeface="Arial" panose="020B0604020202020204" pitchFamily="34" charset="0"/>
                        </a:rPr>
                        <a:t>LACE &gt;= 10 - Readmission within 30 days</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2.40</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2.18 - 2.64</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 </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 </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&lt;.01</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r>
              <a:tr h="540327">
                <a:tc>
                  <a:txBody>
                    <a:bodyPr/>
                    <a:lstStyle/>
                    <a:p>
                      <a:pPr algn="l" fontAlgn="b"/>
                      <a:r>
                        <a:rPr lang="en-US" sz="1600" b="0" i="0" u="none" strike="noStrike" dirty="0" smtClean="0">
                          <a:solidFill>
                            <a:srgbClr val="000000"/>
                          </a:solidFill>
                          <a:effectLst/>
                          <a:latin typeface="Arial" panose="020B0604020202020204" pitchFamily="34" charset="0"/>
                        </a:rPr>
                        <a:t>M-HFRS </a:t>
                      </a:r>
                      <a:r>
                        <a:rPr lang="en-US" sz="1600" b="0" i="0" u="none" strike="noStrike" dirty="0">
                          <a:solidFill>
                            <a:srgbClr val="000000"/>
                          </a:solidFill>
                          <a:effectLst/>
                          <a:latin typeface="Arial" panose="020B0604020202020204" pitchFamily="34" charset="0"/>
                        </a:rPr>
                        <a:t>- Seen by Pall Care</a:t>
                      </a:r>
                    </a:p>
                  </a:txBody>
                  <a:tcPr marL="7620" marR="7620" marT="7620" marB="0" anchor="b">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2.46</a:t>
                      </a:r>
                    </a:p>
                  </a:txBody>
                  <a:tcPr marL="7620" marR="7620" marT="7620" marB="0" anchor="b">
                    <a:lnL>
                      <a:noFill/>
                    </a:lnL>
                    <a:lnR>
                      <a:noFill/>
                    </a:lnR>
                    <a:lnT w="38100" cap="flat" cmpd="sng" algn="ctr">
                      <a:solidFill>
                        <a:schemeClr val="tx1"/>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2.22 - 2.73</a:t>
                      </a:r>
                    </a:p>
                  </a:txBody>
                  <a:tcPr marL="7620" marR="7620" marT="7620" marB="0" anchor="b">
                    <a:lnL>
                      <a:noFill/>
                    </a:lnL>
                    <a:lnR>
                      <a:noFill/>
                    </a:lnR>
                    <a:lnT w="38100" cap="flat" cmpd="sng" algn="ctr">
                      <a:solidFill>
                        <a:schemeClr val="tx1"/>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2.08</a:t>
                      </a:r>
                    </a:p>
                  </a:txBody>
                  <a:tcPr marL="7620" marR="7620" marT="7620" marB="0" anchor="b">
                    <a:lnL>
                      <a:noFill/>
                    </a:lnL>
                    <a:lnR>
                      <a:noFill/>
                    </a:lnR>
                    <a:lnT w="38100" cap="flat" cmpd="sng" algn="ctr">
                      <a:solidFill>
                        <a:schemeClr val="tx1"/>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1.87 - 2.31</a:t>
                      </a:r>
                    </a:p>
                  </a:txBody>
                  <a:tcPr marL="7620" marR="7620" marT="7620" marB="0" anchor="b">
                    <a:lnL>
                      <a:noFill/>
                    </a:lnL>
                    <a:lnR>
                      <a:noFill/>
                    </a:lnR>
                    <a:lnT w="38100" cap="flat" cmpd="sng" algn="ctr">
                      <a:solidFill>
                        <a:schemeClr val="tx1"/>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Arial" panose="020B0604020202020204" pitchFamily="34" charset="0"/>
                        </a:rPr>
                        <a:t>&lt;.01</a:t>
                      </a:r>
                    </a:p>
                  </a:txBody>
                  <a:tcPr marL="7620" marR="7620" marT="7620" marB="0" anchor="b">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solidFill>
                      <a:srgbClr val="D9D9D9"/>
                    </a:solidFill>
                  </a:tcPr>
                </a:tc>
              </a:tr>
              <a:tr h="540327">
                <a:tc>
                  <a:txBody>
                    <a:bodyPr/>
                    <a:lstStyle/>
                    <a:p>
                      <a:pPr algn="l" fontAlgn="b"/>
                      <a:r>
                        <a:rPr lang="en-US" sz="1600" b="0" i="0" u="none" strike="noStrike" dirty="0">
                          <a:solidFill>
                            <a:srgbClr val="000000"/>
                          </a:solidFill>
                          <a:effectLst/>
                          <a:latin typeface="Arial" panose="020B0604020202020204" pitchFamily="34" charset="0"/>
                        </a:rPr>
                        <a:t>LACE &gt;= 10 - Seen by Pall Care</a:t>
                      </a:r>
                    </a:p>
                  </a:txBody>
                  <a:tcPr marL="7620" marR="7620" marT="7620" marB="0" anchor="b">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1.26</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1.13 - 1.40</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 </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 </a:t>
                      </a:r>
                    </a:p>
                  </a:txBody>
                  <a:tcPr marL="7620" marR="7620" marT="7620" marB="0" anchor="b">
                    <a:lnL>
                      <a:noFill/>
                    </a:lnL>
                    <a:lnR>
                      <a:noFill/>
                    </a:lnR>
                    <a:lnT>
                      <a:noFill/>
                    </a:lnT>
                    <a:lnB w="381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Arial" panose="020B0604020202020204" pitchFamily="34" charset="0"/>
                        </a:rPr>
                        <a:t>&lt;.01</a:t>
                      </a:r>
                    </a:p>
                  </a:txBody>
                  <a:tcPr marL="7620" marR="7620" marT="7620" marB="0" anchor="b">
                    <a:lnL>
                      <a:noFill/>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1"/>
          </p:nvPr>
        </p:nvSpPr>
        <p:spPr/>
        <p:txBody>
          <a:bodyPr/>
          <a:lstStyle/>
          <a:p>
            <a:fld id="{5E8BC936-0928-C346-B13E-04BD58031644}" type="slidenum">
              <a:rPr lang="en-US" smtClean="0"/>
              <a:pPr/>
              <a:t>17</a:t>
            </a:fld>
            <a:endParaRPr lang="en-US" dirty="0"/>
          </a:p>
        </p:txBody>
      </p:sp>
    </p:spTree>
    <p:extLst>
      <p:ext uri="{BB962C8B-B14F-4D97-AF65-F5344CB8AC3E}">
        <p14:creationId xmlns:p14="http://schemas.microsoft.com/office/powerpoint/2010/main" val="25130302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38685-0639-6046-AE91-EAD99FCC6546}"/>
              </a:ext>
            </a:extLst>
          </p:cNvPr>
          <p:cNvSpPr>
            <a:spLocks noGrp="1"/>
          </p:cNvSpPr>
          <p:nvPr>
            <p:ph type="title"/>
          </p:nvPr>
        </p:nvSpPr>
        <p:spPr/>
        <p:txBody>
          <a:bodyPr/>
          <a:lstStyle/>
          <a:p>
            <a:r>
              <a:rPr lang="en-US" sz="2800" dirty="0" smtClean="0">
                <a:latin typeface="Arial" panose="020B0604020202020204" pitchFamily="34" charset="0"/>
                <a:cs typeface="Arial" panose="020B0604020202020204" pitchFamily="34" charset="0"/>
              </a:rPr>
              <a:t>Summary:</a:t>
            </a:r>
            <a:endParaRPr lang="en-US"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16C998E0-AC1A-9C48-AA42-475409BACE35}"/>
              </a:ext>
            </a:extLst>
          </p:cNvPr>
          <p:cNvSpPr>
            <a:spLocks noGrp="1"/>
          </p:cNvSpPr>
          <p:nvPr>
            <p:ph idx="1"/>
          </p:nvPr>
        </p:nvSpPr>
        <p:spPr/>
        <p:txBody>
          <a:bodyPr/>
          <a:lstStyle/>
          <a:p>
            <a:r>
              <a:rPr lang="en-US" sz="2400" dirty="0" smtClean="0">
                <a:latin typeface="Arial" panose="020B0604020202020204" pitchFamily="34" charset="0"/>
                <a:cs typeface="Arial" panose="020B0604020202020204" pitchFamily="34" charset="0"/>
              </a:rPr>
              <a:t>LACE </a:t>
            </a:r>
            <a:r>
              <a:rPr lang="en-US" sz="2400" dirty="0">
                <a:latin typeface="Arial" panose="020B0604020202020204" pitchFamily="34" charset="0"/>
                <a:cs typeface="Arial" panose="020B0604020202020204" pitchFamily="34" charset="0"/>
              </a:rPr>
              <a:t>&gt;= 10 is </a:t>
            </a:r>
            <a:r>
              <a:rPr lang="en-US" sz="2400" dirty="0">
                <a:latin typeface="Arial" panose="020B0604020202020204" pitchFamily="34" charset="0"/>
                <a:cs typeface="Arial" panose="020B0604020202020204" pitchFamily="34" charset="0"/>
              </a:rPr>
              <a:t>more strongly </a:t>
            </a:r>
            <a:r>
              <a:rPr lang="en-US" sz="2400" dirty="0">
                <a:latin typeface="Arial" panose="020B0604020202020204" pitchFamily="34" charset="0"/>
                <a:cs typeface="Arial" panose="020B0604020202020204" pitchFamily="34" charset="0"/>
              </a:rPr>
              <a:t>associated with the risk of readmission within 30 days.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adjusted </a:t>
            </a:r>
            <a:r>
              <a:rPr lang="en-US" sz="2400" dirty="0" smtClean="0">
                <a:latin typeface="Arial" panose="020B0604020202020204" pitchFamily="34" charset="0"/>
                <a:cs typeface="Arial" panose="020B0604020202020204" pitchFamily="34" charset="0"/>
              </a:rPr>
              <a:t>M-HFRS </a:t>
            </a:r>
            <a:r>
              <a:rPr lang="en-US" sz="2400" dirty="0">
                <a:latin typeface="Arial" panose="020B0604020202020204" pitchFamily="34" charset="0"/>
                <a:cs typeface="Arial" panose="020B0604020202020204" pitchFamily="34" charset="0"/>
              </a:rPr>
              <a:t>is more strongly associated with being seen by the palliative care service.  </a:t>
            </a:r>
          </a:p>
        </p:txBody>
      </p:sp>
      <p:sp>
        <p:nvSpPr>
          <p:cNvPr id="5" name="Slide Number Placeholder 4">
            <a:extLst>
              <a:ext uri="{FF2B5EF4-FFF2-40B4-BE49-F238E27FC236}">
                <a16:creationId xmlns:a16="http://schemas.microsoft.com/office/drawing/2014/main" xmlns="" id="{337B648F-BCA2-3745-A3D9-4D3C8AE495C7}"/>
              </a:ext>
            </a:extLst>
          </p:cNvPr>
          <p:cNvSpPr>
            <a:spLocks noGrp="1"/>
          </p:cNvSpPr>
          <p:nvPr>
            <p:ph type="sldNum" sz="quarter" idx="11"/>
          </p:nvPr>
        </p:nvSpPr>
        <p:spPr/>
        <p:txBody>
          <a:bodyPr/>
          <a:lstStyle/>
          <a:p>
            <a:fld id="{5E8BC936-0928-C346-B13E-04BD58031644}" type="slidenum">
              <a:rPr lang="en-US" smtClean="0"/>
              <a:pPr/>
              <a:t>18</a:t>
            </a:fld>
            <a:endParaRPr lang="en-US" dirty="0"/>
          </a:p>
        </p:txBody>
      </p:sp>
    </p:spTree>
    <p:extLst>
      <p:ext uri="{BB962C8B-B14F-4D97-AF65-F5344CB8AC3E}">
        <p14:creationId xmlns:p14="http://schemas.microsoft.com/office/powerpoint/2010/main" val="1608385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50000"/>
                  </a:schemeClr>
                </a:solidFill>
                <a:latin typeface="+mj-lt"/>
              </a:rPr>
              <a:t>  </a:t>
            </a:r>
            <a:r>
              <a:rPr lang="en-US" sz="2800" dirty="0" smtClean="0">
                <a:latin typeface="Arial" panose="020B0604020202020204" pitchFamily="34" charset="0"/>
                <a:cs typeface="Arial" panose="020B0604020202020204" pitchFamily="34" charset="0"/>
              </a:rPr>
              <a:t>Future Plans</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latin typeface="+mj-lt"/>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Plan to pilot at one of our community hospitals</a:t>
            </a: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Calculate the score every morning for admitted patients</a:t>
            </a: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This will involve use of R services in SQL Server</a:t>
            </a: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Display score alongside LACE score in a Tableau dashboard </a:t>
            </a: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Periodic re-training of model to account for model drift</a:t>
            </a:r>
          </a:p>
          <a:p>
            <a:endParaRPr lang="en-US" dirty="0">
              <a:latin typeface="+mj-lt"/>
            </a:endParaRPr>
          </a:p>
          <a:p>
            <a:pPr marL="285750" indent="-285750">
              <a:buFont typeface="Arial" panose="020B0604020202020204" pitchFamily="34" charset="0"/>
              <a:buChar char="•"/>
            </a:pPr>
            <a:endParaRPr lang="en-US" dirty="0">
              <a:latin typeface="+mj-lt"/>
            </a:endParaRPr>
          </a:p>
        </p:txBody>
      </p:sp>
      <p:sp>
        <p:nvSpPr>
          <p:cNvPr id="5" name="Slide Number Placeholder 4"/>
          <p:cNvSpPr>
            <a:spLocks noGrp="1"/>
          </p:cNvSpPr>
          <p:nvPr>
            <p:ph type="sldNum" sz="quarter" idx="11"/>
          </p:nvPr>
        </p:nvSpPr>
        <p:spPr/>
        <p:txBody>
          <a:bodyPr/>
          <a:lstStyle/>
          <a:p>
            <a:fld id="{5E8BC936-0928-C346-B13E-04BD58031644}" type="slidenum">
              <a:rPr lang="en-US" smtClean="0">
                <a:latin typeface="+mj-lt"/>
              </a:rPr>
              <a:pPr/>
              <a:t>19</a:t>
            </a:fld>
            <a:endParaRPr lang="en-US" dirty="0">
              <a:latin typeface="+mj-lt"/>
            </a:endParaRPr>
          </a:p>
        </p:txBody>
      </p:sp>
    </p:spTree>
    <p:extLst>
      <p:ext uri="{BB962C8B-B14F-4D97-AF65-F5344CB8AC3E}">
        <p14:creationId xmlns:p14="http://schemas.microsoft.com/office/powerpoint/2010/main" val="709312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33110"/>
            <a:ext cx="10972801" cy="796925"/>
          </a:xfrm>
        </p:spPr>
        <p:txBody>
          <a:bodyPr/>
          <a:lstStyle/>
          <a:p>
            <a:pPr algn="ctr"/>
            <a:r>
              <a:rPr lang="en-US" dirty="0" smtClean="0">
                <a:latin typeface="Arial" panose="020B0604020202020204" pitchFamily="34" charset="0"/>
                <a:cs typeface="Arial" panose="020B0604020202020204" pitchFamily="34" charset="0"/>
              </a:rPr>
              <a:t>Agenda</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2"/>
          </p:nvPr>
        </p:nvSpPr>
        <p:spPr>
          <a:xfrm>
            <a:off x="609600" y="1636776"/>
            <a:ext cx="10972801" cy="4306824"/>
          </a:xfrm>
        </p:spPr>
        <p:txBody>
          <a:bodyPr/>
          <a:lstStyle/>
          <a:p>
            <a:r>
              <a:rPr lang="en-US" dirty="0" smtClean="0">
                <a:solidFill>
                  <a:schemeClr val="tx1"/>
                </a:solidFill>
                <a:latin typeface="Arial" panose="020B0604020202020204" pitchFamily="34" charset="0"/>
                <a:cs typeface="Arial" panose="020B0604020202020204" pitchFamily="34" charset="0"/>
              </a:rPr>
              <a:t>Definitions</a:t>
            </a:r>
          </a:p>
          <a:p>
            <a:r>
              <a:rPr lang="en-US" dirty="0" smtClean="0">
                <a:solidFill>
                  <a:schemeClr val="tx1"/>
                </a:solidFill>
                <a:latin typeface="Arial" panose="020B0604020202020204" pitchFamily="34" charset="0"/>
                <a:cs typeface="Arial" panose="020B0604020202020204" pitchFamily="34" charset="0"/>
              </a:rPr>
              <a:t>Problem Description</a:t>
            </a:r>
            <a:endParaRPr lang="en-US" dirty="0" smtClean="0">
              <a:solidFill>
                <a:schemeClr val="tx1"/>
              </a:solidFill>
              <a:latin typeface="Arial" panose="020B0604020202020204" pitchFamily="34" charset="0"/>
              <a:cs typeface="Arial" panose="020B0604020202020204" pitchFamily="34" charset="0"/>
            </a:endParaRPr>
          </a:p>
          <a:p>
            <a:r>
              <a:rPr lang="en-US" dirty="0" smtClean="0">
                <a:solidFill>
                  <a:schemeClr val="tx1"/>
                </a:solidFill>
                <a:latin typeface="Arial" panose="020B0604020202020204" pitchFamily="34" charset="0"/>
                <a:cs typeface="Arial" panose="020B0604020202020204" pitchFamily="34" charset="0"/>
              </a:rPr>
              <a:t>Objective</a:t>
            </a:r>
          </a:p>
          <a:p>
            <a:r>
              <a:rPr lang="en-US" dirty="0" smtClean="0">
                <a:solidFill>
                  <a:schemeClr val="tx1"/>
                </a:solidFill>
                <a:latin typeface="Arial" panose="020B0604020202020204" pitchFamily="34" charset="0"/>
                <a:cs typeface="Arial" panose="020B0604020202020204" pitchFamily="34" charset="0"/>
              </a:rPr>
              <a:t>Methods</a:t>
            </a:r>
          </a:p>
          <a:p>
            <a:r>
              <a:rPr lang="en-US" dirty="0">
                <a:solidFill>
                  <a:schemeClr val="tx1"/>
                </a:solidFill>
                <a:latin typeface="Arial" panose="020B0604020202020204" pitchFamily="34" charset="0"/>
                <a:cs typeface="Arial" panose="020B0604020202020204" pitchFamily="34" charset="0"/>
              </a:rPr>
              <a:t>Results</a:t>
            </a:r>
          </a:p>
          <a:p>
            <a:r>
              <a:rPr lang="en-US" dirty="0" smtClean="0">
                <a:solidFill>
                  <a:schemeClr val="tx1"/>
                </a:solidFill>
                <a:latin typeface="Arial" panose="020B0604020202020204" pitchFamily="34" charset="0"/>
                <a:cs typeface="Arial" panose="020B0604020202020204" pitchFamily="34" charset="0"/>
              </a:rPr>
              <a:t>Summary and Future Plans</a:t>
            </a:r>
            <a:endParaRPr lang="en-US" dirty="0" smtClean="0">
              <a:solidFill>
                <a:schemeClr val="tx1"/>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p>
        </p:txBody>
      </p:sp>
      <p:sp>
        <p:nvSpPr>
          <p:cNvPr id="6" name="Slide Number Placeholder 5"/>
          <p:cNvSpPr>
            <a:spLocks noGrp="1"/>
          </p:cNvSpPr>
          <p:nvPr>
            <p:ph type="sldNum" sz="quarter" idx="14"/>
          </p:nvPr>
        </p:nvSpPr>
        <p:spPr/>
        <p:txBody>
          <a:bodyPr/>
          <a:lstStyle/>
          <a:p>
            <a:fld id="{5E8BC936-0928-C346-B13E-04BD58031644}" type="slidenum">
              <a:rPr lang="en-US" smtClean="0">
                <a:solidFill>
                  <a:srgbClr val="53565A"/>
                </a:solidFill>
              </a:rPr>
              <a:pPr/>
              <a:t>2</a:t>
            </a:fld>
            <a:endParaRPr lang="en-US" dirty="0">
              <a:solidFill>
                <a:srgbClr val="53565A"/>
              </a:solidFill>
            </a:endParaRPr>
          </a:p>
        </p:txBody>
      </p:sp>
    </p:spTree>
    <p:extLst>
      <p:ext uri="{BB962C8B-B14F-4D97-AF65-F5344CB8AC3E}">
        <p14:creationId xmlns:p14="http://schemas.microsoft.com/office/powerpoint/2010/main" val="1916963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5E8BC936-0928-C346-B13E-04BD58031644}" type="slidenum">
              <a:rPr lang="en-US" smtClean="0"/>
              <a:pPr/>
              <a:t>20</a:t>
            </a:fld>
            <a:endParaRPr lang="en-US" dirty="0"/>
          </a:p>
        </p:txBody>
      </p:sp>
      <p:sp>
        <p:nvSpPr>
          <p:cNvPr id="6" name="Text Placeholder 5"/>
          <p:cNvSpPr>
            <a:spLocks noGrp="1"/>
          </p:cNvSpPr>
          <p:nvPr>
            <p:ph type="body" sz="quarter" idx="12"/>
          </p:nvPr>
        </p:nvSpPr>
        <p:spPr>
          <a:xfrm>
            <a:off x="611717" y="517585"/>
            <a:ext cx="7190316" cy="5427603"/>
          </a:xfrm>
        </p:spPr>
        <p:txBody>
          <a:bodyPr/>
          <a:lstStyle/>
          <a:p>
            <a:r>
              <a:rPr lang="en-US" dirty="0" smtClean="0">
                <a:latin typeface="Arial" panose="020B0604020202020204" pitchFamily="34" charset="0"/>
                <a:cs typeface="Arial" panose="020B0604020202020204" pitchFamily="34" charset="0"/>
              </a:rPr>
              <a:t>Thank You</a:t>
            </a:r>
            <a:endParaRPr lang="en-US" dirty="0" smtClean="0"/>
          </a:p>
          <a:p>
            <a:r>
              <a:rPr lang="en-US" sz="3600" dirty="0" smtClean="0">
                <a:solidFill>
                  <a:schemeClr val="tx1"/>
                </a:solidFill>
              </a:rPr>
              <a:t> </a:t>
            </a:r>
            <a:endParaRPr lang="en-US" sz="3600" dirty="0" smtClean="0">
              <a:solidFill>
                <a:schemeClr val="tx1"/>
              </a:solidFill>
            </a:endParaRPr>
          </a:p>
          <a:p>
            <a:endParaRPr lang="en-US" dirty="0"/>
          </a:p>
        </p:txBody>
      </p:sp>
    </p:spTree>
    <p:extLst>
      <p:ext uri="{BB962C8B-B14F-4D97-AF65-F5344CB8AC3E}">
        <p14:creationId xmlns:p14="http://schemas.microsoft.com/office/powerpoint/2010/main" val="3982710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5E8BC936-0928-C346-B13E-04BD58031644}" type="slidenum">
              <a:rPr lang="en-US" smtClean="0"/>
              <a:pPr/>
              <a:t>21</a:t>
            </a:fld>
            <a:endParaRPr lang="en-US" dirty="0"/>
          </a:p>
        </p:txBody>
      </p:sp>
      <p:sp>
        <p:nvSpPr>
          <p:cNvPr id="6" name="Text Placeholder 5"/>
          <p:cNvSpPr>
            <a:spLocks noGrp="1"/>
          </p:cNvSpPr>
          <p:nvPr>
            <p:ph type="body" sz="quarter" idx="12"/>
          </p:nvPr>
        </p:nvSpPr>
        <p:spPr>
          <a:xfrm>
            <a:off x="611717" y="517585"/>
            <a:ext cx="7190316" cy="5427603"/>
          </a:xfrm>
        </p:spPr>
        <p:txBody>
          <a:bodyPr/>
          <a:lstStyle/>
          <a:p>
            <a:r>
              <a:rPr lang="en-US" dirty="0" smtClean="0">
                <a:latin typeface="Arial" panose="020B0604020202020204" pitchFamily="34" charset="0"/>
                <a:cs typeface="Arial" panose="020B0604020202020204" pitchFamily="34" charset="0"/>
              </a:rPr>
              <a:t>Reference Slides</a:t>
            </a:r>
            <a:endParaRPr lang="en-US" dirty="0" smtClean="0">
              <a:latin typeface="Arial" panose="020B0604020202020204" pitchFamily="34" charset="0"/>
              <a:cs typeface="Arial" panose="020B0604020202020204" pitchFamily="34" charset="0"/>
            </a:endParaRPr>
          </a:p>
          <a:p>
            <a:endParaRPr lang="en-US" dirty="0" smtClean="0"/>
          </a:p>
          <a:p>
            <a:r>
              <a:rPr lang="en-US" sz="3600" dirty="0" smtClean="0">
                <a:solidFill>
                  <a:schemeClr val="tx1"/>
                </a:solidFill>
              </a:rPr>
              <a:t> </a:t>
            </a:r>
            <a:endParaRPr lang="en-US" sz="3600" dirty="0" smtClean="0">
              <a:solidFill>
                <a:schemeClr val="tx1"/>
              </a:solidFill>
            </a:endParaRPr>
          </a:p>
          <a:p>
            <a:endParaRPr lang="en-US" dirty="0"/>
          </a:p>
        </p:txBody>
      </p:sp>
    </p:spTree>
    <p:extLst>
      <p:ext uri="{BB962C8B-B14F-4D97-AF65-F5344CB8AC3E}">
        <p14:creationId xmlns:p14="http://schemas.microsoft.com/office/powerpoint/2010/main" val="2061274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50000"/>
                  </a:schemeClr>
                </a:solidFill>
                <a:latin typeface="Arial" panose="020B0604020202020204" pitchFamily="34" charset="0"/>
                <a:cs typeface="Arial" panose="020B0604020202020204" pitchFamily="34" charset="0"/>
              </a:rPr>
              <a:t>Data Table </a:t>
            </a:r>
            <a:r>
              <a:rPr lang="en-US" dirty="0" smtClean="0">
                <a:solidFill>
                  <a:schemeClr val="tx1">
                    <a:lumMod val="50000"/>
                  </a:schemeClr>
                </a:solidFill>
                <a:latin typeface="Arial" panose="020B0604020202020204" pitchFamily="34" charset="0"/>
                <a:cs typeface="Arial" panose="020B0604020202020204" pitchFamily="34" charset="0"/>
              </a:rPr>
              <a:t>Structure (R Package: dplyr)</a:t>
            </a: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p:txBody>
          <a:bodyPr/>
          <a:lstStyle/>
          <a:p>
            <a:fld id="{5E8BC936-0928-C346-B13E-04BD58031644}" type="slidenum">
              <a:rPr lang="en-US" smtClean="0"/>
              <a:pPr/>
              <a:t>22</a:t>
            </a:fld>
            <a:endParaRPr lang="en-US" dirty="0"/>
          </a:p>
        </p:txBody>
      </p:sp>
      <p:pic>
        <p:nvPicPr>
          <p:cNvPr id="9" name="Picture 8"/>
          <p:cNvPicPr>
            <a:picLocks noChangeAspect="1"/>
          </p:cNvPicPr>
          <p:nvPr/>
        </p:nvPicPr>
        <p:blipFill>
          <a:blip r:embed="rId3"/>
          <a:stretch>
            <a:fillRect/>
          </a:stretch>
        </p:blipFill>
        <p:spPr>
          <a:xfrm>
            <a:off x="250971" y="988291"/>
            <a:ext cx="11856315" cy="5153353"/>
          </a:xfrm>
          <a:prstGeom prst="rect">
            <a:avLst/>
          </a:prstGeom>
        </p:spPr>
      </p:pic>
    </p:spTree>
    <p:extLst>
      <p:ext uri="{BB962C8B-B14F-4D97-AF65-F5344CB8AC3E}">
        <p14:creationId xmlns:p14="http://schemas.microsoft.com/office/powerpoint/2010/main" val="2332585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Phase 1: </a:t>
            </a:r>
            <a:r>
              <a:rPr lang="en-US" dirty="0" smtClean="0">
                <a:latin typeface="Arial" panose="020B0604020202020204" pitchFamily="34" charset="0"/>
                <a:cs typeface="Arial" panose="020B0604020202020204" pitchFamily="34" charset="0"/>
              </a:rPr>
              <a:t>Clustering Details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Need to compute pairwise distances between all observations in data set</a:t>
            </a: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Used Gower’s Method to handle distance computation for mixed data types (continuous and binary)</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Continuous Data:  Range Normalized Manhattan Distance</a:t>
            </a:r>
          </a:p>
          <a:p>
            <a:pPr fontAlgn="base"/>
            <a:endParaRPr lang="en-US" dirty="0">
              <a:latin typeface="+mj-lt"/>
            </a:endParaRPr>
          </a:p>
          <a:p>
            <a:pPr fontAlgn="base"/>
            <a:r>
              <a:rPr lang="en-US" dirty="0" smtClean="0">
                <a:latin typeface="Arial" panose="020B0604020202020204" pitchFamily="34" charset="0"/>
                <a:cs typeface="Arial" panose="020B0604020202020204" pitchFamily="34" charset="0"/>
              </a:rPr>
              <a:t>Binary Data: Dice Coefficient</a:t>
            </a:r>
          </a:p>
          <a:p>
            <a:pPr fontAlgn="base"/>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 number of </a:t>
            </a:r>
            <a:r>
              <a:rPr lang="en-US" dirty="0" smtClean="0">
                <a:latin typeface="Arial" panose="020B0604020202020204" pitchFamily="34" charset="0"/>
                <a:cs typeface="Arial" panose="020B0604020202020204" pitchFamily="34" charset="0"/>
              </a:rPr>
              <a:t>1s </a:t>
            </a:r>
            <a:r>
              <a:rPr lang="en-US" dirty="0">
                <a:latin typeface="Arial" panose="020B0604020202020204" pitchFamily="34" charset="0"/>
                <a:cs typeface="Arial" panose="020B0604020202020204" pitchFamily="34" charset="0"/>
              </a:rPr>
              <a:t>for both </a:t>
            </a:r>
            <a:r>
              <a:rPr lang="en-US" dirty="0" smtClean="0">
                <a:latin typeface="Arial" panose="020B0604020202020204" pitchFamily="34" charset="0"/>
                <a:cs typeface="Arial" panose="020B0604020202020204" pitchFamily="34" charset="0"/>
              </a:rPr>
              <a:t>observations</a:t>
            </a:r>
            <a:endParaRPr lang="en-US" dirty="0">
              <a:latin typeface="Arial" panose="020B0604020202020204" pitchFamily="34" charset="0"/>
              <a:cs typeface="Arial" panose="020B0604020202020204" pitchFamily="34" charset="0"/>
            </a:endParaRPr>
          </a:p>
          <a:p>
            <a:pPr fontAlgn="base"/>
            <a:r>
              <a:rPr lang="en-US" dirty="0">
                <a:latin typeface="Arial" panose="020B0604020202020204" pitchFamily="34" charset="0"/>
                <a:cs typeface="Arial" panose="020B0604020202020204" pitchFamily="34" charset="0"/>
              </a:rPr>
              <a:t>b - number </a:t>
            </a:r>
            <a:r>
              <a:rPr lang="en-US" dirty="0" smtClean="0">
                <a:latin typeface="Arial" panose="020B0604020202020204" pitchFamily="34" charset="0"/>
                <a:cs typeface="Arial" panose="020B0604020202020204" pitchFamily="34" charset="0"/>
              </a:rPr>
              <a:t>of 1s </a:t>
            </a:r>
            <a:r>
              <a:rPr lang="en-US" dirty="0">
                <a:latin typeface="Arial" panose="020B0604020202020204" pitchFamily="34" charset="0"/>
                <a:cs typeface="Arial" panose="020B0604020202020204" pitchFamily="34" charset="0"/>
              </a:rPr>
              <a:t>for </a:t>
            </a:r>
            <a:r>
              <a:rPr lang="en-US" dirty="0" smtClean="0">
                <a:latin typeface="Arial" panose="020B0604020202020204" pitchFamily="34" charset="0"/>
                <a:cs typeface="Arial" panose="020B0604020202020204" pitchFamily="34" charset="0"/>
              </a:rPr>
              <a:t>observation A and 0s </a:t>
            </a:r>
            <a:r>
              <a:rPr lang="en-US" dirty="0">
                <a:latin typeface="Arial" panose="020B0604020202020204" pitchFamily="34" charset="0"/>
                <a:cs typeface="Arial" panose="020B0604020202020204" pitchFamily="34" charset="0"/>
              </a:rPr>
              <a:t>for </a:t>
            </a:r>
            <a:r>
              <a:rPr lang="en-US" dirty="0" smtClean="0">
                <a:latin typeface="Arial" panose="020B0604020202020204" pitchFamily="34" charset="0"/>
                <a:cs typeface="Arial" panose="020B0604020202020204" pitchFamily="34" charset="0"/>
              </a:rPr>
              <a:t>observation B</a:t>
            </a:r>
            <a:endParaRPr lang="en-US" dirty="0">
              <a:latin typeface="Arial" panose="020B0604020202020204" pitchFamily="34" charset="0"/>
              <a:cs typeface="Arial" panose="020B0604020202020204" pitchFamily="34" charset="0"/>
            </a:endParaRPr>
          </a:p>
          <a:p>
            <a:pPr fontAlgn="base"/>
            <a:r>
              <a:rPr lang="en-US" dirty="0">
                <a:latin typeface="Arial" panose="020B0604020202020204" pitchFamily="34" charset="0"/>
                <a:cs typeface="Arial" panose="020B0604020202020204" pitchFamily="34" charset="0"/>
              </a:rPr>
              <a:t>c - number of </a:t>
            </a:r>
            <a:r>
              <a:rPr lang="en-US" dirty="0" smtClean="0">
                <a:latin typeface="Arial" panose="020B0604020202020204" pitchFamily="34" charset="0"/>
                <a:cs typeface="Arial" panose="020B0604020202020204" pitchFamily="34" charset="0"/>
              </a:rPr>
              <a:t> 0s </a:t>
            </a:r>
            <a:r>
              <a:rPr lang="en-US" dirty="0">
                <a:latin typeface="Arial" panose="020B0604020202020204" pitchFamily="34" charset="0"/>
                <a:cs typeface="Arial" panose="020B0604020202020204" pitchFamily="34" charset="0"/>
              </a:rPr>
              <a:t>for </a:t>
            </a:r>
            <a:r>
              <a:rPr lang="en-US" dirty="0" smtClean="0">
                <a:latin typeface="Arial" panose="020B0604020202020204" pitchFamily="34" charset="0"/>
                <a:cs typeface="Arial" panose="020B0604020202020204" pitchFamily="34" charset="0"/>
              </a:rPr>
              <a:t>observation A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1s for observation B</a:t>
            </a:r>
            <a:endParaRPr lang="en-US" dirty="0">
              <a:latin typeface="Arial" panose="020B0604020202020204" pitchFamily="34" charset="0"/>
              <a:cs typeface="Arial" panose="020B0604020202020204" pitchFamily="34" charset="0"/>
            </a:endParaRPr>
          </a:p>
          <a:p>
            <a:pPr fontAlgn="base"/>
            <a:r>
              <a:rPr lang="en-US" dirty="0">
                <a:latin typeface="Arial" panose="020B0604020202020204" pitchFamily="34" charset="0"/>
                <a:cs typeface="Arial" panose="020B0604020202020204" pitchFamily="34" charset="0"/>
              </a:rPr>
              <a:t>d - number of </a:t>
            </a:r>
            <a:r>
              <a:rPr lang="en-US" dirty="0" smtClean="0">
                <a:latin typeface="Arial" panose="020B0604020202020204" pitchFamily="34" charset="0"/>
                <a:cs typeface="Arial" panose="020B0604020202020204" pitchFamily="34" charset="0"/>
              </a:rPr>
              <a:t>0s for both observations</a:t>
            </a:r>
          </a:p>
          <a:p>
            <a:pPr fontAlgn="base"/>
            <a:endParaRPr lang="en-US" dirty="0"/>
          </a:p>
          <a:p>
            <a:pPr fontAlgn="base"/>
            <a:endParaRPr lang="en-US" dirty="0"/>
          </a:p>
          <a:p>
            <a:pPr marL="457200" lvl="1" indent="-285750">
              <a:buFont typeface="Wingdings" panose="05000000000000000000" pitchFamily="2" charset="2"/>
              <a:buChar char="Ø"/>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5" name="Slide Number Placeholder 4"/>
          <p:cNvSpPr>
            <a:spLocks noGrp="1"/>
          </p:cNvSpPr>
          <p:nvPr>
            <p:ph type="sldNum" sz="quarter" idx="11"/>
          </p:nvPr>
        </p:nvSpPr>
        <p:spPr/>
        <p:txBody>
          <a:bodyPr/>
          <a:lstStyle/>
          <a:p>
            <a:fld id="{5E8BC936-0928-C346-B13E-04BD58031644}" type="slidenum">
              <a:rPr lang="en-US" smtClean="0"/>
              <a:pPr/>
              <a:t>23</a:t>
            </a:fld>
            <a:endParaRPr lang="en-US" dirty="0"/>
          </a:p>
        </p:txBody>
      </p:sp>
      <p:pic>
        <p:nvPicPr>
          <p:cNvPr id="4" name="Picture 3"/>
          <p:cNvPicPr>
            <a:picLocks noChangeAspect="1"/>
          </p:cNvPicPr>
          <p:nvPr/>
        </p:nvPicPr>
        <p:blipFill>
          <a:blip r:embed="rId3"/>
          <a:stretch>
            <a:fillRect/>
          </a:stretch>
        </p:blipFill>
        <p:spPr>
          <a:xfrm>
            <a:off x="4816187" y="4692999"/>
            <a:ext cx="1790700" cy="990600"/>
          </a:xfrm>
          <a:prstGeom prst="rect">
            <a:avLst/>
          </a:prstGeom>
        </p:spPr>
      </p:pic>
      <p:pic>
        <p:nvPicPr>
          <p:cNvPr id="6" name="Picture 5"/>
          <p:cNvPicPr>
            <a:picLocks noChangeAspect="1"/>
          </p:cNvPicPr>
          <p:nvPr/>
        </p:nvPicPr>
        <p:blipFill>
          <a:blip r:embed="rId4"/>
          <a:stretch>
            <a:fillRect/>
          </a:stretch>
        </p:blipFill>
        <p:spPr>
          <a:xfrm>
            <a:off x="6739023" y="2384356"/>
            <a:ext cx="2206121" cy="1756167"/>
          </a:xfrm>
          <a:prstGeom prst="rect">
            <a:avLst/>
          </a:prstGeom>
        </p:spPr>
      </p:pic>
      <p:sp>
        <p:nvSpPr>
          <p:cNvPr id="7" name="TextBox 6"/>
          <p:cNvSpPr txBox="1"/>
          <p:nvPr/>
        </p:nvSpPr>
        <p:spPr>
          <a:xfrm>
            <a:off x="8945143" y="2939273"/>
            <a:ext cx="28956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Red = Manhattan Distance</a:t>
            </a:r>
          </a:p>
          <a:p>
            <a:r>
              <a:rPr lang="en-US" dirty="0">
                <a:latin typeface="Arial" panose="020B0604020202020204" pitchFamily="34" charset="0"/>
                <a:cs typeface="Arial" panose="020B0604020202020204" pitchFamily="34" charset="0"/>
              </a:rPr>
              <a:t>Blue = Euclidean Distance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5681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Phase 1: </a:t>
            </a:r>
            <a:r>
              <a:rPr lang="en-US" dirty="0" smtClean="0">
                <a:latin typeface="Arial" panose="020B0604020202020204" pitchFamily="34" charset="0"/>
                <a:cs typeface="Arial" panose="020B0604020202020204" pitchFamily="34" charset="0"/>
              </a:rPr>
              <a:t>Clustering Details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Need a way </a:t>
            </a:r>
            <a:r>
              <a:rPr lang="en-US" dirty="0" smtClean="0">
                <a:latin typeface="Arial" panose="020B0604020202020204" pitchFamily="34" charset="0"/>
                <a:cs typeface="Arial" panose="020B0604020202020204" pitchFamily="34" charset="0"/>
              </a:rPr>
              <a:t>to compute distance between sets of observations as a function of the pairwise distances between observations</a:t>
            </a:r>
          </a:p>
          <a:p>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We </a:t>
            </a:r>
            <a:r>
              <a:rPr lang="en-US" dirty="0" smtClean="0">
                <a:latin typeface="Arial" panose="020B0604020202020204" pitchFamily="34" charset="0"/>
                <a:cs typeface="Arial" panose="020B0604020202020204" pitchFamily="34" charset="0"/>
              </a:rPr>
              <a:t>used Ward’s </a:t>
            </a:r>
            <a:r>
              <a:rPr lang="en-US" dirty="0">
                <a:latin typeface="Arial" panose="020B0604020202020204" pitchFamily="34" charset="0"/>
                <a:cs typeface="Arial" panose="020B0604020202020204" pitchFamily="34" charset="0"/>
              </a:rPr>
              <a:t>Method </a:t>
            </a:r>
            <a:r>
              <a:rPr lang="en-US" dirty="0" smtClean="0">
                <a:latin typeface="Arial" panose="020B0604020202020204" pitchFamily="34" charset="0"/>
                <a:cs typeface="Arial" panose="020B0604020202020204" pitchFamily="34" charset="0"/>
              </a:rPr>
              <a:t>(vs. Complete, Average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 </a:t>
            </a:r>
            <a:r>
              <a:rPr lang="en-US" dirty="0">
                <a:latin typeface="Arial" panose="020B0604020202020204" pitchFamily="34" charset="0"/>
                <a:cs typeface="Arial" panose="020B0604020202020204" pitchFamily="34" charset="0"/>
              </a:rPr>
              <a:t>Package: </a:t>
            </a:r>
            <a:r>
              <a:rPr lang="en-US" dirty="0" smtClean="0">
                <a:latin typeface="Arial" panose="020B0604020202020204" pitchFamily="34" charset="0"/>
                <a:cs typeface="Arial" panose="020B0604020202020204" pitchFamily="34" charset="0"/>
              </a:rPr>
              <a:t>stats::hclust())</a:t>
            </a:r>
            <a:endParaRPr lang="en-US" dirty="0">
              <a:latin typeface="Arial" panose="020B0604020202020204" pitchFamily="34" charset="0"/>
              <a:cs typeface="Arial" panose="020B0604020202020204" pitchFamily="34" charset="0"/>
            </a:endParaRPr>
          </a:p>
          <a:p>
            <a:pPr marL="457200" lvl="1" indent="-285750">
              <a:buFont typeface="Wingdings" panose="05000000000000000000" pitchFamily="2" charset="2"/>
              <a:buChar char="Ø"/>
            </a:pPr>
            <a:r>
              <a:rPr lang="en-US" dirty="0" smtClean="0">
                <a:latin typeface="Arial" panose="020B0604020202020204" pitchFamily="34" charset="0"/>
                <a:cs typeface="Arial" panose="020B0604020202020204" pitchFamily="34" charset="0"/>
              </a:rPr>
              <a:t>Looks </a:t>
            </a:r>
            <a:r>
              <a:rPr lang="en-US" dirty="0">
                <a:latin typeface="Arial" panose="020B0604020202020204" pitchFamily="34" charset="0"/>
                <a:cs typeface="Arial" panose="020B0604020202020204" pitchFamily="34" charset="0"/>
              </a:rPr>
              <a:t>to minimize the total within-cluster variance when merging clusters  </a:t>
            </a:r>
          </a:p>
          <a:p>
            <a:pPr marL="285750" indent="-285750">
              <a:buFont typeface="Arial" panose="020B0604020202020204" pitchFamily="34" charset="0"/>
              <a:buChar char="•"/>
            </a:pP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r>
              <a:rPr lang="en-US" dirty="0" smtClean="0">
                <a:latin typeface="+mj-lt"/>
              </a:rPr>
              <a:t>Month Day, Year</a:t>
            </a:r>
            <a:endParaRPr lang="en-US" dirty="0">
              <a:latin typeface="+mj-lt"/>
            </a:endParaRPr>
          </a:p>
        </p:txBody>
      </p:sp>
      <p:sp>
        <p:nvSpPr>
          <p:cNvPr id="5" name="Slide Number Placeholder 4"/>
          <p:cNvSpPr>
            <a:spLocks noGrp="1"/>
          </p:cNvSpPr>
          <p:nvPr>
            <p:ph type="sldNum" sz="quarter" idx="11"/>
          </p:nvPr>
        </p:nvSpPr>
        <p:spPr/>
        <p:txBody>
          <a:bodyPr/>
          <a:lstStyle/>
          <a:p>
            <a:fld id="{5E8BC936-0928-C346-B13E-04BD58031644}" type="slidenum">
              <a:rPr lang="en-US" smtClean="0">
                <a:latin typeface="+mj-lt"/>
              </a:rPr>
              <a:pPr/>
              <a:t>24</a:t>
            </a:fld>
            <a:endParaRPr lang="en-US" dirty="0">
              <a:latin typeface="+mj-lt"/>
            </a:endParaRPr>
          </a:p>
        </p:txBody>
      </p:sp>
    </p:spTree>
    <p:extLst>
      <p:ext uri="{BB962C8B-B14F-4D97-AF65-F5344CB8AC3E}">
        <p14:creationId xmlns:p14="http://schemas.microsoft.com/office/powerpoint/2010/main" val="131848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Phase 1: </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Clustering</a:t>
            </a:r>
            <a:r>
              <a:rPr lang="en-US" sz="2400" dirty="0"/>
              <a:t/>
            </a:r>
            <a:br>
              <a:rPr lang="en-US" sz="2400" dirty="0"/>
            </a:br>
            <a:endParaRPr lang="en-US" dirty="0"/>
          </a:p>
        </p:txBody>
      </p:sp>
      <p:sp>
        <p:nvSpPr>
          <p:cNvPr id="3" name="Content Placeholder 2"/>
          <p:cNvSpPr>
            <a:spLocks noGrp="1"/>
          </p:cNvSpPr>
          <p:nvPr>
            <p:ph idx="1"/>
          </p:nvPr>
        </p:nvSpPr>
        <p:spPr>
          <a:xfrm>
            <a:off x="609600" y="1138686"/>
            <a:ext cx="10972801" cy="4925683"/>
          </a:xfrm>
        </p:spPr>
        <p:txBody>
          <a:bodyPr/>
          <a:lstStyle/>
          <a:p>
            <a:pPr marL="285750" indent="-285750">
              <a:buFont typeface="Arial" panose="020B0604020202020204" pitchFamily="34" charset="0"/>
              <a:buChar char="•"/>
            </a:pPr>
            <a:endParaRPr lang="en-US" sz="2800" dirty="0" smtClean="0"/>
          </a:p>
          <a:p>
            <a:endParaRPr lang="en-US" sz="2800" dirty="0" smtClean="0"/>
          </a:p>
          <a:p>
            <a:r>
              <a:rPr lang="en-US" sz="2800" dirty="0" smtClean="0"/>
              <a:t> </a:t>
            </a:r>
            <a:endParaRPr lang="en-US" sz="2800" dirty="0"/>
          </a:p>
          <a:p>
            <a:endParaRPr lang="en-US" dirty="0" smtClean="0"/>
          </a:p>
          <a:p>
            <a:endParaRPr lang="en-US" dirty="0"/>
          </a:p>
        </p:txBody>
      </p:sp>
      <p:sp>
        <p:nvSpPr>
          <p:cNvPr id="6" name="Slide Number Placeholder 5"/>
          <p:cNvSpPr>
            <a:spLocks noGrp="1"/>
          </p:cNvSpPr>
          <p:nvPr>
            <p:ph type="sldNum" sz="quarter" idx="11"/>
          </p:nvPr>
        </p:nvSpPr>
        <p:spPr/>
        <p:txBody>
          <a:bodyPr/>
          <a:lstStyle/>
          <a:p>
            <a:fld id="{5E8BC936-0928-C346-B13E-04BD58031644}" type="slidenum">
              <a:rPr lang="en-US" smtClean="0"/>
              <a:pPr/>
              <a:t>25</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63" y="174752"/>
            <a:ext cx="7888224" cy="6573520"/>
          </a:xfrm>
          <a:prstGeom prst="rect">
            <a:avLst/>
          </a:prstGeom>
        </p:spPr>
      </p:pic>
    </p:spTree>
    <p:extLst>
      <p:ext uri="{BB962C8B-B14F-4D97-AF65-F5344CB8AC3E}">
        <p14:creationId xmlns:p14="http://schemas.microsoft.com/office/powerpoint/2010/main" val="686391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schemeClr>
                </a:solidFill>
                <a:latin typeface="+mj-lt"/>
              </a:rPr>
              <a:t> </a:t>
            </a:r>
            <a:r>
              <a:rPr lang="en-US" sz="2800" dirty="0">
                <a:latin typeface="Arial" panose="020B0604020202020204" pitchFamily="34" charset="0"/>
                <a:cs typeface="Arial" panose="020B0604020202020204" pitchFamily="34" charset="0"/>
              </a:rPr>
              <a:t>Phase 3:  Association </a:t>
            </a:r>
            <a:r>
              <a:rPr lang="en-US" sz="2800" dirty="0">
                <a:latin typeface="Arial" panose="020B0604020202020204" pitchFamily="34" charset="0"/>
                <a:cs typeface="Arial" panose="020B0604020202020204" pitchFamily="34" charset="0"/>
              </a:rPr>
              <a:t>with </a:t>
            </a:r>
            <a:r>
              <a:rPr lang="en-US" sz="2800" dirty="0" smtClean="0">
                <a:latin typeface="Arial" panose="020B0604020202020204" pitchFamily="34" charset="0"/>
                <a:cs typeface="Arial" panose="020B0604020202020204" pitchFamily="34" charset="0"/>
              </a:rPr>
              <a:t>Outcomes – Original Data Set</a:t>
            </a:r>
            <a:endParaRPr lang="en-US" sz="28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1"/>
          </p:nvPr>
        </p:nvSpPr>
        <p:spPr/>
        <p:txBody>
          <a:bodyPr/>
          <a:lstStyle/>
          <a:p>
            <a:fld id="{5E8BC936-0928-C346-B13E-04BD58031644}" type="slidenum">
              <a:rPr lang="en-US" smtClean="0">
                <a:latin typeface="+mj-lt"/>
              </a:rPr>
              <a:pPr/>
              <a:t>26</a:t>
            </a:fld>
            <a:endParaRPr lang="en-US" dirty="0">
              <a:latin typeface="+mj-lt"/>
            </a:endParaRPr>
          </a:p>
        </p:txBody>
      </p:sp>
      <p:graphicFrame>
        <p:nvGraphicFramePr>
          <p:cNvPr id="12" name="Table 11"/>
          <p:cNvGraphicFramePr>
            <a:graphicFrameLocks noGrp="1"/>
          </p:cNvGraphicFramePr>
          <p:nvPr>
            <p:extLst>
              <p:ext uri="{D42A27DB-BD31-4B8C-83A1-F6EECF244321}">
                <p14:modId xmlns:p14="http://schemas.microsoft.com/office/powerpoint/2010/main" val="817514971"/>
              </p:ext>
            </p:extLst>
          </p:nvPr>
        </p:nvGraphicFramePr>
        <p:xfrm>
          <a:off x="438912" y="1139685"/>
          <a:ext cx="10787111" cy="4064600"/>
        </p:xfrm>
        <a:graphic>
          <a:graphicData uri="http://schemas.openxmlformats.org/drawingml/2006/table">
            <a:tbl>
              <a:tblPr firstRow="1" firstCol="1" bandRow="1">
                <a:tableStyleId>{C083E6E3-FA7D-4D7B-A595-EF9225AFEA82}</a:tableStyleId>
              </a:tblPr>
              <a:tblGrid>
                <a:gridCol w="4217035">
                  <a:extLst>
                    <a:ext uri="{9D8B030D-6E8A-4147-A177-3AD203B41FA5}">
                      <a16:colId xmlns:a16="http://schemas.microsoft.com/office/drawing/2014/main" xmlns="" val="20000"/>
                    </a:ext>
                  </a:extLst>
                </a:gridCol>
                <a:gridCol w="648058">
                  <a:extLst>
                    <a:ext uri="{9D8B030D-6E8A-4147-A177-3AD203B41FA5}">
                      <a16:colId xmlns:a16="http://schemas.microsoft.com/office/drawing/2014/main" xmlns="" val="20001"/>
                    </a:ext>
                  </a:extLst>
                </a:gridCol>
                <a:gridCol w="1401789">
                  <a:extLst>
                    <a:ext uri="{9D8B030D-6E8A-4147-A177-3AD203B41FA5}">
                      <a16:colId xmlns:a16="http://schemas.microsoft.com/office/drawing/2014/main" xmlns="" val="20002"/>
                    </a:ext>
                  </a:extLst>
                </a:gridCol>
                <a:gridCol w="1340326">
                  <a:extLst>
                    <a:ext uri="{9D8B030D-6E8A-4147-A177-3AD203B41FA5}">
                      <a16:colId xmlns:a16="http://schemas.microsoft.com/office/drawing/2014/main" xmlns="" val="20003"/>
                    </a:ext>
                  </a:extLst>
                </a:gridCol>
                <a:gridCol w="1897806">
                  <a:extLst>
                    <a:ext uri="{9D8B030D-6E8A-4147-A177-3AD203B41FA5}">
                      <a16:colId xmlns:a16="http://schemas.microsoft.com/office/drawing/2014/main" xmlns="" val="20004"/>
                    </a:ext>
                  </a:extLst>
                </a:gridCol>
                <a:gridCol w="1282097">
                  <a:extLst>
                    <a:ext uri="{9D8B030D-6E8A-4147-A177-3AD203B41FA5}">
                      <a16:colId xmlns:a16="http://schemas.microsoft.com/office/drawing/2014/main" xmlns="" val="20005"/>
                    </a:ext>
                  </a:extLst>
                </a:gridCol>
              </a:tblGrid>
              <a:tr h="742124">
                <a:tc>
                  <a:txBody>
                    <a:bodyPr/>
                    <a:lstStyle/>
                    <a:p>
                      <a:pPr marL="0" marR="0" algn="ctr">
                        <a:spcBef>
                          <a:spcPts val="0"/>
                        </a:spcBef>
                        <a:spcAft>
                          <a:spcPts val="0"/>
                        </a:spcAft>
                      </a:pPr>
                      <a:r>
                        <a:rPr lang="en-US" sz="1600" dirty="0" smtClean="0">
                          <a:effectLst/>
                          <a:latin typeface="Arial" panose="020B0604020202020204" pitchFamily="34" charset="0"/>
                          <a:cs typeface="Arial" panose="020B0604020202020204" pitchFamily="34" charset="0"/>
                        </a:rPr>
                        <a:t>Score-Outcome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600" dirty="0">
                          <a:effectLst/>
                          <a:latin typeface="Arial" panose="020B0604020202020204" pitchFamily="34" charset="0"/>
                          <a:cs typeface="Arial" panose="020B0604020202020204" pitchFamily="34" charset="0"/>
                        </a:rPr>
                        <a:t>OR</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600" dirty="0">
                          <a:effectLst/>
                          <a:latin typeface="Arial" panose="020B0604020202020204" pitchFamily="34" charset="0"/>
                          <a:cs typeface="Arial" panose="020B0604020202020204" pitchFamily="34" charset="0"/>
                        </a:rPr>
                        <a:t>OR 95% CI</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600" dirty="0">
                          <a:effectLst/>
                          <a:latin typeface="Arial" panose="020B0604020202020204" pitchFamily="34" charset="0"/>
                          <a:cs typeface="Arial" panose="020B0604020202020204" pitchFamily="34" charset="0"/>
                        </a:rPr>
                        <a:t>OR Adjusted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600" dirty="0">
                          <a:effectLst/>
                          <a:latin typeface="Arial" panose="020B0604020202020204" pitchFamily="34" charset="0"/>
                          <a:cs typeface="Arial" panose="020B0604020202020204" pitchFamily="34" charset="0"/>
                        </a:rPr>
                        <a:t>OR Adjusted 95% CI</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600" dirty="0">
                          <a:effectLst/>
                          <a:latin typeface="Arial" panose="020B0604020202020204" pitchFamily="34" charset="0"/>
                          <a:cs typeface="Arial" panose="020B0604020202020204" pitchFamily="34" charset="0"/>
                        </a:rPr>
                        <a:t>p-value</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000"/>
                  </a:ext>
                </a:extLst>
              </a:tr>
              <a:tr h="553746">
                <a:tc>
                  <a:txBody>
                    <a:bodyPr/>
                    <a:lstStyle/>
                    <a:p>
                      <a:pPr marL="0" marR="0">
                        <a:spcBef>
                          <a:spcPts val="0"/>
                        </a:spcBef>
                        <a:spcAft>
                          <a:spcPts val="0"/>
                        </a:spcAft>
                      </a:pPr>
                      <a:r>
                        <a:rPr lang="en-US" sz="1600" b="1" dirty="0" smtClean="0">
                          <a:effectLst/>
                          <a:latin typeface="Arial" panose="020B0604020202020204" pitchFamily="34" charset="0"/>
                          <a:cs typeface="Arial" panose="020B0604020202020204" pitchFamily="34" charset="0"/>
                        </a:rPr>
                        <a:t>M-HFRS </a:t>
                      </a:r>
                      <a:r>
                        <a:rPr lang="en-US" sz="1600" b="1" dirty="0">
                          <a:effectLst/>
                          <a:latin typeface="Arial" panose="020B0604020202020204" pitchFamily="34" charset="0"/>
                          <a:cs typeface="Arial" panose="020B0604020202020204" pitchFamily="34" charset="0"/>
                        </a:rPr>
                        <a:t>- Long LOS</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1.44</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1.29 - 1.61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1.39</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1.24 - 1.56</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&lt; .01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xmlns="" val="10001"/>
                  </a:ext>
                </a:extLst>
              </a:tr>
              <a:tr h="553746">
                <a:tc>
                  <a:txBody>
                    <a:bodyPr/>
                    <a:lstStyle/>
                    <a:p>
                      <a:pPr marL="0" marR="0">
                        <a:spcBef>
                          <a:spcPts val="0"/>
                        </a:spcBef>
                        <a:spcAft>
                          <a:spcPts val="0"/>
                        </a:spcAft>
                      </a:pPr>
                      <a:r>
                        <a:rPr lang="en-US" sz="1600" b="1" dirty="0">
                          <a:effectLst/>
                          <a:latin typeface="Arial" panose="020B0604020202020204" pitchFamily="34" charset="0"/>
                          <a:cs typeface="Arial" panose="020B0604020202020204" pitchFamily="34" charset="0"/>
                        </a:rPr>
                        <a:t>LACE &gt;= 10 - Long LOS</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1.44</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1.37 - 1.52</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endParaRPr lang="en-US" sz="1800" dirty="0">
                        <a:effectLst/>
                        <a:latin typeface="Arial" panose="020B0604020202020204" pitchFamily="34" charset="0"/>
                        <a:cs typeface="Arial" panose="020B0604020202020204" pitchFamily="34" charset="0"/>
                      </a:endParaRPr>
                    </a:p>
                  </a:txBody>
                  <a:tcPr marL="68580" marR="68580" marT="0" marB="0" anchor="b"/>
                </a:tc>
                <a:tc>
                  <a:txBody>
                    <a:bodyPr/>
                    <a:lstStyle/>
                    <a:p>
                      <a:pPr algn="ctr"/>
                      <a:endParaRPr lang="en-US" sz="1800" dirty="0">
                        <a:effectLst/>
                        <a:latin typeface="Arial" panose="020B060402020202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&lt; .01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002"/>
                  </a:ext>
                </a:extLst>
              </a:tr>
              <a:tr h="553746">
                <a:tc>
                  <a:txBody>
                    <a:bodyPr/>
                    <a:lstStyle/>
                    <a:p>
                      <a:pPr marL="0" marR="0">
                        <a:spcBef>
                          <a:spcPts val="0"/>
                        </a:spcBef>
                        <a:spcAft>
                          <a:spcPts val="0"/>
                        </a:spcAft>
                      </a:pPr>
                      <a:r>
                        <a:rPr lang="en-US" sz="1600" b="1" dirty="0" smtClean="0">
                          <a:effectLst/>
                          <a:latin typeface="Arial" panose="020B0604020202020204" pitchFamily="34" charset="0"/>
                          <a:cs typeface="Arial" panose="020B0604020202020204" pitchFamily="34" charset="0"/>
                        </a:rPr>
                        <a:t>M-HFRS </a:t>
                      </a:r>
                      <a:r>
                        <a:rPr lang="en-US" sz="1600" b="1" dirty="0">
                          <a:effectLst/>
                          <a:latin typeface="Arial" panose="020B0604020202020204" pitchFamily="34" charset="0"/>
                          <a:cs typeface="Arial" panose="020B0604020202020204" pitchFamily="34" charset="0"/>
                        </a:rPr>
                        <a:t>- Readmission within 30 days</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1.51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1.35 - 1.68</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1.49</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1.33 - 1.66</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&lt; .01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xmlns="" val="10003"/>
                  </a:ext>
                </a:extLst>
              </a:tr>
              <a:tr h="553746">
                <a:tc>
                  <a:txBody>
                    <a:bodyPr/>
                    <a:lstStyle/>
                    <a:p>
                      <a:pPr marL="0" marR="0">
                        <a:spcBef>
                          <a:spcPts val="0"/>
                        </a:spcBef>
                        <a:spcAft>
                          <a:spcPts val="0"/>
                        </a:spcAft>
                      </a:pPr>
                      <a:r>
                        <a:rPr lang="en-US" sz="1600" b="1" dirty="0">
                          <a:effectLst/>
                          <a:latin typeface="Arial" panose="020B0604020202020204" pitchFamily="34" charset="0"/>
                          <a:cs typeface="Arial" panose="020B0604020202020204" pitchFamily="34" charset="0"/>
                        </a:rPr>
                        <a:t>LACE &gt;= 10 - Readmission within 30 days</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2.38</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2.27 - 2.50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endParaRPr lang="en-US" sz="1800" dirty="0">
                        <a:effectLst/>
                        <a:latin typeface="Arial" panose="020B0604020202020204" pitchFamily="34" charset="0"/>
                        <a:cs typeface="Arial" panose="020B0604020202020204" pitchFamily="34" charset="0"/>
                      </a:endParaRPr>
                    </a:p>
                  </a:txBody>
                  <a:tcPr marL="68580" marR="68580" marT="0" marB="0" anchor="b"/>
                </a:tc>
                <a:tc>
                  <a:txBody>
                    <a:bodyPr/>
                    <a:lstStyle/>
                    <a:p>
                      <a:pPr algn="ctr"/>
                      <a:endParaRPr lang="en-US" sz="1800" dirty="0">
                        <a:effectLst/>
                        <a:latin typeface="Arial" panose="020B060402020202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&lt; .01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004"/>
                  </a:ext>
                </a:extLst>
              </a:tr>
              <a:tr h="553746">
                <a:tc>
                  <a:txBody>
                    <a:bodyPr/>
                    <a:lstStyle/>
                    <a:p>
                      <a:pPr marL="0" marR="0">
                        <a:spcBef>
                          <a:spcPts val="0"/>
                        </a:spcBef>
                        <a:spcAft>
                          <a:spcPts val="0"/>
                        </a:spcAft>
                      </a:pPr>
                      <a:r>
                        <a:rPr lang="en-US" sz="1600" b="1" dirty="0" smtClean="0">
                          <a:effectLst/>
                          <a:latin typeface="Arial" panose="020B0604020202020204" pitchFamily="34" charset="0"/>
                          <a:cs typeface="Arial" panose="020B0604020202020204" pitchFamily="34" charset="0"/>
                        </a:rPr>
                        <a:t>M-HFRS </a:t>
                      </a:r>
                      <a:r>
                        <a:rPr lang="en-US" sz="1600" b="1" dirty="0">
                          <a:effectLst/>
                          <a:latin typeface="Arial" panose="020B0604020202020204" pitchFamily="34" charset="0"/>
                          <a:cs typeface="Arial" panose="020B0604020202020204" pitchFamily="34" charset="0"/>
                        </a:rPr>
                        <a:t>- Seen by Palliative Care</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2.03</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1.80 - 2.28</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1.78</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1.57 - 2.00</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&lt; .01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xmlns="" val="10005"/>
                  </a:ext>
                </a:extLst>
              </a:tr>
              <a:tr h="553746">
                <a:tc>
                  <a:txBody>
                    <a:bodyPr/>
                    <a:lstStyle/>
                    <a:p>
                      <a:pPr marL="0" marR="0">
                        <a:spcBef>
                          <a:spcPts val="0"/>
                        </a:spcBef>
                        <a:spcAft>
                          <a:spcPts val="0"/>
                        </a:spcAft>
                      </a:pPr>
                      <a:r>
                        <a:rPr lang="en-US" sz="1600" b="1" dirty="0">
                          <a:effectLst/>
                          <a:latin typeface="Arial" panose="020B0604020202020204" pitchFamily="34" charset="0"/>
                          <a:cs typeface="Arial" panose="020B0604020202020204" pitchFamily="34" charset="0"/>
                        </a:rPr>
                        <a:t>LACE &gt;= 10 - Seen by Palliative Care</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1.16</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1.09 - 1.23</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tc>
                <a:tc>
                  <a:txBody>
                    <a:bodyPr/>
                    <a:lstStyle/>
                    <a:p>
                      <a:pPr marL="0" marR="0" algn="ctr">
                        <a:spcBef>
                          <a:spcPts val="0"/>
                        </a:spcBef>
                        <a:spcAft>
                          <a:spcPts val="0"/>
                        </a:spcAft>
                      </a:pPr>
                      <a:r>
                        <a:rPr lang="en-US" sz="1800" dirty="0">
                          <a:effectLst/>
                          <a:latin typeface="Arial" panose="020B0604020202020204" pitchFamily="34" charset="0"/>
                          <a:cs typeface="Arial" panose="020B0604020202020204" pitchFamily="34" charset="0"/>
                        </a:rPr>
                        <a:t>&lt; .01</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81054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58356-C6C7-1643-98E7-0B1A687380B2}"/>
              </a:ext>
            </a:extLst>
          </p:cNvPr>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What is </a:t>
            </a:r>
            <a:r>
              <a:rPr lang="en-US" dirty="0" smtClean="0">
                <a:solidFill>
                  <a:schemeClr val="tx1"/>
                </a:solidFill>
                <a:latin typeface="Arial" panose="020B0604020202020204" pitchFamily="34" charset="0"/>
                <a:cs typeface="Arial" panose="020B0604020202020204" pitchFamily="34" charset="0"/>
              </a:rPr>
              <a:t>Advanced Illness?  </a:t>
            </a:r>
            <a:r>
              <a:rPr lang="en-US" sz="3600" dirty="0">
                <a:solidFill>
                  <a:schemeClr val="tx1"/>
                </a:solidFill>
                <a:latin typeface="Arial" panose="020B0604020202020204" pitchFamily="34" charset="0"/>
                <a:cs typeface="Arial" panose="020B0604020202020204" pitchFamily="34" charset="0"/>
              </a:rPr>
              <a:t>Definition from Coalition to Transform Advanced Care</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“When one or more conditions become serious enough that general health and functioning decline, and treatments begin to lose their impact. This is a process that continues to the end of life.” </a:t>
            </a:r>
          </a:p>
        </p:txBody>
      </p:sp>
      <p:sp>
        <p:nvSpPr>
          <p:cNvPr id="4" name="Slide Number Placeholder 3">
            <a:extLst>
              <a:ext uri="{FF2B5EF4-FFF2-40B4-BE49-F238E27FC236}">
                <a16:creationId xmlns:a16="http://schemas.microsoft.com/office/drawing/2014/main" xmlns="" id="{7009562E-ED75-3742-B891-72E065A868FD}"/>
              </a:ext>
            </a:extLst>
          </p:cNvPr>
          <p:cNvSpPr>
            <a:spLocks noGrp="1"/>
          </p:cNvSpPr>
          <p:nvPr>
            <p:ph type="sldNum" sz="quarter" idx="11"/>
          </p:nvPr>
        </p:nvSpPr>
        <p:spPr/>
        <p:txBody>
          <a:bodyPr/>
          <a:lstStyle/>
          <a:p>
            <a:fld id="{5E8BC936-0928-C346-B13E-04BD58031644}" type="slidenum">
              <a:rPr lang="en-US" smtClean="0"/>
              <a:pPr/>
              <a:t>3</a:t>
            </a:fld>
            <a:endParaRPr lang="en-US" dirty="0"/>
          </a:p>
        </p:txBody>
      </p:sp>
    </p:spTree>
    <p:extLst>
      <p:ext uri="{BB962C8B-B14F-4D97-AF65-F5344CB8AC3E}">
        <p14:creationId xmlns:p14="http://schemas.microsoft.com/office/powerpoint/2010/main" val="3690623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983E0-81B3-844A-A69F-D13934DA7AAF}"/>
              </a:ext>
            </a:extLst>
          </p:cNvPr>
          <p:cNvSpPr>
            <a:spLocks noGrp="1"/>
          </p:cNvSpPr>
          <p:nvPr>
            <p:ph type="title"/>
          </p:nvPr>
        </p:nvSpPr>
        <p:spPr>
          <a:xfrm>
            <a:off x="611718" y="787179"/>
            <a:ext cx="10972801" cy="5154835"/>
          </a:xfrm>
        </p:spPr>
        <p:txBody>
          <a:bodyPr/>
          <a:lstStyle/>
          <a:p>
            <a:r>
              <a:rPr lang="en-US" sz="3600" dirty="0">
                <a:solidFill>
                  <a:schemeClr val="tx1"/>
                </a:solidFill>
                <a:latin typeface="Arial" panose="020B0604020202020204" pitchFamily="34" charset="0"/>
                <a:cs typeface="Arial" panose="020B0604020202020204" pitchFamily="34" charset="0"/>
              </a:rPr>
              <a:t>What is the LACE </a:t>
            </a:r>
            <a:r>
              <a:rPr lang="en-US" sz="3600" dirty="0" smtClean="0">
                <a:solidFill>
                  <a:schemeClr val="tx1"/>
                </a:solidFill>
                <a:latin typeface="Arial" panose="020B0604020202020204" pitchFamily="34" charset="0"/>
                <a:cs typeface="Arial" panose="020B0604020202020204" pitchFamily="34" charset="0"/>
              </a:rPr>
              <a:t>Score</a:t>
            </a:r>
            <a:r>
              <a:rPr lang="en-US" sz="3600" baseline="30000" dirty="0" smtClean="0">
                <a:solidFill>
                  <a:schemeClr val="tx1"/>
                </a:solidFill>
                <a:latin typeface="Arial" panose="020B0604020202020204" pitchFamily="34" charset="0"/>
                <a:cs typeface="Arial" panose="020B0604020202020204" pitchFamily="34" charset="0"/>
              </a:rPr>
              <a:t>1</a:t>
            </a:r>
            <a:r>
              <a:rPr lang="en-US" sz="3600" dirty="0" smtClean="0">
                <a:solidFill>
                  <a:schemeClr val="tx1"/>
                </a:solidFill>
                <a:latin typeface="Arial" panose="020B0604020202020204" pitchFamily="34" charset="0"/>
                <a:cs typeface="Arial" panose="020B0604020202020204" pitchFamily="34" charset="0"/>
              </a:rPr>
              <a:t>?</a:t>
            </a:r>
            <a:r>
              <a:rPr lang="en-US" sz="3600" dirty="0" smtClean="0">
                <a:solidFill>
                  <a:schemeClr val="tx1"/>
                </a:solidFill>
                <a:latin typeface="Arial" panose="020B0604020202020204" pitchFamily="34" charset="0"/>
                <a:cs typeface="Arial" panose="020B0604020202020204" pitchFamily="34" charset="0"/>
              </a:rPr>
              <a:t/>
            </a:r>
            <a:br>
              <a:rPr lang="en-US" sz="3600" dirty="0" smtClean="0">
                <a:solidFill>
                  <a:schemeClr val="tx1"/>
                </a:solidFill>
                <a:latin typeface="Arial" panose="020B0604020202020204" pitchFamily="34" charset="0"/>
                <a:cs typeface="Arial" panose="020B0604020202020204" pitchFamily="34" charset="0"/>
              </a:rPr>
            </a:br>
            <a:r>
              <a:rPr lang="en-US" sz="3600" dirty="0">
                <a:solidFill>
                  <a:schemeClr val="tx1"/>
                </a:solidFill>
                <a:latin typeface="Arial" panose="020B0604020202020204" pitchFamily="34" charset="0"/>
                <a:cs typeface="Arial" panose="020B0604020202020204" pitchFamily="34" charset="0"/>
              </a:rPr>
              <a:t/>
            </a:r>
            <a:br>
              <a:rPr lang="en-US" sz="3600" dirty="0">
                <a:solidFill>
                  <a:schemeClr val="tx1"/>
                </a:solidFill>
                <a:latin typeface="Arial" panose="020B0604020202020204" pitchFamily="34" charset="0"/>
                <a:cs typeface="Arial" panose="020B0604020202020204" pitchFamily="34" charset="0"/>
              </a:rPr>
            </a:br>
            <a:r>
              <a:rPr lang="en-US" sz="3600" dirty="0" smtClean="0">
                <a:solidFill>
                  <a:schemeClr val="tx1"/>
                </a:solidFill>
                <a:latin typeface="Arial" panose="020B0604020202020204" pitchFamily="34" charset="0"/>
                <a:cs typeface="Arial" panose="020B0604020202020204" pitchFamily="34" charset="0"/>
              </a:rPr>
              <a:t>A risk stratification tool designed to predict 30-day mortality and 30-day readmission risk.</a:t>
            </a:r>
            <a:br>
              <a:rPr lang="en-US" sz="3600" dirty="0" smtClean="0">
                <a:solidFill>
                  <a:schemeClr val="tx1"/>
                </a:solidFill>
                <a:latin typeface="Arial" panose="020B0604020202020204" pitchFamily="34" charset="0"/>
                <a:cs typeface="Arial" panose="020B0604020202020204" pitchFamily="34" charset="0"/>
              </a:rPr>
            </a:br>
            <a:r>
              <a:rPr lang="en-US" sz="3600" dirty="0">
                <a:solidFill>
                  <a:schemeClr val="tx1"/>
                </a:solidFill>
                <a:latin typeface="Arial" panose="020B0604020202020204" pitchFamily="34" charset="0"/>
                <a:cs typeface="Arial" panose="020B0604020202020204" pitchFamily="34" charset="0"/>
              </a:rPr>
              <a:t/>
            </a:r>
            <a:br>
              <a:rPr lang="en-US" sz="3600" dirty="0">
                <a:solidFill>
                  <a:schemeClr val="tx1"/>
                </a:solidFill>
                <a:latin typeface="Arial" panose="020B0604020202020204" pitchFamily="34" charset="0"/>
                <a:cs typeface="Arial" panose="020B0604020202020204" pitchFamily="34" charset="0"/>
              </a:rPr>
            </a:br>
            <a:r>
              <a:rPr lang="en-US" sz="3600" b="1" dirty="0">
                <a:solidFill>
                  <a:schemeClr val="tx1"/>
                </a:solidFill>
                <a:latin typeface="Arial" panose="020B0604020202020204" pitchFamily="34" charset="0"/>
                <a:cs typeface="Arial" panose="020B0604020202020204" pitchFamily="34" charset="0"/>
              </a:rPr>
              <a:t>L</a:t>
            </a:r>
            <a:r>
              <a:rPr lang="en-US" sz="3600" dirty="0">
                <a:solidFill>
                  <a:schemeClr val="tx1"/>
                </a:solidFill>
                <a:latin typeface="Arial" panose="020B0604020202020204" pitchFamily="34" charset="0"/>
                <a:cs typeface="Arial" panose="020B0604020202020204" pitchFamily="34" charset="0"/>
              </a:rPr>
              <a:t> – Length of stay</a:t>
            </a:r>
            <a:br>
              <a:rPr lang="en-US" sz="3600" dirty="0">
                <a:solidFill>
                  <a:schemeClr val="tx1"/>
                </a:solidFill>
                <a:latin typeface="Arial" panose="020B0604020202020204" pitchFamily="34" charset="0"/>
                <a:cs typeface="Arial" panose="020B0604020202020204" pitchFamily="34" charset="0"/>
              </a:rPr>
            </a:br>
            <a:r>
              <a:rPr lang="en-US" sz="3600" b="1" dirty="0">
                <a:solidFill>
                  <a:schemeClr val="tx1"/>
                </a:solidFill>
                <a:latin typeface="Arial" panose="020B0604020202020204" pitchFamily="34" charset="0"/>
                <a:cs typeface="Arial" panose="020B0604020202020204" pitchFamily="34" charset="0"/>
              </a:rPr>
              <a:t>A</a:t>
            </a:r>
            <a:r>
              <a:rPr lang="en-US" sz="3600" dirty="0">
                <a:solidFill>
                  <a:schemeClr val="tx1"/>
                </a:solidFill>
                <a:latin typeface="Arial" panose="020B0604020202020204" pitchFamily="34" charset="0"/>
                <a:cs typeface="Arial" panose="020B0604020202020204" pitchFamily="34" charset="0"/>
              </a:rPr>
              <a:t> – Acuity of admission</a:t>
            </a:r>
            <a:br>
              <a:rPr lang="en-US" sz="3600" dirty="0">
                <a:solidFill>
                  <a:schemeClr val="tx1"/>
                </a:solidFill>
                <a:latin typeface="Arial" panose="020B0604020202020204" pitchFamily="34" charset="0"/>
                <a:cs typeface="Arial" panose="020B0604020202020204" pitchFamily="34" charset="0"/>
              </a:rPr>
            </a:br>
            <a:r>
              <a:rPr lang="en-US" sz="3600" b="1" dirty="0">
                <a:solidFill>
                  <a:schemeClr val="tx1"/>
                </a:solidFill>
                <a:latin typeface="Arial" panose="020B0604020202020204" pitchFamily="34" charset="0"/>
                <a:cs typeface="Arial" panose="020B0604020202020204" pitchFamily="34" charset="0"/>
              </a:rPr>
              <a:t>C</a:t>
            </a:r>
            <a:r>
              <a:rPr lang="en-US" sz="3600" dirty="0">
                <a:solidFill>
                  <a:schemeClr val="tx1"/>
                </a:solidFill>
                <a:latin typeface="Arial" panose="020B0604020202020204" pitchFamily="34" charset="0"/>
                <a:cs typeface="Arial" panose="020B0604020202020204" pitchFamily="34" charset="0"/>
              </a:rPr>
              <a:t> – Co-morbidities</a:t>
            </a:r>
            <a:br>
              <a:rPr lang="en-US" sz="3600" dirty="0">
                <a:solidFill>
                  <a:schemeClr val="tx1"/>
                </a:solidFill>
                <a:latin typeface="Arial" panose="020B0604020202020204" pitchFamily="34" charset="0"/>
                <a:cs typeface="Arial" panose="020B0604020202020204" pitchFamily="34" charset="0"/>
              </a:rPr>
            </a:br>
            <a:r>
              <a:rPr lang="en-US" sz="3600" b="1" dirty="0">
                <a:solidFill>
                  <a:schemeClr val="tx1"/>
                </a:solidFill>
                <a:latin typeface="Arial" panose="020B0604020202020204" pitchFamily="34" charset="0"/>
                <a:cs typeface="Arial" panose="020B0604020202020204" pitchFamily="34" charset="0"/>
              </a:rPr>
              <a:t>E</a:t>
            </a:r>
            <a:r>
              <a:rPr lang="en-US" sz="3600" dirty="0">
                <a:solidFill>
                  <a:schemeClr val="tx1"/>
                </a:solidFill>
                <a:latin typeface="Arial" panose="020B0604020202020204" pitchFamily="34" charset="0"/>
                <a:cs typeface="Arial" panose="020B0604020202020204" pitchFamily="34" charset="0"/>
              </a:rPr>
              <a:t> – Emergency room visits</a:t>
            </a:r>
            <a:br>
              <a:rPr lang="en-US" sz="3600" dirty="0">
                <a:solidFill>
                  <a:schemeClr val="tx1"/>
                </a:solidFill>
                <a:latin typeface="Arial" panose="020B0604020202020204" pitchFamily="34" charset="0"/>
                <a:cs typeface="Arial" panose="020B0604020202020204" pitchFamily="34" charset="0"/>
              </a:rPr>
            </a:br>
            <a:r>
              <a:rPr lang="en-US" dirty="0"/>
              <a:t/>
            </a:r>
            <a:br>
              <a:rPr lang="en-US" dirty="0"/>
            </a:br>
            <a:endParaRPr lang="en-US" dirty="0"/>
          </a:p>
        </p:txBody>
      </p:sp>
      <p:sp>
        <p:nvSpPr>
          <p:cNvPr id="3" name="TextBox 2"/>
          <p:cNvSpPr txBox="1"/>
          <p:nvPr/>
        </p:nvSpPr>
        <p:spPr>
          <a:xfrm>
            <a:off x="2130890" y="6376745"/>
            <a:ext cx="9862252" cy="461665"/>
          </a:xfrm>
          <a:prstGeom prst="rect">
            <a:avLst/>
          </a:prstGeom>
          <a:noFill/>
        </p:spPr>
        <p:txBody>
          <a:bodyPr wrap="none" rtlCol="0">
            <a:spAutoFit/>
          </a:bodyPr>
          <a:lstStyle/>
          <a:p>
            <a:r>
              <a:rPr lang="en-US" sz="1200" b="1" baseline="30000" dirty="0" smtClean="0">
                <a:latin typeface="Arial" panose="020B0604020202020204" pitchFamily="34" charset="0"/>
                <a:cs typeface="Arial" panose="020B0604020202020204" pitchFamily="34" charset="0"/>
              </a:rPr>
              <a:t>1 </a:t>
            </a:r>
            <a:r>
              <a:rPr lang="en-US" sz="1200" b="1" dirty="0" smtClean="0">
                <a:latin typeface="Arial" panose="020B0604020202020204" pitchFamily="34" charset="0"/>
                <a:cs typeface="Arial" panose="020B0604020202020204" pitchFamily="34" charset="0"/>
              </a:rPr>
              <a:t>Van </a:t>
            </a:r>
            <a:r>
              <a:rPr lang="en-US" sz="1200" b="1" dirty="0">
                <a:latin typeface="Arial" panose="020B0604020202020204" pitchFamily="34" charset="0"/>
                <a:cs typeface="Arial" panose="020B0604020202020204" pitchFamily="34" charset="0"/>
              </a:rPr>
              <a:t>Walraven C, Dhalla IA, Bell C, et al. Derivation and validation of an index to predict early death or unplanned readmission after </a:t>
            </a:r>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discharge </a:t>
            </a:r>
            <a:r>
              <a:rPr lang="en-US" sz="1200" b="1" dirty="0">
                <a:latin typeface="Arial" panose="020B0604020202020204" pitchFamily="34" charset="0"/>
                <a:cs typeface="Arial" panose="020B0604020202020204" pitchFamily="34" charset="0"/>
              </a:rPr>
              <a:t>from hospital to the community. CMAJ 2010;182:551–7. 10.1503/cmaj.091117</a:t>
            </a:r>
          </a:p>
        </p:txBody>
      </p:sp>
    </p:spTree>
    <p:extLst>
      <p:ext uri="{BB962C8B-B14F-4D97-AF65-F5344CB8AC3E}">
        <p14:creationId xmlns:p14="http://schemas.microsoft.com/office/powerpoint/2010/main" val="366759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5E8BC936-0928-C346-B13E-04BD58031644}" type="slidenum">
              <a:rPr lang="en-US" smtClean="0"/>
              <a:pPr/>
              <a:t>5</a:t>
            </a:fld>
            <a:endParaRPr lang="en-US" dirty="0"/>
          </a:p>
        </p:txBody>
      </p:sp>
      <p:sp>
        <p:nvSpPr>
          <p:cNvPr id="6" name="Text Placeholder 5"/>
          <p:cNvSpPr>
            <a:spLocks noGrp="1"/>
          </p:cNvSpPr>
          <p:nvPr>
            <p:ph type="body" sz="quarter" idx="12"/>
          </p:nvPr>
        </p:nvSpPr>
        <p:spPr>
          <a:xfrm>
            <a:off x="611716" y="588397"/>
            <a:ext cx="7705347" cy="5356791"/>
          </a:xfrm>
        </p:spPr>
        <p:txBody>
          <a:bodyPr/>
          <a:lstStyle/>
          <a:p>
            <a:r>
              <a:rPr lang="en-US" sz="2800" dirty="0" smtClean="0">
                <a:latin typeface="Arial" panose="020B0604020202020204" pitchFamily="34" charset="0"/>
                <a:cs typeface="Arial" panose="020B0604020202020204" pitchFamily="34" charset="0"/>
              </a:rPr>
              <a:t>Problem Description:  </a:t>
            </a:r>
          </a:p>
          <a:p>
            <a:endParaRPr lang="en-US" sz="3200" dirty="0" smtClean="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Surveys </a:t>
            </a:r>
            <a:r>
              <a:rPr lang="en-US" sz="2000" dirty="0">
                <a:solidFill>
                  <a:schemeClr val="tx1"/>
                </a:solidFill>
                <a:latin typeface="Arial" panose="020B0604020202020204" pitchFamily="34" charset="0"/>
                <a:cs typeface="Arial" panose="020B0604020202020204" pitchFamily="34" charset="0"/>
              </a:rPr>
              <a:t>show that while most patients prefer to die in their home, in reality, most die in the </a:t>
            </a:r>
            <a:r>
              <a:rPr lang="en-US" sz="2000" dirty="0" smtClean="0">
                <a:solidFill>
                  <a:schemeClr val="tx1"/>
                </a:solidFill>
                <a:latin typeface="Arial" panose="020B0604020202020204" pitchFamily="34" charset="0"/>
                <a:cs typeface="Arial" panose="020B0604020202020204" pitchFamily="34" charset="0"/>
              </a:rPr>
              <a:t>hospital</a:t>
            </a:r>
            <a:r>
              <a:rPr lang="en-US" sz="2000" baseline="30000" dirty="0" smtClean="0">
                <a:solidFill>
                  <a:schemeClr val="tx1"/>
                </a:solidFill>
                <a:latin typeface="Arial" panose="020B0604020202020204" pitchFamily="34" charset="0"/>
                <a:cs typeface="Arial" panose="020B0604020202020204" pitchFamily="34" charset="0"/>
              </a:rPr>
              <a:t>2</a:t>
            </a:r>
            <a:r>
              <a:rPr lang="en-US" sz="2000" dirty="0" smtClean="0">
                <a:solidFill>
                  <a:schemeClr val="tx1"/>
                </a:solidFill>
                <a:latin typeface="Arial" panose="020B0604020202020204" pitchFamily="34" charset="0"/>
                <a:cs typeface="Arial" panose="020B0604020202020204" pitchFamily="34" charset="0"/>
              </a:rPr>
              <a:t> </a:t>
            </a:r>
          </a:p>
          <a:p>
            <a:pPr marL="571500" indent="-571500">
              <a:buFont typeface="Arial" panose="020B0604020202020204" pitchFamily="34" charset="0"/>
              <a:buChar char="•"/>
            </a:pPr>
            <a:endParaRPr lang="en-US" sz="2000" dirty="0" smtClean="0">
              <a:solidFill>
                <a:schemeClr val="tx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Advanced Illness Management programs have been shown to improve care quality, patient/family/caregiver satisfaction, utilization, and spending</a:t>
            </a:r>
            <a:r>
              <a:rPr lang="en-US" sz="2000" baseline="30000" dirty="0" smtClean="0">
                <a:solidFill>
                  <a:schemeClr val="tx1"/>
                </a:solidFill>
                <a:latin typeface="Arial" panose="020B0604020202020204" pitchFamily="34" charset="0"/>
                <a:cs typeface="Arial" panose="020B0604020202020204" pitchFamily="34" charset="0"/>
              </a:rPr>
              <a:t>3</a:t>
            </a:r>
            <a:endParaRPr lang="en-US" sz="2000" dirty="0" smtClean="0">
              <a:solidFill>
                <a:schemeClr val="tx1"/>
              </a:solidFill>
              <a:latin typeface="Arial" panose="020B0604020202020204" pitchFamily="34" charset="0"/>
              <a:cs typeface="Arial" panose="020B0604020202020204" pitchFamily="34" charset="0"/>
            </a:endParaRPr>
          </a:p>
          <a:p>
            <a:endParaRPr lang="en-US" sz="2000" dirty="0" smtClean="0">
              <a:solidFill>
                <a:schemeClr val="tx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Our </a:t>
            </a:r>
            <a:r>
              <a:rPr lang="en-US" sz="2000" dirty="0" smtClean="0">
                <a:solidFill>
                  <a:schemeClr val="tx1"/>
                </a:solidFill>
                <a:latin typeface="Arial" panose="020B0604020202020204" pitchFamily="34" charset="0"/>
                <a:cs typeface="Arial" panose="020B0604020202020204" pitchFamily="34" charset="0"/>
              </a:rPr>
              <a:t>Palliative Care/Advanced Illness team </a:t>
            </a:r>
            <a:r>
              <a:rPr lang="en-US" sz="2000" dirty="0">
                <a:solidFill>
                  <a:schemeClr val="tx1"/>
                </a:solidFill>
                <a:latin typeface="Arial" panose="020B0604020202020204" pitchFamily="34" charset="0"/>
                <a:cs typeface="Arial" panose="020B0604020202020204" pitchFamily="34" charset="0"/>
              </a:rPr>
              <a:t>uses a daily report of admitted patients and screens for patients with </a:t>
            </a:r>
            <a:r>
              <a:rPr lang="en-US" sz="2000" dirty="0" smtClean="0">
                <a:solidFill>
                  <a:schemeClr val="tx1"/>
                </a:solidFill>
                <a:latin typeface="Arial" panose="020B0604020202020204" pitchFamily="34" charset="0"/>
                <a:cs typeface="Arial" panose="020B0604020202020204" pitchFamily="34" charset="0"/>
              </a:rPr>
              <a:t>potential advanced </a:t>
            </a:r>
            <a:r>
              <a:rPr lang="en-US" sz="2000" dirty="0">
                <a:solidFill>
                  <a:schemeClr val="tx1"/>
                </a:solidFill>
                <a:latin typeface="Arial" panose="020B0604020202020204" pitchFamily="34" charset="0"/>
                <a:cs typeface="Arial" panose="020B0604020202020204" pitchFamily="34" charset="0"/>
              </a:rPr>
              <a:t>illness using a LACE score &gt;= </a:t>
            </a:r>
            <a:r>
              <a:rPr lang="en-US" sz="2000" dirty="0" smtClean="0">
                <a:solidFill>
                  <a:schemeClr val="tx1"/>
                </a:solidFill>
                <a:latin typeface="Arial" panose="020B0604020202020204" pitchFamily="34" charset="0"/>
                <a:cs typeface="Arial" panose="020B0604020202020204" pitchFamily="34" charset="0"/>
              </a:rPr>
              <a:t>10</a:t>
            </a:r>
          </a:p>
          <a:p>
            <a:endParaRPr lang="en-US" sz="2000" dirty="0" smtClean="0">
              <a:solidFill>
                <a:schemeClr val="tx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The team felt </a:t>
            </a:r>
            <a:r>
              <a:rPr lang="en-US" sz="2000" dirty="0" smtClean="0">
                <a:solidFill>
                  <a:schemeClr val="tx1"/>
                </a:solidFill>
                <a:latin typeface="Arial" panose="020B0604020202020204" pitchFamily="34" charset="0"/>
                <a:cs typeface="Arial" panose="020B0604020202020204" pitchFamily="34" charset="0"/>
              </a:rPr>
              <a:t>they were missing admitted patients that could benefit from their care </a:t>
            </a:r>
            <a:r>
              <a:rPr lang="en-US" sz="2000" dirty="0" smtClean="0">
                <a:solidFill>
                  <a:schemeClr val="tx1"/>
                </a:solidFill>
                <a:latin typeface="Arial" panose="020B0604020202020204" pitchFamily="34" charset="0"/>
                <a:cs typeface="Arial" panose="020B0604020202020204" pitchFamily="34" charset="0"/>
              </a:rPr>
              <a:t>approach</a:t>
            </a:r>
            <a:endParaRPr lang="en-US" sz="2000" dirty="0" smtClean="0">
              <a:solidFill>
                <a:schemeClr val="tx1"/>
              </a:solidFill>
              <a:latin typeface="Arial" panose="020B0604020202020204" pitchFamily="34" charset="0"/>
              <a:cs typeface="Arial" panose="020B0604020202020204" pitchFamily="34" charset="0"/>
            </a:endParaRPr>
          </a:p>
          <a:p>
            <a:endParaRPr lang="en-US" sz="3600" dirty="0" smtClean="0">
              <a:solidFill>
                <a:schemeClr val="tx1"/>
              </a:solidFill>
            </a:endParaRPr>
          </a:p>
          <a:p>
            <a:endParaRPr lang="en-US" sz="3600" dirty="0">
              <a:solidFill>
                <a:schemeClr val="tx1"/>
              </a:solidFill>
            </a:endParaRPr>
          </a:p>
          <a:p>
            <a:endParaRPr lang="en-US" sz="3600" dirty="0" smtClean="0">
              <a:solidFill>
                <a:schemeClr val="tx1"/>
              </a:solidFill>
            </a:endParaRPr>
          </a:p>
          <a:p>
            <a:endParaRPr lang="en-US" sz="3600" dirty="0"/>
          </a:p>
          <a:p>
            <a:endParaRPr lang="en-US" sz="3600" dirty="0" smtClean="0"/>
          </a:p>
          <a:p>
            <a:endParaRPr lang="en-US" sz="3600" dirty="0" smtClean="0"/>
          </a:p>
          <a:p>
            <a:endParaRPr lang="en-US" dirty="0"/>
          </a:p>
          <a:p>
            <a:r>
              <a:rPr lang="en-US" dirty="0" smtClean="0"/>
              <a:t> </a:t>
            </a:r>
          </a:p>
          <a:p>
            <a:endParaRPr lang="en-US" dirty="0"/>
          </a:p>
        </p:txBody>
      </p:sp>
      <p:sp>
        <p:nvSpPr>
          <p:cNvPr id="5" name="TextBox 4"/>
          <p:cNvSpPr txBox="1"/>
          <p:nvPr/>
        </p:nvSpPr>
        <p:spPr>
          <a:xfrm>
            <a:off x="2044626" y="6098251"/>
            <a:ext cx="9041258" cy="892552"/>
          </a:xfrm>
          <a:prstGeom prst="rect">
            <a:avLst/>
          </a:prstGeom>
          <a:noFill/>
        </p:spPr>
        <p:txBody>
          <a:bodyPr wrap="none" rtlCol="0">
            <a:spAutoFit/>
          </a:bodyPr>
          <a:lstStyle/>
          <a:p>
            <a:r>
              <a:rPr lang="en-US" sz="1000" b="1" baseline="30000" dirty="0" smtClean="0">
                <a:latin typeface="Arial" panose="020B0604020202020204" pitchFamily="34" charset="0"/>
                <a:cs typeface="Arial" panose="020B0604020202020204" pitchFamily="34" charset="0"/>
              </a:rPr>
              <a:t>2 </a:t>
            </a:r>
            <a:r>
              <a:rPr lang="en-US" sz="1000" b="1" dirty="0">
                <a:latin typeface="Arial" panose="020B0604020202020204" pitchFamily="34" charset="0"/>
                <a:cs typeface="Arial" panose="020B0604020202020204" pitchFamily="34" charset="0"/>
              </a:rPr>
              <a:t>Bekelman JE, Halpern SD, Blankart CR, et al. Comparison of Site of Death, Health Care Utilization, and Hospital Expenditures for Patients Dying </a:t>
            </a:r>
            <a:endParaRPr lang="en-US" sz="1000" b="1" dirty="0" smtClean="0">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rPr>
              <a:t>With </a:t>
            </a:r>
            <a:r>
              <a:rPr lang="en-US" sz="1000" b="1" dirty="0">
                <a:latin typeface="Arial" panose="020B0604020202020204" pitchFamily="34" charset="0"/>
                <a:cs typeface="Arial" panose="020B0604020202020204" pitchFamily="34" charset="0"/>
              </a:rPr>
              <a:t>Cancer in 7 Developed Countries. JAMA. 2016;315(3):272–283. </a:t>
            </a:r>
            <a:r>
              <a:rPr lang="en-US" sz="1000" b="1" dirty="0" smtClean="0">
                <a:latin typeface="Arial" panose="020B0604020202020204" pitchFamily="34" charset="0"/>
                <a:cs typeface="Arial" panose="020B0604020202020204" pitchFamily="34" charset="0"/>
              </a:rPr>
              <a:t>doi:10.1001/jama.2015.18603</a:t>
            </a:r>
          </a:p>
          <a:p>
            <a:r>
              <a:rPr lang="en-US" sz="1000" b="1" baseline="30000" dirty="0" smtClean="0">
                <a:latin typeface="Arial" panose="020B0604020202020204" pitchFamily="34" charset="0"/>
                <a:cs typeface="Arial" panose="020B0604020202020204" pitchFamily="34" charset="0"/>
              </a:rPr>
              <a:t>3 </a:t>
            </a:r>
            <a:r>
              <a:rPr lang="en-US" sz="1000" b="1" dirty="0" smtClean="0">
                <a:latin typeface="Arial" panose="020B0604020202020204" pitchFamily="34" charset="0"/>
                <a:cs typeface="Arial" panose="020B0604020202020204" pitchFamily="34" charset="0"/>
              </a:rPr>
              <a:t>Advanced Illness Management Strategies – American Hospital </a:t>
            </a:r>
            <a:r>
              <a:rPr lang="en-US" sz="1000" b="1" dirty="0">
                <a:latin typeface="Arial" panose="020B0604020202020204" pitchFamily="34" charset="0"/>
                <a:cs typeface="Arial" panose="020B0604020202020204" pitchFamily="34" charset="0"/>
              </a:rPr>
              <a:t>Association </a:t>
            </a:r>
            <a:endParaRPr lang="en-US" sz="1000" b="1" dirty="0" smtClean="0">
              <a:latin typeface="Arial" panose="020B0604020202020204" pitchFamily="34" charset="0"/>
              <a:cs typeface="Arial" panose="020B0604020202020204" pitchFamily="34" charset="0"/>
            </a:endParaRPr>
          </a:p>
          <a:p>
            <a:r>
              <a:rPr lang="en-US" sz="1000" b="1" dirty="0" smtClean="0">
                <a:latin typeface="Arial" panose="020B0604020202020204" pitchFamily="34" charset="0"/>
                <a:cs typeface="Arial" panose="020B0604020202020204" pitchFamily="34" charset="0"/>
                <a:hlinkClick r:id="rId2"/>
              </a:rPr>
              <a:t>https</a:t>
            </a:r>
            <a:r>
              <a:rPr lang="en-US" sz="1000" b="1" dirty="0">
                <a:latin typeface="Arial" panose="020B0604020202020204" pitchFamily="34" charset="0"/>
                <a:cs typeface="Arial" panose="020B0604020202020204" pitchFamily="34" charset="0"/>
                <a:hlinkClick r:id="rId2"/>
              </a:rPr>
              <a:t>://</a:t>
            </a:r>
            <a:r>
              <a:rPr lang="en-US" sz="1000" b="1" dirty="0" smtClean="0">
                <a:latin typeface="Arial" panose="020B0604020202020204" pitchFamily="34" charset="0"/>
                <a:cs typeface="Arial" panose="020B0604020202020204" pitchFamily="34" charset="0"/>
                <a:hlinkClick r:id="rId2"/>
              </a:rPr>
              <a:t>www.aha.org/system/files/2018-02/advanced-illness-management-strategies-2012_0.pdf</a:t>
            </a:r>
            <a:endParaRPr lang="en-US" sz="1000" b="1" dirty="0" smtClean="0">
              <a:latin typeface="Arial" panose="020B0604020202020204" pitchFamily="34" charset="0"/>
              <a:cs typeface="Arial" panose="020B0604020202020204" pitchFamily="34" charset="0"/>
            </a:endParaRPr>
          </a:p>
          <a:p>
            <a:endParaRPr lang="en-US" sz="1200" dirty="0"/>
          </a:p>
        </p:txBody>
      </p:sp>
    </p:spTree>
    <p:extLst>
      <p:ext uri="{BB962C8B-B14F-4D97-AF65-F5344CB8AC3E}">
        <p14:creationId xmlns:p14="http://schemas.microsoft.com/office/powerpoint/2010/main" val="1881753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5E8BC936-0928-C346-B13E-04BD58031644}" type="slidenum">
              <a:rPr lang="en-US" smtClean="0"/>
              <a:pPr/>
              <a:t>6</a:t>
            </a:fld>
            <a:endParaRPr lang="en-US" dirty="0"/>
          </a:p>
        </p:txBody>
      </p:sp>
      <p:sp>
        <p:nvSpPr>
          <p:cNvPr id="6" name="Text Placeholder 5"/>
          <p:cNvSpPr>
            <a:spLocks noGrp="1"/>
          </p:cNvSpPr>
          <p:nvPr>
            <p:ph type="body" sz="quarter" idx="12"/>
          </p:nvPr>
        </p:nvSpPr>
        <p:spPr>
          <a:xfrm>
            <a:off x="611717" y="638355"/>
            <a:ext cx="7190316" cy="5306833"/>
          </a:xfrm>
        </p:spPr>
        <p:txBody>
          <a:bodyPr/>
          <a:lstStyle/>
          <a:p>
            <a:r>
              <a:rPr lang="en-US" sz="3600" dirty="0" smtClean="0">
                <a:latin typeface="Arial" panose="020B0604020202020204" pitchFamily="34" charset="0"/>
                <a:cs typeface="Arial" panose="020B0604020202020204" pitchFamily="34" charset="0"/>
              </a:rPr>
              <a:t>Objective:  </a:t>
            </a:r>
          </a:p>
          <a:p>
            <a:pPr marL="457200" indent="-457200">
              <a:buFont typeface="Arial" panose="020B0604020202020204" pitchFamily="34" charset="0"/>
              <a:buChar char="•"/>
            </a:pPr>
            <a:endParaRPr lang="en-US" sz="3200" dirty="0" smtClean="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smtClean="0">
                <a:solidFill>
                  <a:schemeClr val="tx1"/>
                </a:solidFill>
                <a:latin typeface="Arial" panose="020B0604020202020204" pitchFamily="34" charset="0"/>
                <a:cs typeface="Arial" panose="020B0604020202020204" pitchFamily="34" charset="0"/>
              </a:rPr>
              <a:t>Develop </a:t>
            </a:r>
            <a:r>
              <a:rPr lang="en-US" sz="3200" dirty="0">
                <a:solidFill>
                  <a:schemeClr val="tx1"/>
                </a:solidFill>
                <a:latin typeface="Arial" panose="020B0604020202020204" pitchFamily="34" charset="0"/>
                <a:cs typeface="Arial" panose="020B0604020202020204" pitchFamily="34" charset="0"/>
              </a:rPr>
              <a:t>a better way to automate identification of patients with advanced illness using currently available EHR data</a:t>
            </a:r>
          </a:p>
          <a:p>
            <a:endParaRPr lang="en-US" sz="3600" dirty="0" smtClean="0"/>
          </a:p>
          <a:p>
            <a:endParaRPr lang="en-US" sz="3600" dirty="0" smtClean="0"/>
          </a:p>
          <a:p>
            <a:endParaRPr lang="en-US" sz="3600" dirty="0" smtClean="0"/>
          </a:p>
          <a:p>
            <a:endParaRPr lang="en-US" dirty="0"/>
          </a:p>
          <a:p>
            <a:r>
              <a:rPr lang="en-US" dirty="0" smtClean="0"/>
              <a:t> </a:t>
            </a:r>
          </a:p>
          <a:p>
            <a:endParaRPr lang="en-US" dirty="0"/>
          </a:p>
        </p:txBody>
      </p:sp>
    </p:spTree>
    <p:extLst>
      <p:ext uri="{BB962C8B-B14F-4D97-AF65-F5344CB8AC3E}">
        <p14:creationId xmlns:p14="http://schemas.microsoft.com/office/powerpoint/2010/main" val="980565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latin typeface="Arial" panose="020B0604020202020204" pitchFamily="34" charset="0"/>
                <a:cs typeface="Arial" panose="020B0604020202020204" pitchFamily="34" charset="0"/>
              </a:rPr>
              <a:t>Methods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endParaRPr lang="en-US" sz="2800" dirty="0"/>
          </a:p>
          <a:p>
            <a:endParaRPr lang="en-US" dirty="0" smtClean="0"/>
          </a:p>
          <a:p>
            <a:endParaRPr lang="en-US" dirty="0"/>
          </a:p>
        </p:txBody>
      </p:sp>
      <p:sp>
        <p:nvSpPr>
          <p:cNvPr id="6" name="Slide Number Placeholder 5"/>
          <p:cNvSpPr>
            <a:spLocks noGrp="1"/>
          </p:cNvSpPr>
          <p:nvPr>
            <p:ph type="sldNum" sz="quarter" idx="11"/>
          </p:nvPr>
        </p:nvSpPr>
        <p:spPr/>
        <p:txBody>
          <a:bodyPr/>
          <a:lstStyle/>
          <a:p>
            <a:fld id="{5E8BC936-0928-C346-B13E-04BD58031644}" type="slidenum">
              <a:rPr lang="en-US" smtClean="0"/>
              <a:pPr/>
              <a:t>7</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257" y="1101665"/>
            <a:ext cx="10058400" cy="5111867"/>
          </a:xfrm>
          <a:prstGeom prst="rect">
            <a:avLst/>
          </a:prstGeom>
        </p:spPr>
      </p:pic>
    </p:spTree>
    <p:extLst>
      <p:ext uri="{BB962C8B-B14F-4D97-AF65-F5344CB8AC3E}">
        <p14:creationId xmlns:p14="http://schemas.microsoft.com/office/powerpoint/2010/main" val="2242103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 Phase 1: </a:t>
            </a:r>
            <a:r>
              <a:rPr lang="en-US" dirty="0" smtClean="0">
                <a:latin typeface="Arial" panose="020B0604020202020204" pitchFamily="34" charset="0"/>
                <a:cs typeface="Arial" panose="020B0604020202020204" pitchFamily="34" charset="0"/>
              </a:rPr>
              <a:t>Clustering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Learn </a:t>
            </a:r>
            <a:r>
              <a:rPr lang="en-US" sz="2400" dirty="0">
                <a:latin typeface="Arial" panose="020B0604020202020204" pitchFamily="34" charset="0"/>
                <a:cs typeface="Arial" panose="020B0604020202020204" pitchFamily="34" charset="0"/>
              </a:rPr>
              <a:t>about Advanced Illness in the patient </a:t>
            </a:r>
            <a:r>
              <a:rPr lang="en-US" sz="2400" dirty="0" smtClean="0">
                <a:latin typeface="Arial" panose="020B0604020202020204" pitchFamily="34" charset="0"/>
                <a:cs typeface="Arial" panose="020B0604020202020204" pitchFamily="34" charset="0"/>
              </a:rPr>
              <a:t>populations at two of our tertiary </a:t>
            </a:r>
            <a:r>
              <a:rPr lang="en-US" sz="2400" dirty="0" smtClean="0">
                <a:latin typeface="Arial" panose="020B0604020202020204" pitchFamily="34" charset="0"/>
                <a:cs typeface="Arial" panose="020B0604020202020204" pitchFamily="34" charset="0"/>
              </a:rPr>
              <a:t>centers</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smtClean="0">
                <a:latin typeface="Arial" panose="020B0604020202020204" pitchFamily="34" charset="0"/>
                <a:cs typeface="Arial" panose="020B0604020202020204" pitchFamily="34" charset="0"/>
              </a:rPr>
              <a:t>Identify </a:t>
            </a:r>
            <a:r>
              <a:rPr lang="en-US" sz="2400" dirty="0" smtClean="0">
                <a:latin typeface="Arial" panose="020B0604020202020204" pitchFamily="34" charset="0"/>
                <a:cs typeface="Arial" panose="020B0604020202020204" pitchFamily="34" charset="0"/>
              </a:rPr>
              <a:t>an Advanced Illness Cluster </a:t>
            </a:r>
            <a:r>
              <a:rPr lang="en-US" sz="2400" dirty="0">
                <a:latin typeface="Arial" panose="020B0604020202020204" pitchFamily="34" charset="0"/>
                <a:cs typeface="Arial" panose="020B0604020202020204" pitchFamily="34" charset="0"/>
              </a:rPr>
              <a:t>based </a:t>
            </a:r>
            <a:r>
              <a:rPr lang="en-US" sz="2400" dirty="0" smtClean="0">
                <a:latin typeface="Arial" panose="020B0604020202020204" pitchFamily="34" charset="0"/>
                <a:cs typeface="Arial" panose="020B0604020202020204" pitchFamily="34" charset="0"/>
              </a:rPr>
              <a:t>on prevalence </a:t>
            </a:r>
            <a:r>
              <a:rPr lang="en-US" sz="2400" dirty="0">
                <a:latin typeface="Arial" panose="020B0604020202020204" pitchFamily="34" charset="0"/>
                <a:cs typeface="Arial" panose="020B0604020202020204" pitchFamily="34" charset="0"/>
              </a:rPr>
              <a:t>of </a:t>
            </a:r>
            <a:r>
              <a:rPr lang="en-US" sz="2400" dirty="0" smtClean="0">
                <a:latin typeface="Arial" panose="020B0604020202020204" pitchFamily="34" charset="0"/>
                <a:cs typeface="Arial" panose="020B0604020202020204" pitchFamily="34" charset="0"/>
              </a:rPr>
              <a:t>frailty associated ICD-10 categories (based on expert opinion</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Identify </a:t>
            </a:r>
            <a:r>
              <a:rPr lang="en-US" sz="2400" dirty="0" smtClean="0">
                <a:latin typeface="Arial" panose="020B0604020202020204" pitchFamily="34" charset="0"/>
                <a:cs typeface="Arial" panose="020B0604020202020204" pitchFamily="34" charset="0"/>
              </a:rPr>
              <a:t>diagnoses that </a:t>
            </a:r>
            <a:r>
              <a:rPr lang="en-US" sz="2400" dirty="0">
                <a:latin typeface="Arial" panose="020B0604020202020204" pitchFamily="34" charset="0"/>
                <a:cs typeface="Arial" panose="020B0604020202020204" pitchFamily="34" charset="0"/>
              </a:rPr>
              <a:t>are over-represented in the Frailty Cluster</a:t>
            </a:r>
          </a:p>
          <a:p>
            <a:endParaRPr lang="en-US" dirty="0" smtClean="0"/>
          </a:p>
          <a:p>
            <a:endParaRPr lang="en-US" dirty="0"/>
          </a:p>
        </p:txBody>
      </p:sp>
      <p:sp>
        <p:nvSpPr>
          <p:cNvPr id="6" name="Slide Number Placeholder 5"/>
          <p:cNvSpPr>
            <a:spLocks noGrp="1"/>
          </p:cNvSpPr>
          <p:nvPr>
            <p:ph type="sldNum" sz="quarter" idx="11"/>
          </p:nvPr>
        </p:nvSpPr>
        <p:spPr/>
        <p:txBody>
          <a:bodyPr/>
          <a:lstStyle/>
          <a:p>
            <a:fld id="{5E8BC936-0928-C346-B13E-04BD58031644}" type="slidenum">
              <a:rPr lang="en-US" smtClean="0"/>
              <a:pPr/>
              <a:t>8</a:t>
            </a:fld>
            <a:endParaRPr lang="en-US" dirty="0"/>
          </a:p>
        </p:txBody>
      </p:sp>
    </p:spTree>
    <p:extLst>
      <p:ext uri="{BB962C8B-B14F-4D97-AF65-F5344CB8AC3E}">
        <p14:creationId xmlns:p14="http://schemas.microsoft.com/office/powerpoint/2010/main" val="3490422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5E8BC936-0928-C346-B13E-04BD58031644}" type="slidenum">
              <a:rPr lang="en-US" smtClean="0"/>
              <a:pPr/>
              <a:t>9</a:t>
            </a:fld>
            <a:endParaRPr lang="en-US" dirty="0"/>
          </a:p>
        </p:txBody>
      </p:sp>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 Phase 1</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Bottom-up </a:t>
            </a:r>
            <a:r>
              <a:rPr lang="en-US" dirty="0" smtClean="0">
                <a:latin typeface="Arial" panose="020B0604020202020204" pitchFamily="34" charset="0"/>
                <a:cs typeface="Arial" panose="020B0604020202020204" pitchFamily="34" charset="0"/>
              </a:rPr>
              <a:t>Hierarchical Clustering (stats::hclust())</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15998"/>
            <a:ext cx="10058400" cy="5397752"/>
          </a:xfrm>
          <a:prstGeom prst="rect">
            <a:avLst/>
          </a:prstGeom>
        </p:spPr>
      </p:pic>
    </p:spTree>
    <p:extLst>
      <p:ext uri="{BB962C8B-B14F-4D97-AF65-F5344CB8AC3E}">
        <p14:creationId xmlns:p14="http://schemas.microsoft.com/office/powerpoint/2010/main" val="2579411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wh_ppt_green_16x9_160310">
  <a:themeElements>
    <a:clrScheme name="nwh">
      <a:dk1>
        <a:srgbClr val="53565A"/>
      </a:dk1>
      <a:lt1>
        <a:srgbClr val="FFFFFF"/>
      </a:lt1>
      <a:dk2>
        <a:srgbClr val="009ADF"/>
      </a:dk2>
      <a:lt2>
        <a:srgbClr val="FFFFFF"/>
      </a:lt2>
      <a:accent1>
        <a:srgbClr val="003CA5"/>
      </a:accent1>
      <a:accent2>
        <a:srgbClr val="6DC3DF"/>
      </a:accent2>
      <a:accent3>
        <a:srgbClr val="3DAD2C"/>
      </a:accent3>
      <a:accent4>
        <a:srgbClr val="9E29B5"/>
      </a:accent4>
      <a:accent5>
        <a:srgbClr val="9494D1"/>
      </a:accent5>
      <a:accent6>
        <a:srgbClr val="FF681E"/>
      </a:accent6>
      <a:hlink>
        <a:srgbClr val="003CA5"/>
      </a:hlink>
      <a:folHlink>
        <a:srgbClr val="E33D2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23517</TotalTime>
  <Words>1120</Words>
  <Application>Microsoft Office PowerPoint</Application>
  <PresentationFormat>Widescreen</PresentationFormat>
  <Paragraphs>295</Paragraphs>
  <Slides>26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Calibri Light</vt:lpstr>
      <vt:lpstr>Wingdings</vt:lpstr>
      <vt:lpstr>Office Theme</vt:lpstr>
      <vt:lpstr>nwh_ppt_green_16x9_160310</vt:lpstr>
      <vt:lpstr>Automated Identification of Patients with Advanced Illness</vt:lpstr>
      <vt:lpstr>Agenda</vt:lpstr>
      <vt:lpstr>What is Advanced Illness?  Definition from Coalition to Transform Advanced Care  “When one or more conditions become serious enough that general health and functioning decline, and treatments begin to lose their impact. This is a process that continues to the end of life.” </vt:lpstr>
      <vt:lpstr>What is the LACE Score1?  A risk stratification tool designed to predict 30-day mortality and 30-day readmission risk.  L – Length of stay A – Acuity of admission C – Co-morbidities E – Emergency room visits  </vt:lpstr>
      <vt:lpstr>PowerPoint Presentation</vt:lpstr>
      <vt:lpstr>PowerPoint Presentation</vt:lpstr>
      <vt:lpstr> Methods</vt:lpstr>
      <vt:lpstr> Phase 1: Clustering</vt:lpstr>
      <vt:lpstr> Phase 1: Bottom-up Hierarchical Clustering (stats::hclust())</vt:lpstr>
      <vt:lpstr>Phase 2: How well do the over-represented ICD-10 categories discriminate between being in the frailty cluster vs. any of the other clusters?  </vt:lpstr>
      <vt:lpstr>PowerPoint Presentation</vt:lpstr>
      <vt:lpstr>Phase 3</vt:lpstr>
      <vt:lpstr>PowerPoint Presentation</vt:lpstr>
      <vt:lpstr>Phase 1: Clustering </vt:lpstr>
      <vt:lpstr>Phase 2: How well do the over-represented ICD-10 categories discriminate between being in the frailty cluster vs. any of the other clusters?</vt:lpstr>
      <vt:lpstr>PowerPoint Presentation</vt:lpstr>
      <vt:lpstr>Results:  Association between developed score and outcomes (on an out of sample validation data set)</vt:lpstr>
      <vt:lpstr>Summary:</vt:lpstr>
      <vt:lpstr>  Future Plans</vt:lpstr>
      <vt:lpstr>PowerPoint Presentation</vt:lpstr>
      <vt:lpstr>PowerPoint Presentation</vt:lpstr>
      <vt:lpstr>Data Table Structure (R Package: dplyr)</vt:lpstr>
      <vt:lpstr>Phase 1: Clustering Details</vt:lpstr>
      <vt:lpstr>Phase 1: Clustering Details  </vt:lpstr>
      <vt:lpstr>Phase 1:  Clustering </vt:lpstr>
      <vt:lpstr> Phase 3:  Association with Outcomes – Original Data Set</vt:lpstr>
    </vt:vector>
  </TitlesOfParts>
  <Company>Northwell 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Identification of Patients with Advanced Illness</dc:title>
  <dc:creator>Brar, Rajdeep</dc:creator>
  <cp:lastModifiedBy>Brar, Rajdeep</cp:lastModifiedBy>
  <cp:revision>97</cp:revision>
  <dcterms:created xsi:type="dcterms:W3CDTF">2019-08-27T12:37:18Z</dcterms:created>
  <dcterms:modified xsi:type="dcterms:W3CDTF">2019-09-13T13:47:56Z</dcterms:modified>
</cp:coreProperties>
</file>