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9" r:id="rId8"/>
    <p:sldId id="273" r:id="rId9"/>
    <p:sldId id="278" r:id="rId10"/>
    <p:sldId id="272" r:id="rId11"/>
    <p:sldId id="275" r:id="rId12"/>
    <p:sldId id="274" r:id="rId13"/>
    <p:sldId id="279" r:id="rId14"/>
    <p:sldId id="276" r:id="rId15"/>
    <p:sldId id="262" r:id="rId16"/>
    <p:sldId id="263" r:id="rId17"/>
    <p:sldId id="266" r:id="rId18"/>
    <p:sldId id="267" r:id="rId19"/>
    <p:sldId id="268" r:id="rId20"/>
    <p:sldId id="264" r:id="rId21"/>
    <p:sldId id="265" r:id="rId22"/>
    <p:sldId id="280"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masian, Hojjat,M.D.,Ph.D." initials="SH" lastIdx="0" clrIdx="0">
    <p:extLst>
      <p:ext uri="{19B8F6BF-5375-455C-9EA6-DF929625EA0E}">
        <p15:presenceInfo xmlns:p15="http://schemas.microsoft.com/office/powerpoint/2012/main" userId="S-1-5-21-8915387-943144406-1916815836-1228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6" autoAdjust="0"/>
    <p:restoredTop sz="94663"/>
  </p:normalViewPr>
  <p:slideViewPr>
    <p:cSldViewPr snapToGrid="0">
      <p:cViewPr varScale="1">
        <p:scale>
          <a:sx n="117" d="100"/>
          <a:sy n="117" d="100"/>
        </p:scale>
        <p:origin x="2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43F79-EBBF-470E-9113-D7B174E3642F}" type="datetimeFigureOut">
              <a:rPr lang="en-US" smtClean="0"/>
              <a:t>9/14/19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927D51-CDC9-48A5-BDE6-B6ED587DDECF}" type="slidenum">
              <a:rPr lang="en-US" smtClean="0"/>
              <a:t>‹#›</a:t>
            </a:fld>
            <a:endParaRPr lang="en-US"/>
          </a:p>
        </p:txBody>
      </p:sp>
    </p:spTree>
    <p:extLst>
      <p:ext uri="{BB962C8B-B14F-4D97-AF65-F5344CB8AC3E}">
        <p14:creationId xmlns:p14="http://schemas.microsoft.com/office/powerpoint/2010/main" val="2062298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Calibration curve of Elixhauser and Charlson comorbidity indexes for predicting risk of hospital death. These graphs present the calibration of the Elixhauser (top) and Charlson (bottom) comorbidity scores for hospital death. Each plot presents the number of admissions having each score (columns, left vertical axis). For each score (horizontal axis), the graph presents the predicted hospital mortality (broken line, right vertical axis) and observed hospital mortality (solid line, right vertical axis) with 95% CIs.</a:t>
            </a:r>
          </a:p>
        </p:txBody>
      </p:sp>
      <p:sp>
        <p:nvSpPr>
          <p:cNvPr id="4" name="Slide Number Placeholder 3"/>
          <p:cNvSpPr>
            <a:spLocks noGrp="1"/>
          </p:cNvSpPr>
          <p:nvPr>
            <p:ph type="sldNum" sz="quarter" idx="5"/>
          </p:nvPr>
        </p:nvSpPr>
        <p:spPr/>
        <p:txBody>
          <a:bodyPr/>
          <a:lstStyle/>
          <a:p>
            <a:fld id="{01927D51-CDC9-48A5-BDE6-B6ED587DDECF}" type="slidenum">
              <a:rPr lang="en-US" smtClean="0"/>
              <a:t>6</a:t>
            </a:fld>
            <a:endParaRPr lang="en-US"/>
          </a:p>
        </p:txBody>
      </p:sp>
    </p:spTree>
    <p:extLst>
      <p:ext uri="{BB962C8B-B14F-4D97-AF65-F5344CB8AC3E}">
        <p14:creationId xmlns:p14="http://schemas.microsoft.com/office/powerpoint/2010/main" val="2084802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927D51-CDC9-48A5-BDE6-B6ED587DDECF}" type="slidenum">
              <a:rPr lang="en-US" smtClean="0"/>
              <a:t>11</a:t>
            </a:fld>
            <a:endParaRPr lang="en-US"/>
          </a:p>
        </p:txBody>
      </p:sp>
    </p:spTree>
    <p:extLst>
      <p:ext uri="{BB962C8B-B14F-4D97-AF65-F5344CB8AC3E}">
        <p14:creationId xmlns:p14="http://schemas.microsoft.com/office/powerpoint/2010/main" val="3355708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318C-238E-492A-AB88-6D0D5BD923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AB68E5-4517-4C98-8199-F56FFBC7EE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1D79D0-A3C1-498B-8472-4D65C5EEE361}"/>
              </a:ext>
            </a:extLst>
          </p:cNvPr>
          <p:cNvSpPr>
            <a:spLocks noGrp="1"/>
          </p:cNvSpPr>
          <p:nvPr>
            <p:ph type="dt" sz="half" idx="10"/>
          </p:nvPr>
        </p:nvSpPr>
        <p:spPr/>
        <p:txBody>
          <a:bodyPr/>
          <a:lstStyle/>
          <a:p>
            <a:fld id="{010A5F06-2EA9-45E6-9E52-4FAFA18DD1BE}" type="datetimeFigureOut">
              <a:rPr lang="en-US" smtClean="0"/>
              <a:t>9/14/19</a:t>
            </a:fld>
            <a:endParaRPr lang="en-US"/>
          </a:p>
        </p:txBody>
      </p:sp>
      <p:sp>
        <p:nvSpPr>
          <p:cNvPr id="5" name="Footer Placeholder 4">
            <a:extLst>
              <a:ext uri="{FF2B5EF4-FFF2-40B4-BE49-F238E27FC236}">
                <a16:creationId xmlns:a16="http://schemas.microsoft.com/office/drawing/2014/main" id="{F92A22AE-0E70-471C-81D3-C7C7928DF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1DD5FF-25FF-45B8-AE0E-F637EB5B6C38}"/>
              </a:ext>
            </a:extLst>
          </p:cNvPr>
          <p:cNvSpPr>
            <a:spLocks noGrp="1"/>
          </p:cNvSpPr>
          <p:nvPr>
            <p:ph type="sldNum" sz="quarter" idx="12"/>
          </p:nvPr>
        </p:nvSpPr>
        <p:spPr/>
        <p:txBody>
          <a:bodyPr/>
          <a:lstStyle/>
          <a:p>
            <a:fld id="{C9061350-3E27-481C-B7B9-283C8D4A0A5C}" type="slidenum">
              <a:rPr lang="en-US" smtClean="0"/>
              <a:t>‹#›</a:t>
            </a:fld>
            <a:endParaRPr lang="en-US"/>
          </a:p>
        </p:txBody>
      </p:sp>
    </p:spTree>
    <p:extLst>
      <p:ext uri="{BB962C8B-B14F-4D97-AF65-F5344CB8AC3E}">
        <p14:creationId xmlns:p14="http://schemas.microsoft.com/office/powerpoint/2010/main" val="422814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7686-47A9-467D-9FC2-BBCC5BFF5B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494918-40F8-4893-883E-8C89D315C9A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4772E4-8087-4C37-81E3-EB45940EBE60}"/>
              </a:ext>
            </a:extLst>
          </p:cNvPr>
          <p:cNvSpPr>
            <a:spLocks noGrp="1"/>
          </p:cNvSpPr>
          <p:nvPr>
            <p:ph type="dt" sz="half" idx="10"/>
          </p:nvPr>
        </p:nvSpPr>
        <p:spPr/>
        <p:txBody>
          <a:bodyPr/>
          <a:lstStyle/>
          <a:p>
            <a:fld id="{010A5F06-2EA9-45E6-9E52-4FAFA18DD1BE}" type="datetimeFigureOut">
              <a:rPr lang="en-US" smtClean="0"/>
              <a:t>9/14/19</a:t>
            </a:fld>
            <a:endParaRPr lang="en-US"/>
          </a:p>
        </p:txBody>
      </p:sp>
      <p:sp>
        <p:nvSpPr>
          <p:cNvPr id="5" name="Footer Placeholder 4">
            <a:extLst>
              <a:ext uri="{FF2B5EF4-FFF2-40B4-BE49-F238E27FC236}">
                <a16:creationId xmlns:a16="http://schemas.microsoft.com/office/drawing/2014/main" id="{BB0C6522-537A-4461-AFCE-99B13CF0F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C1E428-5F48-4F87-BACA-98BF3DD429F9}"/>
              </a:ext>
            </a:extLst>
          </p:cNvPr>
          <p:cNvSpPr>
            <a:spLocks noGrp="1"/>
          </p:cNvSpPr>
          <p:nvPr>
            <p:ph type="sldNum" sz="quarter" idx="12"/>
          </p:nvPr>
        </p:nvSpPr>
        <p:spPr/>
        <p:txBody>
          <a:bodyPr/>
          <a:lstStyle/>
          <a:p>
            <a:fld id="{C9061350-3E27-481C-B7B9-283C8D4A0A5C}" type="slidenum">
              <a:rPr lang="en-US" smtClean="0"/>
              <a:t>‹#›</a:t>
            </a:fld>
            <a:endParaRPr lang="en-US"/>
          </a:p>
        </p:txBody>
      </p:sp>
    </p:spTree>
    <p:extLst>
      <p:ext uri="{BB962C8B-B14F-4D97-AF65-F5344CB8AC3E}">
        <p14:creationId xmlns:p14="http://schemas.microsoft.com/office/powerpoint/2010/main" val="2591238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E60720-5A97-4F04-A2B1-9780E77F96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5760AB-12F8-4E39-B2DE-4E0206F2F1E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A88C52-C495-451F-84DD-A0E091477EEA}"/>
              </a:ext>
            </a:extLst>
          </p:cNvPr>
          <p:cNvSpPr>
            <a:spLocks noGrp="1"/>
          </p:cNvSpPr>
          <p:nvPr>
            <p:ph type="dt" sz="half" idx="10"/>
          </p:nvPr>
        </p:nvSpPr>
        <p:spPr/>
        <p:txBody>
          <a:bodyPr/>
          <a:lstStyle/>
          <a:p>
            <a:fld id="{010A5F06-2EA9-45E6-9E52-4FAFA18DD1BE}" type="datetimeFigureOut">
              <a:rPr lang="en-US" smtClean="0"/>
              <a:t>9/14/19</a:t>
            </a:fld>
            <a:endParaRPr lang="en-US"/>
          </a:p>
        </p:txBody>
      </p:sp>
      <p:sp>
        <p:nvSpPr>
          <p:cNvPr id="5" name="Footer Placeholder 4">
            <a:extLst>
              <a:ext uri="{FF2B5EF4-FFF2-40B4-BE49-F238E27FC236}">
                <a16:creationId xmlns:a16="http://schemas.microsoft.com/office/drawing/2014/main" id="{9AF647FB-0A99-4C9F-8A01-380895D96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6CB54-5F4D-4824-985B-D53CC6DB9A74}"/>
              </a:ext>
            </a:extLst>
          </p:cNvPr>
          <p:cNvSpPr>
            <a:spLocks noGrp="1"/>
          </p:cNvSpPr>
          <p:nvPr>
            <p:ph type="sldNum" sz="quarter" idx="12"/>
          </p:nvPr>
        </p:nvSpPr>
        <p:spPr/>
        <p:txBody>
          <a:bodyPr/>
          <a:lstStyle/>
          <a:p>
            <a:fld id="{C9061350-3E27-481C-B7B9-283C8D4A0A5C}" type="slidenum">
              <a:rPr lang="en-US" smtClean="0"/>
              <a:t>‹#›</a:t>
            </a:fld>
            <a:endParaRPr lang="en-US"/>
          </a:p>
        </p:txBody>
      </p:sp>
    </p:spTree>
    <p:extLst>
      <p:ext uri="{BB962C8B-B14F-4D97-AF65-F5344CB8AC3E}">
        <p14:creationId xmlns:p14="http://schemas.microsoft.com/office/powerpoint/2010/main" val="46358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1FD1D-8163-43CC-87A4-3066926BC6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113E11-27FE-486C-98B8-1BACF70F9E3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B4300-77E8-401B-BF90-F6EA6071008A}"/>
              </a:ext>
            </a:extLst>
          </p:cNvPr>
          <p:cNvSpPr>
            <a:spLocks noGrp="1"/>
          </p:cNvSpPr>
          <p:nvPr>
            <p:ph type="dt" sz="half" idx="10"/>
          </p:nvPr>
        </p:nvSpPr>
        <p:spPr/>
        <p:txBody>
          <a:bodyPr/>
          <a:lstStyle/>
          <a:p>
            <a:fld id="{010A5F06-2EA9-45E6-9E52-4FAFA18DD1BE}" type="datetimeFigureOut">
              <a:rPr lang="en-US" smtClean="0"/>
              <a:t>9/14/19</a:t>
            </a:fld>
            <a:endParaRPr lang="en-US"/>
          </a:p>
        </p:txBody>
      </p:sp>
      <p:sp>
        <p:nvSpPr>
          <p:cNvPr id="5" name="Footer Placeholder 4">
            <a:extLst>
              <a:ext uri="{FF2B5EF4-FFF2-40B4-BE49-F238E27FC236}">
                <a16:creationId xmlns:a16="http://schemas.microsoft.com/office/drawing/2014/main" id="{58E07B73-F533-4884-893A-D26F54A4C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7C9B1-CE32-45AD-843B-1ED752F45165}"/>
              </a:ext>
            </a:extLst>
          </p:cNvPr>
          <p:cNvSpPr>
            <a:spLocks noGrp="1"/>
          </p:cNvSpPr>
          <p:nvPr>
            <p:ph type="sldNum" sz="quarter" idx="12"/>
          </p:nvPr>
        </p:nvSpPr>
        <p:spPr/>
        <p:txBody>
          <a:bodyPr/>
          <a:lstStyle/>
          <a:p>
            <a:fld id="{C9061350-3E27-481C-B7B9-283C8D4A0A5C}" type="slidenum">
              <a:rPr lang="en-US" smtClean="0"/>
              <a:t>‹#›</a:t>
            </a:fld>
            <a:endParaRPr lang="en-US"/>
          </a:p>
        </p:txBody>
      </p:sp>
    </p:spTree>
    <p:extLst>
      <p:ext uri="{BB962C8B-B14F-4D97-AF65-F5344CB8AC3E}">
        <p14:creationId xmlns:p14="http://schemas.microsoft.com/office/powerpoint/2010/main" val="4066954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2C046-77F1-45F1-8116-7B15688FDC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890838-63DD-4E03-BF87-458C08444C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C7DCE18-7857-4D21-904F-6849D9FCF6C3}"/>
              </a:ext>
            </a:extLst>
          </p:cNvPr>
          <p:cNvSpPr>
            <a:spLocks noGrp="1"/>
          </p:cNvSpPr>
          <p:nvPr>
            <p:ph type="dt" sz="half" idx="10"/>
          </p:nvPr>
        </p:nvSpPr>
        <p:spPr/>
        <p:txBody>
          <a:bodyPr/>
          <a:lstStyle/>
          <a:p>
            <a:fld id="{010A5F06-2EA9-45E6-9E52-4FAFA18DD1BE}" type="datetimeFigureOut">
              <a:rPr lang="en-US" smtClean="0"/>
              <a:t>9/14/19</a:t>
            </a:fld>
            <a:endParaRPr lang="en-US"/>
          </a:p>
        </p:txBody>
      </p:sp>
      <p:sp>
        <p:nvSpPr>
          <p:cNvPr id="5" name="Footer Placeholder 4">
            <a:extLst>
              <a:ext uri="{FF2B5EF4-FFF2-40B4-BE49-F238E27FC236}">
                <a16:creationId xmlns:a16="http://schemas.microsoft.com/office/drawing/2014/main" id="{0EED70EB-0FC4-459A-AD3C-202297ADE6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4953D-1316-4D05-9420-9350028CF266}"/>
              </a:ext>
            </a:extLst>
          </p:cNvPr>
          <p:cNvSpPr>
            <a:spLocks noGrp="1"/>
          </p:cNvSpPr>
          <p:nvPr>
            <p:ph type="sldNum" sz="quarter" idx="12"/>
          </p:nvPr>
        </p:nvSpPr>
        <p:spPr/>
        <p:txBody>
          <a:bodyPr/>
          <a:lstStyle/>
          <a:p>
            <a:fld id="{C9061350-3E27-481C-B7B9-283C8D4A0A5C}" type="slidenum">
              <a:rPr lang="en-US" smtClean="0"/>
              <a:t>‹#›</a:t>
            </a:fld>
            <a:endParaRPr lang="en-US"/>
          </a:p>
        </p:txBody>
      </p:sp>
    </p:spTree>
    <p:extLst>
      <p:ext uri="{BB962C8B-B14F-4D97-AF65-F5344CB8AC3E}">
        <p14:creationId xmlns:p14="http://schemas.microsoft.com/office/powerpoint/2010/main" val="390423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1164-2C7C-4B18-897D-97E1D3C704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80947C-4AF1-4F48-8583-77FC7EE8864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7F7DD7-0001-4688-86C9-26CA50CB79C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95134D-6E8E-4E39-8D99-5525BFF407A6}"/>
              </a:ext>
            </a:extLst>
          </p:cNvPr>
          <p:cNvSpPr>
            <a:spLocks noGrp="1"/>
          </p:cNvSpPr>
          <p:nvPr>
            <p:ph type="dt" sz="half" idx="10"/>
          </p:nvPr>
        </p:nvSpPr>
        <p:spPr/>
        <p:txBody>
          <a:bodyPr/>
          <a:lstStyle/>
          <a:p>
            <a:fld id="{010A5F06-2EA9-45E6-9E52-4FAFA18DD1BE}" type="datetimeFigureOut">
              <a:rPr lang="en-US" smtClean="0"/>
              <a:t>9/14/19</a:t>
            </a:fld>
            <a:endParaRPr lang="en-US"/>
          </a:p>
        </p:txBody>
      </p:sp>
      <p:sp>
        <p:nvSpPr>
          <p:cNvPr id="6" name="Footer Placeholder 5">
            <a:extLst>
              <a:ext uri="{FF2B5EF4-FFF2-40B4-BE49-F238E27FC236}">
                <a16:creationId xmlns:a16="http://schemas.microsoft.com/office/drawing/2014/main" id="{5A26F55E-E8AE-4927-A5A9-0AE90A5FDB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5FE66E-B807-4BC9-8AD8-12FD1718CF87}"/>
              </a:ext>
            </a:extLst>
          </p:cNvPr>
          <p:cNvSpPr>
            <a:spLocks noGrp="1"/>
          </p:cNvSpPr>
          <p:nvPr>
            <p:ph type="sldNum" sz="quarter" idx="12"/>
          </p:nvPr>
        </p:nvSpPr>
        <p:spPr/>
        <p:txBody>
          <a:bodyPr/>
          <a:lstStyle/>
          <a:p>
            <a:fld id="{C9061350-3E27-481C-B7B9-283C8D4A0A5C}" type="slidenum">
              <a:rPr lang="en-US" smtClean="0"/>
              <a:t>‹#›</a:t>
            </a:fld>
            <a:endParaRPr lang="en-US"/>
          </a:p>
        </p:txBody>
      </p:sp>
    </p:spTree>
    <p:extLst>
      <p:ext uri="{BB962C8B-B14F-4D97-AF65-F5344CB8AC3E}">
        <p14:creationId xmlns:p14="http://schemas.microsoft.com/office/powerpoint/2010/main" val="3533628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9120F-12B5-4C72-84B3-21110EB59C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4701C8-AE52-4C10-9B5A-D9D67F3877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E1FAE93-3827-454E-BFF6-2FAA6AD3634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D2F988-681B-4BFA-B88D-048C511351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B3AC77D-1414-48B8-8B7D-EBA45290EE0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291152-FDB8-4A22-BFF4-40FD7D7FBECD}"/>
              </a:ext>
            </a:extLst>
          </p:cNvPr>
          <p:cNvSpPr>
            <a:spLocks noGrp="1"/>
          </p:cNvSpPr>
          <p:nvPr>
            <p:ph type="dt" sz="half" idx="10"/>
          </p:nvPr>
        </p:nvSpPr>
        <p:spPr/>
        <p:txBody>
          <a:bodyPr/>
          <a:lstStyle/>
          <a:p>
            <a:fld id="{010A5F06-2EA9-45E6-9E52-4FAFA18DD1BE}" type="datetimeFigureOut">
              <a:rPr lang="en-US" smtClean="0"/>
              <a:t>9/14/19</a:t>
            </a:fld>
            <a:endParaRPr lang="en-US"/>
          </a:p>
        </p:txBody>
      </p:sp>
      <p:sp>
        <p:nvSpPr>
          <p:cNvPr id="8" name="Footer Placeholder 7">
            <a:extLst>
              <a:ext uri="{FF2B5EF4-FFF2-40B4-BE49-F238E27FC236}">
                <a16:creationId xmlns:a16="http://schemas.microsoft.com/office/drawing/2014/main" id="{EA9F8E96-3B89-4F21-949A-980FA4CCD6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44A07B-0B9E-4BAE-B9CB-9CF7DA12E55E}"/>
              </a:ext>
            </a:extLst>
          </p:cNvPr>
          <p:cNvSpPr>
            <a:spLocks noGrp="1"/>
          </p:cNvSpPr>
          <p:nvPr>
            <p:ph type="sldNum" sz="quarter" idx="12"/>
          </p:nvPr>
        </p:nvSpPr>
        <p:spPr/>
        <p:txBody>
          <a:bodyPr/>
          <a:lstStyle/>
          <a:p>
            <a:fld id="{C9061350-3E27-481C-B7B9-283C8D4A0A5C}" type="slidenum">
              <a:rPr lang="en-US" smtClean="0"/>
              <a:t>‹#›</a:t>
            </a:fld>
            <a:endParaRPr lang="en-US"/>
          </a:p>
        </p:txBody>
      </p:sp>
    </p:spTree>
    <p:extLst>
      <p:ext uri="{BB962C8B-B14F-4D97-AF65-F5344CB8AC3E}">
        <p14:creationId xmlns:p14="http://schemas.microsoft.com/office/powerpoint/2010/main" val="1275541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4E62-05A8-4A13-A21A-1BB0688F49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B2FCD4-E283-4522-8EFB-52473B8CB3C4}"/>
              </a:ext>
            </a:extLst>
          </p:cNvPr>
          <p:cNvSpPr>
            <a:spLocks noGrp="1"/>
          </p:cNvSpPr>
          <p:nvPr>
            <p:ph type="dt" sz="half" idx="10"/>
          </p:nvPr>
        </p:nvSpPr>
        <p:spPr/>
        <p:txBody>
          <a:bodyPr/>
          <a:lstStyle/>
          <a:p>
            <a:fld id="{010A5F06-2EA9-45E6-9E52-4FAFA18DD1BE}" type="datetimeFigureOut">
              <a:rPr lang="en-US" smtClean="0"/>
              <a:t>9/14/19</a:t>
            </a:fld>
            <a:endParaRPr lang="en-US"/>
          </a:p>
        </p:txBody>
      </p:sp>
      <p:sp>
        <p:nvSpPr>
          <p:cNvPr id="4" name="Footer Placeholder 3">
            <a:extLst>
              <a:ext uri="{FF2B5EF4-FFF2-40B4-BE49-F238E27FC236}">
                <a16:creationId xmlns:a16="http://schemas.microsoft.com/office/drawing/2014/main" id="{90EE0EDB-AAA3-470B-ADDF-9F40835D58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D509B6-B588-434B-ACF4-A86ED34A8A4D}"/>
              </a:ext>
            </a:extLst>
          </p:cNvPr>
          <p:cNvSpPr>
            <a:spLocks noGrp="1"/>
          </p:cNvSpPr>
          <p:nvPr>
            <p:ph type="sldNum" sz="quarter" idx="12"/>
          </p:nvPr>
        </p:nvSpPr>
        <p:spPr/>
        <p:txBody>
          <a:bodyPr/>
          <a:lstStyle/>
          <a:p>
            <a:fld id="{C9061350-3E27-481C-B7B9-283C8D4A0A5C}" type="slidenum">
              <a:rPr lang="en-US" smtClean="0"/>
              <a:t>‹#›</a:t>
            </a:fld>
            <a:endParaRPr lang="en-US"/>
          </a:p>
        </p:txBody>
      </p:sp>
    </p:spTree>
    <p:extLst>
      <p:ext uri="{BB962C8B-B14F-4D97-AF65-F5344CB8AC3E}">
        <p14:creationId xmlns:p14="http://schemas.microsoft.com/office/powerpoint/2010/main" val="3107924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ECCBD0-E22E-4D6F-9335-45DFB3ED336C}"/>
              </a:ext>
            </a:extLst>
          </p:cNvPr>
          <p:cNvSpPr>
            <a:spLocks noGrp="1"/>
          </p:cNvSpPr>
          <p:nvPr>
            <p:ph type="dt" sz="half" idx="10"/>
          </p:nvPr>
        </p:nvSpPr>
        <p:spPr/>
        <p:txBody>
          <a:bodyPr/>
          <a:lstStyle/>
          <a:p>
            <a:fld id="{010A5F06-2EA9-45E6-9E52-4FAFA18DD1BE}" type="datetimeFigureOut">
              <a:rPr lang="en-US" smtClean="0"/>
              <a:t>9/14/19</a:t>
            </a:fld>
            <a:endParaRPr lang="en-US"/>
          </a:p>
        </p:txBody>
      </p:sp>
      <p:sp>
        <p:nvSpPr>
          <p:cNvPr id="3" name="Footer Placeholder 2">
            <a:extLst>
              <a:ext uri="{FF2B5EF4-FFF2-40B4-BE49-F238E27FC236}">
                <a16:creationId xmlns:a16="http://schemas.microsoft.com/office/drawing/2014/main" id="{6D6B9D42-3FE1-4C80-8C1B-6695ECC00E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C2317D-6708-4216-A598-6673BC7DFB19}"/>
              </a:ext>
            </a:extLst>
          </p:cNvPr>
          <p:cNvSpPr>
            <a:spLocks noGrp="1"/>
          </p:cNvSpPr>
          <p:nvPr>
            <p:ph type="sldNum" sz="quarter" idx="12"/>
          </p:nvPr>
        </p:nvSpPr>
        <p:spPr/>
        <p:txBody>
          <a:bodyPr/>
          <a:lstStyle/>
          <a:p>
            <a:fld id="{C9061350-3E27-481C-B7B9-283C8D4A0A5C}" type="slidenum">
              <a:rPr lang="en-US" smtClean="0"/>
              <a:t>‹#›</a:t>
            </a:fld>
            <a:endParaRPr lang="en-US"/>
          </a:p>
        </p:txBody>
      </p:sp>
    </p:spTree>
    <p:extLst>
      <p:ext uri="{BB962C8B-B14F-4D97-AF65-F5344CB8AC3E}">
        <p14:creationId xmlns:p14="http://schemas.microsoft.com/office/powerpoint/2010/main" val="192385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2250C-2F01-45DC-B73B-20CECBB761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B092DC-FD2F-40F2-91CA-0F621ADBD5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96286C-5632-49C4-AB65-3D26AA3B8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459D1C-40C2-4645-A046-4EECD6FB5BB3}"/>
              </a:ext>
            </a:extLst>
          </p:cNvPr>
          <p:cNvSpPr>
            <a:spLocks noGrp="1"/>
          </p:cNvSpPr>
          <p:nvPr>
            <p:ph type="dt" sz="half" idx="10"/>
          </p:nvPr>
        </p:nvSpPr>
        <p:spPr/>
        <p:txBody>
          <a:bodyPr/>
          <a:lstStyle/>
          <a:p>
            <a:fld id="{010A5F06-2EA9-45E6-9E52-4FAFA18DD1BE}" type="datetimeFigureOut">
              <a:rPr lang="en-US" smtClean="0"/>
              <a:t>9/14/19</a:t>
            </a:fld>
            <a:endParaRPr lang="en-US"/>
          </a:p>
        </p:txBody>
      </p:sp>
      <p:sp>
        <p:nvSpPr>
          <p:cNvPr id="6" name="Footer Placeholder 5">
            <a:extLst>
              <a:ext uri="{FF2B5EF4-FFF2-40B4-BE49-F238E27FC236}">
                <a16:creationId xmlns:a16="http://schemas.microsoft.com/office/drawing/2014/main" id="{5BDC4489-3551-432C-8A46-4C38467D34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05ECCD-43B2-4475-86F9-78BD73AE4DB9}"/>
              </a:ext>
            </a:extLst>
          </p:cNvPr>
          <p:cNvSpPr>
            <a:spLocks noGrp="1"/>
          </p:cNvSpPr>
          <p:nvPr>
            <p:ph type="sldNum" sz="quarter" idx="12"/>
          </p:nvPr>
        </p:nvSpPr>
        <p:spPr/>
        <p:txBody>
          <a:bodyPr/>
          <a:lstStyle/>
          <a:p>
            <a:fld id="{C9061350-3E27-481C-B7B9-283C8D4A0A5C}" type="slidenum">
              <a:rPr lang="en-US" smtClean="0"/>
              <a:t>‹#›</a:t>
            </a:fld>
            <a:endParaRPr lang="en-US"/>
          </a:p>
        </p:txBody>
      </p:sp>
    </p:spTree>
    <p:extLst>
      <p:ext uri="{BB962C8B-B14F-4D97-AF65-F5344CB8AC3E}">
        <p14:creationId xmlns:p14="http://schemas.microsoft.com/office/powerpoint/2010/main" val="3592407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18859-EA78-43CA-947F-C6080AE65C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7112C7-A600-409E-A57E-EF7A3DA147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411BA2-D4FA-4CAC-A32A-60BA0EDF91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3EBC0F-00FB-421B-9E92-DFC62EEBBBD7}"/>
              </a:ext>
            </a:extLst>
          </p:cNvPr>
          <p:cNvSpPr>
            <a:spLocks noGrp="1"/>
          </p:cNvSpPr>
          <p:nvPr>
            <p:ph type="dt" sz="half" idx="10"/>
          </p:nvPr>
        </p:nvSpPr>
        <p:spPr/>
        <p:txBody>
          <a:bodyPr/>
          <a:lstStyle/>
          <a:p>
            <a:fld id="{010A5F06-2EA9-45E6-9E52-4FAFA18DD1BE}" type="datetimeFigureOut">
              <a:rPr lang="en-US" smtClean="0"/>
              <a:t>9/14/19</a:t>
            </a:fld>
            <a:endParaRPr lang="en-US"/>
          </a:p>
        </p:txBody>
      </p:sp>
      <p:sp>
        <p:nvSpPr>
          <p:cNvPr id="6" name="Footer Placeholder 5">
            <a:extLst>
              <a:ext uri="{FF2B5EF4-FFF2-40B4-BE49-F238E27FC236}">
                <a16:creationId xmlns:a16="http://schemas.microsoft.com/office/drawing/2014/main" id="{E27A9B23-1B16-4484-A577-9279469146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9B61C-631F-455B-85BF-4EA16CC10033}"/>
              </a:ext>
            </a:extLst>
          </p:cNvPr>
          <p:cNvSpPr>
            <a:spLocks noGrp="1"/>
          </p:cNvSpPr>
          <p:nvPr>
            <p:ph type="sldNum" sz="quarter" idx="12"/>
          </p:nvPr>
        </p:nvSpPr>
        <p:spPr/>
        <p:txBody>
          <a:bodyPr/>
          <a:lstStyle/>
          <a:p>
            <a:fld id="{C9061350-3E27-481C-B7B9-283C8D4A0A5C}" type="slidenum">
              <a:rPr lang="en-US" smtClean="0"/>
              <a:t>‹#›</a:t>
            </a:fld>
            <a:endParaRPr lang="en-US"/>
          </a:p>
        </p:txBody>
      </p:sp>
    </p:spTree>
    <p:extLst>
      <p:ext uri="{BB962C8B-B14F-4D97-AF65-F5344CB8AC3E}">
        <p14:creationId xmlns:p14="http://schemas.microsoft.com/office/powerpoint/2010/main" val="2196480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C5038A-94C5-424E-80BD-AB743B73A4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D72603-A2DC-49C4-883B-6ED353BB02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34F25F-3B56-420D-A219-511EBA85DF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0A5F06-2EA9-45E6-9E52-4FAFA18DD1BE}" type="datetimeFigureOut">
              <a:rPr lang="en-US" smtClean="0"/>
              <a:t>9/14/19</a:t>
            </a:fld>
            <a:endParaRPr lang="en-US"/>
          </a:p>
        </p:txBody>
      </p:sp>
      <p:sp>
        <p:nvSpPr>
          <p:cNvPr id="5" name="Footer Placeholder 4">
            <a:extLst>
              <a:ext uri="{FF2B5EF4-FFF2-40B4-BE49-F238E27FC236}">
                <a16:creationId xmlns:a16="http://schemas.microsoft.com/office/drawing/2014/main" id="{868B069D-4A77-45E4-8C27-50232D9BA5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FA8595-F5D3-4682-ADA0-673E6F2C77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061350-3E27-481C-B7B9-283C8D4A0A5C}" type="slidenum">
              <a:rPr lang="en-US" smtClean="0"/>
              <a:t>‹#›</a:t>
            </a:fld>
            <a:endParaRPr lang="en-US"/>
          </a:p>
        </p:txBody>
      </p:sp>
    </p:spTree>
    <p:extLst>
      <p:ext uri="{BB962C8B-B14F-4D97-AF65-F5344CB8AC3E}">
        <p14:creationId xmlns:p14="http://schemas.microsoft.com/office/powerpoint/2010/main" val="2389874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ncbi.nlm.nih.gov/pubmed/16224307" TargetMode="External"/><Relationship Id="rId2" Type="http://schemas.openxmlformats.org/officeDocument/2006/relationships/hyperlink" Target="https://www.ncbi.nlm.nih.gov/pubmed/1607900" TargetMode="External"/><Relationship Id="rId1" Type="http://schemas.openxmlformats.org/officeDocument/2006/relationships/slideLayout" Target="../slideLayouts/slideLayout2.xml"/><Relationship Id="rId5" Type="http://schemas.openxmlformats.org/officeDocument/2006/relationships/hyperlink" Target="https://www.ncbi.nlm.nih.gov/pubmed/28498196" TargetMode="External"/><Relationship Id="rId4" Type="http://schemas.openxmlformats.org/officeDocument/2006/relationships/hyperlink" Target="https://www.ncbi.nlm.nih.gov/pubmed/19433995"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cran.r-project.org/web/packages/comorbidity/index.html" TargetMode="External"/><Relationship Id="rId2" Type="http://schemas.openxmlformats.org/officeDocument/2006/relationships/hyperlink" Target="https://cran.r-project.org/web/packages/icd/" TargetMode="External"/><Relationship Id="rId1" Type="http://schemas.openxmlformats.org/officeDocument/2006/relationships/slideLayout" Target="../slideLayouts/slideLayout2.xml"/><Relationship Id="rId6" Type="http://schemas.openxmlformats.org/officeDocument/2006/relationships/hyperlink" Target="https://github.com/aGutierrezSacristan/comorbidity" TargetMode="External"/><Relationship Id="rId5" Type="http://schemas.openxmlformats.org/officeDocument/2006/relationships/hyperlink" Target="https://doi.org/10.1093/bioinformatics/bty315" TargetMode="External"/><Relationship Id="rId4" Type="http://schemas.openxmlformats.org/officeDocument/2006/relationships/hyperlink" Target="https://jclinbioinformatics.biomedcentral.com/articles/10.1186/2043-9113-4-8"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theoj.org/joss-papers/joss.00648/10.21105.joss.00648.pdf"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dfs.semanticscholar.org/281e/caa4c0417729d072cd123ab81a629b4fdd9a.pdf"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mailto:hsalmasian@bwh.harvard.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ncbi.nlm.nih.gov/pubmed/355871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ncbi.nlm.nih.gov/pubmed/943132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cbi.nlm.nih.gov/pubmed/19433995"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9D48-FADB-4170-973E-1A13A488D14C}"/>
              </a:ext>
            </a:extLst>
          </p:cNvPr>
          <p:cNvSpPr>
            <a:spLocks noGrp="1"/>
          </p:cNvSpPr>
          <p:nvPr>
            <p:ph type="ctrTitle"/>
          </p:nvPr>
        </p:nvSpPr>
        <p:spPr/>
        <p:txBody>
          <a:bodyPr anchor="ctr">
            <a:normAutofit/>
          </a:bodyPr>
          <a:lstStyle/>
          <a:p>
            <a:r>
              <a:rPr lang="en-US" sz="5400" dirty="0"/>
              <a:t>“But my patients are sicker …!”</a:t>
            </a:r>
          </a:p>
        </p:txBody>
      </p:sp>
      <p:sp>
        <p:nvSpPr>
          <p:cNvPr id="3" name="Subtitle 2">
            <a:extLst>
              <a:ext uri="{FF2B5EF4-FFF2-40B4-BE49-F238E27FC236}">
                <a16:creationId xmlns:a16="http://schemas.microsoft.com/office/drawing/2014/main" id="{EEE04828-95CF-4021-8769-9CF04BA1A68D}"/>
              </a:ext>
            </a:extLst>
          </p:cNvPr>
          <p:cNvSpPr>
            <a:spLocks noGrp="1"/>
          </p:cNvSpPr>
          <p:nvPr>
            <p:ph type="subTitle" idx="1"/>
          </p:nvPr>
        </p:nvSpPr>
        <p:spPr>
          <a:xfrm>
            <a:off x="1524000" y="3602038"/>
            <a:ext cx="9144000" cy="1876124"/>
          </a:xfrm>
        </p:spPr>
        <p:txBody>
          <a:bodyPr>
            <a:normAutofit fontScale="92500" lnSpcReduction="10000"/>
          </a:bodyPr>
          <a:lstStyle/>
          <a:p>
            <a:r>
              <a:rPr lang="en-US" sz="3000" b="1" dirty="0"/>
              <a:t>Capturing comorbidities using R packages</a:t>
            </a:r>
          </a:p>
          <a:p>
            <a:endParaRPr lang="en-US" dirty="0"/>
          </a:p>
          <a:p>
            <a:r>
              <a:rPr lang="en-US" dirty="0"/>
              <a:t>Hojjat Salmasian, MD, MPH, PhD</a:t>
            </a:r>
          </a:p>
          <a:p>
            <a:r>
              <a:rPr lang="en-US" sz="1900" dirty="0"/>
              <a:t>Harvard Medical School</a:t>
            </a:r>
            <a:br>
              <a:rPr lang="en-US" sz="1900" dirty="0"/>
            </a:br>
            <a:r>
              <a:rPr lang="en-US" sz="1900" dirty="0"/>
              <a:t>Brigham and Women’s Hospital</a:t>
            </a:r>
          </a:p>
        </p:txBody>
      </p:sp>
    </p:spTree>
    <p:extLst>
      <p:ext uri="{BB962C8B-B14F-4D97-AF65-F5344CB8AC3E}">
        <p14:creationId xmlns:p14="http://schemas.microsoft.com/office/powerpoint/2010/main" val="2051537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BC5C0-343A-4B0E-BC90-F51CBE4E2AF6}"/>
              </a:ext>
            </a:extLst>
          </p:cNvPr>
          <p:cNvSpPr>
            <a:spLocks noGrp="1"/>
          </p:cNvSpPr>
          <p:nvPr>
            <p:ph type="title"/>
          </p:nvPr>
        </p:nvSpPr>
        <p:spPr/>
        <p:txBody>
          <a:bodyPr/>
          <a:lstStyle/>
          <a:p>
            <a:r>
              <a:rPr lang="en-US" dirty="0"/>
              <a:t>Special considerations using ICD codes</a:t>
            </a:r>
          </a:p>
        </p:txBody>
      </p:sp>
      <p:sp>
        <p:nvSpPr>
          <p:cNvPr id="3" name="Content Placeholder 2">
            <a:extLst>
              <a:ext uri="{FF2B5EF4-FFF2-40B4-BE49-F238E27FC236}">
                <a16:creationId xmlns:a16="http://schemas.microsoft.com/office/drawing/2014/main" id="{F5530924-0948-40CF-833B-D798E7A072B0}"/>
              </a:ext>
            </a:extLst>
          </p:cNvPr>
          <p:cNvSpPr>
            <a:spLocks noGrp="1"/>
          </p:cNvSpPr>
          <p:nvPr>
            <p:ph idx="1"/>
          </p:nvPr>
        </p:nvSpPr>
        <p:spPr/>
        <p:txBody>
          <a:bodyPr/>
          <a:lstStyle/>
          <a:p>
            <a:r>
              <a:rPr lang="en-US" dirty="0"/>
              <a:t>The “decimal point”</a:t>
            </a:r>
          </a:p>
          <a:p>
            <a:endParaRPr lang="en-US" dirty="0"/>
          </a:p>
          <a:p>
            <a:r>
              <a:rPr lang="en-US" dirty="0"/>
              <a:t>Example: Asthma</a:t>
            </a:r>
          </a:p>
          <a:p>
            <a:pPr lvl="1"/>
            <a:r>
              <a:rPr lang="en-US" dirty="0"/>
              <a:t>ICD-9: </a:t>
            </a:r>
            <a:r>
              <a:rPr lang="en-US" dirty="0">
                <a:solidFill>
                  <a:srgbClr val="00B0F0"/>
                </a:solidFill>
              </a:rPr>
              <a:t>493.90</a:t>
            </a:r>
            <a:r>
              <a:rPr lang="en-US" dirty="0"/>
              <a:t> (Asthma, unspecified type, unspecified)</a:t>
            </a:r>
          </a:p>
          <a:p>
            <a:pPr lvl="1"/>
            <a:r>
              <a:rPr lang="en-US" dirty="0"/>
              <a:t>ICD-10: </a:t>
            </a:r>
            <a:r>
              <a:rPr lang="en-US" dirty="0">
                <a:solidFill>
                  <a:srgbClr val="00B0F0"/>
                </a:solidFill>
              </a:rPr>
              <a:t>J45.909</a:t>
            </a:r>
            <a:r>
              <a:rPr lang="en-US" dirty="0"/>
              <a:t> (Unspecified asthma, uncomplicated)</a:t>
            </a:r>
          </a:p>
          <a:p>
            <a:pPr lvl="1"/>
            <a:endParaRPr lang="en-US" dirty="0"/>
          </a:p>
          <a:p>
            <a:r>
              <a:rPr lang="en-US" dirty="0"/>
              <a:t>Particularly problematic with ICD-9 codes that start with zero:</a:t>
            </a:r>
          </a:p>
          <a:p>
            <a:pPr lvl="1"/>
            <a:r>
              <a:rPr lang="en-US" dirty="0"/>
              <a:t>Example: </a:t>
            </a:r>
            <a:r>
              <a:rPr lang="en-US" dirty="0">
                <a:solidFill>
                  <a:srgbClr val="00B0F0"/>
                </a:solidFill>
              </a:rPr>
              <a:t>002.0</a:t>
            </a:r>
            <a:r>
              <a:rPr lang="en-US" dirty="0"/>
              <a:t> (Typhoid fever)</a:t>
            </a:r>
          </a:p>
          <a:p>
            <a:pPr lvl="1"/>
            <a:r>
              <a:rPr lang="en-US" dirty="0"/>
              <a:t>With a bad data load, it can be stored as numeric value “2”!</a:t>
            </a:r>
          </a:p>
        </p:txBody>
      </p:sp>
    </p:spTree>
    <p:extLst>
      <p:ext uri="{BB962C8B-B14F-4D97-AF65-F5344CB8AC3E}">
        <p14:creationId xmlns:p14="http://schemas.microsoft.com/office/powerpoint/2010/main" val="2916415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BC5C0-343A-4B0E-BC90-F51CBE4E2AF6}"/>
              </a:ext>
            </a:extLst>
          </p:cNvPr>
          <p:cNvSpPr>
            <a:spLocks noGrp="1"/>
          </p:cNvSpPr>
          <p:nvPr>
            <p:ph type="title"/>
          </p:nvPr>
        </p:nvSpPr>
        <p:spPr/>
        <p:txBody>
          <a:bodyPr/>
          <a:lstStyle/>
          <a:p>
            <a:r>
              <a:rPr lang="en-US" dirty="0"/>
              <a:t>Special considerations using ICD codes</a:t>
            </a:r>
          </a:p>
        </p:txBody>
      </p:sp>
      <p:sp>
        <p:nvSpPr>
          <p:cNvPr id="3" name="Content Placeholder 2">
            <a:extLst>
              <a:ext uri="{FF2B5EF4-FFF2-40B4-BE49-F238E27FC236}">
                <a16:creationId xmlns:a16="http://schemas.microsoft.com/office/drawing/2014/main" id="{F5530924-0948-40CF-833B-D798E7A072B0}"/>
              </a:ext>
            </a:extLst>
          </p:cNvPr>
          <p:cNvSpPr>
            <a:spLocks noGrp="1"/>
          </p:cNvSpPr>
          <p:nvPr>
            <p:ph idx="1"/>
          </p:nvPr>
        </p:nvSpPr>
        <p:spPr>
          <a:xfrm>
            <a:off x="838200" y="1825625"/>
            <a:ext cx="5489864" cy="4351338"/>
          </a:xfrm>
        </p:spPr>
        <p:txBody>
          <a:bodyPr/>
          <a:lstStyle/>
          <a:p>
            <a:r>
              <a:rPr lang="en-US" dirty="0"/>
              <a:t>The “billable” codes</a:t>
            </a:r>
          </a:p>
          <a:p>
            <a:r>
              <a:rPr lang="en-US" dirty="0"/>
              <a:t>Example: Asthma!</a:t>
            </a:r>
          </a:p>
          <a:p>
            <a:pPr marL="457200" lvl="1" indent="0">
              <a:buNone/>
            </a:pPr>
            <a:r>
              <a:rPr lang="en-US" sz="1800" dirty="0"/>
              <a:t>Diseases Of The Respiratory System (</a:t>
            </a:r>
            <a:r>
              <a:rPr lang="en-US" sz="1800" dirty="0">
                <a:solidFill>
                  <a:srgbClr val="00B0F0"/>
                </a:solidFill>
              </a:rPr>
              <a:t>460-519</a:t>
            </a:r>
            <a:r>
              <a:rPr lang="en-US" sz="1800" dirty="0"/>
              <a:t>)</a:t>
            </a:r>
          </a:p>
          <a:p>
            <a:pPr marL="457200" lvl="1" indent="0">
              <a:buNone/>
            </a:pPr>
            <a:r>
              <a:rPr lang="en-US" sz="1800" dirty="0"/>
              <a:t>	Chronic Obstructive Pulmonary Disease And 	Allied Conditions (</a:t>
            </a:r>
            <a:r>
              <a:rPr lang="en-US" sz="1800" dirty="0">
                <a:solidFill>
                  <a:srgbClr val="00B0F0"/>
                </a:solidFill>
              </a:rPr>
              <a:t>490-496</a:t>
            </a:r>
            <a:r>
              <a:rPr lang="en-US" sz="1800" dirty="0"/>
              <a:t>)</a:t>
            </a:r>
          </a:p>
          <a:p>
            <a:pPr marL="457200" lvl="1" indent="0">
              <a:buNone/>
            </a:pPr>
            <a:r>
              <a:rPr lang="en-US" sz="1800" dirty="0"/>
              <a:t>		Asthma (</a:t>
            </a:r>
            <a:r>
              <a:rPr lang="en-US" sz="1800" dirty="0">
                <a:solidFill>
                  <a:srgbClr val="00B0F0"/>
                </a:solidFill>
              </a:rPr>
              <a:t>493</a:t>
            </a:r>
            <a:r>
              <a:rPr lang="en-US" sz="1800" dirty="0"/>
              <a:t>)</a:t>
            </a:r>
          </a:p>
        </p:txBody>
      </p:sp>
      <p:pic>
        <p:nvPicPr>
          <p:cNvPr id="4" name="Picture 3">
            <a:extLst>
              <a:ext uri="{FF2B5EF4-FFF2-40B4-BE49-F238E27FC236}">
                <a16:creationId xmlns:a16="http://schemas.microsoft.com/office/drawing/2014/main" id="{F2BE1A2F-5088-4DB3-88A3-5DDD55C3638B}"/>
              </a:ext>
            </a:extLst>
          </p:cNvPr>
          <p:cNvPicPr>
            <a:picLocks noChangeAspect="1"/>
          </p:cNvPicPr>
          <p:nvPr/>
        </p:nvPicPr>
        <p:blipFill>
          <a:blip r:embed="rId3"/>
          <a:stretch>
            <a:fillRect/>
          </a:stretch>
        </p:blipFill>
        <p:spPr>
          <a:xfrm>
            <a:off x="6299562" y="2226181"/>
            <a:ext cx="5489864" cy="3550227"/>
          </a:xfrm>
          <a:prstGeom prst="rect">
            <a:avLst/>
          </a:prstGeom>
        </p:spPr>
      </p:pic>
      <p:sp>
        <p:nvSpPr>
          <p:cNvPr id="5" name="TextBox 4">
            <a:extLst>
              <a:ext uri="{FF2B5EF4-FFF2-40B4-BE49-F238E27FC236}">
                <a16:creationId xmlns:a16="http://schemas.microsoft.com/office/drawing/2014/main" id="{6EFD6536-3E4A-45C4-842E-8C6D9A1AC53C}"/>
              </a:ext>
            </a:extLst>
          </p:cNvPr>
          <p:cNvSpPr txBox="1"/>
          <p:nvPr/>
        </p:nvSpPr>
        <p:spPr>
          <a:xfrm>
            <a:off x="444842" y="6161902"/>
            <a:ext cx="11450595" cy="261610"/>
          </a:xfrm>
          <a:prstGeom prst="rect">
            <a:avLst/>
          </a:prstGeom>
          <a:noFill/>
        </p:spPr>
        <p:txBody>
          <a:bodyPr wrap="square" rtlCol="0">
            <a:spAutoFit/>
          </a:bodyPr>
          <a:lstStyle/>
          <a:p>
            <a:r>
              <a:rPr lang="en-US" sz="1050" dirty="0"/>
              <a:t>Screengrab from icd9data.com</a:t>
            </a:r>
          </a:p>
        </p:txBody>
      </p:sp>
    </p:spTree>
    <p:extLst>
      <p:ext uri="{BB962C8B-B14F-4D97-AF65-F5344CB8AC3E}">
        <p14:creationId xmlns:p14="http://schemas.microsoft.com/office/powerpoint/2010/main" val="2889742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BC5C0-343A-4B0E-BC90-F51CBE4E2AF6}"/>
              </a:ext>
            </a:extLst>
          </p:cNvPr>
          <p:cNvSpPr>
            <a:spLocks noGrp="1"/>
          </p:cNvSpPr>
          <p:nvPr>
            <p:ph type="title"/>
          </p:nvPr>
        </p:nvSpPr>
        <p:spPr/>
        <p:txBody>
          <a:bodyPr/>
          <a:lstStyle/>
          <a:p>
            <a:r>
              <a:rPr lang="en-US" dirty="0"/>
              <a:t>ICD-9 versus ICD-10: special considerations </a:t>
            </a:r>
          </a:p>
        </p:txBody>
      </p:sp>
      <p:sp>
        <p:nvSpPr>
          <p:cNvPr id="3" name="Content Placeholder 2">
            <a:extLst>
              <a:ext uri="{FF2B5EF4-FFF2-40B4-BE49-F238E27FC236}">
                <a16:creationId xmlns:a16="http://schemas.microsoft.com/office/drawing/2014/main" id="{F5530924-0948-40CF-833B-D798E7A072B0}"/>
              </a:ext>
            </a:extLst>
          </p:cNvPr>
          <p:cNvSpPr>
            <a:spLocks noGrp="1"/>
          </p:cNvSpPr>
          <p:nvPr>
            <p:ph idx="1"/>
          </p:nvPr>
        </p:nvSpPr>
        <p:spPr/>
        <p:txBody>
          <a:bodyPr/>
          <a:lstStyle/>
          <a:p>
            <a:r>
              <a:rPr lang="en-US" dirty="0"/>
              <a:t>E codes and V codes</a:t>
            </a:r>
          </a:p>
          <a:p>
            <a:pPr lvl="1"/>
            <a:r>
              <a:rPr lang="en-US" dirty="0"/>
              <a:t>ICD-9 uses V codes to describe factors influencing health</a:t>
            </a:r>
          </a:p>
          <a:p>
            <a:pPr lvl="2"/>
            <a:r>
              <a:rPr lang="en-US" dirty="0"/>
              <a:t>Example: </a:t>
            </a:r>
            <a:r>
              <a:rPr lang="en-US" dirty="0">
                <a:solidFill>
                  <a:srgbClr val="00B0F0"/>
                </a:solidFill>
              </a:rPr>
              <a:t>V86</a:t>
            </a:r>
            <a:r>
              <a:rPr lang="en-US" dirty="0"/>
              <a:t> (Estrogen receptor status)</a:t>
            </a:r>
          </a:p>
          <a:p>
            <a:pPr lvl="1"/>
            <a:r>
              <a:rPr lang="en-US" dirty="0"/>
              <a:t>ICD-9 uses E codes to describe causes of injury</a:t>
            </a:r>
          </a:p>
          <a:p>
            <a:pPr lvl="2"/>
            <a:r>
              <a:rPr lang="en-US" dirty="0"/>
              <a:t>Example: </a:t>
            </a:r>
            <a:r>
              <a:rPr lang="en-US" dirty="0">
                <a:solidFill>
                  <a:srgbClr val="00B0F0"/>
                </a:solidFill>
              </a:rPr>
              <a:t>E991</a:t>
            </a:r>
            <a:r>
              <a:rPr lang="en-US" dirty="0"/>
              <a:t> (Injury due to war operations by bullets and fragments)</a:t>
            </a:r>
          </a:p>
          <a:p>
            <a:pPr lvl="2"/>
            <a:endParaRPr lang="en-US" dirty="0"/>
          </a:p>
          <a:p>
            <a:pPr lvl="1"/>
            <a:r>
              <a:rPr lang="en-US" dirty="0"/>
              <a:t>ICD-10 codes start with a letter, which may be an E or a V!</a:t>
            </a:r>
          </a:p>
          <a:p>
            <a:pPr lvl="2"/>
            <a:r>
              <a:rPr lang="en-US" dirty="0"/>
              <a:t>Example: </a:t>
            </a:r>
            <a:r>
              <a:rPr lang="en-US" dirty="0">
                <a:solidFill>
                  <a:srgbClr val="00B0F0"/>
                </a:solidFill>
              </a:rPr>
              <a:t>E84.0</a:t>
            </a:r>
            <a:r>
              <a:rPr lang="en-US" dirty="0"/>
              <a:t> (Cystic fibrosis with pulmonary manifestations)</a:t>
            </a:r>
          </a:p>
          <a:p>
            <a:pPr lvl="2"/>
            <a:r>
              <a:rPr lang="en-US" dirty="0"/>
              <a:t>Example: </a:t>
            </a:r>
            <a:r>
              <a:rPr lang="en-US" dirty="0">
                <a:solidFill>
                  <a:srgbClr val="00B0F0"/>
                </a:solidFill>
              </a:rPr>
              <a:t>V71.0XXA</a:t>
            </a:r>
            <a:r>
              <a:rPr lang="en-US" dirty="0"/>
              <a:t> (Driver of bus injured in collision with pedal cycle in nontraffic accident, initial encounter)</a:t>
            </a:r>
          </a:p>
        </p:txBody>
      </p:sp>
    </p:spTree>
    <p:extLst>
      <p:ext uri="{BB962C8B-B14F-4D97-AF65-F5344CB8AC3E}">
        <p14:creationId xmlns:p14="http://schemas.microsoft.com/office/powerpoint/2010/main" val="764569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ECFEA-B3F2-4E92-AFC7-9D7CDE824674}"/>
              </a:ext>
            </a:extLst>
          </p:cNvPr>
          <p:cNvSpPr>
            <a:spLocks noGrp="1"/>
          </p:cNvSpPr>
          <p:nvPr>
            <p:ph type="title"/>
          </p:nvPr>
        </p:nvSpPr>
        <p:spPr/>
        <p:txBody>
          <a:bodyPr/>
          <a:lstStyle/>
          <a:p>
            <a:r>
              <a:rPr lang="en-US" dirty="0"/>
              <a:t>New ICD codes are added each year</a:t>
            </a:r>
          </a:p>
        </p:txBody>
      </p:sp>
      <p:sp>
        <p:nvSpPr>
          <p:cNvPr id="3" name="Content Placeholder 2">
            <a:extLst>
              <a:ext uri="{FF2B5EF4-FFF2-40B4-BE49-F238E27FC236}">
                <a16:creationId xmlns:a16="http://schemas.microsoft.com/office/drawing/2014/main" id="{A2FCFF1E-E036-4862-9CC6-F79F1E3230C4}"/>
              </a:ext>
            </a:extLst>
          </p:cNvPr>
          <p:cNvSpPr>
            <a:spLocks noGrp="1"/>
          </p:cNvSpPr>
          <p:nvPr>
            <p:ph idx="1"/>
          </p:nvPr>
        </p:nvSpPr>
        <p:spPr/>
        <p:txBody>
          <a:bodyPr>
            <a:normAutofit lnSpcReduction="10000"/>
          </a:bodyPr>
          <a:lstStyle/>
          <a:p>
            <a:r>
              <a:rPr lang="en-US" dirty="0"/>
              <a:t>ICD-10-CM codes added in 2019 include:</a:t>
            </a:r>
          </a:p>
          <a:p>
            <a:pPr lvl="1"/>
            <a:r>
              <a:rPr lang="en-US" dirty="0"/>
              <a:t>C43.11  Malignant melanoma of right eyelid, including canthus</a:t>
            </a:r>
          </a:p>
          <a:p>
            <a:pPr lvl="1"/>
            <a:r>
              <a:rPr lang="en-US" dirty="0"/>
              <a:t>C43.111  Malignant melanoma of right upper eyelid, including canthus</a:t>
            </a:r>
          </a:p>
          <a:p>
            <a:pPr lvl="1"/>
            <a:r>
              <a:rPr lang="en-US" dirty="0"/>
              <a:t>C43.112  Malignant melanoma of right lower eyelid, including canthus</a:t>
            </a:r>
          </a:p>
          <a:p>
            <a:pPr lvl="1"/>
            <a:r>
              <a:rPr lang="en-US" dirty="0"/>
              <a:t>C43.12  Malignant melanoma of left eyelid, including canthus</a:t>
            </a:r>
          </a:p>
          <a:p>
            <a:pPr lvl="1"/>
            <a:r>
              <a:rPr lang="en-US" dirty="0"/>
              <a:t>C43.121  Malignant melanoma of left upper eyelid, including canthus</a:t>
            </a:r>
          </a:p>
          <a:p>
            <a:pPr lvl="1"/>
            <a:r>
              <a:rPr lang="en-US" dirty="0"/>
              <a:t>C43.122  Malignant melanoma of left lower eyelid, including canthus</a:t>
            </a:r>
          </a:p>
          <a:p>
            <a:pPr lvl="1"/>
            <a:r>
              <a:rPr lang="en-US" dirty="0"/>
              <a:t>…</a:t>
            </a:r>
          </a:p>
          <a:p>
            <a:pPr lvl="1"/>
            <a:r>
              <a:rPr lang="en-US" dirty="0"/>
              <a:t>F53.0  Postpartum depression</a:t>
            </a:r>
          </a:p>
          <a:p>
            <a:pPr lvl="1"/>
            <a:r>
              <a:rPr lang="en-US" dirty="0"/>
              <a:t>F53.1  Puerperal psychosis</a:t>
            </a:r>
          </a:p>
          <a:p>
            <a:pPr lvl="1"/>
            <a:r>
              <a:rPr lang="en-US" dirty="0"/>
              <a:t>…</a:t>
            </a:r>
          </a:p>
        </p:txBody>
      </p:sp>
      <p:sp>
        <p:nvSpPr>
          <p:cNvPr id="4" name="Rectangle 3">
            <a:extLst>
              <a:ext uri="{FF2B5EF4-FFF2-40B4-BE49-F238E27FC236}">
                <a16:creationId xmlns:a16="http://schemas.microsoft.com/office/drawing/2014/main" id="{F81B94F6-C0EE-4F06-8920-6A33A59CE7FE}"/>
              </a:ext>
            </a:extLst>
          </p:cNvPr>
          <p:cNvSpPr/>
          <p:nvPr/>
        </p:nvSpPr>
        <p:spPr>
          <a:xfrm>
            <a:off x="1573427" y="4736757"/>
            <a:ext cx="3748216" cy="708454"/>
          </a:xfrm>
          <a:prstGeom prst="rect">
            <a:avLst/>
          </a:prstGeom>
          <a:noFill/>
          <a:ln w="127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8C71D329-3ECE-4312-9913-A813864BCC05}"/>
              </a:ext>
            </a:extLst>
          </p:cNvPr>
          <p:cNvCxnSpPr/>
          <p:nvPr/>
        </p:nvCxnSpPr>
        <p:spPr>
          <a:xfrm>
            <a:off x="5321643" y="5099222"/>
            <a:ext cx="1136822"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FC03F84-B23A-4038-900F-B67E1E3A4CCE}"/>
              </a:ext>
            </a:extLst>
          </p:cNvPr>
          <p:cNvSpPr txBox="1"/>
          <p:nvPr/>
        </p:nvSpPr>
        <p:spPr>
          <a:xfrm>
            <a:off x="6614982" y="4637899"/>
            <a:ext cx="3982116" cy="923330"/>
          </a:xfrm>
          <a:prstGeom prst="rect">
            <a:avLst/>
          </a:prstGeom>
          <a:noFill/>
        </p:spPr>
        <p:txBody>
          <a:bodyPr wrap="none" rtlCol="0">
            <a:spAutoFit/>
          </a:bodyPr>
          <a:lstStyle/>
          <a:p>
            <a:r>
              <a:rPr lang="en-US" dirty="0"/>
              <a:t>Until 2018, only a parent code existed as</a:t>
            </a:r>
            <a:br>
              <a:rPr lang="en-US" dirty="0"/>
            </a:br>
            <a:r>
              <a:rPr lang="en-US" dirty="0"/>
              <a:t>F53 (Puerperal psychosis)</a:t>
            </a:r>
          </a:p>
          <a:p>
            <a:r>
              <a:rPr lang="en-US" dirty="0"/>
              <a:t>In 2019, these child codes were added</a:t>
            </a:r>
          </a:p>
        </p:txBody>
      </p:sp>
    </p:spTree>
    <p:extLst>
      <p:ext uri="{BB962C8B-B14F-4D97-AF65-F5344CB8AC3E}">
        <p14:creationId xmlns:p14="http://schemas.microsoft.com/office/powerpoint/2010/main" val="938590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B4D3-D070-4114-89E6-6D1684C6DB1F}"/>
              </a:ext>
            </a:extLst>
          </p:cNvPr>
          <p:cNvSpPr>
            <a:spLocks noGrp="1"/>
          </p:cNvSpPr>
          <p:nvPr>
            <p:ph type="title"/>
          </p:nvPr>
        </p:nvSpPr>
        <p:spPr/>
        <p:txBody>
          <a:bodyPr/>
          <a:lstStyle/>
          <a:p>
            <a:r>
              <a:rPr lang="en-US" dirty="0"/>
              <a:t>The point is …</a:t>
            </a:r>
          </a:p>
        </p:txBody>
      </p:sp>
      <p:sp>
        <p:nvSpPr>
          <p:cNvPr id="3" name="Content Placeholder 2">
            <a:extLst>
              <a:ext uri="{FF2B5EF4-FFF2-40B4-BE49-F238E27FC236}">
                <a16:creationId xmlns:a16="http://schemas.microsoft.com/office/drawing/2014/main" id="{A999BB05-DB3C-4B7D-A06F-D84976468780}"/>
              </a:ext>
            </a:extLst>
          </p:cNvPr>
          <p:cNvSpPr>
            <a:spLocks noGrp="1"/>
          </p:cNvSpPr>
          <p:nvPr>
            <p:ph idx="1"/>
          </p:nvPr>
        </p:nvSpPr>
        <p:spPr/>
        <p:txBody>
          <a:bodyPr>
            <a:normAutofit lnSpcReduction="10000"/>
          </a:bodyPr>
          <a:lstStyle/>
          <a:p>
            <a:r>
              <a:rPr lang="en-US" dirty="0"/>
              <a:t>Packages dealing with comorbidity data are bound to do string matching</a:t>
            </a:r>
          </a:p>
          <a:p>
            <a:endParaRPr lang="en-US" dirty="0"/>
          </a:p>
          <a:p>
            <a:r>
              <a:rPr lang="en-US" dirty="0"/>
              <a:t>While E and V codes from ICD-9 and ICD-10 do not overlap, not all of the current packages can “automatically” determine if your codes are in ICD-9 or ICD-10</a:t>
            </a:r>
          </a:p>
          <a:p>
            <a:endParaRPr lang="en-US" dirty="0"/>
          </a:p>
          <a:p>
            <a:r>
              <a:rPr lang="en-US" dirty="0"/>
              <a:t>None of the existing packages support specifying the version of the ICD code (e.g. ICD-10-CM version 2016 versus ICD-10-CM version 2017)</a:t>
            </a:r>
          </a:p>
        </p:txBody>
      </p:sp>
    </p:spTree>
    <p:extLst>
      <p:ext uri="{BB962C8B-B14F-4D97-AF65-F5344CB8AC3E}">
        <p14:creationId xmlns:p14="http://schemas.microsoft.com/office/powerpoint/2010/main" val="3294633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6184-BFDA-4462-B019-D2EF2E54CD41}"/>
              </a:ext>
            </a:extLst>
          </p:cNvPr>
          <p:cNvSpPr>
            <a:spLocks noGrp="1"/>
          </p:cNvSpPr>
          <p:nvPr>
            <p:ph type="title"/>
          </p:nvPr>
        </p:nvSpPr>
        <p:spPr/>
        <p:txBody>
          <a:bodyPr/>
          <a:lstStyle/>
          <a:p>
            <a:r>
              <a:rPr lang="en-US" dirty="0"/>
              <a:t>Capturing comorbidities: a moving target</a:t>
            </a:r>
          </a:p>
        </p:txBody>
      </p:sp>
      <p:sp>
        <p:nvSpPr>
          <p:cNvPr id="3" name="Content Placeholder 2">
            <a:extLst>
              <a:ext uri="{FF2B5EF4-FFF2-40B4-BE49-F238E27FC236}">
                <a16:creationId xmlns:a16="http://schemas.microsoft.com/office/drawing/2014/main" id="{07E03B4D-150F-48F3-9829-DC1C482E668A}"/>
              </a:ext>
            </a:extLst>
          </p:cNvPr>
          <p:cNvSpPr>
            <a:spLocks noGrp="1"/>
          </p:cNvSpPr>
          <p:nvPr>
            <p:ph idx="1"/>
          </p:nvPr>
        </p:nvSpPr>
        <p:spPr/>
        <p:txBody>
          <a:bodyPr>
            <a:normAutofit lnSpcReduction="10000"/>
          </a:bodyPr>
          <a:lstStyle/>
          <a:p>
            <a:r>
              <a:rPr lang="en-US" dirty="0"/>
              <a:t>Comorbidity measures are updated (e.g. in terms of “weights”) and “digitized” to work with ICD-9 and ICD-10</a:t>
            </a:r>
          </a:p>
          <a:p>
            <a:pPr lvl="1"/>
            <a:r>
              <a:rPr lang="en-US" dirty="0" err="1">
                <a:hlinkClick r:id="rId2"/>
              </a:rPr>
              <a:t>Deyo</a:t>
            </a:r>
            <a:r>
              <a:rPr lang="en-US" dirty="0">
                <a:hlinkClick r:id="rId2"/>
              </a:rPr>
              <a:t> </a:t>
            </a:r>
            <a:r>
              <a:rPr lang="en-US" i="1" dirty="0">
                <a:hlinkClick r:id="rId2"/>
              </a:rPr>
              <a:t>et al.</a:t>
            </a:r>
            <a:r>
              <a:rPr lang="en-US" dirty="0">
                <a:hlinkClick r:id="rId2"/>
              </a:rPr>
              <a:t> 1992</a:t>
            </a:r>
            <a:endParaRPr lang="en-US" dirty="0">
              <a:hlinkClick r:id="rId3"/>
            </a:endParaRPr>
          </a:p>
          <a:p>
            <a:pPr lvl="1"/>
            <a:r>
              <a:rPr lang="en-US" dirty="0">
                <a:hlinkClick r:id="rId3"/>
              </a:rPr>
              <a:t>Quan </a:t>
            </a:r>
            <a:r>
              <a:rPr lang="en-US" i="1" dirty="0">
                <a:hlinkClick r:id="rId3"/>
              </a:rPr>
              <a:t>et al. </a:t>
            </a:r>
            <a:r>
              <a:rPr lang="en-US" dirty="0">
                <a:hlinkClick r:id="rId3"/>
              </a:rPr>
              <a:t>2005</a:t>
            </a:r>
            <a:endParaRPr lang="en-US" dirty="0"/>
          </a:p>
          <a:p>
            <a:pPr lvl="1"/>
            <a:r>
              <a:rPr lang="en-US" dirty="0">
                <a:hlinkClick r:id="rId4"/>
              </a:rPr>
              <a:t>Van </a:t>
            </a:r>
            <a:r>
              <a:rPr lang="en-US" dirty="0" err="1">
                <a:hlinkClick r:id="rId4"/>
              </a:rPr>
              <a:t>Walraven</a:t>
            </a:r>
            <a:r>
              <a:rPr lang="en-US" dirty="0">
                <a:hlinkClick r:id="rId4"/>
              </a:rPr>
              <a:t> </a:t>
            </a:r>
            <a:r>
              <a:rPr lang="en-US" i="1" dirty="0">
                <a:hlinkClick r:id="rId4"/>
              </a:rPr>
              <a:t>et al. </a:t>
            </a:r>
            <a:r>
              <a:rPr lang="en-US" dirty="0">
                <a:hlinkClick r:id="rId4"/>
              </a:rPr>
              <a:t>2009</a:t>
            </a:r>
            <a:endParaRPr lang="en-US" dirty="0"/>
          </a:p>
          <a:p>
            <a:pPr lvl="1"/>
            <a:r>
              <a:rPr lang="en-US" dirty="0">
                <a:hlinkClick r:id="rId5"/>
              </a:rPr>
              <a:t>Moore et al. 2017</a:t>
            </a:r>
            <a:r>
              <a:rPr lang="en-US" dirty="0"/>
              <a:t> working with the AHRQ</a:t>
            </a:r>
          </a:p>
          <a:p>
            <a:endParaRPr lang="en-US" dirty="0"/>
          </a:p>
          <a:p>
            <a:r>
              <a:rPr lang="en-US" dirty="0"/>
              <a:t>Comorbidity measures are repurposed for additional use cases:</a:t>
            </a:r>
          </a:p>
          <a:p>
            <a:pPr lvl="1"/>
            <a:r>
              <a:rPr lang="en-US" dirty="0"/>
              <a:t>Predicting readmission</a:t>
            </a:r>
          </a:p>
          <a:p>
            <a:pPr lvl="1"/>
            <a:r>
              <a:rPr lang="en-US" dirty="0"/>
              <a:t>Predicting disease burden</a:t>
            </a:r>
          </a:p>
          <a:p>
            <a:pPr lvl="1"/>
            <a:r>
              <a:rPr lang="en-US" dirty="0"/>
              <a:t>etc.</a:t>
            </a:r>
          </a:p>
        </p:txBody>
      </p:sp>
    </p:spTree>
    <p:extLst>
      <p:ext uri="{BB962C8B-B14F-4D97-AF65-F5344CB8AC3E}">
        <p14:creationId xmlns:p14="http://schemas.microsoft.com/office/powerpoint/2010/main" val="2149219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3129-869F-4E42-9B4B-F10B82CC5308}"/>
              </a:ext>
            </a:extLst>
          </p:cNvPr>
          <p:cNvSpPr>
            <a:spLocks noGrp="1"/>
          </p:cNvSpPr>
          <p:nvPr>
            <p:ph type="title"/>
          </p:nvPr>
        </p:nvSpPr>
        <p:spPr/>
        <p:txBody>
          <a:bodyPr/>
          <a:lstStyle/>
          <a:p>
            <a:r>
              <a:rPr lang="en-US" dirty="0"/>
              <a:t>R packages for comorbidity analysis</a:t>
            </a:r>
          </a:p>
        </p:txBody>
      </p:sp>
      <p:graphicFrame>
        <p:nvGraphicFramePr>
          <p:cNvPr id="4" name="Content Placeholder 3">
            <a:extLst>
              <a:ext uri="{FF2B5EF4-FFF2-40B4-BE49-F238E27FC236}">
                <a16:creationId xmlns:a16="http://schemas.microsoft.com/office/drawing/2014/main" id="{5A42DAA4-5E89-4151-8A31-BCC65C98D6C5}"/>
              </a:ext>
            </a:extLst>
          </p:cNvPr>
          <p:cNvGraphicFramePr>
            <a:graphicFrameLocks noGrp="1"/>
          </p:cNvGraphicFramePr>
          <p:nvPr>
            <p:ph idx="1"/>
            <p:extLst>
              <p:ext uri="{D42A27DB-BD31-4B8C-83A1-F6EECF244321}">
                <p14:modId xmlns:p14="http://schemas.microsoft.com/office/powerpoint/2010/main" val="2261580650"/>
              </p:ext>
            </p:extLst>
          </p:nvPr>
        </p:nvGraphicFramePr>
        <p:xfrm>
          <a:off x="838199" y="1339849"/>
          <a:ext cx="10515601" cy="5401945"/>
        </p:xfrm>
        <a:graphic>
          <a:graphicData uri="http://schemas.openxmlformats.org/drawingml/2006/table">
            <a:tbl>
              <a:tblPr firstRow="1" bandRow="1">
                <a:tableStyleId>{5C22544A-7EE6-4342-B048-85BDC9FD1C3A}</a:tableStyleId>
              </a:tblPr>
              <a:tblGrid>
                <a:gridCol w="1781175">
                  <a:extLst>
                    <a:ext uri="{9D8B030D-6E8A-4147-A177-3AD203B41FA5}">
                      <a16:colId xmlns:a16="http://schemas.microsoft.com/office/drawing/2014/main" val="1400988049"/>
                    </a:ext>
                  </a:extLst>
                </a:gridCol>
                <a:gridCol w="3038475">
                  <a:extLst>
                    <a:ext uri="{9D8B030D-6E8A-4147-A177-3AD203B41FA5}">
                      <a16:colId xmlns:a16="http://schemas.microsoft.com/office/drawing/2014/main" val="1915919807"/>
                    </a:ext>
                  </a:extLst>
                </a:gridCol>
                <a:gridCol w="5695951">
                  <a:extLst>
                    <a:ext uri="{9D8B030D-6E8A-4147-A177-3AD203B41FA5}">
                      <a16:colId xmlns:a16="http://schemas.microsoft.com/office/drawing/2014/main" val="3475219151"/>
                    </a:ext>
                  </a:extLst>
                </a:gridCol>
              </a:tblGrid>
              <a:tr h="421257">
                <a:tc>
                  <a:txBody>
                    <a:bodyPr/>
                    <a:lstStyle/>
                    <a:p>
                      <a:r>
                        <a:rPr lang="en-US" dirty="0"/>
                        <a:t>Package Name</a:t>
                      </a:r>
                    </a:p>
                  </a:txBody>
                  <a:tcPr/>
                </a:tc>
                <a:tc>
                  <a:txBody>
                    <a:bodyPr/>
                    <a:lstStyle/>
                    <a:p>
                      <a:r>
                        <a:rPr lang="en-US" dirty="0"/>
                        <a:t>Pertinent Functions</a:t>
                      </a:r>
                    </a:p>
                  </a:txBody>
                  <a:tcPr/>
                </a:tc>
                <a:tc>
                  <a:txBody>
                    <a:bodyPr/>
                    <a:lstStyle/>
                    <a:p>
                      <a:r>
                        <a:rPr lang="en-US" dirty="0"/>
                        <a:t>Notes</a:t>
                      </a:r>
                    </a:p>
                  </a:txBody>
                  <a:tcPr/>
                </a:tc>
                <a:extLst>
                  <a:ext uri="{0D108BD9-81ED-4DB2-BD59-A6C34878D82A}">
                    <a16:rowId xmlns:a16="http://schemas.microsoft.com/office/drawing/2014/main" val="1968707859"/>
                  </a:ext>
                </a:extLst>
              </a:tr>
              <a:tr h="914721">
                <a:tc>
                  <a:txBody>
                    <a:bodyPr/>
                    <a:lstStyle/>
                    <a:p>
                      <a:r>
                        <a:rPr lang="en-US" dirty="0">
                          <a:hlinkClick r:id="rId2"/>
                        </a:rPr>
                        <a:t>icd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icd9_comorbid_ahrq()</a:t>
                      </a:r>
                      <a:br>
                        <a:rPr lang="en-US" dirty="0"/>
                      </a:br>
                      <a:r>
                        <a:rPr lang="en-US" dirty="0"/>
                        <a:t>icd9_comorbid_elix()</a:t>
                      </a:r>
                      <a:br>
                        <a:rPr lang="en-US" dirty="0"/>
                      </a:br>
                      <a:r>
                        <a:rPr lang="en-US" dirty="0"/>
                        <a:t>icd9_comorbid_quan_elix()</a:t>
                      </a:r>
                      <a:br>
                        <a:rPr lang="en-US" dirty="0"/>
                      </a:br>
                      <a:r>
                        <a:rPr lang="en-US" dirty="0"/>
                        <a:t>…</a:t>
                      </a:r>
                    </a:p>
                  </a:txBody>
                  <a:tcPr/>
                </a:tc>
                <a:tc>
                  <a:txBody>
                    <a:bodyPr/>
                    <a:lstStyle/>
                    <a:p>
                      <a:r>
                        <a:rPr lang="en-US" dirty="0"/>
                        <a:t>Support for: Charlson, Elixhauser, HCC</a:t>
                      </a:r>
                    </a:p>
                    <a:p>
                      <a:r>
                        <a:rPr lang="en-US" dirty="0"/>
                        <a:t>Distinguishes between different “flavors” of the same measure (e.g. Quan vs Quan </a:t>
                      </a:r>
                      <a:r>
                        <a:rPr lang="en-US" dirty="0" err="1"/>
                        <a:t>Deyo</a:t>
                      </a:r>
                      <a:r>
                        <a:rPr lang="en-US" dirty="0"/>
                        <a:t> vs AHRQ vs …)</a:t>
                      </a:r>
                      <a:br>
                        <a:rPr lang="en-US" dirty="0"/>
                      </a:br>
                      <a:r>
                        <a:rPr lang="en-US" dirty="0"/>
                        <a:t>Does not use parallelism or </a:t>
                      </a:r>
                      <a:r>
                        <a:rPr lang="en-US" i="1" dirty="0" err="1"/>
                        <a:t>data.table</a:t>
                      </a:r>
                      <a:endParaRPr lang="en-US" dirty="0"/>
                    </a:p>
                  </a:txBody>
                  <a:tcPr/>
                </a:tc>
                <a:extLst>
                  <a:ext uri="{0D108BD9-81ED-4DB2-BD59-A6C34878D82A}">
                    <a16:rowId xmlns:a16="http://schemas.microsoft.com/office/drawing/2014/main" val="1250438878"/>
                  </a:ext>
                </a:extLst>
              </a:tr>
              <a:tr h="947992">
                <a:tc>
                  <a:txBody>
                    <a:bodyPr/>
                    <a:lstStyle/>
                    <a:p>
                      <a:r>
                        <a:rPr lang="en-US" dirty="0">
                          <a:hlinkClick r:id="rId3"/>
                        </a:rPr>
                        <a:t>comorbidity</a:t>
                      </a:r>
                      <a:endParaRPr lang="en-US" dirty="0"/>
                    </a:p>
                  </a:txBody>
                  <a:tcPr/>
                </a:tc>
                <a:tc>
                  <a:txBody>
                    <a:bodyPr/>
                    <a:lstStyle/>
                    <a:p>
                      <a:r>
                        <a:rPr lang="en-US" dirty="0"/>
                        <a:t>comorbidity()</a:t>
                      </a:r>
                    </a:p>
                  </a:txBody>
                  <a:tcPr/>
                </a:tc>
                <a:tc>
                  <a:txBody>
                    <a:bodyPr/>
                    <a:lstStyle/>
                    <a:p>
                      <a:r>
                        <a:rPr lang="en-US" dirty="0"/>
                        <a:t>Support for: Charlson, Elixhauser</a:t>
                      </a:r>
                      <a:br>
                        <a:rPr lang="en-US" dirty="0"/>
                      </a:br>
                      <a:r>
                        <a:rPr lang="en-US" dirty="0"/>
                        <a:t>Distinguishes between </a:t>
                      </a:r>
                      <a:r>
                        <a:rPr lang="en-US" i="1" dirty="0"/>
                        <a:t>some</a:t>
                      </a:r>
                      <a:r>
                        <a:rPr lang="en-US" i="0" u="none" dirty="0"/>
                        <a:t> flavors of the same measure</a:t>
                      </a:r>
                    </a:p>
                    <a:p>
                      <a:r>
                        <a:rPr lang="en-US" i="0" u="none" dirty="0"/>
                        <a:t>Uses parallelism; recently started using </a:t>
                      </a:r>
                      <a:r>
                        <a:rPr lang="en-US" i="1" u="none" dirty="0" err="1"/>
                        <a:t>data.table</a:t>
                      </a:r>
                      <a:endParaRPr lang="en-US" i="1" dirty="0"/>
                    </a:p>
                  </a:txBody>
                  <a:tcPr/>
                </a:tc>
                <a:extLst>
                  <a:ext uri="{0D108BD9-81ED-4DB2-BD59-A6C34878D82A}">
                    <a16:rowId xmlns:a16="http://schemas.microsoft.com/office/drawing/2014/main" val="2181395704"/>
                  </a:ext>
                </a:extLst>
              </a:tr>
              <a:tr h="947992">
                <a:tc>
                  <a:txBody>
                    <a:bodyPr/>
                    <a:lstStyle/>
                    <a:p>
                      <a:r>
                        <a:rPr lang="en-US" dirty="0">
                          <a:hlinkClick r:id="rId4"/>
                        </a:rPr>
                        <a:t>comoR</a:t>
                      </a:r>
                      <a:endParaRPr lang="en-US" dirty="0"/>
                    </a:p>
                    <a:p>
                      <a:r>
                        <a:rPr lang="en-US" sz="1200" dirty="0"/>
                        <a:t>(not in CRAN)</a:t>
                      </a:r>
                    </a:p>
                  </a:txBody>
                  <a:tcPr/>
                </a:tc>
                <a:tc>
                  <a:txBody>
                    <a:bodyPr/>
                    <a:lstStyle/>
                    <a:p>
                      <a:r>
                        <a:rPr lang="en-US" sz="1800" b="0" i="0" kern="1200" dirty="0" err="1">
                          <a:solidFill>
                            <a:schemeClr val="dk1"/>
                          </a:solidFill>
                          <a:effectLst/>
                          <a:latin typeface="+mn-lt"/>
                          <a:ea typeface="+mn-ea"/>
                          <a:cs typeface="+mn-cs"/>
                        </a:rPr>
                        <a:t>comorbidityPatients</a:t>
                      </a:r>
                      <a:r>
                        <a:rPr lang="en-US" sz="1800" b="0" i="0" kern="1200" dirty="0">
                          <a:solidFill>
                            <a:schemeClr val="dk1"/>
                          </a:solidFill>
                          <a:effectLst/>
                          <a:latin typeface="+mn-lt"/>
                          <a:ea typeface="+mn-ea"/>
                          <a:cs typeface="+mn-cs"/>
                        </a:rPr>
                        <a:t>()</a:t>
                      </a:r>
                      <a:endParaRPr lang="en-US" dirty="0"/>
                    </a:p>
                  </a:txBody>
                  <a:tcPr/>
                </a:tc>
                <a:tc>
                  <a:txBody>
                    <a:bodyPr/>
                    <a:lstStyle/>
                    <a:p>
                      <a:r>
                        <a:rPr lang="en-US" dirty="0"/>
                        <a:t>Calculates its own comorbidity measures (learned from data)</a:t>
                      </a:r>
                      <a:br>
                        <a:rPr lang="en-US" dirty="0"/>
                      </a:br>
                      <a:r>
                        <a:rPr lang="en-US" dirty="0"/>
                        <a:t>Supports for genetic data as well as ICD and OMIM data</a:t>
                      </a:r>
                    </a:p>
                  </a:txBody>
                  <a:tcPr/>
                </a:tc>
                <a:extLst>
                  <a:ext uri="{0D108BD9-81ED-4DB2-BD59-A6C34878D82A}">
                    <a16:rowId xmlns:a16="http://schemas.microsoft.com/office/drawing/2014/main" val="560176470"/>
                  </a:ext>
                </a:extLst>
              </a:tr>
              <a:tr h="9479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hlinkClick r:id="rId5"/>
                        </a:rPr>
                        <a:t>comoRbidity</a:t>
                      </a:r>
                      <a:br>
                        <a:rPr lang="en-US" dirty="0"/>
                      </a:br>
                      <a:r>
                        <a:rPr kumimoji="0" lang="en-US" sz="1200" b="0" i="0" u="none" strike="noStrike" kern="1200" cap="none" spc="0" normalizeH="0" baseline="0" noProof="0" dirty="0">
                          <a:ln>
                            <a:noFill/>
                          </a:ln>
                          <a:solidFill>
                            <a:prstClr val="black"/>
                          </a:solidFill>
                          <a:effectLst/>
                          <a:uLnTx/>
                          <a:uFillTx/>
                          <a:latin typeface="+mn-lt"/>
                          <a:ea typeface="+mn-ea"/>
                          <a:cs typeface="+mn-cs"/>
                        </a:rPr>
                        <a:t>(not in CRAN)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(source: </a:t>
                      </a:r>
                      <a:r>
                        <a:rPr kumimoji="0" lang="en-US" sz="1200" b="0" i="0" u="none" strike="noStrike" kern="1200" cap="none" spc="0" normalizeH="0" baseline="0" noProof="0" dirty="0">
                          <a:ln>
                            <a:noFill/>
                          </a:ln>
                          <a:solidFill>
                            <a:prstClr val="black"/>
                          </a:solidFill>
                          <a:effectLst/>
                          <a:uLnTx/>
                          <a:uFillTx/>
                          <a:latin typeface="+mn-lt"/>
                          <a:ea typeface="+mn-ea"/>
                          <a:cs typeface="+mn-cs"/>
                          <a:hlinkClick r:id="rId6"/>
                        </a:rPr>
                        <a:t>GitHub</a:t>
                      </a:r>
                      <a:r>
                        <a:rPr kumimoji="0" lang="en-US" sz="1200" b="0" i="0" u="none" strike="noStrike" kern="1200" cap="none" spc="0" normalizeH="0" baseline="0" noProof="0" dirty="0">
                          <a:ln>
                            <a:noFill/>
                          </a:ln>
                          <a:solidFill>
                            <a:prstClr val="black"/>
                          </a:solidFill>
                          <a:effectLst/>
                          <a:uLnTx/>
                          <a:uFillTx/>
                          <a:latin typeface="+mn-lt"/>
                          <a:ea typeface="+mn-ea"/>
                          <a:cs typeface="+mn-cs"/>
                        </a:rPr>
                        <a:t>)</a:t>
                      </a:r>
                      <a:endParaRPr lang="en-US" dirty="0"/>
                    </a:p>
                  </a:txBody>
                  <a:tcPr/>
                </a:tc>
                <a:tc>
                  <a:txBody>
                    <a:bodyPr/>
                    <a:lstStyle/>
                    <a:p>
                      <a:r>
                        <a:rPr lang="en-US" dirty="0"/>
                        <a:t>query()</a:t>
                      </a:r>
                    </a:p>
                    <a:p>
                      <a:r>
                        <a:rPr lang="en-US" dirty="0" err="1"/>
                        <a:t>comorbidityAnalysis</a:t>
                      </a:r>
                      <a:r>
                        <a:rPr lang="en-US" dirty="0"/>
                        <a:t>()</a:t>
                      </a:r>
                    </a:p>
                  </a:txBody>
                  <a:tcPr/>
                </a:tc>
                <a:tc>
                  <a:txBody>
                    <a:bodyPr/>
                    <a:lstStyle/>
                    <a:p>
                      <a:r>
                        <a:rPr lang="en-US" dirty="0"/>
                        <a:t>Calcualtes its own comorbidity measures (learned from data)</a:t>
                      </a:r>
                    </a:p>
                    <a:p>
                      <a:r>
                        <a:rPr lang="en-US" dirty="0"/>
                        <a:t>Supports for gene-disease relationships</a:t>
                      </a:r>
                    </a:p>
                  </a:txBody>
                  <a:tcPr/>
                </a:tc>
                <a:extLst>
                  <a:ext uri="{0D108BD9-81ED-4DB2-BD59-A6C34878D82A}">
                    <a16:rowId xmlns:a16="http://schemas.microsoft.com/office/drawing/2014/main" val="2008664184"/>
                  </a:ext>
                </a:extLst>
              </a:tr>
              <a:tr h="947992">
                <a:tc>
                  <a:txBody>
                    <a:bodyPr/>
                    <a:lstStyle/>
                    <a:p>
                      <a:r>
                        <a:rPr lang="en-US" dirty="0" err="1"/>
                        <a:t>medicalRisk</a:t>
                      </a:r>
                      <a:endParaRPr lang="en-US" dirty="0"/>
                    </a:p>
                  </a:txBody>
                  <a:tcPr/>
                </a:tc>
                <a:tc>
                  <a:txBody>
                    <a:bodyPr/>
                    <a:lstStyle/>
                    <a:p>
                      <a:r>
                        <a:rPr lang="en-US" dirty="0"/>
                        <a:t>icd9cm_charlson_deyo()</a:t>
                      </a:r>
                      <a:br>
                        <a:rPr lang="en-US" dirty="0"/>
                      </a:br>
                      <a:r>
                        <a:rPr lang="en-US" dirty="0"/>
                        <a:t>icd9cm_elixhauser_quan()</a:t>
                      </a:r>
                      <a:br>
                        <a:rPr lang="en-US" dirty="0"/>
                      </a:b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Support for: Charlson, Elixhauser (both ICD-9 only)</a:t>
                      </a:r>
                      <a:br>
                        <a:rPr lang="en-US" dirty="0"/>
                      </a:br>
                      <a:r>
                        <a:rPr lang="en-US" dirty="0"/>
                        <a:t>Distinguishes between </a:t>
                      </a:r>
                      <a:r>
                        <a:rPr lang="en-US" i="1" dirty="0"/>
                        <a:t>some</a:t>
                      </a:r>
                      <a:r>
                        <a:rPr lang="en-US" i="0" u="none" dirty="0"/>
                        <a:t> flavors of the same measure</a:t>
                      </a:r>
                    </a:p>
                    <a:p>
                      <a:r>
                        <a:rPr lang="en-US" dirty="0"/>
                        <a:t>Has not been updated since 2016</a:t>
                      </a:r>
                    </a:p>
                  </a:txBody>
                  <a:tcPr/>
                </a:tc>
                <a:extLst>
                  <a:ext uri="{0D108BD9-81ED-4DB2-BD59-A6C34878D82A}">
                    <a16:rowId xmlns:a16="http://schemas.microsoft.com/office/drawing/2014/main" val="370051254"/>
                  </a:ext>
                </a:extLst>
              </a:tr>
            </a:tbl>
          </a:graphicData>
        </a:graphic>
      </p:graphicFrame>
    </p:spTree>
    <p:extLst>
      <p:ext uri="{BB962C8B-B14F-4D97-AF65-F5344CB8AC3E}">
        <p14:creationId xmlns:p14="http://schemas.microsoft.com/office/powerpoint/2010/main" val="2949216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D17DA-DF5D-4A63-B88C-57FF91E2827E}"/>
              </a:ext>
            </a:extLst>
          </p:cNvPr>
          <p:cNvSpPr>
            <a:spLocks noGrp="1"/>
          </p:cNvSpPr>
          <p:nvPr>
            <p:ph type="title"/>
          </p:nvPr>
        </p:nvSpPr>
        <p:spPr/>
        <p:txBody>
          <a:bodyPr/>
          <a:lstStyle/>
          <a:p>
            <a:r>
              <a:rPr lang="en-US" dirty="0"/>
              <a:t>Performance: parallel processing</a:t>
            </a:r>
          </a:p>
        </p:txBody>
      </p:sp>
      <p:pic>
        <p:nvPicPr>
          <p:cNvPr id="4" name="Content Placeholder 3">
            <a:extLst>
              <a:ext uri="{FF2B5EF4-FFF2-40B4-BE49-F238E27FC236}">
                <a16:creationId xmlns:a16="http://schemas.microsoft.com/office/drawing/2014/main" id="{90F401FD-D6B0-4157-AD4A-7B37D7965F85}"/>
              </a:ext>
            </a:extLst>
          </p:cNvPr>
          <p:cNvPicPr>
            <a:picLocks noGrp="1" noChangeAspect="1"/>
          </p:cNvPicPr>
          <p:nvPr>
            <p:ph idx="1"/>
          </p:nvPr>
        </p:nvPicPr>
        <p:blipFill>
          <a:blip r:embed="rId2"/>
          <a:stretch>
            <a:fillRect/>
          </a:stretch>
        </p:blipFill>
        <p:spPr>
          <a:xfrm>
            <a:off x="3581400" y="2043906"/>
            <a:ext cx="5029200" cy="3914775"/>
          </a:xfrm>
          <a:prstGeom prst="rect">
            <a:avLst/>
          </a:prstGeom>
        </p:spPr>
      </p:pic>
      <p:sp>
        <p:nvSpPr>
          <p:cNvPr id="5" name="TextBox 4">
            <a:extLst>
              <a:ext uri="{FF2B5EF4-FFF2-40B4-BE49-F238E27FC236}">
                <a16:creationId xmlns:a16="http://schemas.microsoft.com/office/drawing/2014/main" id="{C116E623-637F-4BD6-B9F3-8E73A13C8E09}"/>
              </a:ext>
            </a:extLst>
          </p:cNvPr>
          <p:cNvSpPr txBox="1"/>
          <p:nvPr/>
        </p:nvSpPr>
        <p:spPr>
          <a:xfrm>
            <a:off x="444842" y="6161902"/>
            <a:ext cx="11450595" cy="261610"/>
          </a:xfrm>
          <a:prstGeom prst="rect">
            <a:avLst/>
          </a:prstGeom>
          <a:noFill/>
        </p:spPr>
        <p:txBody>
          <a:bodyPr wrap="square" rtlCol="0">
            <a:spAutoFit/>
          </a:bodyPr>
          <a:lstStyle/>
          <a:p>
            <a:r>
              <a:rPr lang="en-US" sz="1050" dirty="0"/>
              <a:t>From </a:t>
            </a:r>
            <a:r>
              <a:rPr lang="en-US" sz="1050" dirty="0">
                <a:hlinkClick r:id="rId3"/>
              </a:rPr>
              <a:t>Gasparini 2018</a:t>
            </a:r>
            <a:r>
              <a:rPr lang="en-US" sz="1050" dirty="0"/>
              <a:t>. Licensed CC-BY 4.0</a:t>
            </a:r>
          </a:p>
        </p:txBody>
      </p:sp>
    </p:spTree>
    <p:extLst>
      <p:ext uri="{BB962C8B-B14F-4D97-AF65-F5344CB8AC3E}">
        <p14:creationId xmlns:p14="http://schemas.microsoft.com/office/powerpoint/2010/main" val="938531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A708-BCDE-437D-81BE-44E0685F56EA}"/>
              </a:ext>
            </a:extLst>
          </p:cNvPr>
          <p:cNvSpPr>
            <a:spLocks noGrp="1"/>
          </p:cNvSpPr>
          <p:nvPr>
            <p:ph type="title"/>
          </p:nvPr>
        </p:nvSpPr>
        <p:spPr/>
        <p:txBody>
          <a:bodyPr/>
          <a:lstStyle/>
          <a:p>
            <a:r>
              <a:rPr lang="en-US" dirty="0"/>
              <a:t>Performance: as of 2018</a:t>
            </a:r>
          </a:p>
        </p:txBody>
      </p:sp>
      <p:pic>
        <p:nvPicPr>
          <p:cNvPr id="4" name="Content Placeholder 3">
            <a:extLst>
              <a:ext uri="{FF2B5EF4-FFF2-40B4-BE49-F238E27FC236}">
                <a16:creationId xmlns:a16="http://schemas.microsoft.com/office/drawing/2014/main" id="{DCF9B913-564D-48DE-8B09-3E917A30B8B4}"/>
              </a:ext>
            </a:extLst>
          </p:cNvPr>
          <p:cNvPicPr>
            <a:picLocks noGrp="1" noChangeAspect="1"/>
          </p:cNvPicPr>
          <p:nvPr>
            <p:ph idx="1"/>
          </p:nvPr>
        </p:nvPicPr>
        <p:blipFill>
          <a:blip r:embed="rId2"/>
          <a:stretch>
            <a:fillRect/>
          </a:stretch>
        </p:blipFill>
        <p:spPr>
          <a:xfrm>
            <a:off x="3214687" y="2548731"/>
            <a:ext cx="5762625" cy="2905125"/>
          </a:xfrm>
          <a:prstGeom prst="rect">
            <a:avLst/>
          </a:prstGeom>
        </p:spPr>
      </p:pic>
      <p:sp>
        <p:nvSpPr>
          <p:cNvPr id="5" name="TextBox 4">
            <a:extLst>
              <a:ext uri="{FF2B5EF4-FFF2-40B4-BE49-F238E27FC236}">
                <a16:creationId xmlns:a16="http://schemas.microsoft.com/office/drawing/2014/main" id="{907AAEB5-CA2A-48FC-BE11-3FF00F8745EA}"/>
              </a:ext>
            </a:extLst>
          </p:cNvPr>
          <p:cNvSpPr txBox="1"/>
          <p:nvPr/>
        </p:nvSpPr>
        <p:spPr>
          <a:xfrm>
            <a:off x="444842" y="6161902"/>
            <a:ext cx="11450595" cy="261610"/>
          </a:xfrm>
          <a:prstGeom prst="rect">
            <a:avLst/>
          </a:prstGeom>
          <a:noFill/>
        </p:spPr>
        <p:txBody>
          <a:bodyPr wrap="square" rtlCol="0">
            <a:spAutoFit/>
          </a:bodyPr>
          <a:lstStyle/>
          <a:p>
            <a:r>
              <a:rPr lang="en-US" sz="1050" dirty="0"/>
              <a:t>From </a:t>
            </a:r>
            <a:r>
              <a:rPr lang="en-US" sz="1050" dirty="0" err="1">
                <a:hlinkClick r:id="rId3"/>
              </a:rPr>
              <a:t>Wasey</a:t>
            </a:r>
            <a:r>
              <a:rPr lang="en-US" sz="1050" dirty="0">
                <a:hlinkClick r:id="rId3"/>
              </a:rPr>
              <a:t> </a:t>
            </a:r>
            <a:r>
              <a:rPr lang="en-US" sz="1050" i="1" dirty="0">
                <a:hlinkClick r:id="rId3"/>
              </a:rPr>
              <a:t>et al</a:t>
            </a:r>
            <a:r>
              <a:rPr lang="en-US" sz="1050" dirty="0">
                <a:hlinkClick r:id="rId3"/>
              </a:rPr>
              <a:t> 2018</a:t>
            </a:r>
            <a:r>
              <a:rPr lang="en-US" sz="1050" dirty="0"/>
              <a:t>. Copyright belongs to authors.</a:t>
            </a:r>
          </a:p>
        </p:txBody>
      </p:sp>
    </p:spTree>
    <p:extLst>
      <p:ext uri="{BB962C8B-B14F-4D97-AF65-F5344CB8AC3E}">
        <p14:creationId xmlns:p14="http://schemas.microsoft.com/office/powerpoint/2010/main" val="851814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207D-86A1-4D43-96D9-86BDE72A16CF}"/>
              </a:ext>
            </a:extLst>
          </p:cNvPr>
          <p:cNvSpPr>
            <a:spLocks noGrp="1"/>
          </p:cNvSpPr>
          <p:nvPr>
            <p:ph type="title"/>
          </p:nvPr>
        </p:nvSpPr>
        <p:spPr/>
        <p:txBody>
          <a:bodyPr/>
          <a:lstStyle/>
          <a:p>
            <a:r>
              <a:rPr lang="en-US" dirty="0"/>
              <a:t>Performance: latest versions (as of 2019)</a:t>
            </a:r>
          </a:p>
        </p:txBody>
      </p:sp>
      <p:pic>
        <p:nvPicPr>
          <p:cNvPr id="7" name="Content Placeholder 6">
            <a:extLst>
              <a:ext uri="{FF2B5EF4-FFF2-40B4-BE49-F238E27FC236}">
                <a16:creationId xmlns:a16="http://schemas.microsoft.com/office/drawing/2014/main" id="{9F43DBB2-8283-4D59-B7B4-CC77057B992E}"/>
              </a:ext>
            </a:extLst>
          </p:cNvPr>
          <p:cNvPicPr>
            <a:picLocks noGrp="1" noChangeAspect="1"/>
          </p:cNvPicPr>
          <p:nvPr>
            <p:ph idx="1"/>
          </p:nvPr>
        </p:nvPicPr>
        <p:blipFill>
          <a:blip r:embed="rId2"/>
          <a:stretch>
            <a:fillRect/>
          </a:stretch>
        </p:blipFill>
        <p:spPr>
          <a:xfrm>
            <a:off x="2541983" y="1825625"/>
            <a:ext cx="7108033" cy="4351338"/>
          </a:xfrm>
          <a:prstGeom prst="rect">
            <a:avLst/>
          </a:prstGeom>
        </p:spPr>
      </p:pic>
    </p:spTree>
    <p:extLst>
      <p:ext uri="{BB962C8B-B14F-4D97-AF65-F5344CB8AC3E}">
        <p14:creationId xmlns:p14="http://schemas.microsoft.com/office/powerpoint/2010/main" val="668610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20908-480E-485D-B771-4DF7860D3011}"/>
              </a:ext>
            </a:extLst>
          </p:cNvPr>
          <p:cNvSpPr>
            <a:spLocks noGrp="1"/>
          </p:cNvSpPr>
          <p:nvPr>
            <p:ph type="title"/>
          </p:nvPr>
        </p:nvSpPr>
        <p:spPr/>
        <p:txBody>
          <a:bodyPr/>
          <a:lstStyle/>
          <a:p>
            <a:r>
              <a:rPr lang="en-US" dirty="0"/>
              <a:t>Scenario</a:t>
            </a:r>
          </a:p>
        </p:txBody>
      </p:sp>
      <p:sp>
        <p:nvSpPr>
          <p:cNvPr id="3" name="Content Placeholder 2">
            <a:extLst>
              <a:ext uri="{FF2B5EF4-FFF2-40B4-BE49-F238E27FC236}">
                <a16:creationId xmlns:a16="http://schemas.microsoft.com/office/drawing/2014/main" id="{FB91D63B-88FA-4B4F-8443-EE15AFC9C6BA}"/>
              </a:ext>
            </a:extLst>
          </p:cNvPr>
          <p:cNvSpPr>
            <a:spLocks noGrp="1"/>
          </p:cNvSpPr>
          <p:nvPr>
            <p:ph idx="1"/>
          </p:nvPr>
        </p:nvSpPr>
        <p:spPr/>
        <p:txBody>
          <a:bodyPr/>
          <a:lstStyle/>
          <a:p>
            <a:r>
              <a:rPr lang="en-US" dirty="0"/>
              <a:t>Dr Luv operated on 48 patients with breast cancer last year. Of these, 18 died within one year from their surgery.</a:t>
            </a:r>
          </a:p>
          <a:p>
            <a:endParaRPr lang="en-US" dirty="0"/>
          </a:p>
          <a:p>
            <a:r>
              <a:rPr lang="en-US" dirty="0"/>
              <a:t>Dr </a:t>
            </a:r>
            <a:r>
              <a:rPr lang="en-US" dirty="0" err="1"/>
              <a:t>Kil</a:t>
            </a:r>
            <a:r>
              <a:rPr lang="en-US" dirty="0"/>
              <a:t> operated on 48 patients with breast cancer last year. They matched Dr Luv’s patients in terms of age and disease stage. Of these, 25 died within one year from their surgery.</a:t>
            </a:r>
          </a:p>
          <a:p>
            <a:endParaRPr lang="en-US" dirty="0"/>
          </a:p>
          <a:p>
            <a:r>
              <a:rPr lang="en-US" dirty="0"/>
              <a:t>What do you make of this?</a:t>
            </a:r>
          </a:p>
        </p:txBody>
      </p:sp>
    </p:spTree>
    <p:extLst>
      <p:ext uri="{BB962C8B-B14F-4D97-AF65-F5344CB8AC3E}">
        <p14:creationId xmlns:p14="http://schemas.microsoft.com/office/powerpoint/2010/main" val="347137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99C75-237C-4AE0-93C9-23412B0F3062}"/>
              </a:ext>
            </a:extLst>
          </p:cNvPr>
          <p:cNvSpPr>
            <a:spLocks noGrp="1"/>
          </p:cNvSpPr>
          <p:nvPr>
            <p:ph type="title"/>
          </p:nvPr>
        </p:nvSpPr>
        <p:spPr/>
        <p:txBody>
          <a:bodyPr/>
          <a:lstStyle/>
          <a:p>
            <a:r>
              <a:rPr lang="en-US" dirty="0"/>
              <a:t>Discussion: issues with ICD codes</a:t>
            </a:r>
          </a:p>
        </p:txBody>
      </p:sp>
      <p:sp>
        <p:nvSpPr>
          <p:cNvPr id="3" name="Content Placeholder 2">
            <a:extLst>
              <a:ext uri="{FF2B5EF4-FFF2-40B4-BE49-F238E27FC236}">
                <a16:creationId xmlns:a16="http://schemas.microsoft.com/office/drawing/2014/main" id="{C754FB74-6A23-4695-A7B2-A216FE407FF8}"/>
              </a:ext>
            </a:extLst>
          </p:cNvPr>
          <p:cNvSpPr>
            <a:spLocks noGrp="1"/>
          </p:cNvSpPr>
          <p:nvPr>
            <p:ph idx="1"/>
          </p:nvPr>
        </p:nvSpPr>
        <p:spPr/>
        <p:txBody>
          <a:bodyPr/>
          <a:lstStyle/>
          <a:p>
            <a:r>
              <a:rPr lang="en-US" dirty="0"/>
              <a:t>Example:</a:t>
            </a:r>
          </a:p>
          <a:p>
            <a:pPr lvl="1"/>
            <a:r>
              <a:rPr lang="en-US" dirty="0"/>
              <a:t>Quan </a:t>
            </a:r>
            <a:r>
              <a:rPr lang="en-US" i="1" dirty="0"/>
              <a:t>et al</a:t>
            </a:r>
            <a:r>
              <a:rPr lang="en-US" dirty="0"/>
              <a:t> vs AHRQ’s definition of Elixhauser</a:t>
            </a:r>
          </a:p>
          <a:p>
            <a:pPr lvl="2"/>
            <a:r>
              <a:rPr lang="en-US" dirty="0"/>
              <a:t>AHRQ captures “leukemia” through DRGs, Quan does not capture it at all</a:t>
            </a:r>
          </a:p>
          <a:p>
            <a:pPr lvl="2"/>
            <a:r>
              <a:rPr lang="en-US" dirty="0"/>
              <a:t>AHRQ includes C86* in the definition of “lymphoma”; the code did not exist at the time of Quan </a:t>
            </a:r>
            <a:r>
              <a:rPr lang="en-US" i="1" dirty="0"/>
              <a:t>et </a:t>
            </a:r>
            <a:r>
              <a:rPr lang="en-US" i="1" dirty="0" err="1"/>
              <a:t>al</a:t>
            </a:r>
            <a:r>
              <a:rPr lang="en-US" dirty="0" err="1"/>
              <a:t>’s</a:t>
            </a:r>
            <a:r>
              <a:rPr lang="en-US" dirty="0"/>
              <a:t> paper</a:t>
            </a:r>
          </a:p>
          <a:p>
            <a:pPr lvl="1"/>
            <a:r>
              <a:rPr lang="en-US" dirty="0"/>
              <a:t>To include or not to include 498.82 for COPD</a:t>
            </a:r>
          </a:p>
          <a:p>
            <a:pPr lvl="2"/>
            <a:r>
              <a:rPr lang="en-US" i="1" dirty="0"/>
              <a:t>comorbidity</a:t>
            </a:r>
            <a:r>
              <a:rPr lang="en-US" dirty="0"/>
              <a:t> includes it because Quan </a:t>
            </a:r>
            <a:r>
              <a:rPr lang="en-US" i="1" dirty="0"/>
              <a:t>et al</a:t>
            </a:r>
            <a:r>
              <a:rPr lang="en-US" dirty="0"/>
              <a:t> defined the COPD range as “490.x-505.x”</a:t>
            </a:r>
          </a:p>
          <a:p>
            <a:pPr lvl="2"/>
            <a:r>
              <a:rPr lang="en-US" i="1" dirty="0" err="1"/>
              <a:t>icd</a:t>
            </a:r>
            <a:r>
              <a:rPr lang="en-US" dirty="0"/>
              <a:t> does not, because 498.82 is not a valid ICD-9 code (and neither is its parent, 498, indeed)</a:t>
            </a:r>
            <a:endParaRPr lang="en-US" i="1" dirty="0"/>
          </a:p>
        </p:txBody>
      </p:sp>
    </p:spTree>
    <p:extLst>
      <p:ext uri="{BB962C8B-B14F-4D97-AF65-F5344CB8AC3E}">
        <p14:creationId xmlns:p14="http://schemas.microsoft.com/office/powerpoint/2010/main" val="2616258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99C75-237C-4AE0-93C9-23412B0F3062}"/>
              </a:ext>
            </a:extLst>
          </p:cNvPr>
          <p:cNvSpPr>
            <a:spLocks noGrp="1"/>
          </p:cNvSpPr>
          <p:nvPr>
            <p:ph type="title"/>
          </p:nvPr>
        </p:nvSpPr>
        <p:spPr/>
        <p:txBody>
          <a:bodyPr/>
          <a:lstStyle/>
          <a:p>
            <a:r>
              <a:rPr lang="en-US" dirty="0"/>
              <a:t>Discussion: issues with measure definitions</a:t>
            </a:r>
          </a:p>
        </p:txBody>
      </p:sp>
      <p:pic>
        <p:nvPicPr>
          <p:cNvPr id="6" name="Content Placeholder 5">
            <a:extLst>
              <a:ext uri="{FF2B5EF4-FFF2-40B4-BE49-F238E27FC236}">
                <a16:creationId xmlns:a16="http://schemas.microsoft.com/office/drawing/2014/main" id="{5EC4FE1A-C7F5-4935-AFAA-7C730B33764B}"/>
              </a:ext>
            </a:extLst>
          </p:cNvPr>
          <p:cNvPicPr>
            <a:picLocks noGrp="1" noChangeAspect="1"/>
          </p:cNvPicPr>
          <p:nvPr>
            <p:ph idx="1"/>
          </p:nvPr>
        </p:nvPicPr>
        <p:blipFill>
          <a:blip r:embed="rId2"/>
          <a:stretch>
            <a:fillRect/>
          </a:stretch>
        </p:blipFill>
        <p:spPr>
          <a:xfrm>
            <a:off x="2465545" y="2078672"/>
            <a:ext cx="7260908" cy="3845243"/>
          </a:xfrm>
          <a:prstGeom prst="rect">
            <a:avLst/>
          </a:prstGeom>
        </p:spPr>
      </p:pic>
    </p:spTree>
    <p:extLst>
      <p:ext uri="{BB962C8B-B14F-4D97-AF65-F5344CB8AC3E}">
        <p14:creationId xmlns:p14="http://schemas.microsoft.com/office/powerpoint/2010/main" val="2919842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54B2B-3F36-BE44-8B5C-687D28F52A1B}"/>
              </a:ext>
            </a:extLst>
          </p:cNvPr>
          <p:cNvSpPr>
            <a:spLocks noGrp="1"/>
          </p:cNvSpPr>
          <p:nvPr>
            <p:ph type="title"/>
          </p:nvPr>
        </p:nvSpPr>
        <p:spPr/>
        <p:txBody>
          <a:bodyPr/>
          <a:lstStyle/>
          <a:p>
            <a:r>
              <a:rPr lang="en-US" dirty="0"/>
              <a:t>Next steps</a:t>
            </a:r>
          </a:p>
        </p:txBody>
      </p:sp>
      <p:sp>
        <p:nvSpPr>
          <p:cNvPr id="8" name="Content Placeholder 7">
            <a:extLst>
              <a:ext uri="{FF2B5EF4-FFF2-40B4-BE49-F238E27FC236}">
                <a16:creationId xmlns:a16="http://schemas.microsoft.com/office/drawing/2014/main" id="{6C0FED2C-09E7-CA41-9686-572C0F5EE245}"/>
              </a:ext>
            </a:extLst>
          </p:cNvPr>
          <p:cNvSpPr>
            <a:spLocks noGrp="1"/>
          </p:cNvSpPr>
          <p:nvPr>
            <p:ph idx="1"/>
          </p:nvPr>
        </p:nvSpPr>
        <p:spPr/>
        <p:txBody>
          <a:bodyPr/>
          <a:lstStyle/>
          <a:p>
            <a:r>
              <a:rPr lang="en-US" dirty="0"/>
              <a:t>Help with the issues</a:t>
            </a:r>
          </a:p>
          <a:p>
            <a:r>
              <a:rPr lang="en-US" dirty="0"/>
              <a:t>Make your own package!</a:t>
            </a:r>
          </a:p>
          <a:p>
            <a:pPr lvl="1"/>
            <a:r>
              <a:rPr lang="en-US" dirty="0"/>
              <a:t>Here is a proposal for its name and icon:</a:t>
            </a:r>
          </a:p>
        </p:txBody>
      </p:sp>
      <p:pic>
        <p:nvPicPr>
          <p:cNvPr id="9" name="Content Placeholder 6">
            <a:extLst>
              <a:ext uri="{FF2B5EF4-FFF2-40B4-BE49-F238E27FC236}">
                <a16:creationId xmlns:a16="http://schemas.microsoft.com/office/drawing/2014/main" id="{B469B325-6416-7D48-9856-7C75A6941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5627" y="3488575"/>
            <a:ext cx="2340744" cy="2701839"/>
          </a:xfrm>
          <a:prstGeom prst="rect">
            <a:avLst/>
          </a:prstGeom>
        </p:spPr>
      </p:pic>
    </p:spTree>
    <p:extLst>
      <p:ext uri="{BB962C8B-B14F-4D97-AF65-F5344CB8AC3E}">
        <p14:creationId xmlns:p14="http://schemas.microsoft.com/office/powerpoint/2010/main" val="481127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BACE-BBF5-4326-A165-5B1F65982597}"/>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55DC6514-29DE-4B11-8C28-0614BCDA9DCA}"/>
              </a:ext>
            </a:extLst>
          </p:cNvPr>
          <p:cNvSpPr>
            <a:spLocks noGrp="1"/>
          </p:cNvSpPr>
          <p:nvPr>
            <p:ph idx="1"/>
          </p:nvPr>
        </p:nvSpPr>
        <p:spPr/>
        <p:txBody>
          <a:bodyPr/>
          <a:lstStyle/>
          <a:p>
            <a:r>
              <a:rPr lang="en-US" dirty="0"/>
              <a:t>Ask now!</a:t>
            </a:r>
          </a:p>
          <a:p>
            <a:endParaRPr lang="en-US" dirty="0"/>
          </a:p>
          <a:p>
            <a:r>
              <a:rPr lang="en-US" dirty="0"/>
              <a:t>Or reach me at </a:t>
            </a:r>
            <a:r>
              <a:rPr lang="en-US" dirty="0">
                <a:hlinkClick r:id="rId2"/>
              </a:rPr>
              <a:t>hsalmasian@bwh.harvard.edu</a:t>
            </a:r>
            <a:r>
              <a:rPr lang="en-US" dirty="0"/>
              <a:t> </a:t>
            </a:r>
          </a:p>
        </p:txBody>
      </p:sp>
    </p:spTree>
    <p:extLst>
      <p:ext uri="{BB962C8B-B14F-4D97-AF65-F5344CB8AC3E}">
        <p14:creationId xmlns:p14="http://schemas.microsoft.com/office/powerpoint/2010/main" val="2485000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F9D1-5507-436C-BBCE-1020E0937EB9}"/>
              </a:ext>
            </a:extLst>
          </p:cNvPr>
          <p:cNvSpPr>
            <a:spLocks noGrp="1"/>
          </p:cNvSpPr>
          <p:nvPr>
            <p:ph type="title"/>
          </p:nvPr>
        </p:nvSpPr>
        <p:spPr/>
        <p:txBody>
          <a:bodyPr/>
          <a:lstStyle/>
          <a:p>
            <a:r>
              <a:rPr lang="en-US" dirty="0"/>
              <a:t>Comorbidities</a:t>
            </a:r>
          </a:p>
        </p:txBody>
      </p:sp>
      <p:sp>
        <p:nvSpPr>
          <p:cNvPr id="3" name="Content Placeholder 2">
            <a:extLst>
              <a:ext uri="{FF2B5EF4-FFF2-40B4-BE49-F238E27FC236}">
                <a16:creationId xmlns:a16="http://schemas.microsoft.com/office/drawing/2014/main" id="{1E66C51A-FDE7-415B-AF20-44C46FE969C9}"/>
              </a:ext>
            </a:extLst>
          </p:cNvPr>
          <p:cNvSpPr>
            <a:spLocks noGrp="1"/>
          </p:cNvSpPr>
          <p:nvPr>
            <p:ph idx="1"/>
          </p:nvPr>
        </p:nvSpPr>
        <p:spPr/>
        <p:txBody>
          <a:bodyPr/>
          <a:lstStyle/>
          <a:p>
            <a:r>
              <a:rPr lang="en-US" dirty="0"/>
              <a:t>Medical conditions that are present concurrent to the key condition being studied, or at the time of the procedure being studied</a:t>
            </a:r>
          </a:p>
          <a:p>
            <a:endParaRPr lang="en-US" dirty="0"/>
          </a:p>
          <a:p>
            <a:r>
              <a:rPr lang="en-US" dirty="0"/>
              <a:t>Famously captured using a comorbidity index or measure</a:t>
            </a:r>
          </a:p>
          <a:p>
            <a:pPr lvl="1"/>
            <a:r>
              <a:rPr lang="en-US" dirty="0"/>
              <a:t>Charlson Comorbidity Index (CCI)</a:t>
            </a:r>
          </a:p>
          <a:p>
            <a:pPr lvl="1"/>
            <a:r>
              <a:rPr lang="en-US" dirty="0"/>
              <a:t>Elixhauser Comorbidity Measure</a:t>
            </a:r>
          </a:p>
          <a:p>
            <a:pPr lvl="1"/>
            <a:r>
              <a:rPr lang="en-US" dirty="0"/>
              <a:t>Diagnosis-related Groups (DRGs)</a:t>
            </a:r>
          </a:p>
          <a:p>
            <a:pPr lvl="1"/>
            <a:r>
              <a:rPr lang="en-US" dirty="0"/>
              <a:t>Hierarchical Condition Category (HCC) model</a:t>
            </a:r>
          </a:p>
          <a:p>
            <a:pPr lvl="1"/>
            <a:r>
              <a:rPr lang="en-US" dirty="0"/>
              <a:t>etc.</a:t>
            </a:r>
          </a:p>
        </p:txBody>
      </p:sp>
    </p:spTree>
    <p:extLst>
      <p:ext uri="{BB962C8B-B14F-4D97-AF65-F5344CB8AC3E}">
        <p14:creationId xmlns:p14="http://schemas.microsoft.com/office/powerpoint/2010/main" val="2680185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7453-4054-4521-B042-720FB64BDA3A}"/>
              </a:ext>
            </a:extLst>
          </p:cNvPr>
          <p:cNvSpPr>
            <a:spLocks noGrp="1"/>
          </p:cNvSpPr>
          <p:nvPr>
            <p:ph type="title"/>
          </p:nvPr>
        </p:nvSpPr>
        <p:spPr/>
        <p:txBody>
          <a:bodyPr/>
          <a:lstStyle/>
          <a:p>
            <a:r>
              <a:rPr lang="en-US" dirty="0"/>
              <a:t>Charlson Comorbidity Index (CCI)</a:t>
            </a:r>
          </a:p>
        </p:txBody>
      </p:sp>
      <p:sp>
        <p:nvSpPr>
          <p:cNvPr id="3" name="Content Placeholder 2">
            <a:extLst>
              <a:ext uri="{FF2B5EF4-FFF2-40B4-BE49-F238E27FC236}">
                <a16:creationId xmlns:a16="http://schemas.microsoft.com/office/drawing/2014/main" id="{98DC8533-A010-4163-B776-748FEEA85687}"/>
              </a:ext>
            </a:extLst>
          </p:cNvPr>
          <p:cNvSpPr>
            <a:spLocks noGrp="1"/>
          </p:cNvSpPr>
          <p:nvPr>
            <p:ph idx="1"/>
          </p:nvPr>
        </p:nvSpPr>
        <p:spPr>
          <a:xfrm>
            <a:off x="838200" y="1825625"/>
            <a:ext cx="7041204" cy="4351338"/>
          </a:xfrm>
        </p:spPr>
        <p:txBody>
          <a:bodyPr/>
          <a:lstStyle/>
          <a:p>
            <a:r>
              <a:rPr lang="en-US" dirty="0"/>
              <a:t>Originally developed by Mary Charlson</a:t>
            </a:r>
            <a:r>
              <a:rPr lang="en-US" i="1" dirty="0"/>
              <a:t> et al.</a:t>
            </a:r>
            <a:r>
              <a:rPr lang="en-US" dirty="0"/>
              <a:t> in 1988 </a:t>
            </a:r>
            <a:r>
              <a:rPr lang="en-US" sz="1600" dirty="0"/>
              <a:t>(</a:t>
            </a:r>
            <a:r>
              <a:rPr lang="en-US" sz="1600" dirty="0">
                <a:hlinkClick r:id="rId2"/>
              </a:rPr>
              <a:t>PMID 3558716</a:t>
            </a:r>
            <a:r>
              <a:rPr lang="en-US" sz="1600" dirty="0"/>
              <a:t>)</a:t>
            </a:r>
            <a:endParaRPr lang="en-US" dirty="0"/>
          </a:p>
          <a:p>
            <a:pPr lvl="1"/>
            <a:r>
              <a:rPr lang="en-US" dirty="0"/>
              <a:t>Cohort: 559 medical patients</a:t>
            </a:r>
          </a:p>
          <a:p>
            <a:pPr lvl="1"/>
            <a:r>
              <a:rPr lang="en-US" dirty="0"/>
              <a:t>Primary Outcome: 1-year mortality</a:t>
            </a:r>
          </a:p>
          <a:p>
            <a:pPr lvl="1"/>
            <a:r>
              <a:rPr lang="en-US" dirty="0"/>
              <a:t>Data Source: chart review after patient discharge</a:t>
            </a:r>
          </a:p>
          <a:p>
            <a:pPr lvl="1"/>
            <a:r>
              <a:rPr lang="en-US" dirty="0"/>
              <a:t>Statistical Approach: survival analysis (Cox’s regression method)</a:t>
            </a:r>
          </a:p>
        </p:txBody>
      </p:sp>
      <p:pic>
        <p:nvPicPr>
          <p:cNvPr id="4" name="Picture 3">
            <a:extLst>
              <a:ext uri="{FF2B5EF4-FFF2-40B4-BE49-F238E27FC236}">
                <a16:creationId xmlns:a16="http://schemas.microsoft.com/office/drawing/2014/main" id="{CA221B51-351C-401A-9242-E185CAA37CAB}"/>
              </a:ext>
            </a:extLst>
          </p:cNvPr>
          <p:cNvPicPr>
            <a:picLocks noChangeAspect="1"/>
          </p:cNvPicPr>
          <p:nvPr/>
        </p:nvPicPr>
        <p:blipFill rotWithShape="1">
          <a:blip r:embed="rId3"/>
          <a:srcRect t="6010"/>
          <a:stretch/>
        </p:blipFill>
        <p:spPr>
          <a:xfrm>
            <a:off x="8061815" y="2245451"/>
            <a:ext cx="3291985" cy="3511685"/>
          </a:xfrm>
          <a:prstGeom prst="rect">
            <a:avLst/>
          </a:prstGeom>
        </p:spPr>
      </p:pic>
    </p:spTree>
    <p:extLst>
      <p:ext uri="{BB962C8B-B14F-4D97-AF65-F5344CB8AC3E}">
        <p14:creationId xmlns:p14="http://schemas.microsoft.com/office/powerpoint/2010/main" val="2063502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DE7BB-4881-4548-8DA4-0F54424088D6}"/>
              </a:ext>
            </a:extLst>
          </p:cNvPr>
          <p:cNvSpPr>
            <a:spLocks noGrp="1"/>
          </p:cNvSpPr>
          <p:nvPr>
            <p:ph type="title"/>
          </p:nvPr>
        </p:nvSpPr>
        <p:spPr/>
        <p:txBody>
          <a:bodyPr/>
          <a:lstStyle/>
          <a:p>
            <a:r>
              <a:rPr lang="en-US" dirty="0"/>
              <a:t>Elixhauser Comorbidity Measure</a:t>
            </a:r>
          </a:p>
        </p:txBody>
      </p:sp>
      <p:sp>
        <p:nvSpPr>
          <p:cNvPr id="3" name="Content Placeholder 2">
            <a:extLst>
              <a:ext uri="{FF2B5EF4-FFF2-40B4-BE49-F238E27FC236}">
                <a16:creationId xmlns:a16="http://schemas.microsoft.com/office/drawing/2014/main" id="{485C992B-4C64-4487-967C-33D69275AAA7}"/>
              </a:ext>
            </a:extLst>
          </p:cNvPr>
          <p:cNvSpPr>
            <a:spLocks noGrp="1"/>
          </p:cNvSpPr>
          <p:nvPr>
            <p:ph idx="1"/>
          </p:nvPr>
        </p:nvSpPr>
        <p:spPr>
          <a:xfrm>
            <a:off x="838200" y="1825625"/>
            <a:ext cx="7243119" cy="4351338"/>
          </a:xfrm>
        </p:spPr>
        <p:txBody>
          <a:bodyPr/>
          <a:lstStyle/>
          <a:p>
            <a:r>
              <a:rPr lang="en-US" dirty="0"/>
              <a:t>Originally developed by Anne Elixhauser </a:t>
            </a:r>
            <a:r>
              <a:rPr lang="en-US" i="1" dirty="0"/>
              <a:t>et al. </a:t>
            </a:r>
            <a:r>
              <a:rPr lang="en-US" dirty="0"/>
              <a:t>in 1998 </a:t>
            </a:r>
            <a:r>
              <a:rPr lang="en-US" sz="1600" dirty="0"/>
              <a:t>(</a:t>
            </a:r>
            <a:r>
              <a:rPr lang="en-US" sz="1600" dirty="0">
                <a:hlinkClick r:id="rId2"/>
              </a:rPr>
              <a:t>PMID 9431328</a:t>
            </a:r>
            <a:r>
              <a:rPr lang="en-US" sz="1600" dirty="0"/>
              <a:t>)</a:t>
            </a:r>
            <a:endParaRPr lang="en-US" dirty="0"/>
          </a:p>
          <a:p>
            <a:pPr lvl="1"/>
            <a:r>
              <a:rPr lang="en-US" dirty="0"/>
              <a:t>Cohort: 7,779,167 discharges in 1992 in California</a:t>
            </a:r>
          </a:p>
          <a:p>
            <a:pPr lvl="1"/>
            <a:r>
              <a:rPr lang="en-US" dirty="0"/>
              <a:t>Primary Outcomes: mortality, hospital charges, LOS</a:t>
            </a:r>
          </a:p>
          <a:p>
            <a:pPr lvl="1"/>
            <a:r>
              <a:rPr lang="en-US" dirty="0"/>
              <a:t>Data Sources: claims data (ICD-9-CM)</a:t>
            </a:r>
          </a:p>
          <a:p>
            <a:pPr lvl="1"/>
            <a:r>
              <a:rPr lang="en-US" dirty="0"/>
              <a:t>Statistical Approach: OLS regression</a:t>
            </a:r>
          </a:p>
        </p:txBody>
      </p:sp>
      <p:sp>
        <p:nvSpPr>
          <p:cNvPr id="4" name="AutoShape 2" descr="https://ovidsp-dc2-ovid-com.ezp-prod1.hul.harvard.edu/sp-4.02.0b/ovidweb.cgi?S=KAAIFPNEHFEBJILHIPCKIGOGPMLHAA00&amp;Graphic=00005650-199801000-00004%7cTT4%7cM%7cjpg">
            <a:extLst>
              <a:ext uri="{FF2B5EF4-FFF2-40B4-BE49-F238E27FC236}">
                <a16:creationId xmlns:a16="http://schemas.microsoft.com/office/drawing/2014/main" id="{83A9A418-EE1C-4754-8167-2B7FAD30A76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D65E9F3C-B263-45BF-A062-52E4875B2CE0}"/>
              </a:ext>
            </a:extLst>
          </p:cNvPr>
          <p:cNvPicPr>
            <a:picLocks noChangeAspect="1"/>
          </p:cNvPicPr>
          <p:nvPr/>
        </p:nvPicPr>
        <p:blipFill>
          <a:blip r:embed="rId3"/>
          <a:stretch>
            <a:fillRect/>
          </a:stretch>
        </p:blipFill>
        <p:spPr>
          <a:xfrm>
            <a:off x="8081319" y="1619680"/>
            <a:ext cx="3835457" cy="4763227"/>
          </a:xfrm>
          <a:prstGeom prst="rect">
            <a:avLst/>
          </a:prstGeom>
        </p:spPr>
      </p:pic>
    </p:spTree>
    <p:extLst>
      <p:ext uri="{BB962C8B-B14F-4D97-AF65-F5344CB8AC3E}">
        <p14:creationId xmlns:p14="http://schemas.microsoft.com/office/powerpoint/2010/main" val="397223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9A7A4-E8FB-47C9-AAF6-B98A08B7CCFC}"/>
              </a:ext>
            </a:extLst>
          </p:cNvPr>
          <p:cNvSpPr>
            <a:spLocks noGrp="1"/>
          </p:cNvSpPr>
          <p:nvPr>
            <p:ph type="title"/>
          </p:nvPr>
        </p:nvSpPr>
        <p:spPr/>
        <p:txBody>
          <a:bodyPr/>
          <a:lstStyle/>
          <a:p>
            <a:r>
              <a:rPr lang="en-US" dirty="0"/>
              <a:t>Comparison of calibration curves </a:t>
            </a:r>
            <a:r>
              <a:rPr lang="en-US" sz="2000" dirty="0"/>
              <a:t>(</a:t>
            </a:r>
            <a:r>
              <a:rPr lang="en-US" sz="2000" dirty="0">
                <a:hlinkClick r:id="rId3"/>
              </a:rPr>
              <a:t>PMID 19433995</a:t>
            </a:r>
            <a:r>
              <a:rPr lang="en-US" sz="2000" dirty="0"/>
              <a:t>)</a:t>
            </a:r>
            <a:endParaRPr lang="en-US" dirty="0"/>
          </a:p>
        </p:txBody>
      </p:sp>
      <p:pic>
        <p:nvPicPr>
          <p:cNvPr id="4" name="Picture 3">
            <a:extLst>
              <a:ext uri="{FF2B5EF4-FFF2-40B4-BE49-F238E27FC236}">
                <a16:creationId xmlns:a16="http://schemas.microsoft.com/office/drawing/2014/main" id="{05BB32E4-AF69-4860-A2C9-B2C65C2C3683}"/>
              </a:ext>
            </a:extLst>
          </p:cNvPr>
          <p:cNvPicPr>
            <a:picLocks noChangeAspect="1"/>
          </p:cNvPicPr>
          <p:nvPr/>
        </p:nvPicPr>
        <p:blipFill rotWithShape="1">
          <a:blip r:embed="rId4"/>
          <a:srcRect b="50061"/>
          <a:stretch/>
        </p:blipFill>
        <p:spPr>
          <a:xfrm>
            <a:off x="345930" y="2165423"/>
            <a:ext cx="5750070" cy="3716389"/>
          </a:xfrm>
          <a:prstGeom prst="rect">
            <a:avLst/>
          </a:prstGeom>
        </p:spPr>
      </p:pic>
      <p:pic>
        <p:nvPicPr>
          <p:cNvPr id="5" name="Picture 4">
            <a:extLst>
              <a:ext uri="{FF2B5EF4-FFF2-40B4-BE49-F238E27FC236}">
                <a16:creationId xmlns:a16="http://schemas.microsoft.com/office/drawing/2014/main" id="{B5E56154-45A6-4CF4-B555-4D3488552437}"/>
              </a:ext>
            </a:extLst>
          </p:cNvPr>
          <p:cNvPicPr>
            <a:picLocks noChangeAspect="1"/>
          </p:cNvPicPr>
          <p:nvPr/>
        </p:nvPicPr>
        <p:blipFill rotWithShape="1">
          <a:blip r:embed="rId4"/>
          <a:srcRect t="51930"/>
          <a:stretch/>
        </p:blipFill>
        <p:spPr>
          <a:xfrm>
            <a:off x="6113833" y="2197002"/>
            <a:ext cx="5872113" cy="3653230"/>
          </a:xfrm>
          <a:prstGeom prst="rect">
            <a:avLst/>
          </a:prstGeom>
        </p:spPr>
      </p:pic>
    </p:spTree>
    <p:extLst>
      <p:ext uri="{BB962C8B-B14F-4D97-AF65-F5344CB8AC3E}">
        <p14:creationId xmlns:p14="http://schemas.microsoft.com/office/powerpoint/2010/main" val="1418886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AC87-68F5-413B-B35D-6DB0CB9B2941}"/>
              </a:ext>
            </a:extLst>
          </p:cNvPr>
          <p:cNvSpPr>
            <a:spLocks noGrp="1"/>
          </p:cNvSpPr>
          <p:nvPr>
            <p:ph type="title"/>
          </p:nvPr>
        </p:nvSpPr>
        <p:spPr/>
        <p:txBody>
          <a:bodyPr/>
          <a:lstStyle/>
          <a:p>
            <a:r>
              <a:rPr lang="en-US" dirty="0"/>
              <a:t>International Classification of Diseases</a:t>
            </a:r>
          </a:p>
        </p:txBody>
      </p:sp>
      <p:sp>
        <p:nvSpPr>
          <p:cNvPr id="3" name="Content Placeholder 2">
            <a:extLst>
              <a:ext uri="{FF2B5EF4-FFF2-40B4-BE49-F238E27FC236}">
                <a16:creationId xmlns:a16="http://schemas.microsoft.com/office/drawing/2014/main" id="{10FC9E80-6BBB-42E7-B737-C788991C28DA}"/>
              </a:ext>
            </a:extLst>
          </p:cNvPr>
          <p:cNvSpPr>
            <a:spLocks noGrp="1"/>
          </p:cNvSpPr>
          <p:nvPr>
            <p:ph idx="1"/>
          </p:nvPr>
        </p:nvSpPr>
        <p:spPr/>
        <p:txBody>
          <a:bodyPr>
            <a:normAutofit/>
          </a:bodyPr>
          <a:lstStyle/>
          <a:p>
            <a:r>
              <a:rPr lang="en-US" dirty="0"/>
              <a:t>Full official name:  </a:t>
            </a:r>
            <a:r>
              <a:rPr lang="en-US" b="1" dirty="0"/>
              <a:t>International Statistical Classification of Diseases and Related Health Problems</a:t>
            </a:r>
          </a:p>
          <a:p>
            <a:r>
              <a:rPr lang="en-US" dirty="0"/>
              <a:t>Commonly referred to as ICD</a:t>
            </a:r>
          </a:p>
          <a:p>
            <a:r>
              <a:rPr lang="en-US" dirty="0"/>
              <a:t>Maintained by the World Health Organization (WHO)</a:t>
            </a:r>
          </a:p>
          <a:p>
            <a:pPr lvl="1"/>
            <a:r>
              <a:rPr lang="en-US" dirty="0"/>
              <a:t>Versions: ICD-6, ICD-7, ICD-8a, ICD-9, ICD-10, ICD-11</a:t>
            </a:r>
          </a:p>
          <a:p>
            <a:endParaRPr lang="en-US" dirty="0"/>
          </a:p>
          <a:p>
            <a:r>
              <a:rPr lang="en-US" dirty="0"/>
              <a:t>In the US, some procedure codes are also added to ICD, creating a “Clinical Modification” version of it (ICD-9-CM or ICD-10-CM)</a:t>
            </a:r>
          </a:p>
        </p:txBody>
      </p:sp>
    </p:spTree>
    <p:extLst>
      <p:ext uri="{BB962C8B-B14F-4D97-AF65-F5344CB8AC3E}">
        <p14:creationId xmlns:p14="http://schemas.microsoft.com/office/powerpoint/2010/main" val="385563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1ADFB-EE97-4B49-9DD8-D97C616D8E29}"/>
              </a:ext>
            </a:extLst>
          </p:cNvPr>
          <p:cNvSpPr>
            <a:spLocks noGrp="1"/>
          </p:cNvSpPr>
          <p:nvPr>
            <p:ph type="title"/>
          </p:nvPr>
        </p:nvSpPr>
        <p:spPr/>
        <p:txBody>
          <a:bodyPr/>
          <a:lstStyle/>
          <a:p>
            <a:r>
              <a:rPr lang="en-US" dirty="0"/>
              <a:t>ICD users in the US include …</a:t>
            </a:r>
          </a:p>
        </p:txBody>
      </p:sp>
      <p:sp>
        <p:nvSpPr>
          <p:cNvPr id="3" name="Content Placeholder 2">
            <a:extLst>
              <a:ext uri="{FF2B5EF4-FFF2-40B4-BE49-F238E27FC236}">
                <a16:creationId xmlns:a16="http://schemas.microsoft.com/office/drawing/2014/main" id="{1C1CE9E9-FF63-4C90-AD7F-78CEB36D2481}"/>
              </a:ext>
            </a:extLst>
          </p:cNvPr>
          <p:cNvSpPr>
            <a:spLocks noGrp="1"/>
          </p:cNvSpPr>
          <p:nvPr>
            <p:ph idx="1"/>
          </p:nvPr>
        </p:nvSpPr>
        <p:spPr/>
        <p:txBody>
          <a:bodyPr/>
          <a:lstStyle/>
          <a:p>
            <a:r>
              <a:rPr lang="en-US" dirty="0"/>
              <a:t>Centers for Disease Control and Prevention (CDC), to classify causes of death</a:t>
            </a:r>
          </a:p>
          <a:p>
            <a:pPr lvl="1"/>
            <a:r>
              <a:rPr lang="en-US" dirty="0"/>
              <a:t>CDC used ICD-9 from 1979 and switched to ICD-10 in 1999</a:t>
            </a:r>
          </a:p>
          <a:p>
            <a:endParaRPr lang="en-US" dirty="0"/>
          </a:p>
          <a:p>
            <a:r>
              <a:rPr lang="en-US" dirty="0"/>
              <a:t>Payors, such as Center for Medicare and Medicaid Services (CMS) for billing purposes</a:t>
            </a:r>
          </a:p>
          <a:p>
            <a:pPr lvl="1"/>
            <a:r>
              <a:rPr lang="en-US" dirty="0"/>
              <a:t>ICD-9 was used by CMS until September 2015</a:t>
            </a:r>
          </a:p>
          <a:p>
            <a:pPr lvl="1"/>
            <a:r>
              <a:rPr lang="en-US" dirty="0"/>
              <a:t>ICD-10 is used by CMS since October 2015</a:t>
            </a:r>
          </a:p>
          <a:p>
            <a:pPr lvl="2"/>
            <a:r>
              <a:rPr lang="en-US" dirty="0"/>
              <a:t>Fun fact: ICD-10 was published by WHO in 1992</a:t>
            </a:r>
          </a:p>
          <a:p>
            <a:pPr lvl="2"/>
            <a:r>
              <a:rPr lang="en-US" dirty="0"/>
              <a:t>Fun fact: ICD-11 was approved by WHO in May 2019; it will come into effect in 2022</a:t>
            </a:r>
          </a:p>
          <a:p>
            <a:endParaRPr lang="en-US" dirty="0"/>
          </a:p>
        </p:txBody>
      </p:sp>
    </p:spTree>
    <p:extLst>
      <p:ext uri="{BB962C8B-B14F-4D97-AF65-F5344CB8AC3E}">
        <p14:creationId xmlns:p14="http://schemas.microsoft.com/office/powerpoint/2010/main" val="954033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534D3-1425-4276-92E6-99EC0623B98F}"/>
              </a:ext>
            </a:extLst>
          </p:cNvPr>
          <p:cNvSpPr>
            <a:spLocks noGrp="1"/>
          </p:cNvSpPr>
          <p:nvPr>
            <p:ph type="title"/>
          </p:nvPr>
        </p:nvSpPr>
        <p:spPr/>
        <p:txBody>
          <a:bodyPr/>
          <a:lstStyle/>
          <a:p>
            <a:r>
              <a:rPr lang="en-US" dirty="0"/>
              <a:t>ICD-9 versus ICD-10</a:t>
            </a:r>
          </a:p>
        </p:txBody>
      </p:sp>
      <p:pic>
        <p:nvPicPr>
          <p:cNvPr id="8" name="Picture 7">
            <a:extLst>
              <a:ext uri="{FF2B5EF4-FFF2-40B4-BE49-F238E27FC236}">
                <a16:creationId xmlns:a16="http://schemas.microsoft.com/office/drawing/2014/main" id="{EF95F270-4C62-4DEA-A115-EC72C657C8E4}"/>
              </a:ext>
            </a:extLst>
          </p:cNvPr>
          <p:cNvPicPr>
            <a:picLocks noChangeAspect="1"/>
          </p:cNvPicPr>
          <p:nvPr/>
        </p:nvPicPr>
        <p:blipFill>
          <a:blip r:embed="rId2"/>
          <a:stretch>
            <a:fillRect/>
          </a:stretch>
        </p:blipFill>
        <p:spPr>
          <a:xfrm>
            <a:off x="114584" y="2147910"/>
            <a:ext cx="6076950" cy="3838575"/>
          </a:xfrm>
          <a:prstGeom prst="rect">
            <a:avLst/>
          </a:prstGeom>
        </p:spPr>
      </p:pic>
      <p:pic>
        <p:nvPicPr>
          <p:cNvPr id="5" name="Picture 4">
            <a:extLst>
              <a:ext uri="{FF2B5EF4-FFF2-40B4-BE49-F238E27FC236}">
                <a16:creationId xmlns:a16="http://schemas.microsoft.com/office/drawing/2014/main" id="{2A25003E-0B92-4A02-B78D-56894B124772}"/>
              </a:ext>
            </a:extLst>
          </p:cNvPr>
          <p:cNvPicPr>
            <a:picLocks noChangeAspect="1"/>
          </p:cNvPicPr>
          <p:nvPr/>
        </p:nvPicPr>
        <p:blipFill>
          <a:blip r:embed="rId3"/>
          <a:stretch>
            <a:fillRect/>
          </a:stretch>
        </p:blipFill>
        <p:spPr>
          <a:xfrm>
            <a:off x="6112602" y="2115927"/>
            <a:ext cx="5957455" cy="3853295"/>
          </a:xfrm>
          <a:prstGeom prst="rect">
            <a:avLst/>
          </a:prstGeom>
        </p:spPr>
      </p:pic>
      <p:cxnSp>
        <p:nvCxnSpPr>
          <p:cNvPr id="10" name="Straight Arrow Connector 9">
            <a:extLst>
              <a:ext uri="{FF2B5EF4-FFF2-40B4-BE49-F238E27FC236}">
                <a16:creationId xmlns:a16="http://schemas.microsoft.com/office/drawing/2014/main" id="{2FD17646-B676-4297-8210-4BB050C12FB3}"/>
              </a:ext>
            </a:extLst>
          </p:cNvPr>
          <p:cNvCxnSpPr>
            <a:cxnSpLocks/>
          </p:cNvCxnSpPr>
          <p:nvPr/>
        </p:nvCxnSpPr>
        <p:spPr>
          <a:xfrm flipH="1">
            <a:off x="1466335" y="1408670"/>
            <a:ext cx="107093" cy="57664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508F2434-D52D-4E6E-BC00-10C2B6EF36EB}"/>
              </a:ext>
            </a:extLst>
          </p:cNvPr>
          <p:cNvCxnSpPr>
            <a:cxnSpLocks/>
          </p:cNvCxnSpPr>
          <p:nvPr/>
        </p:nvCxnSpPr>
        <p:spPr>
          <a:xfrm>
            <a:off x="5490519" y="1187214"/>
            <a:ext cx="1223319" cy="73220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88171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1169</Words>
  <Application>Microsoft Macintosh PowerPoint</Application>
  <PresentationFormat>Widescreen</PresentationFormat>
  <Paragraphs>159</Paragraphs>
  <Slides>23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“But my patients are sicker …!”</vt:lpstr>
      <vt:lpstr>Scenario</vt:lpstr>
      <vt:lpstr>Comorbidities</vt:lpstr>
      <vt:lpstr>Charlson Comorbidity Index (CCI)</vt:lpstr>
      <vt:lpstr>Elixhauser Comorbidity Measure</vt:lpstr>
      <vt:lpstr>Comparison of calibration curves (PMID 19433995)</vt:lpstr>
      <vt:lpstr>International Classification of Diseases</vt:lpstr>
      <vt:lpstr>ICD users in the US include …</vt:lpstr>
      <vt:lpstr>ICD-9 versus ICD-10</vt:lpstr>
      <vt:lpstr>Special considerations using ICD codes</vt:lpstr>
      <vt:lpstr>Special considerations using ICD codes</vt:lpstr>
      <vt:lpstr>ICD-9 versus ICD-10: special considerations </vt:lpstr>
      <vt:lpstr>New ICD codes are added each year</vt:lpstr>
      <vt:lpstr>The point is …</vt:lpstr>
      <vt:lpstr>Capturing comorbidities: a moving target</vt:lpstr>
      <vt:lpstr>R packages for comorbidity analysis</vt:lpstr>
      <vt:lpstr>Performance: parallel processing</vt:lpstr>
      <vt:lpstr>Performance: as of 2018</vt:lpstr>
      <vt:lpstr>Performance: latest versions (as of 2019)</vt:lpstr>
      <vt:lpstr>Discussion: issues with ICD codes</vt:lpstr>
      <vt:lpstr>Discussion: issues with measure definitions</vt:lpstr>
      <vt:lpstr>Next steps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“But my patients are sicker …!”</dc:title>
  <dc:creator>Salmasian, Hojjat,M.D.,Ph.D.</dc:creator>
  <cp:lastModifiedBy>Salmasian, Hojjat,M.D.,Ph.D.</cp:lastModifiedBy>
  <cp:revision>98</cp:revision>
  <dcterms:created xsi:type="dcterms:W3CDTF">2019-09-09T20:06:10Z</dcterms:created>
  <dcterms:modified xsi:type="dcterms:W3CDTF">2019-09-14T16:17:49Z</dcterms:modified>
</cp:coreProperties>
</file>