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ink/ink1.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26"/>
  </p:notesMasterIdLst>
  <p:handoutMasterIdLst>
    <p:handoutMasterId r:id="rId27"/>
  </p:handoutMasterIdLst>
  <p:sldIdLst>
    <p:sldId id="480" r:id="rId2"/>
    <p:sldId id="396" r:id="rId3"/>
    <p:sldId id="437" r:id="rId4"/>
    <p:sldId id="439" r:id="rId5"/>
    <p:sldId id="428" r:id="rId6"/>
    <p:sldId id="441" r:id="rId7"/>
    <p:sldId id="475" r:id="rId8"/>
    <p:sldId id="474" r:id="rId9"/>
    <p:sldId id="430" r:id="rId10"/>
    <p:sldId id="485" r:id="rId11"/>
    <p:sldId id="479" r:id="rId12"/>
    <p:sldId id="478" r:id="rId13"/>
    <p:sldId id="431" r:id="rId14"/>
    <p:sldId id="477" r:id="rId15"/>
    <p:sldId id="486" r:id="rId16"/>
    <p:sldId id="434" r:id="rId17"/>
    <p:sldId id="394" r:id="rId18"/>
    <p:sldId id="397" r:id="rId19"/>
    <p:sldId id="457" r:id="rId20"/>
    <p:sldId id="469" r:id="rId21"/>
    <p:sldId id="483" r:id="rId22"/>
    <p:sldId id="468" r:id="rId23"/>
    <p:sldId id="481" r:id="rId24"/>
    <p:sldId id="484" r:id="rId25"/>
  </p:sldIdLst>
  <p:sldSz cx="9144000" cy="5143500" type="screen16x9"/>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m Template" id="{2B0B6B42-EDED-2B45-AE9F-3F162D878677}">
          <p14:sldIdLst>
            <p14:sldId id="480"/>
            <p14:sldId id="396"/>
            <p14:sldId id="437"/>
            <p14:sldId id="439"/>
            <p14:sldId id="428"/>
            <p14:sldId id="441"/>
            <p14:sldId id="475"/>
            <p14:sldId id="474"/>
            <p14:sldId id="430"/>
            <p14:sldId id="485"/>
            <p14:sldId id="479"/>
            <p14:sldId id="478"/>
            <p14:sldId id="431"/>
            <p14:sldId id="477"/>
            <p14:sldId id="486"/>
            <p14:sldId id="434"/>
            <p14:sldId id="394"/>
            <p14:sldId id="397"/>
            <p14:sldId id="457"/>
            <p14:sldId id="469"/>
            <p14:sldId id="483"/>
            <p14:sldId id="468"/>
            <p14:sldId id="481"/>
            <p14:sldId id="484"/>
          </p14:sldIdLst>
        </p14:section>
        <p14:section name="Section Titles" id="{256610A4-F2C8-474C-A6B6-CB9896F85E58}">
          <p14:sldIdLst/>
        </p14:section>
        <p14:section name="Metrics" id="{800D0BCE-3A74-4249-8A08-1EDCEABF06E1}">
          <p14:sldIdLst/>
        </p14:section>
        <p14:section name="Big Photo" id="{00287AFC-0CAF-AA4B-A07D-7A41616EBDEB}">
          <p14:sldIdLst/>
        </p14:section>
        <p14:section name="Big Statement" id="{2E846560-BBD3-B04C-B2F8-E6E92CED2F0F}">
          <p14:sldIdLst/>
        </p14:section>
        <p14:section name="Text" id="{0E579790-861F-F049-B59D-E52CE37DB503}">
          <p14:sldIdLst/>
        </p14:section>
        <p14:section name="Charts" id="{AEE4242B-0F00-1240-91BB-66BEE3350A9C}">
          <p14:sldIdLst/>
        </p14:section>
        <p14:section name="Screenshots" id="{120D3FFE-72C2-4A4E-AF99-C72076401203}">
          <p14:sldIdLst/>
        </p14:section>
        <p14:section name="Tables" id="{8C0009FB-90F2-AD4A-A5FE-1C91C5EDFBF6}">
          <p14:sldIdLst/>
        </p14:section>
        <p14:section name="Flow" id="{BB54081D-AA71-A040-B25B-5687C3D36C6A}">
          <p14:sldIdLst/>
        </p14:section>
        <p14:section name="Quote" id="{E5C80B62-CD3E-F246-BB65-3CC4569C86E6}">
          <p14:sldIdLst/>
        </p14:section>
        <p14:section name="Logo Wall" id="{71EEFF5A-EF23-1142-9E5E-8C9BBC9A68D7}">
          <p14:sldIdLst/>
        </p14:section>
        <p14:section name="Other" id="{671FA99B-B7BD-6F4E-847D-2BD87E885A3A}">
          <p14:sldIdLst/>
        </p14:section>
        <p14:section name="Custom Slides (Not Template)" id="{188CFDD0-1425-074D-A91E-2BF137A378C7}">
          <p14:sldIdLst/>
        </p14:section>
        <p14:section name="Background/Icons" id="{11255528-3810-F248-BBA6-3D810BA5DFC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ara Majumdar" initials="AM" lastIdx="1" clrIdx="0">
    <p:extLst>
      <p:ext uri="{19B8F6BF-5375-455C-9EA6-DF929625EA0E}">
        <p15:presenceInfo xmlns:p15="http://schemas.microsoft.com/office/powerpoint/2012/main" userId="S-1-5-21-789336058-117609710-682003330-577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690"/>
    <a:srgbClr val="C9025A"/>
    <a:srgbClr val="ABC508"/>
    <a:srgbClr val="17B5AD"/>
    <a:srgbClr val="011F53"/>
    <a:srgbClr val="00193F"/>
    <a:srgbClr val="ED0269"/>
    <a:srgbClr val="B1CC08"/>
    <a:srgbClr val="CCEE08"/>
    <a:srgbClr val="CAEB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18" autoAdjust="0"/>
    <p:restoredTop sz="93546" autoAdjust="0"/>
  </p:normalViewPr>
  <p:slideViewPr>
    <p:cSldViewPr snapToGrid="0" snapToObjects="1">
      <p:cViewPr varScale="1">
        <p:scale>
          <a:sx n="92" d="100"/>
          <a:sy n="92" d="100"/>
        </p:scale>
        <p:origin x="966"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1" d="100"/>
        <a:sy n="141" d="100"/>
      </p:scale>
      <p:origin x="0" y="0"/>
    </p:cViewPr>
  </p:sorterViewPr>
  <p:notesViewPr>
    <p:cSldViewPr snapToGrid="0" snapToObject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28DBB-C2F9-4269-A828-C8E270F88DD4}"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957F4B35-F06A-45F4-9EBE-D6525AD26286}">
      <dgm:prSet custT="1"/>
      <dgm:spPr>
        <a:solidFill>
          <a:schemeClr val="accent1">
            <a:lumMod val="60000"/>
            <a:lumOff val="40000"/>
            <a:alpha val="90000"/>
          </a:schemeClr>
        </a:solidFill>
        <a:ln>
          <a:solidFill>
            <a:srgbClr val="C9025A"/>
          </a:solidFill>
        </a:ln>
      </dgm:spPr>
      <dgm:t>
        <a:bodyPr/>
        <a:lstStyle/>
        <a:p>
          <a:r>
            <a:rPr lang="en-US" sz="2000" b="1" dirty="0"/>
            <a:t>Learn from accumulated data</a:t>
          </a:r>
          <a:r>
            <a:rPr lang="en-US" sz="1900" dirty="0"/>
            <a:t> </a:t>
          </a:r>
        </a:p>
      </dgm:t>
    </dgm:pt>
    <dgm:pt modelId="{8F5FEF73-7419-4AD0-B32B-D21DBC151C67}" type="parTrans" cxnId="{D23A6816-B586-4CB7-94CB-1E2133CDB573}">
      <dgm:prSet/>
      <dgm:spPr/>
      <dgm:t>
        <a:bodyPr/>
        <a:lstStyle/>
        <a:p>
          <a:endParaRPr lang="en-US"/>
        </a:p>
      </dgm:t>
    </dgm:pt>
    <dgm:pt modelId="{27C994B0-0ACC-4630-99BD-D6F44C4A2B35}" type="sibTrans" cxnId="{D23A6816-B586-4CB7-94CB-1E2133CDB573}">
      <dgm:prSet/>
      <dgm:spPr/>
      <dgm:t>
        <a:bodyPr/>
        <a:lstStyle/>
        <a:p>
          <a:endParaRPr lang="en-US"/>
        </a:p>
      </dgm:t>
    </dgm:pt>
    <dgm:pt modelId="{9454C3D4-AC85-4131-8F3F-7B6614C46E98}">
      <dgm:prSet custT="1"/>
      <dgm:spPr>
        <a:ln>
          <a:solidFill>
            <a:schemeClr val="accent2"/>
          </a:solidFill>
        </a:ln>
      </dgm:spPr>
      <dgm:t>
        <a:bodyPr/>
        <a:lstStyle/>
        <a:p>
          <a:r>
            <a:rPr lang="en-US" sz="2000" dirty="0"/>
            <a:t>Accumulation of Clinical Trial Data over Time</a:t>
          </a:r>
        </a:p>
      </dgm:t>
    </dgm:pt>
    <dgm:pt modelId="{9F2B6111-77B9-4DFD-9F77-3ADE25C1E60A}" type="parTrans" cxnId="{C5E54C1D-372F-4D2A-8A49-0171998974A8}">
      <dgm:prSet/>
      <dgm:spPr/>
      <dgm:t>
        <a:bodyPr/>
        <a:lstStyle/>
        <a:p>
          <a:endParaRPr lang="en-US"/>
        </a:p>
      </dgm:t>
    </dgm:pt>
    <dgm:pt modelId="{E2952590-A0FF-49A9-A8EA-ACF97181B9D0}" type="sibTrans" cxnId="{C5E54C1D-372F-4D2A-8A49-0171998974A8}">
      <dgm:prSet/>
      <dgm:spPr/>
      <dgm:t>
        <a:bodyPr/>
        <a:lstStyle/>
        <a:p>
          <a:endParaRPr lang="en-US"/>
        </a:p>
      </dgm:t>
    </dgm:pt>
    <dgm:pt modelId="{71E9C7D3-CDE0-4F05-AE63-58E78F20F2DE}" type="pres">
      <dgm:prSet presAssocID="{D7D28DBB-C2F9-4269-A828-C8E270F88DD4}" presName="compositeShape" presStyleCnt="0">
        <dgm:presLayoutVars>
          <dgm:dir/>
          <dgm:resizeHandles/>
        </dgm:presLayoutVars>
      </dgm:prSet>
      <dgm:spPr/>
      <dgm:t>
        <a:bodyPr/>
        <a:lstStyle/>
        <a:p>
          <a:endParaRPr lang="en-US"/>
        </a:p>
      </dgm:t>
    </dgm:pt>
    <dgm:pt modelId="{5F7B18B5-36AE-4908-B92A-5A65D9168134}" type="pres">
      <dgm:prSet presAssocID="{D7D28DBB-C2F9-4269-A828-C8E270F88DD4}" presName="pyramid" presStyleLbl="node1" presStyleIdx="0" presStyleCnt="1" custScaleX="151574" custLinFactNeighborX="17984"/>
      <dgm:spPr/>
    </dgm:pt>
    <dgm:pt modelId="{1620902E-D796-4FC8-84CC-CE614D55FDB2}" type="pres">
      <dgm:prSet presAssocID="{D7D28DBB-C2F9-4269-A828-C8E270F88DD4}" presName="theList" presStyleCnt="0"/>
      <dgm:spPr/>
    </dgm:pt>
    <dgm:pt modelId="{9467086F-1305-4426-85EB-A9C8285EE2A3}" type="pres">
      <dgm:prSet presAssocID="{9454C3D4-AC85-4131-8F3F-7B6614C46E98}" presName="aNode" presStyleLbl="fgAcc1" presStyleIdx="0" presStyleCnt="2" custScaleX="107784" custScaleY="38680">
        <dgm:presLayoutVars>
          <dgm:bulletEnabled val="1"/>
        </dgm:presLayoutVars>
      </dgm:prSet>
      <dgm:spPr/>
      <dgm:t>
        <a:bodyPr/>
        <a:lstStyle/>
        <a:p>
          <a:endParaRPr lang="en-US"/>
        </a:p>
      </dgm:t>
    </dgm:pt>
    <dgm:pt modelId="{30FD8B08-516F-404A-B77F-BD4C95A2A549}" type="pres">
      <dgm:prSet presAssocID="{9454C3D4-AC85-4131-8F3F-7B6614C46E98}" presName="aSpace" presStyleCnt="0"/>
      <dgm:spPr/>
    </dgm:pt>
    <dgm:pt modelId="{C8ECE950-C283-4B7C-9FC8-B997ADEC448F}" type="pres">
      <dgm:prSet presAssocID="{957F4B35-F06A-45F4-9EBE-D6525AD26286}" presName="aNode" presStyleLbl="fgAcc1" presStyleIdx="1" presStyleCnt="2" custScaleX="177639" custScaleY="29152" custLinFactY="16084" custLinFactNeighborX="-38645" custLinFactNeighborY="100000">
        <dgm:presLayoutVars>
          <dgm:bulletEnabled val="1"/>
        </dgm:presLayoutVars>
      </dgm:prSet>
      <dgm:spPr/>
      <dgm:t>
        <a:bodyPr/>
        <a:lstStyle/>
        <a:p>
          <a:endParaRPr lang="en-US"/>
        </a:p>
      </dgm:t>
    </dgm:pt>
    <dgm:pt modelId="{832716D7-2812-4522-8FCB-87611F23BBEC}" type="pres">
      <dgm:prSet presAssocID="{957F4B35-F06A-45F4-9EBE-D6525AD26286}" presName="aSpace" presStyleCnt="0"/>
      <dgm:spPr/>
    </dgm:pt>
  </dgm:ptLst>
  <dgm:cxnLst>
    <dgm:cxn modelId="{D23A6816-B586-4CB7-94CB-1E2133CDB573}" srcId="{D7D28DBB-C2F9-4269-A828-C8E270F88DD4}" destId="{957F4B35-F06A-45F4-9EBE-D6525AD26286}" srcOrd="1" destOrd="0" parTransId="{8F5FEF73-7419-4AD0-B32B-D21DBC151C67}" sibTransId="{27C994B0-0ACC-4630-99BD-D6F44C4A2B35}"/>
    <dgm:cxn modelId="{C5E54C1D-372F-4D2A-8A49-0171998974A8}" srcId="{D7D28DBB-C2F9-4269-A828-C8E270F88DD4}" destId="{9454C3D4-AC85-4131-8F3F-7B6614C46E98}" srcOrd="0" destOrd="0" parTransId="{9F2B6111-77B9-4DFD-9F77-3ADE25C1E60A}" sibTransId="{E2952590-A0FF-49A9-A8EA-ACF97181B9D0}"/>
    <dgm:cxn modelId="{73A74D23-64CC-4ED8-8212-3F9343D6E28D}" type="presOf" srcId="{957F4B35-F06A-45F4-9EBE-D6525AD26286}" destId="{C8ECE950-C283-4B7C-9FC8-B997ADEC448F}" srcOrd="0" destOrd="0" presId="urn:microsoft.com/office/officeart/2005/8/layout/pyramid2"/>
    <dgm:cxn modelId="{2E0DE010-4D04-4726-B008-E46D2DEDF655}" type="presOf" srcId="{D7D28DBB-C2F9-4269-A828-C8E270F88DD4}" destId="{71E9C7D3-CDE0-4F05-AE63-58E78F20F2DE}" srcOrd="0" destOrd="0" presId="urn:microsoft.com/office/officeart/2005/8/layout/pyramid2"/>
    <dgm:cxn modelId="{3D5980F8-D5FA-4092-8659-DB4FA9F593A1}" type="presOf" srcId="{9454C3D4-AC85-4131-8F3F-7B6614C46E98}" destId="{9467086F-1305-4426-85EB-A9C8285EE2A3}" srcOrd="0" destOrd="0" presId="urn:microsoft.com/office/officeart/2005/8/layout/pyramid2"/>
    <dgm:cxn modelId="{71541A13-082B-4B6A-85E3-99A51AE02138}" type="presParOf" srcId="{71E9C7D3-CDE0-4F05-AE63-58E78F20F2DE}" destId="{5F7B18B5-36AE-4908-B92A-5A65D9168134}" srcOrd="0" destOrd="0" presId="urn:microsoft.com/office/officeart/2005/8/layout/pyramid2"/>
    <dgm:cxn modelId="{43263550-5D42-47A4-982D-A2B1C7759227}" type="presParOf" srcId="{71E9C7D3-CDE0-4F05-AE63-58E78F20F2DE}" destId="{1620902E-D796-4FC8-84CC-CE614D55FDB2}" srcOrd="1" destOrd="0" presId="urn:microsoft.com/office/officeart/2005/8/layout/pyramid2"/>
    <dgm:cxn modelId="{089036EF-3EF4-46C3-A411-4C78084CA63E}" type="presParOf" srcId="{1620902E-D796-4FC8-84CC-CE614D55FDB2}" destId="{9467086F-1305-4426-85EB-A9C8285EE2A3}" srcOrd="0" destOrd="0" presId="urn:microsoft.com/office/officeart/2005/8/layout/pyramid2"/>
    <dgm:cxn modelId="{7D3EE340-858F-413B-921C-D334BEBDD58F}" type="presParOf" srcId="{1620902E-D796-4FC8-84CC-CE614D55FDB2}" destId="{30FD8B08-516F-404A-B77F-BD4C95A2A549}" srcOrd="1" destOrd="0" presId="urn:microsoft.com/office/officeart/2005/8/layout/pyramid2"/>
    <dgm:cxn modelId="{A608E35F-119A-4965-AC29-F74561A955BF}" type="presParOf" srcId="{1620902E-D796-4FC8-84CC-CE614D55FDB2}" destId="{C8ECE950-C283-4B7C-9FC8-B997ADEC448F}" srcOrd="2" destOrd="0" presId="urn:microsoft.com/office/officeart/2005/8/layout/pyramid2"/>
    <dgm:cxn modelId="{59D357E2-847B-470C-B48C-1F41220EC48D}" type="presParOf" srcId="{1620902E-D796-4FC8-84CC-CE614D55FDB2}" destId="{832716D7-2812-4522-8FCB-87611F23BBEC}" srcOrd="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0ABA792E-4794-234F-82F9-44265C42167C}" type="datetimeFigureOut">
              <a:rPr lang="en-US" smtClean="0"/>
              <a:t>9/14/2019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0947BE10-4F88-BD47-A463-9DFB53B41980}" type="slidenum">
              <a:rPr lang="en-US" smtClean="0"/>
              <a:t>‹#›</a:t>
            </a:fld>
            <a:endParaRPr lang="en-US"/>
          </a:p>
        </p:txBody>
      </p:sp>
    </p:spTree>
    <p:extLst>
      <p:ext uri="{BB962C8B-B14F-4D97-AF65-F5344CB8AC3E}">
        <p14:creationId xmlns:p14="http://schemas.microsoft.com/office/powerpoint/2010/main" val="29880068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7T14:07:59.861"/>
    </inkml:context>
    <inkml:brush xml:id="br0">
      <inkml:brushProperty name="width" value="0.1" units="cm"/>
      <inkml:brushProperty name="height" value="0.6" units="cm"/>
      <inkml:brushProperty name="color" value="#849398"/>
      <inkml:brushProperty name="ignorePressure" value="1"/>
      <inkml:brushProperty name="inkEffects" value="pencil"/>
    </inkml:brush>
    <inkml:brush xml:id="br1">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3657 704,'0'0</inkml:trace>
  <inkml:trace contextRef="#ctx0" brushRef="#br1" timeOffset="26739.27">2863 289,'-21'-9,"-44"-12,-40-7,-37-6,-24 0,-7 1,-4-4,12 4,21 7,22 9,21 7,21 5,13 4,11 1,8 2,7-1,2 1,-3-1,-5 0,0-1,-1 0,-2 7,1 1,0 1,3 0,-4 3,5-2,8-2,6 2,6 1,3 1,4 3,2 0,0 3,-3-1,-1 2,-1-1,1 1,-1-1,2-1,0 1,1-2,-1 9,-3 6,-2 6,-2 2,3 7,0 6,0 2,0-1,2-2,0 1,-4 0,-1-2,1-2,4-3,5 2,7-2,3 1,4 2,2 8,1 7,0 3,0 7,0 1,-1-1,1 3,1-1,5 8,7 2,6-1,4 0,1-2,5-5,6 8,9 2,5-4,3 1,-2-2,7-2,8 11,6 1,9-1,3 1,0-4,4-2,0 3,4-2,4-1,5 4,10 1,5 4,2 4,3 0,6-2,19-1,13-9,10-12,10-16,19-17,17-16,14-15,18-21,16-26,14-17,15-16,10-13,-2-15,-11-2,-24 6,-21 8,-14 2,-23 7,-16 6,-25 6,-28 2,-20 3,-23 3,-21 6,-14-7,-14-9,-6-10,-10-13,-10-15,-8-24,-15-26,-17-25,-16-16,-16-13,-17 11,-13 13,-6 22,-7 19,0 16,8 21,7 22,1 21,3 18,3 8,-2 9,5 11,9 7,8 6,0 4,8 1,7 1,8 0,9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7T14:08:38.721"/>
    </inkml:context>
    <inkml:brush xml:id="br0">
      <inkml:brushProperty name="width" value="0.05" units="cm"/>
      <inkml:brushProperty name="height" value="0.05" units="cm"/>
      <inkml:brushProperty name="color" value="#FFFFFF"/>
      <inkml:brushProperty name="ignorePressure" value="1"/>
    </inkml:brush>
  </inkml:definitions>
  <inkml:trace contextRef="#ctx0" brushRef="#br0">3658 926,'-160'-20,"0"0,-826-73,347 88,599 5,1 2,0 2,0 1,0 2,1 2,-29 11,-277 113,285-111,1 1,2 4,0 2,1 2,2 3,-37 32,53-35,1 1,1 2,3 2,0 1,-2 7,-25 56,4 2,5 3,4 1,5 3,-5 33,-29 57,64-174,1-1,1 2,1-1,2 1,0 1,2-1,1 1,0 10,1 50,3 0,5 0,3 0,14 57,28 77,26 55,-62-234,3 0,1-1,2 0,1-2,3-1,1-1,19 20,48 48,85 73,-175-176,95 89,4-5,4-4,32 13,84 41,7-10,144 54,-120-74,4-10,4-12,4-11,130 13,-230-58,2-6,0-8,0-8,125-11,-133-9,0-8,-1-6,-2-7,-1-6,-2-8,72-36,-109 37,-3-5,-2-5,37-29,-127 73,1-1,-2-1,0-1,-1 0,0-2,-2 0,0-1,-1-1,-1 0,3-8,21-47,-3-2,-4-1,-3-2,-3-1,-5-1,11-79,-2-76,-21-32,-14 126,-6 1,-6 0,-6 0,-7 2,-6 2,-6 1,-45-98,38 117,-5 3,-5 2,-5 3,-5 2,-5 4,-4 3,-4 3,-5 4,-3 4,-42-27,14 26,-130-75,18 35,-7 11,-4 11,-5 10,-127-28,-54 6,26 35,32 32,36 25,41 21,44 16,39 14,123-7,1 4,1 3,1 4,1 4,-38 21,92-38,1 2,1 0,1 2,0 1,1 1,0 1,2 1,1 1,0 1,1 0,2 2,0 0,2 1,0 1,0 4,-26 71,5 1,4 2,-1 24,2-12,-70 225,98-320,1 0,1 0,0 1,2-1,2 20,-1-21,-5 13,-1-21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7T14:08:57.6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0FFD3E27-6B11-FE42-8BBB-2ABF6D32E6F9}" type="datetimeFigureOut">
              <a:rPr lang="en-US" smtClean="0"/>
              <a:t>9/14/2019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CF890698-D32D-C440-8380-5158C0D67AB0}" type="slidenum">
              <a:rPr lang="en-US" smtClean="0"/>
              <a:t>‹#›</a:t>
            </a:fld>
            <a:endParaRPr lang="en-US"/>
          </a:p>
        </p:txBody>
      </p:sp>
    </p:spTree>
    <p:extLst>
      <p:ext uri="{BB962C8B-B14F-4D97-AF65-F5344CB8AC3E}">
        <p14:creationId xmlns:p14="http://schemas.microsoft.com/office/powerpoint/2010/main" val="128190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RCTs have served as gold standard for evaluating new treatments against a placebo control or a standard of care. Over the years, that has lead to accumulation of large volumes of data on patients who received placebo control or standard of care under similar clinical and prognostic conditions.  Which in turn, has presented us with the opportunity to collectively learn from accumulating data. And I am going to refer to that as historical clinical trial data. </a:t>
            </a:r>
          </a:p>
        </p:txBody>
      </p:sp>
      <p:sp>
        <p:nvSpPr>
          <p:cNvPr id="4" name="Slide Number Placeholder 3"/>
          <p:cNvSpPr>
            <a:spLocks noGrp="1"/>
          </p:cNvSpPr>
          <p:nvPr>
            <p:ph type="sldNum" sz="quarter" idx="5"/>
          </p:nvPr>
        </p:nvSpPr>
        <p:spPr/>
        <p:txBody>
          <a:bodyPr/>
          <a:lstStyle/>
          <a:p>
            <a:fld id="{CF890698-D32D-C440-8380-5158C0D67AB0}" type="slidenum">
              <a:rPr lang="en-US" smtClean="0"/>
              <a:t>3</a:t>
            </a:fld>
            <a:endParaRPr lang="en-US"/>
          </a:p>
        </p:txBody>
      </p:sp>
    </p:spTree>
    <p:extLst>
      <p:ext uri="{BB962C8B-B14F-4D97-AF65-F5344CB8AC3E}">
        <p14:creationId xmlns:p14="http://schemas.microsoft.com/office/powerpoint/2010/main" val="129746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not imply the Bayesian SCA is less rigorous in the choice of historical data. On the contrary, </a:t>
            </a:r>
          </a:p>
        </p:txBody>
      </p:sp>
      <p:sp>
        <p:nvSpPr>
          <p:cNvPr id="4" name="Slide Number Placeholder 3"/>
          <p:cNvSpPr>
            <a:spLocks noGrp="1"/>
          </p:cNvSpPr>
          <p:nvPr>
            <p:ph type="sldNum" sz="quarter" idx="5"/>
          </p:nvPr>
        </p:nvSpPr>
        <p:spPr/>
        <p:txBody>
          <a:bodyPr/>
          <a:lstStyle/>
          <a:p>
            <a:fld id="{CF890698-D32D-C440-8380-5158C0D67AB0}" type="slidenum">
              <a:rPr lang="en-US" smtClean="0"/>
              <a:t>18</a:t>
            </a:fld>
            <a:endParaRPr lang="en-US"/>
          </a:p>
        </p:txBody>
      </p:sp>
    </p:spTree>
    <p:extLst>
      <p:ext uri="{BB962C8B-B14F-4D97-AF65-F5344CB8AC3E}">
        <p14:creationId xmlns:p14="http://schemas.microsoft.com/office/powerpoint/2010/main" val="93860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lumMod val="75000"/>
                    <a:lumOff val="25000"/>
                  </a:schemeClr>
                </a:solidFill>
              </a:rPr>
              <a:t>Illustrate how Bayesian SCA can aid ED go/no-go decision.</a:t>
            </a:r>
            <a:endParaRPr lang="en-US" dirty="0">
              <a:solidFill>
                <a:schemeClr val="tx1">
                  <a:lumMod val="75000"/>
                  <a:lumOff val="25000"/>
                </a:schemeClr>
              </a:solidFill>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CF890698-D32D-C440-8380-5158C0D67AB0}" type="slidenum">
              <a:rPr lang="en-US" smtClean="0"/>
              <a:t>19</a:t>
            </a:fld>
            <a:endParaRPr lang="en-US"/>
          </a:p>
        </p:txBody>
      </p:sp>
    </p:spTree>
    <p:extLst>
      <p:ext uri="{BB962C8B-B14F-4D97-AF65-F5344CB8AC3E}">
        <p14:creationId xmlns:p14="http://schemas.microsoft.com/office/powerpoint/2010/main" val="306488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21</a:t>
            </a:fld>
            <a:endParaRPr lang="en-US"/>
          </a:p>
        </p:txBody>
      </p:sp>
    </p:spTree>
    <p:extLst>
      <p:ext uri="{BB962C8B-B14F-4D97-AF65-F5344CB8AC3E}">
        <p14:creationId xmlns:p14="http://schemas.microsoft.com/office/powerpoint/2010/main" val="253739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2462">
              <a:defRPr/>
            </a:pPr>
            <a:r>
              <a:rPr lang="en-US" dirty="0"/>
              <a:t>Some distinctions between Bayesian and Frequentist versions of an SCA…</a:t>
            </a:r>
          </a:p>
          <a:p>
            <a:pPr defTabSz="952462">
              <a:defRPr/>
            </a:pPr>
            <a:r>
              <a:rPr lang="en-US" dirty="0"/>
              <a:t>Bayesian SCA offers a mechanism for combining </a:t>
            </a:r>
            <a:r>
              <a:rPr lang="en-US" u="sng" dirty="0"/>
              <a:t>both</a:t>
            </a:r>
            <a:r>
              <a:rPr lang="en-US" dirty="0"/>
              <a:t> historical clinical trial data </a:t>
            </a:r>
            <a:r>
              <a:rPr lang="en-US" u="sng" dirty="0"/>
              <a:t>and</a:t>
            </a:r>
            <a:r>
              <a:rPr lang="en-US" dirty="0"/>
              <a:t> expert opinion in a formal statistical analysis framework.</a:t>
            </a:r>
          </a:p>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23</a:t>
            </a:fld>
            <a:endParaRPr lang="en-US"/>
          </a:p>
        </p:txBody>
      </p:sp>
    </p:spTree>
    <p:extLst>
      <p:ext uri="{BB962C8B-B14F-4D97-AF65-F5344CB8AC3E}">
        <p14:creationId xmlns:p14="http://schemas.microsoft.com/office/powerpoint/2010/main" val="18040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636" indent="-291636">
              <a:buFont typeface="Wingdings" panose="05000000000000000000" pitchFamily="2" charset="2"/>
              <a:buChar char="§"/>
            </a:pPr>
            <a:r>
              <a:rPr lang="en-US" dirty="0">
                <a:solidFill>
                  <a:srgbClr val="00193F"/>
                </a:solidFill>
              </a:rPr>
              <a:t> One way of solving this problem, is to use data from previous clinical trials that address similar research objectives and have patients who meet similar inclusion/exclusion criterion. </a:t>
            </a:r>
          </a:p>
          <a:p>
            <a:pPr marL="291636" indent="-291636">
              <a:buFont typeface="Wingdings" panose="05000000000000000000" pitchFamily="2" charset="2"/>
              <a:buChar char="§"/>
            </a:pPr>
            <a:r>
              <a:rPr lang="en-US" dirty="0">
                <a:solidFill>
                  <a:srgbClr val="00193F"/>
                </a:solidFill>
              </a:rPr>
              <a:t>Likely to improve scientific rigor and contribute to increase in efficiency in the turnaround time required to get life altering treatments to patients.</a:t>
            </a:r>
            <a:r>
              <a:rPr lang="en-US" dirty="0"/>
              <a:t>  </a:t>
            </a:r>
          </a:p>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4</a:t>
            </a:fld>
            <a:endParaRPr lang="en-US"/>
          </a:p>
        </p:txBody>
      </p:sp>
    </p:spTree>
    <p:extLst>
      <p:ext uri="{BB962C8B-B14F-4D97-AF65-F5344CB8AC3E}">
        <p14:creationId xmlns:p14="http://schemas.microsoft.com/office/powerpoint/2010/main" val="190859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false-positives</a:t>
            </a:r>
          </a:p>
        </p:txBody>
      </p:sp>
      <p:sp>
        <p:nvSpPr>
          <p:cNvPr id="4" name="Slide Number Placeholder 3"/>
          <p:cNvSpPr>
            <a:spLocks noGrp="1"/>
          </p:cNvSpPr>
          <p:nvPr>
            <p:ph type="sldNum" sz="quarter" idx="5"/>
          </p:nvPr>
        </p:nvSpPr>
        <p:spPr/>
        <p:txBody>
          <a:bodyPr/>
          <a:lstStyle/>
          <a:p>
            <a:fld id="{CF890698-D32D-C440-8380-5158C0D67AB0}" type="slidenum">
              <a:rPr lang="en-US" smtClean="0"/>
              <a:t>6</a:t>
            </a:fld>
            <a:endParaRPr lang="en-US"/>
          </a:p>
        </p:txBody>
      </p:sp>
    </p:spTree>
    <p:extLst>
      <p:ext uri="{BB962C8B-B14F-4D97-AF65-F5344CB8AC3E}">
        <p14:creationId xmlns:p14="http://schemas.microsoft.com/office/powerpoint/2010/main" val="247449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7</a:t>
            </a:fld>
            <a:endParaRPr lang="en-US"/>
          </a:p>
        </p:txBody>
      </p:sp>
    </p:spTree>
    <p:extLst>
      <p:ext uri="{BB962C8B-B14F-4D97-AF65-F5344CB8AC3E}">
        <p14:creationId xmlns:p14="http://schemas.microsoft.com/office/powerpoint/2010/main" val="186127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9"/>
        <p:cNvGrpSpPr/>
        <p:nvPr/>
      </p:nvGrpSpPr>
      <p:grpSpPr>
        <a:xfrm>
          <a:off x="0" y="0"/>
          <a:ext cx="0" cy="0"/>
          <a:chOff x="0" y="0"/>
          <a:chExt cx="0" cy="0"/>
        </a:xfrm>
      </p:grpSpPr>
      <p:sp>
        <p:nvSpPr>
          <p:cNvPr id="4460" name="Google Shape;4460;p11:notes"/>
          <p:cNvSpPr>
            <a:spLocks noGrp="1" noRot="1" noChangeAspect="1"/>
          </p:cNvSpPr>
          <p:nvPr>
            <p:ph type="sldImg" idx="2"/>
          </p:nvPr>
        </p:nvSpPr>
        <p:spPr>
          <a:xfrm>
            <a:off x="4792663" y="665163"/>
            <a:ext cx="3200400" cy="1800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1" name="Google Shape;4461;p11:notes"/>
          <p:cNvSpPr txBox="1">
            <a:spLocks noGrp="1"/>
          </p:cNvSpPr>
          <p:nvPr>
            <p:ph type="body" idx="1"/>
          </p:nvPr>
        </p:nvSpPr>
        <p:spPr>
          <a:xfrm>
            <a:off x="1278609" y="2565503"/>
            <a:ext cx="10228871" cy="2099407"/>
          </a:xfrm>
          <a:prstGeom prst="rect">
            <a:avLst/>
          </a:prstGeom>
          <a:noFill/>
          <a:ln>
            <a:noFill/>
          </a:ln>
        </p:spPr>
        <p:txBody>
          <a:bodyPr spcFirstLastPara="1" wrap="square" lIns="95230" tIns="47602" rIns="95230" bIns="47602" anchor="t" anchorCtr="0">
            <a:noAutofit/>
          </a:bodyPr>
          <a:lstStyle/>
          <a:p>
            <a:pPr>
              <a:buClr>
                <a:schemeClr val="dk1"/>
              </a:buClr>
              <a:buSzPts val="1200"/>
            </a:pPr>
            <a:endParaRPr sz="1100" dirty="0">
              <a:solidFill>
                <a:schemeClr val="dk1"/>
              </a:solidFill>
              <a:latin typeface="Calibri"/>
              <a:ea typeface="Calibri"/>
              <a:cs typeface="Calibri"/>
              <a:sym typeface="Calibri"/>
            </a:endParaRPr>
          </a:p>
        </p:txBody>
      </p:sp>
      <p:sp>
        <p:nvSpPr>
          <p:cNvPr id="4462" name="Google Shape;4462;p11:notes"/>
          <p:cNvSpPr txBox="1">
            <a:spLocks noGrp="1"/>
          </p:cNvSpPr>
          <p:nvPr>
            <p:ph type="sldNum" idx="12"/>
          </p:nvPr>
        </p:nvSpPr>
        <p:spPr>
          <a:xfrm>
            <a:off x="7242492" y="5063444"/>
            <a:ext cx="5540744" cy="267400"/>
          </a:xfrm>
          <a:prstGeom prst="rect">
            <a:avLst/>
          </a:prstGeom>
          <a:noFill/>
          <a:ln>
            <a:noFill/>
          </a:ln>
        </p:spPr>
        <p:txBody>
          <a:bodyPr spcFirstLastPara="1" wrap="square" lIns="95230" tIns="47602" rIns="95230" bIns="47602" anchor="b" anchorCtr="0">
            <a:noAutofit/>
          </a:bodyPr>
          <a:lstStyle/>
          <a:p>
            <a:pPr>
              <a:buClr>
                <a:schemeClr val="dk1"/>
              </a:buClr>
              <a:buSzPts val="1200"/>
            </a:pPr>
            <a:fld id="{00000000-1234-1234-1234-123412341234}" type="slidenum">
              <a:rPr lang="en-US">
                <a:solidFill>
                  <a:schemeClr val="dk1"/>
                </a:solidFill>
                <a:latin typeface="Calibri"/>
                <a:ea typeface="Calibri"/>
                <a:cs typeface="Calibri"/>
                <a:sym typeface="Calibri"/>
              </a:rPr>
              <a:pPr>
                <a:buClr>
                  <a:schemeClr val="dk1"/>
                </a:buClr>
                <a:buSzPts val="1200"/>
              </a:pPr>
              <a:t>8</a:t>
            </a:fld>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59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14</a:t>
            </a:fld>
            <a:endParaRPr lang="en-US"/>
          </a:p>
        </p:txBody>
      </p:sp>
    </p:spTree>
    <p:extLst>
      <p:ext uri="{BB962C8B-B14F-4D97-AF65-F5344CB8AC3E}">
        <p14:creationId xmlns:p14="http://schemas.microsoft.com/office/powerpoint/2010/main" val="161984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15</a:t>
            </a:fld>
            <a:endParaRPr lang="en-US"/>
          </a:p>
        </p:txBody>
      </p:sp>
    </p:spTree>
    <p:extLst>
      <p:ext uri="{BB962C8B-B14F-4D97-AF65-F5344CB8AC3E}">
        <p14:creationId xmlns:p14="http://schemas.microsoft.com/office/powerpoint/2010/main" val="351723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b="1" dirty="0">
                <a:solidFill>
                  <a:srgbClr val="00193F"/>
                </a:solidFill>
              </a:rPr>
              <a:t>** </a:t>
            </a:r>
            <a:r>
              <a:rPr lang="en-US" b="1" u="sng" dirty="0">
                <a:solidFill>
                  <a:srgbClr val="00193F"/>
                </a:solidFill>
              </a:rPr>
              <a:t>Add statement that degree of borrowing can range from full (naïve borrowing, a0 = 1) through down-weighted (0 &lt; a0 &lt; 1) to none (ignoring historical data, a0 = 0) </a:t>
            </a:r>
            <a:r>
              <a:rPr lang="en-US" b="1" dirty="0">
                <a:solidFill>
                  <a:srgbClr val="00193F"/>
                </a:solidFill>
              </a:rPr>
              <a:t>**</a:t>
            </a:r>
          </a:p>
          <a:p>
            <a:endParaRPr lang="en-US" b="1" dirty="0"/>
          </a:p>
        </p:txBody>
      </p:sp>
      <p:sp>
        <p:nvSpPr>
          <p:cNvPr id="4" name="Slide Number Placeholder 3"/>
          <p:cNvSpPr>
            <a:spLocks noGrp="1"/>
          </p:cNvSpPr>
          <p:nvPr>
            <p:ph type="sldNum" sz="quarter" idx="5"/>
          </p:nvPr>
        </p:nvSpPr>
        <p:spPr/>
        <p:txBody>
          <a:bodyPr/>
          <a:lstStyle/>
          <a:p>
            <a:fld id="{CF890698-D32D-C440-8380-5158C0D67AB0}" type="slidenum">
              <a:rPr lang="en-US" smtClean="0"/>
              <a:t>16</a:t>
            </a:fld>
            <a:endParaRPr lang="en-US"/>
          </a:p>
        </p:txBody>
      </p:sp>
    </p:spTree>
    <p:extLst>
      <p:ext uri="{BB962C8B-B14F-4D97-AF65-F5344CB8AC3E}">
        <p14:creationId xmlns:p14="http://schemas.microsoft.com/office/powerpoint/2010/main" val="337359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17</a:t>
            </a:fld>
            <a:endParaRPr lang="en-US"/>
          </a:p>
        </p:txBody>
      </p:sp>
    </p:spTree>
    <p:extLst>
      <p:ext uri="{BB962C8B-B14F-4D97-AF65-F5344CB8AC3E}">
        <p14:creationId xmlns:p14="http://schemas.microsoft.com/office/powerpoint/2010/main" val="304573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_Navy">
    <p:bg>
      <p:bgPr>
        <a:gradFill flip="none" rotWithShape="1">
          <a:gsLst>
            <a:gs pos="0">
              <a:srgbClr val="011F53"/>
            </a:gs>
            <a:gs pos="100000">
              <a:srgbClr val="01193F"/>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2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_before presentation begins) ">
    <p:bg>
      <p:bgPr>
        <a:gradFill flip="none" rotWithShape="1">
          <a:gsLst>
            <a:gs pos="100000">
              <a:srgbClr val="01193F"/>
            </a:gs>
            <a:gs pos="0">
              <a:srgbClr val="012055"/>
            </a:gs>
          </a:gsLst>
          <a:lin ang="16200000" scaled="0"/>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57A2DD2-DBD3-2146-845A-EE8ED550CD53}"/>
              </a:ext>
            </a:extLst>
          </p:cNvPr>
          <p:cNvPicPr>
            <a:picLocks/>
          </p:cNvPicPr>
          <p:nvPr userDrawn="1"/>
        </p:nvPicPr>
        <p:blipFill>
          <a:blip r:embed="rId2">
            <a:alphaModFix amt="7000"/>
            <a:extLst>
              <a:ext uri="{28A0092B-C50C-407E-A947-70E740481C1C}">
                <a14:useLocalDpi xmlns:a14="http://schemas.microsoft.com/office/drawing/2010/main"/>
              </a:ext>
            </a:extLst>
          </a:blip>
          <a:stretch>
            <a:fillRect/>
          </a:stretch>
        </p:blipFill>
        <p:spPr>
          <a:xfrm flipV="1">
            <a:off x="-8128" y="-4572"/>
            <a:ext cx="9152128" cy="5148072"/>
          </a:xfrm>
          <a:prstGeom prst="rect">
            <a:avLst/>
          </a:prstGeom>
        </p:spPr>
      </p:pic>
      <p:pic>
        <p:nvPicPr>
          <p:cNvPr id="12" name="Picture 11" descr="Medidata_Logo_AOH_White_Stacked.eps">
            <a:extLst>
              <a:ext uri="{FF2B5EF4-FFF2-40B4-BE49-F238E27FC236}">
                <a16:creationId xmlns:a16="http://schemas.microsoft.com/office/drawing/2014/main" xmlns="" id="{73A66EB8-2AA1-744B-A51C-A92175B3D03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5258" y="483620"/>
            <a:ext cx="4166829" cy="2203704"/>
          </a:xfrm>
          <a:prstGeom prst="rect">
            <a:avLst/>
          </a:prstGeom>
        </p:spPr>
      </p:pic>
    </p:spTree>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_client logo">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xmlns="" id="{C2FADB8B-D6E0-C442-8BCE-9136656F5E16}"/>
              </a:ext>
            </a:extLst>
          </p:cNvPr>
          <p:cNvCxnSpPr/>
          <p:nvPr userDrawn="1"/>
        </p:nvCxnSpPr>
        <p:spPr>
          <a:xfrm>
            <a:off x="4572000" y="1141575"/>
            <a:ext cx="0" cy="2473160"/>
          </a:xfrm>
          <a:prstGeom prst="line">
            <a:avLst/>
          </a:prstGeom>
          <a:ln w="3175" cmpd="sng">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5" name="Picture Placeholder 14">
            <a:extLst>
              <a:ext uri="{FF2B5EF4-FFF2-40B4-BE49-F238E27FC236}">
                <a16:creationId xmlns:a16="http://schemas.microsoft.com/office/drawing/2014/main" xmlns="" id="{55424B06-404A-CD41-85D6-91CD58A91BCC}"/>
              </a:ext>
            </a:extLst>
          </p:cNvPr>
          <p:cNvSpPr>
            <a:spLocks noGrp="1" noChangeAspect="1"/>
          </p:cNvSpPr>
          <p:nvPr>
            <p:ph type="pic" sz="quarter" idx="13" hasCustomPrompt="1"/>
          </p:nvPr>
        </p:nvSpPr>
        <p:spPr>
          <a:xfrm>
            <a:off x="5148072" y="1539730"/>
            <a:ext cx="2999232" cy="1697026"/>
          </a:xfrm>
        </p:spPr>
        <p:txBody>
          <a:bodyPr anchor="ctr" anchorCtr="0">
            <a:noAutofit/>
          </a:bodyPr>
          <a:lstStyle>
            <a:lvl1pPr marL="0" indent="0" algn="ctr">
              <a:buNone/>
              <a:defRPr baseline="0"/>
            </a:lvl1pPr>
          </a:lstStyle>
          <a:p>
            <a:r>
              <a:rPr lang="en-US" dirty="0"/>
              <a:t>Center place with Client Logo</a:t>
            </a:r>
          </a:p>
        </p:txBody>
      </p:sp>
      <p:pic>
        <p:nvPicPr>
          <p:cNvPr id="7" name="Picture 6" descr="Medidata_Logo_AOH_CMYK_Stacked.png">
            <a:extLst>
              <a:ext uri="{FF2B5EF4-FFF2-40B4-BE49-F238E27FC236}">
                <a16:creationId xmlns:a16="http://schemas.microsoft.com/office/drawing/2014/main" xmlns="" id="{FE379FDF-1EF7-4C1B-B68D-39E79F8262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313" y="1539730"/>
            <a:ext cx="3379501" cy="1783420"/>
          </a:xfrm>
          <a:prstGeom prst="rect">
            <a:avLst/>
          </a:prstGeom>
        </p:spPr>
      </p:pic>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headshots">
    <p:bg>
      <p:bgPr>
        <a:gradFill>
          <a:gsLst>
            <a:gs pos="0">
              <a:srgbClr val="17B4AD"/>
            </a:gs>
            <a:gs pos="100000">
              <a:srgbClr val="13968F"/>
            </a:gs>
          </a:gsLst>
          <a:lin ang="16200000" scaled="0"/>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9CB30702-B0B2-2B40-991D-6B945B1BA69F}"/>
              </a:ext>
            </a:extLst>
          </p:cNvPr>
          <p:cNvCxnSpPr/>
          <p:nvPr userDrawn="1"/>
        </p:nvCxnSpPr>
        <p:spPr>
          <a:xfrm>
            <a:off x="512064" y="1234440"/>
            <a:ext cx="0" cy="2606040"/>
          </a:xfrm>
          <a:prstGeom prst="line">
            <a:avLst/>
          </a:prstGeom>
          <a:ln w="3175" cmpd="sng">
            <a:solidFill>
              <a:schemeClr val="bg1">
                <a:alpha val="20000"/>
              </a:schemeClr>
            </a:solidFill>
            <a:round/>
          </a:ln>
        </p:spPr>
        <p:style>
          <a:lnRef idx="1">
            <a:schemeClr val="accent4"/>
          </a:lnRef>
          <a:fillRef idx="0">
            <a:schemeClr val="accent4"/>
          </a:fillRef>
          <a:effectRef idx="0">
            <a:schemeClr val="accent4"/>
          </a:effectRef>
          <a:fontRef idx="minor">
            <a:schemeClr val="tx1"/>
          </a:fontRef>
        </p:style>
      </p:cxnSp>
      <p:sp>
        <p:nvSpPr>
          <p:cNvPr id="31" name="Text Placeholder 50">
            <a:extLst>
              <a:ext uri="{FF2B5EF4-FFF2-40B4-BE49-F238E27FC236}">
                <a16:creationId xmlns:a16="http://schemas.microsoft.com/office/drawing/2014/main" xmlns="" id="{96A256E7-70F4-134E-A8C0-8F4B90A3BCFF}"/>
              </a:ext>
            </a:extLst>
          </p:cNvPr>
          <p:cNvSpPr>
            <a:spLocks noGrp="1"/>
          </p:cNvSpPr>
          <p:nvPr>
            <p:ph type="body" sz="quarter" idx="13" hasCustomPrompt="1"/>
          </p:nvPr>
        </p:nvSpPr>
        <p:spPr>
          <a:xfrm>
            <a:off x="758952" y="2889504"/>
            <a:ext cx="2029968" cy="752514"/>
          </a:xfrm>
        </p:spPr>
        <p:txBody>
          <a:bodyPr>
            <a:spAutoFit/>
          </a:bodyPr>
          <a:lstStyle>
            <a:lvl1pPr marL="0" indent="0">
              <a:lnSpc>
                <a:spcPct val="130000"/>
              </a:lnSpc>
              <a:spcBef>
                <a:spcPts val="0"/>
              </a:spcBef>
              <a:buNone/>
              <a:defRPr sz="1100" b="0" i="1">
                <a:solidFill>
                  <a:schemeClr val="bg1"/>
                </a:solidFill>
                <a:latin typeface="Georgia" panose="02040502050405020303" pitchFamily="18" charset="0"/>
                <a:cs typeface="Arial" panose="020B0604020202020204" pitchFamily="34" charset="0"/>
              </a:defRPr>
            </a:lvl1pPr>
          </a:lstStyle>
          <a:p>
            <a:pPr lvl="0"/>
            <a:r>
              <a:rPr lang="en-US" dirty="0"/>
              <a:t>Head of Gratitude</a:t>
            </a:r>
          </a:p>
          <a:p>
            <a:pPr lvl="0"/>
            <a:r>
              <a:rPr lang="en-US" dirty="0" err="1"/>
              <a:t>Medidata</a:t>
            </a:r>
            <a:endParaRPr lang="en-US" dirty="0"/>
          </a:p>
          <a:p>
            <a:pPr lvl="0"/>
            <a:r>
              <a:rPr lang="en-US" dirty="0" err="1"/>
              <a:t>John@medidata.com</a:t>
            </a:r>
            <a:endParaRPr lang="en-US" dirty="0"/>
          </a:p>
        </p:txBody>
      </p:sp>
      <p:sp>
        <p:nvSpPr>
          <p:cNvPr id="33" name="Picture Placeholder 3">
            <a:extLst>
              <a:ext uri="{FF2B5EF4-FFF2-40B4-BE49-F238E27FC236}">
                <a16:creationId xmlns:a16="http://schemas.microsoft.com/office/drawing/2014/main" xmlns="" id="{36BE1026-85A7-F248-A7AE-2E3FEC772AD9}"/>
              </a:ext>
            </a:extLst>
          </p:cNvPr>
          <p:cNvSpPr>
            <a:spLocks noGrp="1" noChangeAspect="1"/>
          </p:cNvSpPr>
          <p:nvPr>
            <p:ph type="pic" sz="quarter" idx="27" hasCustomPrompt="1"/>
          </p:nvPr>
        </p:nvSpPr>
        <p:spPr>
          <a:xfrm>
            <a:off x="758952" y="1444752"/>
            <a:ext cx="941832" cy="941832"/>
          </a:xfrm>
          <a:prstGeom prst="ellipse">
            <a:avLst/>
          </a:prstGeom>
          <a:effectLst>
            <a:outerShdw blurRad="152400" dist="317500" dir="5400000" sx="90000" sy="-19000" rotWithShape="0">
              <a:schemeClr val="tx1">
                <a:alpha val="15000"/>
              </a:schemeClr>
            </a:outerShdw>
          </a:effectLst>
        </p:spPr>
        <p:txBody>
          <a:bodyPr>
            <a:noAutofit/>
          </a:bodyPr>
          <a:lstStyle>
            <a:lvl1pPr marL="0" indent="0">
              <a:buNone/>
              <a:defRPr sz="1400" baseline="0">
                <a:solidFill>
                  <a:schemeClr val="tx1"/>
                </a:solidFill>
              </a:defRPr>
            </a:lvl1pPr>
          </a:lstStyle>
          <a:p>
            <a:r>
              <a:rPr lang="en-US" dirty="0" err="1"/>
              <a:t>Blk</a:t>
            </a:r>
            <a:r>
              <a:rPr lang="en-US" dirty="0"/>
              <a:t>/</a:t>
            </a:r>
            <a:r>
              <a:rPr lang="en-US" dirty="0" err="1"/>
              <a:t>wht</a:t>
            </a:r>
            <a:r>
              <a:rPr lang="en-US" dirty="0"/>
              <a:t> photo</a:t>
            </a:r>
          </a:p>
        </p:txBody>
      </p:sp>
      <p:sp>
        <p:nvSpPr>
          <p:cNvPr id="34" name="Text Placeholder 50">
            <a:extLst>
              <a:ext uri="{FF2B5EF4-FFF2-40B4-BE49-F238E27FC236}">
                <a16:creationId xmlns:a16="http://schemas.microsoft.com/office/drawing/2014/main" xmlns="" id="{C91188F5-3257-7445-B2F3-33A1D3011A0C}"/>
              </a:ext>
            </a:extLst>
          </p:cNvPr>
          <p:cNvSpPr>
            <a:spLocks noGrp="1"/>
          </p:cNvSpPr>
          <p:nvPr>
            <p:ph type="body" sz="quarter" idx="28" hasCustomPrompt="1"/>
          </p:nvPr>
        </p:nvSpPr>
        <p:spPr>
          <a:xfrm>
            <a:off x="758952" y="2478024"/>
            <a:ext cx="1929384" cy="387798"/>
          </a:xfrm>
        </p:spPr>
        <p:txBody>
          <a:bodyPr>
            <a:spAutoFit/>
          </a:bodyPr>
          <a:lstStyle>
            <a:lvl1pPr marL="0" indent="0">
              <a:lnSpc>
                <a:spcPct val="80000"/>
              </a:lnSpc>
              <a:spcBef>
                <a:spcPts val="0"/>
              </a:spcBef>
              <a:buNone/>
              <a:defRPr sz="2400" b="1" i="0" spc="-50" baseline="0">
                <a:solidFill>
                  <a:schemeClr val="bg1"/>
                </a:solidFill>
                <a:latin typeface="Arial" panose="020B0604020202020204" pitchFamily="34" charset="0"/>
                <a:cs typeface="Arial" panose="020B0604020202020204" pitchFamily="34" charset="0"/>
              </a:defRPr>
            </a:lvl1pPr>
          </a:lstStyle>
          <a:p>
            <a:pPr lvl="0"/>
            <a:r>
              <a:rPr lang="en-US" dirty="0"/>
              <a:t>John Smith</a:t>
            </a:r>
          </a:p>
        </p:txBody>
      </p:sp>
      <p:cxnSp>
        <p:nvCxnSpPr>
          <p:cNvPr id="35" name="Straight Connector 34">
            <a:extLst>
              <a:ext uri="{FF2B5EF4-FFF2-40B4-BE49-F238E27FC236}">
                <a16:creationId xmlns:a16="http://schemas.microsoft.com/office/drawing/2014/main" xmlns="" id="{559A0464-4D09-F54E-AE47-1A8B8238A5DF}"/>
              </a:ext>
            </a:extLst>
          </p:cNvPr>
          <p:cNvCxnSpPr/>
          <p:nvPr userDrawn="1"/>
        </p:nvCxnSpPr>
        <p:spPr>
          <a:xfrm>
            <a:off x="3026941" y="1240384"/>
            <a:ext cx="0" cy="2606040"/>
          </a:xfrm>
          <a:prstGeom prst="line">
            <a:avLst/>
          </a:prstGeom>
          <a:ln w="3175" cmpd="sng">
            <a:solidFill>
              <a:schemeClr val="bg1">
                <a:alpha val="20000"/>
              </a:schemeClr>
            </a:solidFill>
            <a:round/>
          </a:ln>
        </p:spPr>
        <p:style>
          <a:lnRef idx="1">
            <a:schemeClr val="accent4"/>
          </a:lnRef>
          <a:fillRef idx="0">
            <a:schemeClr val="accent4"/>
          </a:fillRef>
          <a:effectRef idx="0">
            <a:schemeClr val="accent4"/>
          </a:effectRef>
          <a:fontRef idx="minor">
            <a:schemeClr val="tx1"/>
          </a:fontRef>
        </p:style>
      </p:cxnSp>
      <p:sp>
        <p:nvSpPr>
          <p:cNvPr id="36" name="Text Placeholder 50">
            <a:extLst>
              <a:ext uri="{FF2B5EF4-FFF2-40B4-BE49-F238E27FC236}">
                <a16:creationId xmlns:a16="http://schemas.microsoft.com/office/drawing/2014/main" xmlns="" id="{F9DBB253-BC66-EA44-965C-54C24047AF7C}"/>
              </a:ext>
            </a:extLst>
          </p:cNvPr>
          <p:cNvSpPr>
            <a:spLocks noGrp="1"/>
          </p:cNvSpPr>
          <p:nvPr>
            <p:ph type="body" sz="quarter" idx="29" hasCustomPrompt="1"/>
          </p:nvPr>
        </p:nvSpPr>
        <p:spPr>
          <a:xfrm>
            <a:off x="3273829" y="2889504"/>
            <a:ext cx="2029968" cy="752514"/>
          </a:xfrm>
        </p:spPr>
        <p:txBody>
          <a:bodyPr>
            <a:spAutoFit/>
          </a:bodyPr>
          <a:lstStyle>
            <a:lvl1pPr marL="0" indent="0">
              <a:lnSpc>
                <a:spcPct val="130000"/>
              </a:lnSpc>
              <a:spcBef>
                <a:spcPts val="0"/>
              </a:spcBef>
              <a:buNone/>
              <a:defRPr sz="1100" b="0" i="1">
                <a:solidFill>
                  <a:schemeClr val="bg1"/>
                </a:solidFill>
                <a:latin typeface="Georgia" panose="02040502050405020303" pitchFamily="18" charset="0"/>
                <a:cs typeface="Arial" panose="020B0604020202020204" pitchFamily="34" charset="0"/>
              </a:defRPr>
            </a:lvl1pPr>
          </a:lstStyle>
          <a:p>
            <a:pPr lvl="0"/>
            <a:r>
              <a:rPr lang="en-US" dirty="0"/>
              <a:t>Head of Gratitude</a:t>
            </a:r>
          </a:p>
          <a:p>
            <a:pPr lvl="0"/>
            <a:r>
              <a:rPr lang="en-US" dirty="0" err="1"/>
              <a:t>Medidata</a:t>
            </a:r>
            <a:endParaRPr lang="en-US" dirty="0"/>
          </a:p>
          <a:p>
            <a:pPr lvl="0"/>
            <a:r>
              <a:rPr lang="en-US" dirty="0" err="1"/>
              <a:t>John@medidata.com</a:t>
            </a:r>
            <a:endParaRPr lang="en-US" dirty="0"/>
          </a:p>
        </p:txBody>
      </p:sp>
      <p:sp>
        <p:nvSpPr>
          <p:cNvPr id="37" name="Picture Placeholder 3">
            <a:extLst>
              <a:ext uri="{FF2B5EF4-FFF2-40B4-BE49-F238E27FC236}">
                <a16:creationId xmlns:a16="http://schemas.microsoft.com/office/drawing/2014/main" xmlns="" id="{18460899-C7FA-CA47-9FC7-CFB7BE567590}"/>
              </a:ext>
            </a:extLst>
          </p:cNvPr>
          <p:cNvSpPr>
            <a:spLocks noGrp="1" noChangeAspect="1"/>
          </p:cNvSpPr>
          <p:nvPr>
            <p:ph type="pic" sz="quarter" idx="30" hasCustomPrompt="1"/>
          </p:nvPr>
        </p:nvSpPr>
        <p:spPr>
          <a:xfrm>
            <a:off x="3273829" y="1444752"/>
            <a:ext cx="941832" cy="941832"/>
          </a:xfrm>
          <a:prstGeom prst="ellipse">
            <a:avLst/>
          </a:prstGeom>
          <a:effectLst>
            <a:outerShdw blurRad="152400" dist="317500" dir="5400000" sx="90000" sy="-19000" rotWithShape="0">
              <a:schemeClr val="tx1">
                <a:alpha val="15000"/>
              </a:schemeClr>
            </a:outerShdw>
          </a:effectLst>
        </p:spPr>
        <p:txBody>
          <a:bodyPr>
            <a:noAutofit/>
          </a:bodyPr>
          <a:lstStyle>
            <a:lvl1pPr marL="0" indent="0">
              <a:buNone/>
              <a:defRPr sz="1400" baseline="0">
                <a:solidFill>
                  <a:schemeClr val="tx1"/>
                </a:solidFill>
              </a:defRPr>
            </a:lvl1pPr>
          </a:lstStyle>
          <a:p>
            <a:r>
              <a:rPr lang="en-US" dirty="0" err="1"/>
              <a:t>Blk</a:t>
            </a:r>
            <a:r>
              <a:rPr lang="en-US" dirty="0"/>
              <a:t>/</a:t>
            </a:r>
            <a:r>
              <a:rPr lang="en-US" dirty="0" err="1"/>
              <a:t>wht</a:t>
            </a:r>
            <a:r>
              <a:rPr lang="en-US" dirty="0"/>
              <a:t> photo</a:t>
            </a:r>
          </a:p>
        </p:txBody>
      </p:sp>
      <p:sp>
        <p:nvSpPr>
          <p:cNvPr id="38" name="Text Placeholder 50">
            <a:extLst>
              <a:ext uri="{FF2B5EF4-FFF2-40B4-BE49-F238E27FC236}">
                <a16:creationId xmlns:a16="http://schemas.microsoft.com/office/drawing/2014/main" xmlns="" id="{822EF245-CA8F-334B-9829-9A3C697343F4}"/>
              </a:ext>
            </a:extLst>
          </p:cNvPr>
          <p:cNvSpPr>
            <a:spLocks noGrp="1"/>
          </p:cNvSpPr>
          <p:nvPr>
            <p:ph type="body" sz="quarter" idx="31" hasCustomPrompt="1"/>
          </p:nvPr>
        </p:nvSpPr>
        <p:spPr>
          <a:xfrm>
            <a:off x="3273829" y="2478024"/>
            <a:ext cx="1929384" cy="424732"/>
          </a:xfrm>
        </p:spPr>
        <p:txBody>
          <a:bodyPr>
            <a:spAutoFit/>
          </a:bodyPr>
          <a:lstStyle>
            <a:lvl1pPr marL="0" marR="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sz="24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John Smith</a:t>
            </a:r>
          </a:p>
        </p:txBody>
      </p:sp>
      <p:cxnSp>
        <p:nvCxnSpPr>
          <p:cNvPr id="39" name="Straight Connector 38">
            <a:extLst>
              <a:ext uri="{FF2B5EF4-FFF2-40B4-BE49-F238E27FC236}">
                <a16:creationId xmlns:a16="http://schemas.microsoft.com/office/drawing/2014/main" xmlns="" id="{9F6BB688-3B2D-B545-B9A4-8D47571EB1C0}"/>
              </a:ext>
            </a:extLst>
          </p:cNvPr>
          <p:cNvCxnSpPr/>
          <p:nvPr userDrawn="1"/>
        </p:nvCxnSpPr>
        <p:spPr>
          <a:xfrm>
            <a:off x="5596682" y="1234440"/>
            <a:ext cx="0" cy="2606040"/>
          </a:xfrm>
          <a:prstGeom prst="line">
            <a:avLst/>
          </a:prstGeom>
          <a:ln w="3175" cmpd="sng">
            <a:solidFill>
              <a:schemeClr val="bg1">
                <a:alpha val="20000"/>
              </a:schemeClr>
            </a:solidFill>
            <a:round/>
          </a:ln>
        </p:spPr>
        <p:style>
          <a:lnRef idx="1">
            <a:schemeClr val="accent4"/>
          </a:lnRef>
          <a:fillRef idx="0">
            <a:schemeClr val="accent4"/>
          </a:fillRef>
          <a:effectRef idx="0">
            <a:schemeClr val="accent4"/>
          </a:effectRef>
          <a:fontRef idx="minor">
            <a:schemeClr val="tx1"/>
          </a:fontRef>
        </p:style>
      </p:cxnSp>
      <p:sp>
        <p:nvSpPr>
          <p:cNvPr id="40" name="Text Placeholder 50">
            <a:extLst>
              <a:ext uri="{FF2B5EF4-FFF2-40B4-BE49-F238E27FC236}">
                <a16:creationId xmlns:a16="http://schemas.microsoft.com/office/drawing/2014/main" xmlns="" id="{590EA33C-E97A-0840-9443-0F1853CC9021}"/>
              </a:ext>
            </a:extLst>
          </p:cNvPr>
          <p:cNvSpPr>
            <a:spLocks noGrp="1"/>
          </p:cNvSpPr>
          <p:nvPr>
            <p:ph type="body" sz="quarter" idx="32" hasCustomPrompt="1"/>
          </p:nvPr>
        </p:nvSpPr>
        <p:spPr>
          <a:xfrm>
            <a:off x="5879592" y="2889504"/>
            <a:ext cx="2029968" cy="752514"/>
          </a:xfrm>
        </p:spPr>
        <p:txBody>
          <a:bodyPr>
            <a:spAutoFit/>
          </a:bodyPr>
          <a:lstStyle>
            <a:lvl1pPr marL="0" indent="0">
              <a:lnSpc>
                <a:spcPct val="130000"/>
              </a:lnSpc>
              <a:spcBef>
                <a:spcPts val="0"/>
              </a:spcBef>
              <a:buNone/>
              <a:defRPr sz="1100" b="0" i="1">
                <a:solidFill>
                  <a:schemeClr val="bg1"/>
                </a:solidFill>
                <a:latin typeface="Georgia" panose="02040502050405020303" pitchFamily="18" charset="0"/>
                <a:cs typeface="Arial" panose="020B0604020202020204" pitchFamily="34" charset="0"/>
              </a:defRPr>
            </a:lvl1pPr>
          </a:lstStyle>
          <a:p>
            <a:pPr lvl="0"/>
            <a:r>
              <a:rPr lang="en-US" dirty="0"/>
              <a:t>Head of Gratitude</a:t>
            </a:r>
          </a:p>
          <a:p>
            <a:pPr lvl="0"/>
            <a:r>
              <a:rPr lang="en-US" dirty="0" err="1"/>
              <a:t>Medidata</a:t>
            </a:r>
            <a:endParaRPr lang="en-US" dirty="0"/>
          </a:p>
          <a:p>
            <a:pPr lvl="0"/>
            <a:r>
              <a:rPr lang="en-US" dirty="0" err="1"/>
              <a:t>John@medidata.com</a:t>
            </a:r>
            <a:endParaRPr lang="en-US" dirty="0"/>
          </a:p>
        </p:txBody>
      </p:sp>
      <p:sp>
        <p:nvSpPr>
          <p:cNvPr id="41" name="Picture Placeholder 3">
            <a:extLst>
              <a:ext uri="{FF2B5EF4-FFF2-40B4-BE49-F238E27FC236}">
                <a16:creationId xmlns:a16="http://schemas.microsoft.com/office/drawing/2014/main" xmlns="" id="{90E7F9AE-B811-CC4A-9AE9-480B53A79B5F}"/>
              </a:ext>
            </a:extLst>
          </p:cNvPr>
          <p:cNvSpPr>
            <a:spLocks noGrp="1" noChangeAspect="1"/>
          </p:cNvSpPr>
          <p:nvPr>
            <p:ph type="pic" sz="quarter" idx="33" hasCustomPrompt="1"/>
          </p:nvPr>
        </p:nvSpPr>
        <p:spPr>
          <a:xfrm>
            <a:off x="5879592" y="1444752"/>
            <a:ext cx="941832" cy="941832"/>
          </a:xfrm>
          <a:prstGeom prst="ellipse">
            <a:avLst/>
          </a:prstGeom>
          <a:effectLst>
            <a:outerShdw blurRad="152400" dist="317500" dir="5400000" sx="90000" sy="-19000" rotWithShape="0">
              <a:schemeClr val="tx1">
                <a:alpha val="15000"/>
              </a:schemeClr>
            </a:outerShdw>
          </a:effectLst>
        </p:spPr>
        <p:txBody>
          <a:bodyPr/>
          <a:lstStyle>
            <a:lvl1pPr marL="0" indent="0">
              <a:buNone/>
              <a:defRPr sz="1400">
                <a:solidFill>
                  <a:schemeClr val="tx1"/>
                </a:solidFill>
              </a:defRPr>
            </a:lvl1pPr>
          </a:lstStyle>
          <a:p>
            <a:r>
              <a:rPr lang="en-US" dirty="0" err="1"/>
              <a:t>Blk</a:t>
            </a:r>
            <a:r>
              <a:rPr lang="en-US" dirty="0"/>
              <a:t>/</a:t>
            </a:r>
            <a:r>
              <a:rPr lang="en-US" dirty="0" err="1"/>
              <a:t>wht</a:t>
            </a:r>
            <a:r>
              <a:rPr lang="en-US" dirty="0"/>
              <a:t> photo</a:t>
            </a:r>
          </a:p>
        </p:txBody>
      </p:sp>
      <p:sp>
        <p:nvSpPr>
          <p:cNvPr id="42" name="Text Placeholder 50">
            <a:extLst>
              <a:ext uri="{FF2B5EF4-FFF2-40B4-BE49-F238E27FC236}">
                <a16:creationId xmlns:a16="http://schemas.microsoft.com/office/drawing/2014/main" xmlns="" id="{79723B7D-21C5-4E40-8E7F-706844C9565B}"/>
              </a:ext>
            </a:extLst>
          </p:cNvPr>
          <p:cNvSpPr>
            <a:spLocks noGrp="1"/>
          </p:cNvSpPr>
          <p:nvPr>
            <p:ph type="body" sz="quarter" idx="34" hasCustomPrompt="1"/>
          </p:nvPr>
        </p:nvSpPr>
        <p:spPr>
          <a:xfrm>
            <a:off x="5879592" y="2478024"/>
            <a:ext cx="1929384" cy="424732"/>
          </a:xfrm>
        </p:spPr>
        <p:txBody>
          <a:bodyPr>
            <a:spAutoFit/>
          </a:bodyPr>
          <a:lstStyle>
            <a:lvl1pPr marL="0" marR="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sz="24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John Smith</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uthor headshot">
    <p:bg>
      <p:bgPr>
        <a:gradFill>
          <a:gsLst>
            <a:gs pos="0">
              <a:srgbClr val="17B4AD"/>
            </a:gs>
            <a:gs pos="100000">
              <a:srgbClr val="13968F"/>
            </a:gs>
          </a:gsLst>
          <a:lin ang="16200000" scaled="0"/>
        </a:gradFill>
        <a:effectLst/>
      </p:bgPr>
    </p:bg>
    <p:spTree>
      <p:nvGrpSpPr>
        <p:cNvPr id="1" name=""/>
        <p:cNvGrpSpPr/>
        <p:nvPr/>
      </p:nvGrpSpPr>
      <p:grpSpPr>
        <a:xfrm>
          <a:off x="0" y="0"/>
          <a:ext cx="0" cy="0"/>
          <a:chOff x="0" y="0"/>
          <a:chExt cx="0" cy="0"/>
        </a:xfrm>
      </p:grpSpPr>
      <p:sp>
        <p:nvSpPr>
          <p:cNvPr id="31" name="Text Placeholder 50">
            <a:extLst>
              <a:ext uri="{FF2B5EF4-FFF2-40B4-BE49-F238E27FC236}">
                <a16:creationId xmlns:a16="http://schemas.microsoft.com/office/drawing/2014/main" xmlns="" id="{96A256E7-70F4-134E-A8C0-8F4B90A3BCFF}"/>
              </a:ext>
            </a:extLst>
          </p:cNvPr>
          <p:cNvSpPr>
            <a:spLocks noGrp="1"/>
          </p:cNvSpPr>
          <p:nvPr>
            <p:ph type="body" sz="quarter" idx="13" hasCustomPrompt="1"/>
          </p:nvPr>
        </p:nvSpPr>
        <p:spPr>
          <a:xfrm>
            <a:off x="2953512" y="2167128"/>
            <a:ext cx="2029968" cy="752514"/>
          </a:xfrm>
        </p:spPr>
        <p:txBody>
          <a:bodyPr>
            <a:spAutoFit/>
          </a:bodyPr>
          <a:lstStyle>
            <a:lvl1pPr marL="0" indent="0">
              <a:lnSpc>
                <a:spcPct val="130000"/>
              </a:lnSpc>
              <a:spcBef>
                <a:spcPts val="0"/>
              </a:spcBef>
              <a:buNone/>
              <a:defRPr sz="1100" b="0" i="1">
                <a:solidFill>
                  <a:schemeClr val="bg1"/>
                </a:solidFill>
                <a:latin typeface="Georgia" panose="02040502050405020303" pitchFamily="18" charset="0"/>
                <a:cs typeface="Arial" panose="020B0604020202020204" pitchFamily="34" charset="0"/>
              </a:defRPr>
            </a:lvl1pPr>
          </a:lstStyle>
          <a:p>
            <a:pPr lvl="0"/>
            <a:r>
              <a:rPr lang="en-US" dirty="0"/>
              <a:t>Head of Gratitude</a:t>
            </a:r>
          </a:p>
          <a:p>
            <a:pPr lvl="0"/>
            <a:r>
              <a:rPr lang="en-US" dirty="0" err="1"/>
              <a:t>Medidata</a:t>
            </a:r>
            <a:endParaRPr lang="en-US" dirty="0"/>
          </a:p>
          <a:p>
            <a:pPr lvl="0"/>
            <a:r>
              <a:rPr lang="en-US" dirty="0" err="1"/>
              <a:t>John@medidata.com</a:t>
            </a:r>
            <a:endParaRPr lang="en-US" dirty="0"/>
          </a:p>
        </p:txBody>
      </p:sp>
      <p:sp>
        <p:nvSpPr>
          <p:cNvPr id="33" name="Picture Placeholder 3">
            <a:extLst>
              <a:ext uri="{FF2B5EF4-FFF2-40B4-BE49-F238E27FC236}">
                <a16:creationId xmlns:a16="http://schemas.microsoft.com/office/drawing/2014/main" xmlns="" id="{36BE1026-85A7-F248-A7AE-2E3FEC772AD9}"/>
              </a:ext>
            </a:extLst>
          </p:cNvPr>
          <p:cNvSpPr>
            <a:spLocks noGrp="1" noChangeAspect="1"/>
          </p:cNvSpPr>
          <p:nvPr>
            <p:ph type="pic" sz="quarter" idx="27" hasCustomPrompt="1"/>
          </p:nvPr>
        </p:nvSpPr>
        <p:spPr>
          <a:xfrm>
            <a:off x="841248" y="1563624"/>
            <a:ext cx="1600200" cy="1600200"/>
          </a:xfrm>
          <a:prstGeom prst="ellipse">
            <a:avLst/>
          </a:prstGeom>
          <a:effectLst>
            <a:outerShdw blurRad="152400" dist="317500" dir="5400000" sx="90000" sy="-19000" rotWithShape="0">
              <a:prstClr val="black">
                <a:alpha val="15000"/>
              </a:prstClr>
            </a:outerShdw>
          </a:effectLst>
        </p:spPr>
        <p:txBody>
          <a:bodyPr anchor="ctr" anchorCtr="0">
            <a:normAutofit/>
          </a:bodyPr>
          <a:lstStyle>
            <a:lvl1pPr marL="0" indent="0" algn="ctr">
              <a:buNone/>
              <a:defRPr sz="1600">
                <a:solidFill>
                  <a:schemeClr val="tx1"/>
                </a:solidFill>
              </a:defRPr>
            </a:lvl1pPr>
          </a:lstStyle>
          <a:p>
            <a:r>
              <a:rPr lang="en-US" dirty="0" err="1"/>
              <a:t>Blk</a:t>
            </a:r>
            <a:r>
              <a:rPr lang="en-US" dirty="0"/>
              <a:t>/</a:t>
            </a:r>
            <a:r>
              <a:rPr lang="en-US" dirty="0" err="1"/>
              <a:t>wht</a:t>
            </a:r>
            <a:r>
              <a:rPr lang="en-US" dirty="0"/>
              <a:t> photo</a:t>
            </a:r>
          </a:p>
        </p:txBody>
      </p:sp>
      <p:sp>
        <p:nvSpPr>
          <p:cNvPr id="34" name="Text Placeholder 50">
            <a:extLst>
              <a:ext uri="{FF2B5EF4-FFF2-40B4-BE49-F238E27FC236}">
                <a16:creationId xmlns:a16="http://schemas.microsoft.com/office/drawing/2014/main" xmlns="" id="{C91188F5-3257-7445-B2F3-33A1D3011A0C}"/>
              </a:ext>
            </a:extLst>
          </p:cNvPr>
          <p:cNvSpPr>
            <a:spLocks noGrp="1"/>
          </p:cNvSpPr>
          <p:nvPr>
            <p:ph type="body" sz="quarter" idx="28" hasCustomPrompt="1"/>
          </p:nvPr>
        </p:nvSpPr>
        <p:spPr>
          <a:xfrm>
            <a:off x="2953511" y="1719072"/>
            <a:ext cx="2422053" cy="486287"/>
          </a:xfrm>
        </p:spPr>
        <p:txBody>
          <a:bodyPr wrap="square">
            <a:spAutoFit/>
          </a:bodyPr>
          <a:lstStyle>
            <a:lvl1pPr marL="0" indent="0">
              <a:lnSpc>
                <a:spcPct val="80000"/>
              </a:lnSpc>
              <a:spcBef>
                <a:spcPts val="0"/>
              </a:spcBef>
              <a:buNone/>
              <a:defRPr sz="3200" b="1" i="0" spc="-50" baseline="0">
                <a:solidFill>
                  <a:schemeClr val="bg1"/>
                </a:solidFill>
                <a:latin typeface="Arial" panose="020B0604020202020204" pitchFamily="34" charset="0"/>
                <a:cs typeface="Arial" panose="020B0604020202020204" pitchFamily="34" charset="0"/>
              </a:defRPr>
            </a:lvl1pPr>
          </a:lstStyle>
          <a:p>
            <a:pPr lvl="0"/>
            <a:r>
              <a:rPr lang="en-US" dirty="0"/>
              <a:t>John Smith</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100000">
              <a:srgbClr val="01193F"/>
            </a:gs>
            <a:gs pos="0">
              <a:srgbClr val="012055"/>
            </a:gs>
          </a:gsLst>
          <a:lin ang="1620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F3512A6-F1FC-E247-864C-6C30AF47B77E}"/>
              </a:ext>
            </a:extLst>
          </p:cNvPr>
          <p:cNvPicPr>
            <a:picLocks noChangeAspect="1"/>
          </p:cNvPicPr>
          <p:nvPr userDrawn="1"/>
        </p:nvPicPr>
        <p:blipFill>
          <a:blip r:embed="rId2">
            <a:alphaModFix amt="7000"/>
            <a:extLst>
              <a:ext uri="{28A0092B-C50C-407E-A947-70E740481C1C}">
                <a14:useLocalDpi xmlns:a14="http://schemas.microsoft.com/office/drawing/2010/main"/>
              </a:ext>
            </a:extLst>
          </a:blip>
          <a:stretch>
            <a:fillRect/>
          </a:stretch>
        </p:blipFill>
        <p:spPr>
          <a:xfrm>
            <a:off x="0" y="0"/>
            <a:ext cx="9152128" cy="5148072"/>
          </a:xfrm>
          <a:prstGeom prst="rect">
            <a:avLst/>
          </a:prstGeom>
        </p:spPr>
      </p:pic>
      <p:sp>
        <p:nvSpPr>
          <p:cNvPr id="17" name="Text Placeholder 5">
            <a:extLst>
              <a:ext uri="{FF2B5EF4-FFF2-40B4-BE49-F238E27FC236}">
                <a16:creationId xmlns:a16="http://schemas.microsoft.com/office/drawing/2014/main" xmlns="" id="{BAD8D947-1B58-114D-B898-2E26AB68E266}"/>
              </a:ext>
            </a:extLst>
          </p:cNvPr>
          <p:cNvSpPr>
            <a:spLocks noGrp="1"/>
          </p:cNvSpPr>
          <p:nvPr>
            <p:ph type="body" sz="quarter" idx="11" hasCustomPrompt="1"/>
          </p:nvPr>
        </p:nvSpPr>
        <p:spPr>
          <a:xfrm>
            <a:off x="539496" y="4434840"/>
            <a:ext cx="4864608" cy="274320"/>
          </a:xfrm>
        </p:spPr>
        <p:txBody>
          <a:bodyPr anchor="t" anchorCtr="0">
            <a:spAutoFit/>
          </a:bodyPr>
          <a:lstStyle>
            <a:lvl1pPr marL="0" indent="0">
              <a:spcBef>
                <a:spcPts val="0"/>
              </a:spcBef>
              <a:buNone/>
              <a:defRPr sz="1400" b="0" i="1">
                <a:solidFill>
                  <a:schemeClr val="accent1"/>
                </a:solidFill>
                <a:latin typeface="Georgia" panose="02040502050405020303" pitchFamily="18" charset="0"/>
                <a:cs typeface="Arial" panose="020B0604020202020204" pitchFamily="34" charset="0"/>
              </a:defRPr>
            </a:lvl1pPr>
          </a:lstStyle>
          <a:p>
            <a:pPr>
              <a:lnSpc>
                <a:spcPct val="80000"/>
              </a:lnSpc>
            </a:pPr>
            <a:r>
              <a:rPr lang="en-US" sz="1400" i="1" dirty="0">
                <a:solidFill>
                  <a:srgbClr val="AEC829"/>
                </a:solidFill>
                <a:latin typeface="Georgia"/>
                <a:cs typeface="Georgia"/>
              </a:rPr>
              <a:t>Conference Title , January 2018</a:t>
            </a:r>
          </a:p>
        </p:txBody>
      </p:sp>
      <p:sp>
        <p:nvSpPr>
          <p:cNvPr id="6" name="Text Placeholder 5">
            <a:extLst>
              <a:ext uri="{FF2B5EF4-FFF2-40B4-BE49-F238E27FC236}">
                <a16:creationId xmlns:a16="http://schemas.microsoft.com/office/drawing/2014/main" xmlns="" id="{5B71CEDF-21E6-E44F-9A53-272371029560}"/>
              </a:ext>
            </a:extLst>
          </p:cNvPr>
          <p:cNvSpPr>
            <a:spLocks noGrp="1"/>
          </p:cNvSpPr>
          <p:nvPr>
            <p:ph type="body" sz="quarter" idx="10" hasCustomPrompt="1"/>
          </p:nvPr>
        </p:nvSpPr>
        <p:spPr>
          <a:xfrm>
            <a:off x="475488" y="2781725"/>
            <a:ext cx="5614416" cy="1479379"/>
          </a:xfrm>
        </p:spPr>
        <p:txBody>
          <a:bodyPr anchor="ctr" anchorCtr="0">
            <a:spAutoFit/>
          </a:bodyPr>
          <a:lstStyle>
            <a:lvl1pPr marL="0" indent="0">
              <a:lnSpc>
                <a:spcPct val="80000"/>
              </a:lnSpc>
              <a:spcBef>
                <a:spcPts val="0"/>
              </a:spcBef>
              <a:buNone/>
              <a:defRPr sz="6000" b="1" i="0" spc="-100" baseline="0">
                <a:solidFill>
                  <a:schemeClr val="tx2"/>
                </a:solidFill>
                <a:latin typeface="Arial" panose="020B0604020202020204" pitchFamily="34" charset="0"/>
                <a:cs typeface="Arial" panose="020B0604020202020204" pitchFamily="34" charset="0"/>
              </a:defRPr>
            </a:lvl1pPr>
          </a:lstStyle>
          <a:p>
            <a:pPr>
              <a:lnSpc>
                <a:spcPct val="75000"/>
              </a:lnSpc>
            </a:pPr>
            <a:r>
              <a:rPr lang="en-US" sz="6000" b="1" spc="-150" dirty="0">
                <a:solidFill>
                  <a:srgbClr val="FFFFFF"/>
                </a:solidFill>
                <a:latin typeface="Arial"/>
                <a:cs typeface="Arial"/>
              </a:rPr>
              <a:t>Presentation Title Goes Here</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20624" y="424287"/>
            <a:ext cx="1949196" cy="435484"/>
          </a:xfrm>
          <a:prstGeom prst="rect">
            <a:avLst/>
          </a:prstGeom>
        </p:spPr>
      </p:pic>
    </p:spTree>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Navy">
    <p:bg>
      <p:bgPr>
        <a:gradFill flip="none" rotWithShape="1">
          <a:gsLst>
            <a:gs pos="0">
              <a:srgbClr val="011F53"/>
            </a:gs>
            <a:gs pos="100000">
              <a:srgbClr val="01193F"/>
            </a:gs>
          </a:gsLst>
          <a:lin ang="16200000" scaled="0"/>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AD56A25-B886-0346-829F-DE96845E493D}"/>
              </a:ext>
            </a:extLst>
          </p:cNvPr>
          <p:cNvPicPr>
            <a:picLocks noChangeAspect="1"/>
          </p:cNvPicPr>
          <p:nvPr userDrawn="1"/>
        </p:nvPicPr>
        <p:blipFill rotWithShape="1">
          <a:blip r:embed="rId2" cstate="print">
            <a:alphaModFix amt="7000"/>
            <a:extLst>
              <a:ext uri="{28A0092B-C50C-407E-A947-70E740481C1C}">
                <a14:useLocalDpi xmlns:a14="http://schemas.microsoft.com/office/drawing/2010/main"/>
              </a:ext>
            </a:extLst>
          </a:blip>
          <a:srcRect b="5253"/>
          <a:stretch/>
        </p:blipFill>
        <p:spPr>
          <a:xfrm>
            <a:off x="9144" y="6064"/>
            <a:ext cx="9153144" cy="4878204"/>
          </a:xfrm>
          <a:prstGeom prst="rect">
            <a:avLst/>
          </a:prstGeom>
        </p:spPr>
      </p:pic>
      <p:sp>
        <p:nvSpPr>
          <p:cNvPr id="3" name="Text Placeholder 5">
            <a:extLst>
              <a:ext uri="{FF2B5EF4-FFF2-40B4-BE49-F238E27FC236}">
                <a16:creationId xmlns:a16="http://schemas.microsoft.com/office/drawing/2014/main" xmlns="" id="{BAE74EAD-EAF6-F646-BA56-7FDD94546731}"/>
              </a:ext>
            </a:extLst>
          </p:cNvPr>
          <p:cNvSpPr>
            <a:spLocks noGrp="1"/>
          </p:cNvSpPr>
          <p:nvPr>
            <p:ph type="body" sz="quarter" idx="10" hasCustomPrompt="1"/>
          </p:nvPr>
        </p:nvSpPr>
        <p:spPr>
          <a:xfrm>
            <a:off x="475488" y="1792224"/>
            <a:ext cx="4526280" cy="1421928"/>
          </a:xfrm>
        </p:spPr>
        <p:txBody>
          <a:bodyPr anchor="ctr" anchorCtr="0">
            <a:spAutoFit/>
          </a:bodyPr>
          <a:lstStyle>
            <a:lvl1pPr marL="0" indent="0">
              <a:lnSpc>
                <a:spcPct val="80000"/>
              </a:lnSpc>
              <a:spcBef>
                <a:spcPts val="0"/>
              </a:spcBef>
              <a:buNone/>
              <a:defRPr sz="5400" b="1" i="0" spc="-100" baseline="0">
                <a:latin typeface="Arial" panose="020B0604020202020204" pitchFamily="34" charset="0"/>
                <a:cs typeface="Arial" panose="020B0604020202020204" pitchFamily="34" charset="0"/>
              </a:defRPr>
            </a:lvl1pPr>
          </a:lstStyle>
          <a:p>
            <a:pPr lvl="0"/>
            <a:r>
              <a:rPr lang="en-US" dirty="0"/>
              <a:t>Section Title on Blue</a:t>
            </a:r>
          </a:p>
        </p:txBody>
      </p:sp>
    </p:spTree>
    <p:extLst>
      <p:ext uri="{BB962C8B-B14F-4D97-AF65-F5344CB8AC3E}">
        <p14:creationId xmlns:p14="http://schemas.microsoft.com/office/powerpoint/2010/main" val="324651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_Teal">
    <p:bg>
      <p:bgPr>
        <a:gradFill flip="none" rotWithShape="1">
          <a:gsLst>
            <a:gs pos="0">
              <a:srgbClr val="17B4AD"/>
            </a:gs>
            <a:gs pos="100000">
              <a:srgbClr val="13968F"/>
            </a:gs>
          </a:gsLst>
          <a:lin ang="16200000" scaled="0"/>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DED86B1-3FCC-254E-8D3D-96EF3CDC0404}"/>
              </a:ext>
            </a:extLst>
          </p:cNvPr>
          <p:cNvPicPr>
            <a:picLocks noChangeAspect="1"/>
          </p:cNvPicPr>
          <p:nvPr userDrawn="1"/>
        </p:nvPicPr>
        <p:blipFill rotWithShape="1">
          <a:blip r:embed="rId2" cstate="print">
            <a:alphaModFix amt="7000"/>
            <a:extLst>
              <a:ext uri="{28A0092B-C50C-407E-A947-70E740481C1C}">
                <a14:useLocalDpi xmlns:a14="http://schemas.microsoft.com/office/drawing/2010/main"/>
              </a:ext>
            </a:extLst>
          </a:blip>
          <a:srcRect b="5253"/>
          <a:stretch/>
        </p:blipFill>
        <p:spPr>
          <a:xfrm>
            <a:off x="9144" y="6064"/>
            <a:ext cx="9153144" cy="4878204"/>
          </a:xfrm>
          <a:prstGeom prst="rect">
            <a:avLst/>
          </a:prstGeom>
        </p:spPr>
      </p:pic>
      <p:sp>
        <p:nvSpPr>
          <p:cNvPr id="3" name="Text Placeholder 5">
            <a:extLst>
              <a:ext uri="{FF2B5EF4-FFF2-40B4-BE49-F238E27FC236}">
                <a16:creationId xmlns:a16="http://schemas.microsoft.com/office/drawing/2014/main" xmlns="" id="{8D448CF8-55B4-354D-BB32-DCF6FF8D1AFA}"/>
              </a:ext>
            </a:extLst>
          </p:cNvPr>
          <p:cNvSpPr>
            <a:spLocks noGrp="1"/>
          </p:cNvSpPr>
          <p:nvPr>
            <p:ph type="body" sz="quarter" idx="10" hasCustomPrompt="1"/>
          </p:nvPr>
        </p:nvSpPr>
        <p:spPr>
          <a:xfrm>
            <a:off x="475488" y="1792224"/>
            <a:ext cx="4526280" cy="1421928"/>
          </a:xfrm>
        </p:spPr>
        <p:txBody>
          <a:bodyPr anchor="ctr" anchorCtr="0">
            <a:spAutoFit/>
          </a:bodyPr>
          <a:lstStyle>
            <a:lvl1pPr marL="0" indent="0">
              <a:lnSpc>
                <a:spcPct val="80000"/>
              </a:lnSpc>
              <a:spcBef>
                <a:spcPts val="0"/>
              </a:spcBef>
              <a:buNone/>
              <a:defRPr sz="5400" b="1" i="0" spc="-100" baseline="0">
                <a:solidFill>
                  <a:schemeClr val="tx1"/>
                </a:solidFill>
                <a:latin typeface="Arial" panose="020B0604020202020204" pitchFamily="34" charset="0"/>
                <a:cs typeface="Arial" panose="020B0604020202020204" pitchFamily="34" charset="0"/>
              </a:defRPr>
            </a:lvl1pPr>
          </a:lstStyle>
          <a:p>
            <a:pPr lvl="0"/>
            <a:r>
              <a:rPr lang="en-US" dirty="0"/>
              <a:t>Section Title on Blue</a:t>
            </a:r>
          </a:p>
        </p:txBody>
      </p:sp>
    </p:spTree>
    <p:extLst>
      <p:ext uri="{BB962C8B-B14F-4D97-AF65-F5344CB8AC3E}">
        <p14:creationId xmlns:p14="http://schemas.microsoft.com/office/powerpoint/2010/main" val="385075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_Magenta">
    <p:bg>
      <p:bgPr>
        <a:gradFill flip="none" rotWithShape="1">
          <a:gsLst>
            <a:gs pos="0">
              <a:srgbClr val="ED0269"/>
            </a:gs>
            <a:gs pos="100000">
              <a:srgbClr val="C8025A"/>
            </a:gs>
          </a:gsLst>
          <a:lin ang="16200000" scaled="0"/>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1729596-4B6F-074F-B171-B224FF6D631D}"/>
              </a:ext>
            </a:extLst>
          </p:cNvPr>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b="5253"/>
          <a:stretch/>
        </p:blipFill>
        <p:spPr>
          <a:xfrm>
            <a:off x="9144" y="6064"/>
            <a:ext cx="9153144" cy="4878204"/>
          </a:xfrm>
          <a:prstGeom prst="rect">
            <a:avLst/>
          </a:prstGeom>
        </p:spPr>
      </p:pic>
      <p:sp>
        <p:nvSpPr>
          <p:cNvPr id="3" name="Text Placeholder 5">
            <a:extLst>
              <a:ext uri="{FF2B5EF4-FFF2-40B4-BE49-F238E27FC236}">
                <a16:creationId xmlns:a16="http://schemas.microsoft.com/office/drawing/2014/main" xmlns="" id="{9F75961C-E1E6-E446-8E60-4018D452099C}"/>
              </a:ext>
            </a:extLst>
          </p:cNvPr>
          <p:cNvSpPr>
            <a:spLocks noGrp="1"/>
          </p:cNvSpPr>
          <p:nvPr>
            <p:ph type="body" sz="quarter" idx="10" hasCustomPrompt="1"/>
          </p:nvPr>
        </p:nvSpPr>
        <p:spPr>
          <a:xfrm>
            <a:off x="475488" y="1792224"/>
            <a:ext cx="4526280" cy="1421928"/>
          </a:xfrm>
        </p:spPr>
        <p:txBody>
          <a:bodyPr anchor="ctr" anchorCtr="0">
            <a:spAutoFit/>
          </a:bodyPr>
          <a:lstStyle>
            <a:lvl1pPr marL="0" indent="0">
              <a:lnSpc>
                <a:spcPct val="80000"/>
              </a:lnSpc>
              <a:spcBef>
                <a:spcPts val="0"/>
              </a:spcBef>
              <a:buNone/>
              <a:defRPr sz="5400" b="1" i="0" spc="-100" baseline="0">
                <a:solidFill>
                  <a:schemeClr val="tx1"/>
                </a:solidFill>
                <a:latin typeface="Arial" panose="020B0604020202020204" pitchFamily="34" charset="0"/>
                <a:cs typeface="Arial" panose="020B0604020202020204" pitchFamily="34" charset="0"/>
              </a:defRPr>
            </a:lvl1pPr>
          </a:lstStyle>
          <a:p>
            <a:pPr lvl="0"/>
            <a:r>
              <a:rPr lang="en-US" dirty="0"/>
              <a:t>Section Title on Blue</a:t>
            </a:r>
          </a:p>
        </p:txBody>
      </p:sp>
    </p:spTree>
    <p:extLst>
      <p:ext uri="{BB962C8B-B14F-4D97-AF65-F5344CB8AC3E}">
        <p14:creationId xmlns:p14="http://schemas.microsoft.com/office/powerpoint/2010/main" val="346546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_Green">
    <p:bg>
      <p:bgPr>
        <a:gradFill flip="none" rotWithShape="1">
          <a:gsLst>
            <a:gs pos="0">
              <a:srgbClr val="CBEE0A"/>
            </a:gs>
            <a:gs pos="100000">
              <a:srgbClr val="B1CC08"/>
            </a:gs>
          </a:gsLst>
          <a:lin ang="16200000" scaled="0"/>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BB152EE-91BA-8547-82CB-04A0C10E7BF4}"/>
              </a:ext>
            </a:extLst>
          </p:cNvPr>
          <p:cNvPicPr>
            <a:picLocks noChangeAspect="1"/>
          </p:cNvPicPr>
          <p:nvPr userDrawn="1"/>
        </p:nvPicPr>
        <p:blipFill rotWithShape="1">
          <a:blip r:embed="rId2" cstate="print">
            <a:alphaModFix amt="13000"/>
            <a:extLst>
              <a:ext uri="{28A0092B-C50C-407E-A947-70E740481C1C}">
                <a14:useLocalDpi xmlns:a14="http://schemas.microsoft.com/office/drawing/2010/main"/>
              </a:ext>
            </a:extLst>
          </a:blip>
          <a:srcRect b="5253"/>
          <a:stretch/>
        </p:blipFill>
        <p:spPr>
          <a:xfrm>
            <a:off x="9144" y="6064"/>
            <a:ext cx="9153144" cy="4878204"/>
          </a:xfrm>
          <a:prstGeom prst="rect">
            <a:avLst/>
          </a:prstGeom>
        </p:spPr>
      </p:pic>
      <p:sp>
        <p:nvSpPr>
          <p:cNvPr id="3" name="Text Placeholder 5">
            <a:extLst>
              <a:ext uri="{FF2B5EF4-FFF2-40B4-BE49-F238E27FC236}">
                <a16:creationId xmlns:a16="http://schemas.microsoft.com/office/drawing/2014/main" xmlns="" id="{2A3E5AFC-00A6-7544-B02B-436936AEA39C}"/>
              </a:ext>
            </a:extLst>
          </p:cNvPr>
          <p:cNvSpPr>
            <a:spLocks noGrp="1"/>
          </p:cNvSpPr>
          <p:nvPr>
            <p:ph type="body" sz="quarter" idx="10" hasCustomPrompt="1"/>
          </p:nvPr>
        </p:nvSpPr>
        <p:spPr>
          <a:xfrm>
            <a:off x="475488" y="1792224"/>
            <a:ext cx="4526280" cy="1421928"/>
          </a:xfrm>
        </p:spPr>
        <p:txBody>
          <a:bodyPr anchor="ctr" anchorCtr="0">
            <a:spAutoFit/>
          </a:bodyPr>
          <a:lstStyle>
            <a:lvl1pPr marL="0" indent="0">
              <a:lnSpc>
                <a:spcPct val="80000"/>
              </a:lnSpc>
              <a:spcBef>
                <a:spcPts val="0"/>
              </a:spcBef>
              <a:buNone/>
              <a:defRPr sz="5400" b="1" i="0" spc="-100" baseline="0">
                <a:solidFill>
                  <a:schemeClr val="tx1"/>
                </a:solidFill>
                <a:latin typeface="Arial" panose="020B0604020202020204" pitchFamily="34" charset="0"/>
                <a:cs typeface="Arial" panose="020B0604020202020204" pitchFamily="34" charset="0"/>
              </a:defRPr>
            </a:lvl1pPr>
          </a:lstStyle>
          <a:p>
            <a:pPr lvl="0"/>
            <a:r>
              <a:rPr lang="en-US" dirty="0"/>
              <a:t>Section Title on Blue</a:t>
            </a:r>
          </a:p>
        </p:txBody>
      </p:sp>
    </p:spTree>
    <p:extLst>
      <p:ext uri="{BB962C8B-B14F-4D97-AF65-F5344CB8AC3E}">
        <p14:creationId xmlns:p14="http://schemas.microsoft.com/office/powerpoint/2010/main" val="2377268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_Dark Grey">
    <p:spTree>
      <p:nvGrpSpPr>
        <p:cNvPr id="1" name=""/>
        <p:cNvGrpSpPr/>
        <p:nvPr/>
      </p:nvGrpSpPr>
      <p:grpSpPr>
        <a:xfrm>
          <a:off x="0" y="0"/>
          <a:ext cx="0" cy="0"/>
          <a:chOff x="0" y="0"/>
          <a:chExt cx="0" cy="0"/>
        </a:xfrm>
      </p:grpSpPr>
      <p:sp>
        <p:nvSpPr>
          <p:cNvPr id="7" name="Google Shape;1843;p277">
            <a:extLst>
              <a:ext uri="{FF2B5EF4-FFF2-40B4-BE49-F238E27FC236}">
                <a16:creationId xmlns:a16="http://schemas.microsoft.com/office/drawing/2014/main" xmlns="" id="{8378E6F6-12CA-DE41-BC81-84CD2009C903}"/>
              </a:ext>
            </a:extLst>
          </p:cNvPr>
          <p:cNvSpPr/>
          <p:nvPr userDrawn="1"/>
        </p:nvSpPr>
        <p:spPr>
          <a:xfrm>
            <a:off x="0" y="-1"/>
            <a:ext cx="9144000" cy="4884822"/>
          </a:xfrm>
          <a:prstGeom prst="rect">
            <a:avLst/>
          </a:prstGeom>
          <a:gradFill>
            <a:gsLst>
              <a:gs pos="0">
                <a:srgbClr val="282828"/>
              </a:gs>
              <a:gs pos="100000">
                <a:srgbClr val="0A0A0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pic>
        <p:nvPicPr>
          <p:cNvPr id="8" name="Picture 7">
            <a:extLst>
              <a:ext uri="{FF2B5EF4-FFF2-40B4-BE49-F238E27FC236}">
                <a16:creationId xmlns:a16="http://schemas.microsoft.com/office/drawing/2014/main" xmlns="" id="{F3C6743C-75D8-E34C-B878-C58BA610F96B}"/>
              </a:ext>
            </a:extLst>
          </p:cNvPr>
          <p:cNvPicPr>
            <a:picLocks noChangeAspect="1"/>
          </p:cNvPicPr>
          <p:nvPr userDrawn="1"/>
        </p:nvPicPr>
        <p:blipFill rotWithShape="1">
          <a:blip r:embed="rId2" cstate="print">
            <a:alphaModFix amt="7000"/>
            <a:extLst>
              <a:ext uri="{28A0092B-C50C-407E-A947-70E740481C1C}">
                <a14:useLocalDpi xmlns:a14="http://schemas.microsoft.com/office/drawing/2010/main"/>
              </a:ext>
            </a:extLst>
          </a:blip>
          <a:srcRect b="5253"/>
          <a:stretch/>
        </p:blipFill>
        <p:spPr>
          <a:xfrm>
            <a:off x="9144" y="6064"/>
            <a:ext cx="9153144" cy="4878204"/>
          </a:xfrm>
          <a:prstGeom prst="rect">
            <a:avLst/>
          </a:prstGeom>
        </p:spPr>
      </p:pic>
      <p:sp>
        <p:nvSpPr>
          <p:cNvPr id="9" name="Text Placeholder 5">
            <a:extLst>
              <a:ext uri="{FF2B5EF4-FFF2-40B4-BE49-F238E27FC236}">
                <a16:creationId xmlns:a16="http://schemas.microsoft.com/office/drawing/2014/main" xmlns="" id="{C7A3E207-B796-8D4C-99BD-25228FEF01D0}"/>
              </a:ext>
            </a:extLst>
          </p:cNvPr>
          <p:cNvSpPr>
            <a:spLocks noGrp="1"/>
          </p:cNvSpPr>
          <p:nvPr>
            <p:ph type="body" sz="quarter" idx="10" hasCustomPrompt="1"/>
          </p:nvPr>
        </p:nvSpPr>
        <p:spPr>
          <a:xfrm>
            <a:off x="475488" y="1792224"/>
            <a:ext cx="4526280" cy="1421928"/>
          </a:xfrm>
        </p:spPr>
        <p:txBody>
          <a:bodyPr anchor="ctr" anchorCtr="0">
            <a:spAutoFit/>
          </a:bodyPr>
          <a:lstStyle>
            <a:lvl1pPr marL="0" indent="0">
              <a:lnSpc>
                <a:spcPct val="80000"/>
              </a:lnSpc>
              <a:spcBef>
                <a:spcPts val="0"/>
              </a:spcBef>
              <a:buNone/>
              <a:defRPr sz="5400" b="1" i="0" spc="-100" baseline="0">
                <a:latin typeface="Arial" panose="020B0604020202020204" pitchFamily="34" charset="0"/>
                <a:cs typeface="Arial" panose="020B0604020202020204" pitchFamily="34" charset="0"/>
              </a:defRPr>
            </a:lvl1pPr>
          </a:lstStyle>
          <a:p>
            <a:pPr lvl="0"/>
            <a:r>
              <a:rPr lang="en-US" dirty="0"/>
              <a:t>Section Title on Dark Grey</a:t>
            </a:r>
          </a:p>
        </p:txBody>
      </p:sp>
    </p:spTree>
    <p:extLst>
      <p:ext uri="{BB962C8B-B14F-4D97-AF65-F5344CB8AC3E}">
        <p14:creationId xmlns:p14="http://schemas.microsoft.com/office/powerpoint/2010/main" val="337916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977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Dark Grey">
    <p:spTree>
      <p:nvGrpSpPr>
        <p:cNvPr id="1" name=""/>
        <p:cNvGrpSpPr/>
        <p:nvPr/>
      </p:nvGrpSpPr>
      <p:grpSpPr>
        <a:xfrm>
          <a:off x="0" y="0"/>
          <a:ext cx="0" cy="0"/>
          <a:chOff x="0" y="0"/>
          <a:chExt cx="0" cy="0"/>
        </a:xfrm>
      </p:grpSpPr>
      <p:sp>
        <p:nvSpPr>
          <p:cNvPr id="6" name="Google Shape;1843;p277">
            <a:extLst>
              <a:ext uri="{FF2B5EF4-FFF2-40B4-BE49-F238E27FC236}">
                <a16:creationId xmlns:a16="http://schemas.microsoft.com/office/drawing/2014/main" xmlns="" id="{33199A9E-4BB5-BE4E-9400-E14FE3137416}"/>
              </a:ext>
            </a:extLst>
          </p:cNvPr>
          <p:cNvSpPr/>
          <p:nvPr userDrawn="1"/>
        </p:nvSpPr>
        <p:spPr>
          <a:xfrm>
            <a:off x="0" y="-1"/>
            <a:ext cx="9144000" cy="4884822"/>
          </a:xfrm>
          <a:prstGeom prst="rect">
            <a:avLst/>
          </a:prstGeom>
          <a:gradFill>
            <a:gsLst>
              <a:gs pos="0">
                <a:srgbClr val="282828"/>
              </a:gs>
              <a:gs pos="100000">
                <a:srgbClr val="0A0A0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t" anchorCtr="0">
            <a:noAutofit/>
          </a:bodyPr>
          <a:lstStyle>
            <a:lvl1pPr>
              <a:defRPr>
                <a:solidFill>
                  <a:schemeClr val="bg1"/>
                </a:solidFill>
              </a:defRPr>
            </a:lvl1pPr>
          </a:lstStyle>
          <a:p>
            <a:r>
              <a:rPr lang="en-US" dirty="0"/>
              <a:t>Click to edit Master title style</a:t>
            </a:r>
          </a:p>
        </p:txBody>
      </p:sp>
      <p:sp>
        <p:nvSpPr>
          <p:cNvPr id="7" name="Text Placeholder 6"/>
          <p:cNvSpPr>
            <a:spLocks noGrp="1"/>
          </p:cNvSpPr>
          <p:nvPr>
            <p:ph type="body" sz="quarter" idx="11"/>
          </p:nvPr>
        </p:nvSpPr>
        <p:spPr>
          <a:xfrm>
            <a:off x="457200" y="1343025"/>
            <a:ext cx="8229600" cy="2894013"/>
          </a:xfrm>
        </p:spPr>
        <p:txBody>
          <a:bodyPr/>
          <a:lstStyle>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a:extLst>
              <a:ext uri="{FF2B5EF4-FFF2-40B4-BE49-F238E27FC236}">
                <a16:creationId xmlns:a16="http://schemas.microsoft.com/office/drawing/2014/main" xmlns="" id="{85505F43-CD05-E74B-8EBE-2562433F21D7}"/>
              </a:ext>
            </a:extLst>
          </p:cNvPr>
          <p:cNvSpPr>
            <a:spLocks noGrp="1"/>
          </p:cNvSpPr>
          <p:nvPr>
            <p:ph type="body" sz="quarter" idx="12" hasCustomPrompt="1"/>
          </p:nvPr>
        </p:nvSpPr>
        <p:spPr>
          <a:xfrm>
            <a:off x="457200" y="4581652"/>
            <a:ext cx="8321675" cy="292100"/>
          </a:xfrm>
        </p:spPr>
        <p:txBody>
          <a:bodyPr bIns="91440" anchor="b" anchorCtr="0"/>
          <a:lstStyle>
            <a:lvl1pPr>
              <a:defRPr sz="650">
                <a:solidFill>
                  <a:schemeClr val="bg1">
                    <a:lumMod val="75000"/>
                  </a:schemeClr>
                </a:solidFill>
              </a:defRPr>
            </a:lvl1pPr>
          </a:lstStyle>
          <a:p>
            <a:pPr lvl="0"/>
            <a:r>
              <a:rPr lang="en-US" dirty="0"/>
              <a:t>Optional footnote</a:t>
            </a:r>
          </a:p>
        </p:txBody>
      </p:sp>
    </p:spTree>
    <p:extLst>
      <p:ext uri="{BB962C8B-B14F-4D97-AF65-F5344CB8AC3E}">
        <p14:creationId xmlns:p14="http://schemas.microsoft.com/office/powerpoint/2010/main" val="816086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t" anchorCtr="0">
            <a:noAutofit/>
          </a:bodyPr>
          <a:lstStyle/>
          <a:p>
            <a:r>
              <a:rPr lang="en-US" dirty="0"/>
              <a:t>Click to edit Master title style</a:t>
            </a:r>
          </a:p>
        </p:txBody>
      </p:sp>
      <p:sp>
        <p:nvSpPr>
          <p:cNvPr id="7" name="Text Placeholder 6"/>
          <p:cNvSpPr>
            <a:spLocks noGrp="1"/>
          </p:cNvSpPr>
          <p:nvPr>
            <p:ph type="body" sz="quarter" idx="11"/>
          </p:nvPr>
        </p:nvSpPr>
        <p:spPr>
          <a:xfrm>
            <a:off x="457200" y="1343025"/>
            <a:ext cx="8229600" cy="28940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a:extLst>
              <a:ext uri="{FF2B5EF4-FFF2-40B4-BE49-F238E27FC236}">
                <a16:creationId xmlns:a16="http://schemas.microsoft.com/office/drawing/2014/main" xmlns="" id="{85505F43-CD05-E74B-8EBE-2562433F21D7}"/>
              </a:ext>
            </a:extLst>
          </p:cNvPr>
          <p:cNvSpPr>
            <a:spLocks noGrp="1"/>
          </p:cNvSpPr>
          <p:nvPr>
            <p:ph type="body" sz="quarter" idx="12" hasCustomPrompt="1"/>
          </p:nvPr>
        </p:nvSpPr>
        <p:spPr>
          <a:xfrm>
            <a:off x="457200" y="4581652"/>
            <a:ext cx="8321675" cy="292100"/>
          </a:xfrm>
        </p:spPr>
        <p:txBody>
          <a:bodyPr bIns="91440" anchor="b" anchorCtr="0"/>
          <a:lstStyle>
            <a:lvl1pPr>
              <a:defRPr sz="650">
                <a:solidFill>
                  <a:schemeClr val="accent6">
                    <a:lumMod val="50000"/>
                    <a:lumOff val="50000"/>
                  </a:schemeClr>
                </a:solidFill>
              </a:defRPr>
            </a:lvl1pPr>
          </a:lstStyle>
          <a:p>
            <a:pPr lvl="0"/>
            <a:r>
              <a:rPr lang="en-US" dirty="0"/>
              <a:t>Optional footnote</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ngle Metric">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xmlns="" id="{53C245B2-CD94-284C-874B-143B0B3CA8E3}"/>
              </a:ext>
            </a:extLst>
          </p:cNvPr>
          <p:cNvSpPr>
            <a:spLocks noGrp="1"/>
          </p:cNvSpPr>
          <p:nvPr>
            <p:ph type="body" sz="quarter" idx="10" hasCustomPrompt="1"/>
          </p:nvPr>
        </p:nvSpPr>
        <p:spPr>
          <a:xfrm>
            <a:off x="457200" y="2002536"/>
            <a:ext cx="3877056" cy="1179576"/>
          </a:xfrm>
        </p:spPr>
        <p:txBody>
          <a:bodyPr anchor="t" anchorCtr="0">
            <a:spAutoFit/>
          </a:bodyPr>
          <a:lstStyle>
            <a:lvl1pPr marL="0" indent="0">
              <a:lnSpc>
                <a:spcPct val="87000"/>
              </a:lnSpc>
              <a:spcBef>
                <a:spcPts val="0"/>
              </a:spcBef>
              <a:buNone/>
              <a:defRPr sz="4000" b="1" i="0" spc="-150" baseline="0">
                <a:latin typeface="Arial" panose="020B0604020202020204" pitchFamily="34" charset="0"/>
                <a:cs typeface="Arial" panose="020B0604020202020204" pitchFamily="34" charset="0"/>
              </a:defRPr>
            </a:lvl1pPr>
          </a:lstStyle>
          <a:p>
            <a:pPr lvl="0"/>
            <a:r>
              <a:rPr lang="en-US" dirty="0"/>
              <a:t>Describe the metric here </a:t>
            </a:r>
          </a:p>
        </p:txBody>
      </p:sp>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457200" y="950975"/>
            <a:ext cx="2648482" cy="1126462"/>
          </a:xfrm>
        </p:spPr>
        <p:txBody>
          <a:bodyPr wrap="none" anchor="t" anchorCtr="0">
            <a:spAutoFit/>
          </a:bodyPr>
          <a:lstStyle>
            <a:lvl1pPr marL="0" indent="0">
              <a:lnSpc>
                <a:spcPct val="70000"/>
              </a:lnSpc>
              <a:spcBef>
                <a:spcPts val="0"/>
              </a:spcBef>
              <a:buNone/>
              <a:defRPr sz="9600" b="1" i="0">
                <a:solidFill>
                  <a:srgbClr val="B7D108"/>
                </a:solidFill>
                <a:latin typeface="Arial" panose="020B0604020202020204" pitchFamily="34" charset="0"/>
                <a:cs typeface="Arial" panose="020B0604020202020204" pitchFamily="34" charset="0"/>
              </a:defRPr>
            </a:lvl1pPr>
          </a:lstStyle>
          <a:p>
            <a:pPr lvl="0"/>
            <a:r>
              <a:rPr lang="en-US" dirty="0"/>
              <a:t>99%</a:t>
            </a:r>
          </a:p>
        </p:txBody>
      </p:sp>
      <p:sp>
        <p:nvSpPr>
          <p:cNvPr id="13" name="Text Placeholder 23">
            <a:extLst>
              <a:ext uri="{FF2B5EF4-FFF2-40B4-BE49-F238E27FC236}">
                <a16:creationId xmlns:a16="http://schemas.microsoft.com/office/drawing/2014/main" xmlns="" id="{D7E836A0-2636-B544-B88A-C7F8669C5147}"/>
              </a:ext>
            </a:extLst>
          </p:cNvPr>
          <p:cNvSpPr>
            <a:spLocks noGrp="1"/>
          </p:cNvSpPr>
          <p:nvPr>
            <p:ph type="body" sz="quarter" idx="16" hasCustomPrompt="1"/>
          </p:nvPr>
        </p:nvSpPr>
        <p:spPr>
          <a:xfrm>
            <a:off x="457200" y="3172968"/>
            <a:ext cx="3008376" cy="640080"/>
          </a:xfrm>
        </p:spPr>
        <p:txBody>
          <a:bodyPr>
            <a:spAutoFit/>
          </a:bodyPr>
          <a:lstStyle>
            <a:lvl1pPr marL="0" indent="0">
              <a:lnSpc>
                <a:spcPct val="130000"/>
              </a:lnSpc>
              <a:spcBef>
                <a:spcPts val="0"/>
              </a:spcBef>
              <a:buNone/>
              <a:defRPr sz="1400">
                <a:solidFill>
                  <a:schemeClr val="tx1"/>
                </a:solidFill>
                <a:latin typeface="Georgia" panose="02040502050405020303" pitchFamily="18" charset="0"/>
              </a:defRPr>
            </a:lvl1pPr>
          </a:lstStyle>
          <a:p>
            <a:pPr lvl="0"/>
            <a:r>
              <a:rPr lang="en-US" dirty="0"/>
              <a:t>Anything more detail you want to add about this metric? It goes here.</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metric, small titl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xmlns="" id="{53C245B2-CD94-284C-874B-143B0B3CA8E3}"/>
              </a:ext>
            </a:extLst>
          </p:cNvPr>
          <p:cNvSpPr>
            <a:spLocks noGrp="1"/>
          </p:cNvSpPr>
          <p:nvPr>
            <p:ph type="body" sz="quarter" idx="10" hasCustomPrompt="1"/>
          </p:nvPr>
        </p:nvSpPr>
        <p:spPr>
          <a:xfrm>
            <a:off x="557784" y="2551176"/>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cxnSp>
        <p:nvCxnSpPr>
          <p:cNvPr id="19" name="Straight Connector 18">
            <a:extLst>
              <a:ext uri="{FF2B5EF4-FFF2-40B4-BE49-F238E27FC236}">
                <a16:creationId xmlns:a16="http://schemas.microsoft.com/office/drawing/2014/main" xmlns="" id="{CB635781-5D33-AA4C-8E91-3C810E1EB978}"/>
              </a:ext>
            </a:extLst>
          </p:cNvPr>
          <p:cNvCxnSpPr/>
          <p:nvPr userDrawn="1"/>
        </p:nvCxnSpPr>
        <p:spPr>
          <a:xfrm>
            <a:off x="460723" y="1738092"/>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xmlns="" id="{4F0D5580-68B1-C348-81F8-1EE4EA1ED9ED}"/>
              </a:ext>
            </a:extLst>
          </p:cNvPr>
          <p:cNvCxnSpPr/>
          <p:nvPr userDrawn="1"/>
        </p:nvCxnSpPr>
        <p:spPr>
          <a:xfrm>
            <a:off x="2672713" y="1745919"/>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3" name="Text Placeholder 2">
            <a:extLst>
              <a:ext uri="{FF2B5EF4-FFF2-40B4-BE49-F238E27FC236}">
                <a16:creationId xmlns:a16="http://schemas.microsoft.com/office/drawing/2014/main" xmlns="" id="{A0C441B8-59CE-0B41-9FBF-8AA5C0D1F065}"/>
              </a:ext>
            </a:extLst>
          </p:cNvPr>
          <p:cNvSpPr>
            <a:spLocks noGrp="1"/>
          </p:cNvSpPr>
          <p:nvPr>
            <p:ph type="body" sz="quarter" idx="13" hasCustomPrompt="1"/>
          </p:nvPr>
        </p:nvSpPr>
        <p:spPr>
          <a:xfrm>
            <a:off x="338328" y="1152144"/>
            <a:ext cx="3584448" cy="320040"/>
          </a:xfrm>
        </p:spPr>
        <p:txBody>
          <a:bodyPr wrap="square">
            <a:spAutoFit/>
          </a:bodyPr>
          <a:lstStyle>
            <a:lvl1pPr marL="0" indent="0">
              <a:lnSpc>
                <a:spcPct val="80000"/>
              </a:lnSpc>
              <a:spcBef>
                <a:spcPts val="0"/>
              </a:spcBef>
              <a:buNone/>
              <a:defRPr sz="1800" i="1">
                <a:solidFill>
                  <a:srgbClr val="B7D108"/>
                </a:solidFill>
                <a:latin typeface="Georgia" panose="02040502050405020303" pitchFamily="18" charset="0"/>
              </a:defRPr>
            </a:lvl1pPr>
          </a:lstStyle>
          <a:p>
            <a:pPr lvl="0"/>
            <a:r>
              <a:rPr lang="en-US" dirty="0"/>
              <a:t>Title if Needed</a:t>
            </a:r>
          </a:p>
        </p:txBody>
      </p:sp>
      <p:sp>
        <p:nvSpPr>
          <p:cNvPr id="28" name="Text Placeholder 5">
            <a:extLst>
              <a:ext uri="{FF2B5EF4-FFF2-40B4-BE49-F238E27FC236}">
                <a16:creationId xmlns:a16="http://schemas.microsoft.com/office/drawing/2014/main" xmlns="" id="{ED3ECD07-6234-234D-AAF8-C6B1460D39D9}"/>
              </a:ext>
            </a:extLst>
          </p:cNvPr>
          <p:cNvSpPr>
            <a:spLocks noGrp="1"/>
          </p:cNvSpPr>
          <p:nvPr>
            <p:ph type="body" sz="quarter" idx="14" hasCustomPrompt="1"/>
          </p:nvPr>
        </p:nvSpPr>
        <p:spPr>
          <a:xfrm>
            <a:off x="2769773" y="2560320"/>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27" name="Text Placeholder 5">
            <a:extLst>
              <a:ext uri="{FF2B5EF4-FFF2-40B4-BE49-F238E27FC236}">
                <a16:creationId xmlns:a16="http://schemas.microsoft.com/office/drawing/2014/main" xmlns="" id="{9CB6AF03-A629-9747-ACCB-1A3BBD9A13F8}"/>
              </a:ext>
            </a:extLst>
          </p:cNvPr>
          <p:cNvSpPr>
            <a:spLocks noGrp="1"/>
          </p:cNvSpPr>
          <p:nvPr>
            <p:ph type="body" sz="quarter" idx="11" hasCustomPrompt="1"/>
          </p:nvPr>
        </p:nvSpPr>
        <p:spPr>
          <a:xfrm>
            <a:off x="557784" y="190195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sz="5400" dirty="0"/>
              <a:t>99%</a:t>
            </a:r>
            <a:endParaRPr lang="en-US" dirty="0"/>
          </a:p>
        </p:txBody>
      </p:sp>
      <p:sp>
        <p:nvSpPr>
          <p:cNvPr id="30" name="Text Placeholder 5">
            <a:extLst>
              <a:ext uri="{FF2B5EF4-FFF2-40B4-BE49-F238E27FC236}">
                <a16:creationId xmlns:a16="http://schemas.microsoft.com/office/drawing/2014/main" xmlns="" id="{119059BB-D211-954F-B505-AECF0FFF712D}"/>
              </a:ext>
            </a:extLst>
          </p:cNvPr>
          <p:cNvSpPr>
            <a:spLocks noGrp="1"/>
          </p:cNvSpPr>
          <p:nvPr>
            <p:ph type="body" sz="quarter" idx="17" hasCustomPrompt="1"/>
          </p:nvPr>
        </p:nvSpPr>
        <p:spPr>
          <a:xfrm>
            <a:off x="2770632" y="1911096"/>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sz="5400" dirty="0"/>
              <a:t>2x</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metric, big titl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xmlns="" id="{53C245B2-CD94-284C-874B-143B0B3CA8E3}"/>
              </a:ext>
            </a:extLst>
          </p:cNvPr>
          <p:cNvSpPr>
            <a:spLocks noGrp="1"/>
          </p:cNvSpPr>
          <p:nvPr>
            <p:ph type="body" sz="quarter" idx="10" hasCustomPrompt="1"/>
          </p:nvPr>
        </p:nvSpPr>
        <p:spPr>
          <a:xfrm>
            <a:off x="676656" y="3099816"/>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28" name="Text Placeholder 5">
            <a:extLst>
              <a:ext uri="{FF2B5EF4-FFF2-40B4-BE49-F238E27FC236}">
                <a16:creationId xmlns:a16="http://schemas.microsoft.com/office/drawing/2014/main" xmlns="" id="{ED3ECD07-6234-234D-AAF8-C6B1460D39D9}"/>
              </a:ext>
            </a:extLst>
          </p:cNvPr>
          <p:cNvSpPr>
            <a:spLocks noGrp="1"/>
          </p:cNvSpPr>
          <p:nvPr>
            <p:ph type="body" sz="quarter" idx="14" hasCustomPrompt="1"/>
          </p:nvPr>
        </p:nvSpPr>
        <p:spPr>
          <a:xfrm>
            <a:off x="2889503" y="3108960"/>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29" name="Text Placeholder 5">
            <a:extLst>
              <a:ext uri="{FF2B5EF4-FFF2-40B4-BE49-F238E27FC236}">
                <a16:creationId xmlns:a16="http://schemas.microsoft.com/office/drawing/2014/main" xmlns="" id="{1FFDB968-942D-7341-B3D4-51912463403F}"/>
              </a:ext>
            </a:extLst>
          </p:cNvPr>
          <p:cNvSpPr>
            <a:spLocks noGrp="1"/>
          </p:cNvSpPr>
          <p:nvPr>
            <p:ph type="body" sz="quarter" idx="15" hasCustomPrompt="1"/>
          </p:nvPr>
        </p:nvSpPr>
        <p:spPr>
          <a:xfrm>
            <a:off x="2889502" y="2459735"/>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sp>
        <p:nvSpPr>
          <p:cNvPr id="13" name="Text Placeholder 5">
            <a:extLst>
              <a:ext uri="{FF2B5EF4-FFF2-40B4-BE49-F238E27FC236}">
                <a16:creationId xmlns:a16="http://schemas.microsoft.com/office/drawing/2014/main" xmlns="" id="{343E602F-450B-9243-B2E4-A55C7777C246}"/>
              </a:ext>
            </a:extLst>
          </p:cNvPr>
          <p:cNvSpPr>
            <a:spLocks noGrp="1"/>
          </p:cNvSpPr>
          <p:nvPr>
            <p:ph type="body" sz="quarter" idx="16" hasCustomPrompt="1"/>
          </p:nvPr>
        </p:nvSpPr>
        <p:spPr>
          <a:xfrm>
            <a:off x="457200" y="758952"/>
            <a:ext cx="5943600" cy="1179576"/>
          </a:xfrm>
        </p:spPr>
        <p:txBody>
          <a:bodyPr anchor="t" anchorCtr="0">
            <a:spAutoFit/>
          </a:bodyPr>
          <a:lstStyle>
            <a:lvl1pPr marL="0" indent="0">
              <a:lnSpc>
                <a:spcPct val="87000"/>
              </a:lnSpc>
              <a:spcBef>
                <a:spcPts val="0"/>
              </a:spcBef>
              <a:buNone/>
              <a:defRPr sz="4000" b="1" i="0" spc="-100" baseline="0">
                <a:solidFill>
                  <a:schemeClr val="tx1"/>
                </a:solidFill>
                <a:latin typeface="Arial" panose="020B0604020202020204" pitchFamily="34" charset="0"/>
                <a:cs typeface="Arial" panose="020B0604020202020204" pitchFamily="34" charset="0"/>
              </a:defRPr>
            </a:lvl1pPr>
          </a:lstStyle>
          <a:p>
            <a:pPr lvl="0"/>
            <a:r>
              <a:rPr lang="en-US" dirty="0"/>
              <a:t>Big statement followed by metrics.</a:t>
            </a:r>
          </a:p>
        </p:txBody>
      </p:sp>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676656" y="245059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cxnSp>
        <p:nvCxnSpPr>
          <p:cNvPr id="16" name="Straight Connector 15">
            <a:extLst>
              <a:ext uri="{FF2B5EF4-FFF2-40B4-BE49-F238E27FC236}">
                <a16:creationId xmlns:a16="http://schemas.microsoft.com/office/drawing/2014/main" xmlns="" id="{878F9737-B867-304D-92D8-E9D79B68F769}"/>
              </a:ext>
            </a:extLst>
          </p:cNvPr>
          <p:cNvCxnSpPr/>
          <p:nvPr userDrawn="1"/>
        </p:nvCxnSpPr>
        <p:spPr>
          <a:xfrm>
            <a:off x="577136" y="2288435"/>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xmlns="" id="{6681B70A-41B7-854D-A474-9CA2DE84570B}"/>
              </a:ext>
            </a:extLst>
          </p:cNvPr>
          <p:cNvCxnSpPr/>
          <p:nvPr userDrawn="1"/>
        </p:nvCxnSpPr>
        <p:spPr>
          <a:xfrm>
            <a:off x="2789126" y="2296262"/>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metrics, small title">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557783" y="190195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sp>
        <p:nvSpPr>
          <p:cNvPr id="3" name="Text Placeholder 2">
            <a:extLst>
              <a:ext uri="{FF2B5EF4-FFF2-40B4-BE49-F238E27FC236}">
                <a16:creationId xmlns:a16="http://schemas.microsoft.com/office/drawing/2014/main" xmlns="" id="{A0C441B8-59CE-0B41-9FBF-8AA5C0D1F065}"/>
              </a:ext>
            </a:extLst>
          </p:cNvPr>
          <p:cNvSpPr>
            <a:spLocks noGrp="1"/>
          </p:cNvSpPr>
          <p:nvPr>
            <p:ph type="body" sz="quarter" idx="13" hasCustomPrompt="1"/>
          </p:nvPr>
        </p:nvSpPr>
        <p:spPr>
          <a:xfrm>
            <a:off x="338328" y="1143000"/>
            <a:ext cx="3584448" cy="320040"/>
          </a:xfrm>
        </p:spPr>
        <p:txBody>
          <a:bodyPr>
            <a:spAutoFit/>
          </a:bodyPr>
          <a:lstStyle>
            <a:lvl1pPr marL="0" indent="0">
              <a:lnSpc>
                <a:spcPct val="80000"/>
              </a:lnSpc>
              <a:spcBef>
                <a:spcPts val="0"/>
              </a:spcBef>
              <a:buNone/>
              <a:defRPr sz="1800" i="1">
                <a:solidFill>
                  <a:srgbClr val="B7D108"/>
                </a:solidFill>
                <a:latin typeface="Georgia" panose="02040502050405020303" pitchFamily="18" charset="0"/>
              </a:defRPr>
            </a:lvl1pPr>
          </a:lstStyle>
          <a:p>
            <a:pPr lvl="0"/>
            <a:r>
              <a:rPr lang="en-US" dirty="0"/>
              <a:t>Title if Needed</a:t>
            </a:r>
          </a:p>
        </p:txBody>
      </p:sp>
      <p:sp>
        <p:nvSpPr>
          <p:cNvPr id="29" name="Text Placeholder 5">
            <a:extLst>
              <a:ext uri="{FF2B5EF4-FFF2-40B4-BE49-F238E27FC236}">
                <a16:creationId xmlns:a16="http://schemas.microsoft.com/office/drawing/2014/main" xmlns="" id="{1FFDB968-942D-7341-B3D4-51912463403F}"/>
              </a:ext>
            </a:extLst>
          </p:cNvPr>
          <p:cNvSpPr>
            <a:spLocks noGrp="1"/>
          </p:cNvSpPr>
          <p:nvPr>
            <p:ph type="body" sz="quarter" idx="15" hasCustomPrompt="1"/>
          </p:nvPr>
        </p:nvSpPr>
        <p:spPr>
          <a:xfrm>
            <a:off x="2770630" y="1901951"/>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cxnSp>
        <p:nvCxnSpPr>
          <p:cNvPr id="12" name="Straight Connector 11">
            <a:extLst>
              <a:ext uri="{FF2B5EF4-FFF2-40B4-BE49-F238E27FC236}">
                <a16:creationId xmlns:a16="http://schemas.microsoft.com/office/drawing/2014/main" xmlns="" id="{389E5728-9DDC-4246-B2DB-8C9D90B870E2}"/>
              </a:ext>
            </a:extLst>
          </p:cNvPr>
          <p:cNvCxnSpPr/>
          <p:nvPr userDrawn="1"/>
        </p:nvCxnSpPr>
        <p:spPr>
          <a:xfrm>
            <a:off x="452820" y="1786044"/>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xmlns="" id="{AB764A08-7BB7-D846-A0C3-800B8740CF16}"/>
              </a:ext>
            </a:extLst>
          </p:cNvPr>
          <p:cNvCxnSpPr/>
          <p:nvPr userDrawn="1"/>
        </p:nvCxnSpPr>
        <p:spPr>
          <a:xfrm>
            <a:off x="2664810" y="1793871"/>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xmlns="" id="{30CB9415-CA97-CC4C-8F2C-1798B8FC30F9}"/>
              </a:ext>
            </a:extLst>
          </p:cNvPr>
          <p:cNvCxnSpPr/>
          <p:nvPr userDrawn="1"/>
        </p:nvCxnSpPr>
        <p:spPr>
          <a:xfrm>
            <a:off x="4919770" y="1793871"/>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17" name="Text Placeholder 5">
            <a:extLst>
              <a:ext uri="{FF2B5EF4-FFF2-40B4-BE49-F238E27FC236}">
                <a16:creationId xmlns:a16="http://schemas.microsoft.com/office/drawing/2014/main" xmlns="" id="{336BEF13-94D8-F44B-BBBA-E4D98F53D9A7}"/>
              </a:ext>
            </a:extLst>
          </p:cNvPr>
          <p:cNvSpPr>
            <a:spLocks noGrp="1"/>
          </p:cNvSpPr>
          <p:nvPr>
            <p:ph type="body" sz="quarter" idx="17" hasCustomPrompt="1"/>
          </p:nvPr>
        </p:nvSpPr>
        <p:spPr>
          <a:xfrm>
            <a:off x="5020055" y="1947671"/>
            <a:ext cx="1300356"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57k</a:t>
            </a:r>
          </a:p>
        </p:txBody>
      </p:sp>
      <p:sp>
        <p:nvSpPr>
          <p:cNvPr id="20" name="Text Placeholder 5">
            <a:extLst>
              <a:ext uri="{FF2B5EF4-FFF2-40B4-BE49-F238E27FC236}">
                <a16:creationId xmlns:a16="http://schemas.microsoft.com/office/drawing/2014/main" xmlns="" id="{D603CD77-74A0-9348-8826-4B7B6E67C3B3}"/>
              </a:ext>
            </a:extLst>
          </p:cNvPr>
          <p:cNvSpPr>
            <a:spLocks noGrp="1"/>
          </p:cNvSpPr>
          <p:nvPr>
            <p:ph type="body" sz="quarter" idx="19" hasCustomPrompt="1"/>
          </p:nvPr>
        </p:nvSpPr>
        <p:spPr>
          <a:xfrm>
            <a:off x="557783" y="2630002"/>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23" name="Text Placeholder 5">
            <a:extLst>
              <a:ext uri="{FF2B5EF4-FFF2-40B4-BE49-F238E27FC236}">
                <a16:creationId xmlns:a16="http://schemas.microsoft.com/office/drawing/2014/main" xmlns="" id="{6ACB531E-E266-5A45-8FFB-7C9708B46AC9}"/>
              </a:ext>
            </a:extLst>
          </p:cNvPr>
          <p:cNvSpPr>
            <a:spLocks noGrp="1"/>
          </p:cNvSpPr>
          <p:nvPr>
            <p:ph type="body" sz="quarter" idx="20" hasCustomPrompt="1"/>
          </p:nvPr>
        </p:nvSpPr>
        <p:spPr>
          <a:xfrm>
            <a:off x="2768626" y="2621703"/>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1" name="Text Placeholder 5">
            <a:extLst>
              <a:ext uri="{FF2B5EF4-FFF2-40B4-BE49-F238E27FC236}">
                <a16:creationId xmlns:a16="http://schemas.microsoft.com/office/drawing/2014/main" xmlns="" id="{24F8F889-7D56-3A46-B498-F311A430DF49}"/>
              </a:ext>
            </a:extLst>
          </p:cNvPr>
          <p:cNvSpPr>
            <a:spLocks noGrp="1"/>
          </p:cNvSpPr>
          <p:nvPr>
            <p:ph type="body" sz="quarter" idx="21" hasCustomPrompt="1"/>
          </p:nvPr>
        </p:nvSpPr>
        <p:spPr>
          <a:xfrm>
            <a:off x="5016287" y="2636305"/>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metrics, big title">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xmlns="" id="{77810D80-FC4D-BC49-8E32-5B792F52E131}"/>
              </a:ext>
            </a:extLst>
          </p:cNvPr>
          <p:cNvSpPr>
            <a:spLocks noGrp="1"/>
          </p:cNvSpPr>
          <p:nvPr>
            <p:ph type="body" sz="quarter" idx="18" hasCustomPrompt="1"/>
          </p:nvPr>
        </p:nvSpPr>
        <p:spPr>
          <a:xfrm>
            <a:off x="457200" y="758952"/>
            <a:ext cx="5943600" cy="1179576"/>
          </a:xfrm>
        </p:spPr>
        <p:txBody>
          <a:bodyPr anchor="t" anchorCtr="0">
            <a:spAutoFit/>
          </a:bodyPr>
          <a:lstStyle>
            <a:lvl1pPr marL="0" indent="0">
              <a:lnSpc>
                <a:spcPct val="87000"/>
              </a:lnSpc>
              <a:spcBef>
                <a:spcPts val="0"/>
              </a:spcBef>
              <a:buNone/>
              <a:defRPr sz="4000" b="1" i="0" spc="-100" baseline="0">
                <a:solidFill>
                  <a:schemeClr val="tx1"/>
                </a:solidFill>
                <a:latin typeface="Arial" panose="020B0604020202020204" pitchFamily="34" charset="0"/>
                <a:cs typeface="Arial" panose="020B0604020202020204" pitchFamily="34" charset="0"/>
              </a:defRPr>
            </a:lvl1pPr>
          </a:lstStyle>
          <a:p>
            <a:pPr lvl="0"/>
            <a:r>
              <a:rPr lang="en-US" dirty="0"/>
              <a:t>Big statement followed by metrics</a:t>
            </a:r>
          </a:p>
        </p:txBody>
      </p:sp>
      <p:sp>
        <p:nvSpPr>
          <p:cNvPr id="24" name="Text Placeholder 5">
            <a:extLst>
              <a:ext uri="{FF2B5EF4-FFF2-40B4-BE49-F238E27FC236}">
                <a16:creationId xmlns:a16="http://schemas.microsoft.com/office/drawing/2014/main" xmlns="" id="{FD4D42BF-3D22-E54D-9D0C-55EFF7A47970}"/>
              </a:ext>
            </a:extLst>
          </p:cNvPr>
          <p:cNvSpPr>
            <a:spLocks noGrp="1"/>
          </p:cNvSpPr>
          <p:nvPr>
            <p:ph type="body" sz="quarter" idx="15" hasCustomPrompt="1"/>
          </p:nvPr>
        </p:nvSpPr>
        <p:spPr>
          <a:xfrm>
            <a:off x="2889502" y="2459735"/>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sp>
        <p:nvSpPr>
          <p:cNvPr id="25" name="Text Placeholder 5">
            <a:extLst>
              <a:ext uri="{FF2B5EF4-FFF2-40B4-BE49-F238E27FC236}">
                <a16:creationId xmlns:a16="http://schemas.microsoft.com/office/drawing/2014/main" xmlns="" id="{F33B51E7-AF9C-F145-8C99-5CDDB6A184BF}"/>
              </a:ext>
            </a:extLst>
          </p:cNvPr>
          <p:cNvSpPr>
            <a:spLocks noGrp="1"/>
          </p:cNvSpPr>
          <p:nvPr>
            <p:ph type="body" sz="quarter" idx="11" hasCustomPrompt="1"/>
          </p:nvPr>
        </p:nvSpPr>
        <p:spPr>
          <a:xfrm>
            <a:off x="676656" y="245059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cxnSp>
        <p:nvCxnSpPr>
          <p:cNvPr id="26" name="Straight Connector 25">
            <a:extLst>
              <a:ext uri="{FF2B5EF4-FFF2-40B4-BE49-F238E27FC236}">
                <a16:creationId xmlns:a16="http://schemas.microsoft.com/office/drawing/2014/main" xmlns="" id="{C7EEB305-BC1D-9C49-8EF6-930B172FCFFE}"/>
              </a:ext>
            </a:extLst>
          </p:cNvPr>
          <p:cNvCxnSpPr/>
          <p:nvPr userDrawn="1"/>
        </p:nvCxnSpPr>
        <p:spPr>
          <a:xfrm>
            <a:off x="577136" y="2288435"/>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xmlns="" id="{50D38338-F5AB-3D49-A73E-961CB78A71FD}"/>
              </a:ext>
            </a:extLst>
          </p:cNvPr>
          <p:cNvCxnSpPr/>
          <p:nvPr userDrawn="1"/>
        </p:nvCxnSpPr>
        <p:spPr>
          <a:xfrm>
            <a:off x="2789126" y="2304288"/>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31" name="Text Placeholder 5">
            <a:extLst>
              <a:ext uri="{FF2B5EF4-FFF2-40B4-BE49-F238E27FC236}">
                <a16:creationId xmlns:a16="http://schemas.microsoft.com/office/drawing/2014/main" xmlns="" id="{F713576E-55EF-F84D-A91E-D05DE460EB71}"/>
              </a:ext>
            </a:extLst>
          </p:cNvPr>
          <p:cNvSpPr>
            <a:spLocks noGrp="1"/>
          </p:cNvSpPr>
          <p:nvPr>
            <p:ph type="body" sz="quarter" idx="20" hasCustomPrompt="1"/>
          </p:nvPr>
        </p:nvSpPr>
        <p:spPr>
          <a:xfrm>
            <a:off x="5148071" y="2459735"/>
            <a:ext cx="1300356"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57k</a:t>
            </a:r>
          </a:p>
        </p:txBody>
      </p:sp>
      <p:cxnSp>
        <p:nvCxnSpPr>
          <p:cNvPr id="32" name="Straight Connector 31">
            <a:extLst>
              <a:ext uri="{FF2B5EF4-FFF2-40B4-BE49-F238E27FC236}">
                <a16:creationId xmlns:a16="http://schemas.microsoft.com/office/drawing/2014/main" xmlns="" id="{CA1B6FC2-C658-0F4D-805F-4C83A03DAEAC}"/>
              </a:ext>
            </a:extLst>
          </p:cNvPr>
          <p:cNvCxnSpPr/>
          <p:nvPr userDrawn="1"/>
        </p:nvCxnSpPr>
        <p:spPr>
          <a:xfrm>
            <a:off x="5047488" y="2304288"/>
            <a:ext cx="0" cy="18688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23" name="Text Placeholder 5">
            <a:extLst>
              <a:ext uri="{FF2B5EF4-FFF2-40B4-BE49-F238E27FC236}">
                <a16:creationId xmlns:a16="http://schemas.microsoft.com/office/drawing/2014/main" xmlns="" id="{086B4C88-D5C2-7B48-A175-CDE2B08F7B80}"/>
              </a:ext>
            </a:extLst>
          </p:cNvPr>
          <p:cNvSpPr>
            <a:spLocks noGrp="1"/>
          </p:cNvSpPr>
          <p:nvPr>
            <p:ph type="body" sz="quarter" idx="21" hasCustomPrompt="1"/>
          </p:nvPr>
        </p:nvSpPr>
        <p:spPr>
          <a:xfrm>
            <a:off x="680137" y="3188651"/>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6" name="Text Placeholder 5">
            <a:extLst>
              <a:ext uri="{FF2B5EF4-FFF2-40B4-BE49-F238E27FC236}">
                <a16:creationId xmlns:a16="http://schemas.microsoft.com/office/drawing/2014/main" xmlns="" id="{D711355E-64F0-FC40-BC86-44944CEF860B}"/>
              </a:ext>
            </a:extLst>
          </p:cNvPr>
          <p:cNvSpPr>
            <a:spLocks noGrp="1"/>
          </p:cNvSpPr>
          <p:nvPr>
            <p:ph type="body" sz="quarter" idx="22" hasCustomPrompt="1"/>
          </p:nvPr>
        </p:nvSpPr>
        <p:spPr>
          <a:xfrm>
            <a:off x="2887333" y="3188651"/>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7" name="Text Placeholder 5">
            <a:extLst>
              <a:ext uri="{FF2B5EF4-FFF2-40B4-BE49-F238E27FC236}">
                <a16:creationId xmlns:a16="http://schemas.microsoft.com/office/drawing/2014/main" xmlns="" id="{5CBAF97C-02C0-8349-8566-6D6244FD9810}"/>
              </a:ext>
            </a:extLst>
          </p:cNvPr>
          <p:cNvSpPr>
            <a:spLocks noGrp="1"/>
          </p:cNvSpPr>
          <p:nvPr>
            <p:ph type="body" sz="quarter" idx="23" hasCustomPrompt="1"/>
          </p:nvPr>
        </p:nvSpPr>
        <p:spPr>
          <a:xfrm>
            <a:off x="5148070" y="3188651"/>
            <a:ext cx="1764792" cy="987552"/>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metrics, small title">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548639" y="1133855"/>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sp>
        <p:nvSpPr>
          <p:cNvPr id="3" name="Text Placeholder 2">
            <a:extLst>
              <a:ext uri="{FF2B5EF4-FFF2-40B4-BE49-F238E27FC236}">
                <a16:creationId xmlns:a16="http://schemas.microsoft.com/office/drawing/2014/main" xmlns="" id="{A0C441B8-59CE-0B41-9FBF-8AA5C0D1F065}"/>
              </a:ext>
            </a:extLst>
          </p:cNvPr>
          <p:cNvSpPr>
            <a:spLocks noGrp="1"/>
          </p:cNvSpPr>
          <p:nvPr>
            <p:ph type="body" sz="quarter" idx="13" hasCustomPrompt="1"/>
          </p:nvPr>
        </p:nvSpPr>
        <p:spPr>
          <a:xfrm>
            <a:off x="338328" y="411480"/>
            <a:ext cx="3584448" cy="320040"/>
          </a:xfrm>
        </p:spPr>
        <p:txBody>
          <a:bodyPr>
            <a:spAutoFit/>
          </a:bodyPr>
          <a:lstStyle>
            <a:lvl1pPr marL="0" indent="0">
              <a:lnSpc>
                <a:spcPct val="80000"/>
              </a:lnSpc>
              <a:spcBef>
                <a:spcPts val="0"/>
              </a:spcBef>
              <a:buNone/>
              <a:defRPr sz="1800" i="1">
                <a:solidFill>
                  <a:srgbClr val="B7D108"/>
                </a:solidFill>
                <a:latin typeface="Georgia" panose="02040502050405020303" pitchFamily="18" charset="0"/>
              </a:defRPr>
            </a:lvl1pPr>
          </a:lstStyle>
          <a:p>
            <a:pPr lvl="0"/>
            <a:r>
              <a:rPr lang="en-US" dirty="0"/>
              <a:t>Title if Needed</a:t>
            </a:r>
          </a:p>
        </p:txBody>
      </p:sp>
      <p:cxnSp>
        <p:nvCxnSpPr>
          <p:cNvPr id="12" name="Straight Connector 11">
            <a:extLst>
              <a:ext uri="{FF2B5EF4-FFF2-40B4-BE49-F238E27FC236}">
                <a16:creationId xmlns:a16="http://schemas.microsoft.com/office/drawing/2014/main" xmlns="" id="{B7BA7E5D-D778-6744-B026-105170073ED7}"/>
              </a:ext>
            </a:extLst>
          </p:cNvPr>
          <p:cNvCxnSpPr/>
          <p:nvPr userDrawn="1"/>
        </p:nvCxnSpPr>
        <p:spPr>
          <a:xfrm>
            <a:off x="452820" y="1013018"/>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xmlns="" id="{A1F00650-F211-0A48-BE41-EA32E6B8F736}"/>
              </a:ext>
            </a:extLst>
          </p:cNvPr>
          <p:cNvCxnSpPr/>
          <p:nvPr userDrawn="1"/>
        </p:nvCxnSpPr>
        <p:spPr>
          <a:xfrm>
            <a:off x="2664810" y="1020845"/>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18" name="Text Placeholder 5">
            <a:extLst>
              <a:ext uri="{FF2B5EF4-FFF2-40B4-BE49-F238E27FC236}">
                <a16:creationId xmlns:a16="http://schemas.microsoft.com/office/drawing/2014/main" xmlns="" id="{5B7C3883-5724-B14A-921A-24E4BB5BF49D}"/>
              </a:ext>
            </a:extLst>
          </p:cNvPr>
          <p:cNvSpPr>
            <a:spLocks noGrp="1"/>
          </p:cNvSpPr>
          <p:nvPr>
            <p:ph type="body" sz="quarter" idx="15" hasCustomPrompt="1"/>
          </p:nvPr>
        </p:nvSpPr>
        <p:spPr>
          <a:xfrm>
            <a:off x="2760628" y="1142999"/>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sp>
        <p:nvSpPr>
          <p:cNvPr id="27" name="Text Placeholder 5">
            <a:extLst>
              <a:ext uri="{FF2B5EF4-FFF2-40B4-BE49-F238E27FC236}">
                <a16:creationId xmlns:a16="http://schemas.microsoft.com/office/drawing/2014/main" xmlns="" id="{F0C5E897-F5AF-5545-AAE0-9FBD46C99934}"/>
              </a:ext>
            </a:extLst>
          </p:cNvPr>
          <p:cNvSpPr>
            <a:spLocks noGrp="1"/>
          </p:cNvSpPr>
          <p:nvPr>
            <p:ph type="body" sz="quarter" idx="17" hasCustomPrompt="1"/>
          </p:nvPr>
        </p:nvSpPr>
        <p:spPr>
          <a:xfrm>
            <a:off x="557784" y="286207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cxnSp>
        <p:nvCxnSpPr>
          <p:cNvPr id="30" name="Straight Connector 29">
            <a:extLst>
              <a:ext uri="{FF2B5EF4-FFF2-40B4-BE49-F238E27FC236}">
                <a16:creationId xmlns:a16="http://schemas.microsoft.com/office/drawing/2014/main" xmlns="" id="{45E15C0A-9071-014F-A277-9B4B9890BD28}"/>
              </a:ext>
            </a:extLst>
          </p:cNvPr>
          <p:cNvCxnSpPr/>
          <p:nvPr userDrawn="1"/>
        </p:nvCxnSpPr>
        <p:spPr>
          <a:xfrm>
            <a:off x="466344" y="2734056"/>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xmlns="" id="{EB821B5A-AA31-034E-9FA1-28C46A90E8AA}"/>
              </a:ext>
            </a:extLst>
          </p:cNvPr>
          <p:cNvCxnSpPr/>
          <p:nvPr userDrawn="1"/>
        </p:nvCxnSpPr>
        <p:spPr>
          <a:xfrm>
            <a:off x="2670048" y="2734056"/>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33" name="Text Placeholder 5">
            <a:extLst>
              <a:ext uri="{FF2B5EF4-FFF2-40B4-BE49-F238E27FC236}">
                <a16:creationId xmlns:a16="http://schemas.microsoft.com/office/drawing/2014/main" xmlns="" id="{434129A2-4DCD-8546-BBE6-9A532706672A}"/>
              </a:ext>
            </a:extLst>
          </p:cNvPr>
          <p:cNvSpPr>
            <a:spLocks noGrp="1"/>
          </p:cNvSpPr>
          <p:nvPr>
            <p:ph type="body" sz="quarter" idx="19" hasCustomPrompt="1"/>
          </p:nvPr>
        </p:nvSpPr>
        <p:spPr>
          <a:xfrm>
            <a:off x="2770631" y="2862071"/>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sp>
        <p:nvSpPr>
          <p:cNvPr id="23" name="Text Placeholder 5">
            <a:extLst>
              <a:ext uri="{FF2B5EF4-FFF2-40B4-BE49-F238E27FC236}">
                <a16:creationId xmlns:a16="http://schemas.microsoft.com/office/drawing/2014/main" xmlns="" id="{E03C8979-30C4-394E-844B-E687F290C201}"/>
              </a:ext>
            </a:extLst>
          </p:cNvPr>
          <p:cNvSpPr>
            <a:spLocks noGrp="1"/>
          </p:cNvSpPr>
          <p:nvPr>
            <p:ph type="body" sz="quarter" idx="21" hasCustomPrompt="1"/>
          </p:nvPr>
        </p:nvSpPr>
        <p:spPr>
          <a:xfrm>
            <a:off x="557783" y="3574051"/>
            <a:ext cx="2011681"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24" name="Text Placeholder 5">
            <a:extLst>
              <a:ext uri="{FF2B5EF4-FFF2-40B4-BE49-F238E27FC236}">
                <a16:creationId xmlns:a16="http://schemas.microsoft.com/office/drawing/2014/main" xmlns="" id="{DD783D6F-0AA1-684B-BF0E-E5346DA81511}"/>
              </a:ext>
            </a:extLst>
          </p:cNvPr>
          <p:cNvSpPr>
            <a:spLocks noGrp="1"/>
          </p:cNvSpPr>
          <p:nvPr>
            <p:ph type="body" sz="quarter" idx="22" hasCustomPrompt="1"/>
          </p:nvPr>
        </p:nvSpPr>
        <p:spPr>
          <a:xfrm>
            <a:off x="554947" y="1818202"/>
            <a:ext cx="2014046"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6" name="Text Placeholder 5">
            <a:extLst>
              <a:ext uri="{FF2B5EF4-FFF2-40B4-BE49-F238E27FC236}">
                <a16:creationId xmlns:a16="http://schemas.microsoft.com/office/drawing/2014/main" xmlns="" id="{276BA5B8-CE55-1D4E-93A3-8D9B88F9CB92}"/>
              </a:ext>
            </a:extLst>
          </p:cNvPr>
          <p:cNvSpPr>
            <a:spLocks noGrp="1"/>
          </p:cNvSpPr>
          <p:nvPr>
            <p:ph type="body" sz="quarter" idx="23" hasCustomPrompt="1"/>
          </p:nvPr>
        </p:nvSpPr>
        <p:spPr>
          <a:xfrm>
            <a:off x="2784910" y="1846358"/>
            <a:ext cx="2010148"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7" name="Text Placeholder 5">
            <a:extLst>
              <a:ext uri="{FF2B5EF4-FFF2-40B4-BE49-F238E27FC236}">
                <a16:creationId xmlns:a16="http://schemas.microsoft.com/office/drawing/2014/main" xmlns="" id="{CD114804-360E-F74F-9FB3-0F54DF3BFEAA}"/>
              </a:ext>
            </a:extLst>
          </p:cNvPr>
          <p:cNvSpPr>
            <a:spLocks noGrp="1"/>
          </p:cNvSpPr>
          <p:nvPr>
            <p:ph type="body" sz="quarter" idx="24" hasCustomPrompt="1"/>
          </p:nvPr>
        </p:nvSpPr>
        <p:spPr>
          <a:xfrm>
            <a:off x="2770632" y="3599568"/>
            <a:ext cx="2024426"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metrics, small title">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548639" y="1133855"/>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sp>
        <p:nvSpPr>
          <p:cNvPr id="3" name="Text Placeholder 2">
            <a:extLst>
              <a:ext uri="{FF2B5EF4-FFF2-40B4-BE49-F238E27FC236}">
                <a16:creationId xmlns:a16="http://schemas.microsoft.com/office/drawing/2014/main" xmlns="" id="{A0C441B8-59CE-0B41-9FBF-8AA5C0D1F065}"/>
              </a:ext>
            </a:extLst>
          </p:cNvPr>
          <p:cNvSpPr>
            <a:spLocks noGrp="1"/>
          </p:cNvSpPr>
          <p:nvPr>
            <p:ph type="body" sz="quarter" idx="13" hasCustomPrompt="1"/>
          </p:nvPr>
        </p:nvSpPr>
        <p:spPr>
          <a:xfrm>
            <a:off x="338328" y="429768"/>
            <a:ext cx="3584448" cy="320040"/>
          </a:xfrm>
        </p:spPr>
        <p:txBody>
          <a:bodyPr>
            <a:spAutoFit/>
          </a:bodyPr>
          <a:lstStyle>
            <a:lvl1pPr marL="0" indent="0">
              <a:lnSpc>
                <a:spcPct val="80000"/>
              </a:lnSpc>
              <a:spcBef>
                <a:spcPts val="0"/>
              </a:spcBef>
              <a:buNone/>
              <a:defRPr sz="1800" i="1">
                <a:solidFill>
                  <a:srgbClr val="B7D108"/>
                </a:solidFill>
                <a:latin typeface="Georgia" panose="02040502050405020303" pitchFamily="18" charset="0"/>
              </a:defRPr>
            </a:lvl1pPr>
          </a:lstStyle>
          <a:p>
            <a:pPr lvl="0"/>
            <a:r>
              <a:rPr lang="en-US" dirty="0"/>
              <a:t>Title if Needed</a:t>
            </a:r>
          </a:p>
        </p:txBody>
      </p:sp>
      <p:cxnSp>
        <p:nvCxnSpPr>
          <p:cNvPr id="12" name="Straight Connector 11">
            <a:extLst>
              <a:ext uri="{FF2B5EF4-FFF2-40B4-BE49-F238E27FC236}">
                <a16:creationId xmlns:a16="http://schemas.microsoft.com/office/drawing/2014/main" xmlns="" id="{B7BA7E5D-D778-6744-B026-105170073ED7}"/>
              </a:ext>
            </a:extLst>
          </p:cNvPr>
          <p:cNvCxnSpPr/>
          <p:nvPr userDrawn="1"/>
        </p:nvCxnSpPr>
        <p:spPr>
          <a:xfrm>
            <a:off x="452820" y="1013018"/>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xmlns="" id="{A1F00650-F211-0A48-BE41-EA32E6B8F736}"/>
              </a:ext>
            </a:extLst>
          </p:cNvPr>
          <p:cNvCxnSpPr/>
          <p:nvPr userDrawn="1"/>
        </p:nvCxnSpPr>
        <p:spPr>
          <a:xfrm>
            <a:off x="2664810" y="1020845"/>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18" name="Text Placeholder 5">
            <a:extLst>
              <a:ext uri="{FF2B5EF4-FFF2-40B4-BE49-F238E27FC236}">
                <a16:creationId xmlns:a16="http://schemas.microsoft.com/office/drawing/2014/main" xmlns="" id="{5B7C3883-5724-B14A-921A-24E4BB5BF49D}"/>
              </a:ext>
            </a:extLst>
          </p:cNvPr>
          <p:cNvSpPr>
            <a:spLocks noGrp="1"/>
          </p:cNvSpPr>
          <p:nvPr>
            <p:ph type="body" sz="quarter" idx="15" hasCustomPrompt="1"/>
          </p:nvPr>
        </p:nvSpPr>
        <p:spPr>
          <a:xfrm>
            <a:off x="2760628" y="1142999"/>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sp>
        <p:nvSpPr>
          <p:cNvPr id="27" name="Text Placeholder 5">
            <a:extLst>
              <a:ext uri="{FF2B5EF4-FFF2-40B4-BE49-F238E27FC236}">
                <a16:creationId xmlns:a16="http://schemas.microsoft.com/office/drawing/2014/main" xmlns="" id="{F0C5E897-F5AF-5545-AAE0-9FBD46C99934}"/>
              </a:ext>
            </a:extLst>
          </p:cNvPr>
          <p:cNvSpPr>
            <a:spLocks noGrp="1"/>
          </p:cNvSpPr>
          <p:nvPr>
            <p:ph type="body" sz="quarter" idx="17" hasCustomPrompt="1"/>
          </p:nvPr>
        </p:nvSpPr>
        <p:spPr>
          <a:xfrm>
            <a:off x="557784" y="2862071"/>
            <a:ext cx="1531188"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99%</a:t>
            </a:r>
          </a:p>
        </p:txBody>
      </p:sp>
      <p:cxnSp>
        <p:nvCxnSpPr>
          <p:cNvPr id="30" name="Straight Connector 29">
            <a:extLst>
              <a:ext uri="{FF2B5EF4-FFF2-40B4-BE49-F238E27FC236}">
                <a16:creationId xmlns:a16="http://schemas.microsoft.com/office/drawing/2014/main" xmlns="" id="{45E15C0A-9071-014F-A277-9B4B9890BD28}"/>
              </a:ext>
            </a:extLst>
          </p:cNvPr>
          <p:cNvCxnSpPr/>
          <p:nvPr userDrawn="1"/>
        </p:nvCxnSpPr>
        <p:spPr>
          <a:xfrm>
            <a:off x="466344" y="2734056"/>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xmlns="" id="{EB821B5A-AA31-034E-9FA1-28C46A90E8AA}"/>
              </a:ext>
            </a:extLst>
          </p:cNvPr>
          <p:cNvCxnSpPr/>
          <p:nvPr userDrawn="1"/>
        </p:nvCxnSpPr>
        <p:spPr>
          <a:xfrm>
            <a:off x="2670048" y="2734056"/>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33" name="Text Placeholder 5">
            <a:extLst>
              <a:ext uri="{FF2B5EF4-FFF2-40B4-BE49-F238E27FC236}">
                <a16:creationId xmlns:a16="http://schemas.microsoft.com/office/drawing/2014/main" xmlns="" id="{434129A2-4DCD-8546-BBE6-9A532706672A}"/>
              </a:ext>
            </a:extLst>
          </p:cNvPr>
          <p:cNvSpPr>
            <a:spLocks noGrp="1"/>
          </p:cNvSpPr>
          <p:nvPr>
            <p:ph type="body" sz="quarter" idx="19" hasCustomPrompt="1"/>
          </p:nvPr>
        </p:nvSpPr>
        <p:spPr>
          <a:xfrm>
            <a:off x="2770631" y="2862071"/>
            <a:ext cx="928459"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2x</a:t>
            </a:r>
          </a:p>
        </p:txBody>
      </p:sp>
      <p:cxnSp>
        <p:nvCxnSpPr>
          <p:cNvPr id="19" name="Straight Connector 18">
            <a:extLst>
              <a:ext uri="{FF2B5EF4-FFF2-40B4-BE49-F238E27FC236}">
                <a16:creationId xmlns:a16="http://schemas.microsoft.com/office/drawing/2014/main" xmlns="" id="{72B3D4BF-AE67-2A47-8B67-0C972F647F6D}"/>
              </a:ext>
            </a:extLst>
          </p:cNvPr>
          <p:cNvCxnSpPr/>
          <p:nvPr userDrawn="1"/>
        </p:nvCxnSpPr>
        <p:spPr>
          <a:xfrm>
            <a:off x="4809744" y="1014984"/>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24" name="Text Placeholder 5">
            <a:extLst>
              <a:ext uri="{FF2B5EF4-FFF2-40B4-BE49-F238E27FC236}">
                <a16:creationId xmlns:a16="http://schemas.microsoft.com/office/drawing/2014/main" xmlns="" id="{6715408B-4A97-0141-B2FF-C227D8EFEBE6}"/>
              </a:ext>
            </a:extLst>
          </p:cNvPr>
          <p:cNvSpPr>
            <a:spLocks noGrp="1"/>
          </p:cNvSpPr>
          <p:nvPr>
            <p:ph type="body" sz="quarter" idx="21" hasCustomPrompt="1"/>
          </p:nvPr>
        </p:nvSpPr>
        <p:spPr>
          <a:xfrm>
            <a:off x="4910328" y="1133855"/>
            <a:ext cx="1300356"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57k</a:t>
            </a:r>
          </a:p>
        </p:txBody>
      </p:sp>
      <p:cxnSp>
        <p:nvCxnSpPr>
          <p:cNvPr id="25" name="Straight Connector 24">
            <a:extLst>
              <a:ext uri="{FF2B5EF4-FFF2-40B4-BE49-F238E27FC236}">
                <a16:creationId xmlns:a16="http://schemas.microsoft.com/office/drawing/2014/main" xmlns="" id="{B4B36AF8-8AED-9447-9AC4-86D1E9CAA058}"/>
              </a:ext>
            </a:extLst>
          </p:cNvPr>
          <p:cNvCxnSpPr/>
          <p:nvPr userDrawn="1"/>
        </p:nvCxnSpPr>
        <p:spPr>
          <a:xfrm>
            <a:off x="4809744" y="2734056"/>
            <a:ext cx="0" cy="154877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29" name="Text Placeholder 5">
            <a:extLst>
              <a:ext uri="{FF2B5EF4-FFF2-40B4-BE49-F238E27FC236}">
                <a16:creationId xmlns:a16="http://schemas.microsoft.com/office/drawing/2014/main" xmlns="" id="{2F58FA2B-AA9D-964B-9350-6EBC574550C4}"/>
              </a:ext>
            </a:extLst>
          </p:cNvPr>
          <p:cNvSpPr>
            <a:spLocks noGrp="1"/>
          </p:cNvSpPr>
          <p:nvPr>
            <p:ph type="body" sz="quarter" idx="23" hasCustomPrompt="1"/>
          </p:nvPr>
        </p:nvSpPr>
        <p:spPr>
          <a:xfrm>
            <a:off x="4919472" y="2852927"/>
            <a:ext cx="1300356" cy="674031"/>
          </a:xfrm>
        </p:spPr>
        <p:txBody>
          <a:bodyPr wrap="none" anchor="t" anchorCtr="0">
            <a:spAutoFit/>
          </a:bodyPr>
          <a:lstStyle>
            <a:lvl1pPr marL="0" indent="0">
              <a:lnSpc>
                <a:spcPct val="70000"/>
              </a:lnSpc>
              <a:spcBef>
                <a:spcPts val="0"/>
              </a:spcBef>
              <a:buNone/>
              <a:defRPr sz="5400" b="1" i="0" spc="-100" baseline="0">
                <a:solidFill>
                  <a:srgbClr val="B7D108"/>
                </a:solidFill>
                <a:latin typeface="Arial" panose="020B0604020202020204" pitchFamily="34" charset="0"/>
                <a:cs typeface="Arial" panose="020B0604020202020204" pitchFamily="34" charset="0"/>
              </a:defRPr>
            </a:lvl1pPr>
          </a:lstStyle>
          <a:p>
            <a:pPr lvl="0"/>
            <a:r>
              <a:rPr lang="en-US" dirty="0"/>
              <a:t>57k</a:t>
            </a:r>
          </a:p>
        </p:txBody>
      </p:sp>
      <p:sp>
        <p:nvSpPr>
          <p:cNvPr id="35" name="Text Placeholder 5">
            <a:extLst>
              <a:ext uri="{FF2B5EF4-FFF2-40B4-BE49-F238E27FC236}">
                <a16:creationId xmlns:a16="http://schemas.microsoft.com/office/drawing/2014/main" xmlns="" id="{6F730358-459E-C048-B38D-8210F1C5F1BE}"/>
              </a:ext>
            </a:extLst>
          </p:cNvPr>
          <p:cNvSpPr>
            <a:spLocks noGrp="1"/>
          </p:cNvSpPr>
          <p:nvPr>
            <p:ph type="body" sz="quarter" idx="25" hasCustomPrompt="1"/>
          </p:nvPr>
        </p:nvSpPr>
        <p:spPr>
          <a:xfrm>
            <a:off x="572483" y="2014369"/>
            <a:ext cx="1982600"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36" name="Text Placeholder 5">
            <a:extLst>
              <a:ext uri="{FF2B5EF4-FFF2-40B4-BE49-F238E27FC236}">
                <a16:creationId xmlns:a16="http://schemas.microsoft.com/office/drawing/2014/main" xmlns="" id="{FED38F6F-EBED-E34A-9C57-5EC79247EF02}"/>
              </a:ext>
            </a:extLst>
          </p:cNvPr>
          <p:cNvSpPr>
            <a:spLocks noGrp="1"/>
          </p:cNvSpPr>
          <p:nvPr>
            <p:ph type="body" sz="quarter" idx="26" hasCustomPrompt="1"/>
          </p:nvPr>
        </p:nvSpPr>
        <p:spPr>
          <a:xfrm>
            <a:off x="2759083" y="2050792"/>
            <a:ext cx="1950077"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42" name="Text Placeholder 5">
            <a:extLst>
              <a:ext uri="{FF2B5EF4-FFF2-40B4-BE49-F238E27FC236}">
                <a16:creationId xmlns:a16="http://schemas.microsoft.com/office/drawing/2014/main" xmlns="" id="{4D752F00-BD13-C945-96BF-9887ABBCB768}"/>
              </a:ext>
            </a:extLst>
          </p:cNvPr>
          <p:cNvSpPr>
            <a:spLocks noGrp="1"/>
          </p:cNvSpPr>
          <p:nvPr>
            <p:ph type="body" sz="quarter" idx="27" hasCustomPrompt="1"/>
          </p:nvPr>
        </p:nvSpPr>
        <p:spPr>
          <a:xfrm>
            <a:off x="591767" y="3754387"/>
            <a:ext cx="1963315"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43" name="Text Placeholder 5">
            <a:extLst>
              <a:ext uri="{FF2B5EF4-FFF2-40B4-BE49-F238E27FC236}">
                <a16:creationId xmlns:a16="http://schemas.microsoft.com/office/drawing/2014/main" xmlns="" id="{4E734DC7-0DE4-AD48-8CBF-545223E3738E}"/>
              </a:ext>
            </a:extLst>
          </p:cNvPr>
          <p:cNvSpPr>
            <a:spLocks noGrp="1"/>
          </p:cNvSpPr>
          <p:nvPr>
            <p:ph type="body" sz="quarter" idx="28" hasCustomPrompt="1"/>
          </p:nvPr>
        </p:nvSpPr>
        <p:spPr>
          <a:xfrm>
            <a:off x="2793558" y="3769864"/>
            <a:ext cx="1915601"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44" name="Text Placeholder 5">
            <a:extLst>
              <a:ext uri="{FF2B5EF4-FFF2-40B4-BE49-F238E27FC236}">
                <a16:creationId xmlns:a16="http://schemas.microsoft.com/office/drawing/2014/main" xmlns="" id="{91504CC9-F2D3-FE44-9831-3957D8E3C2DA}"/>
              </a:ext>
            </a:extLst>
          </p:cNvPr>
          <p:cNvSpPr>
            <a:spLocks noGrp="1"/>
          </p:cNvSpPr>
          <p:nvPr>
            <p:ph type="body" sz="quarter" idx="29" hasCustomPrompt="1"/>
          </p:nvPr>
        </p:nvSpPr>
        <p:spPr>
          <a:xfrm>
            <a:off x="4919472" y="3754387"/>
            <a:ext cx="1992534"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
        <p:nvSpPr>
          <p:cNvPr id="45" name="Text Placeholder 5">
            <a:extLst>
              <a:ext uri="{FF2B5EF4-FFF2-40B4-BE49-F238E27FC236}">
                <a16:creationId xmlns:a16="http://schemas.microsoft.com/office/drawing/2014/main" xmlns="" id="{493F8A0A-764E-A040-ABF5-09DF1D08FFE5}"/>
              </a:ext>
            </a:extLst>
          </p:cNvPr>
          <p:cNvSpPr>
            <a:spLocks noGrp="1"/>
          </p:cNvSpPr>
          <p:nvPr>
            <p:ph type="body" sz="quarter" idx="30" hasCustomPrompt="1"/>
          </p:nvPr>
        </p:nvSpPr>
        <p:spPr>
          <a:xfrm>
            <a:off x="4919472" y="2012034"/>
            <a:ext cx="1992534" cy="694944"/>
          </a:xfrm>
        </p:spPr>
        <p:txBody>
          <a:bodyPr wrap="square" anchor="t" anchorCtr="0">
            <a:spAutoFit/>
          </a:bodyPr>
          <a:lstStyle>
            <a:lvl1pPr marL="0" indent="0">
              <a:lnSpc>
                <a:spcPct val="80000"/>
              </a:lnSpc>
              <a:spcBef>
                <a:spcPts val="0"/>
              </a:spcBef>
              <a:buNone/>
              <a:defRPr sz="2400" b="1" i="0" spc="-100" baseline="0">
                <a:solidFill>
                  <a:schemeClr val="tx1"/>
                </a:solidFill>
                <a:latin typeface="Arial" panose="020B0604020202020204" pitchFamily="34" charset="0"/>
                <a:cs typeface="Arial" panose="020B0604020202020204" pitchFamily="34" charset="0"/>
              </a:defRPr>
            </a:lvl1pPr>
          </a:lstStyle>
          <a:p>
            <a:pPr lvl="0"/>
            <a:r>
              <a:rPr lang="en-US" dirty="0"/>
              <a:t>Describe the metric here</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g Statement 2">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48F08310-BE5A-4949-8B61-5B2ABDE116A9}"/>
              </a:ext>
            </a:extLst>
          </p:cNvPr>
          <p:cNvPicPr>
            <a:picLocks/>
          </p:cNvPicPr>
          <p:nvPr userDrawn="1"/>
        </p:nvPicPr>
        <p:blipFill rotWithShape="1">
          <a:blip r:embed="rId2" cstate="print">
            <a:alphaModFix amt="5000"/>
            <a:extLst>
              <a:ext uri="{28A0092B-C50C-407E-A947-70E740481C1C}">
                <a14:useLocalDpi xmlns:a14="http://schemas.microsoft.com/office/drawing/2010/main"/>
              </a:ext>
            </a:extLst>
          </a:blip>
          <a:srcRect t="5062"/>
          <a:stretch/>
        </p:blipFill>
        <p:spPr>
          <a:xfrm flipV="1">
            <a:off x="-8128" y="-4572"/>
            <a:ext cx="9152128" cy="4887468"/>
          </a:xfrm>
          <a:prstGeom prst="rect">
            <a:avLst/>
          </a:prstGeom>
        </p:spPr>
      </p:pic>
      <p:sp>
        <p:nvSpPr>
          <p:cNvPr id="6" name="Text Placeholder 5">
            <a:extLst>
              <a:ext uri="{FF2B5EF4-FFF2-40B4-BE49-F238E27FC236}">
                <a16:creationId xmlns:a16="http://schemas.microsoft.com/office/drawing/2014/main" xmlns="" id="{E94D800E-484A-A947-9BD4-98132B95DAED}"/>
              </a:ext>
            </a:extLst>
          </p:cNvPr>
          <p:cNvSpPr>
            <a:spLocks noGrp="1"/>
          </p:cNvSpPr>
          <p:nvPr>
            <p:ph type="body" sz="quarter" idx="11" hasCustomPrompt="1"/>
          </p:nvPr>
        </p:nvSpPr>
        <p:spPr>
          <a:xfrm>
            <a:off x="475488" y="1965960"/>
            <a:ext cx="5623560" cy="1207008"/>
          </a:xfrm>
        </p:spPr>
        <p:txBody>
          <a:bodyPr>
            <a:normAutofit/>
          </a:bodyPr>
          <a:lstStyle>
            <a:lvl1pPr marL="0" indent="0">
              <a:lnSpc>
                <a:spcPct val="87000"/>
              </a:lnSpc>
              <a:spcBef>
                <a:spcPts val="0"/>
              </a:spcBef>
              <a:buNone/>
              <a:defRPr sz="4000" b="1" i="0" spc="-100" baseline="0">
                <a:latin typeface="Arial" panose="020B0604020202020204" pitchFamily="34" charset="0"/>
                <a:cs typeface="Arial" panose="020B0604020202020204" pitchFamily="34" charset="0"/>
              </a:defRPr>
            </a:lvl1pPr>
          </a:lstStyle>
          <a:p>
            <a:pPr lvl="0"/>
            <a:r>
              <a:rPr lang="en-US" spc="-100" baseline="0" dirty="0"/>
              <a:t>This is a big statement, and here’s the punch.</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Teal">
    <p:bg>
      <p:bgPr>
        <a:gradFill flip="none" rotWithShape="1">
          <a:gsLst>
            <a:gs pos="0">
              <a:srgbClr val="17B4AD"/>
            </a:gs>
            <a:gs pos="100000">
              <a:srgbClr val="13968F"/>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739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g headline, small icon">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457200" y="1682496"/>
            <a:ext cx="4087368" cy="1179576"/>
          </a:xfrm>
        </p:spPr>
        <p:txBody>
          <a:bodyPr anchor="t" anchorCtr="0">
            <a:spAutoFit/>
          </a:bodyPr>
          <a:lstStyle>
            <a:lvl1pPr marL="0" indent="0">
              <a:lnSpc>
                <a:spcPct val="87000"/>
              </a:lnSpc>
              <a:spcBef>
                <a:spcPts val="0"/>
              </a:spcBef>
              <a:buNone/>
              <a:defRPr sz="4000" b="1" i="0" spc="-100" baseline="0">
                <a:solidFill>
                  <a:schemeClr val="tx1"/>
                </a:solidFill>
                <a:latin typeface="Arial" panose="020B0604020202020204" pitchFamily="34" charset="0"/>
                <a:cs typeface="Arial" panose="020B0604020202020204" pitchFamily="34" charset="0"/>
              </a:defRPr>
            </a:lvl1pPr>
          </a:lstStyle>
          <a:p>
            <a:pPr lvl="0"/>
            <a:r>
              <a:rPr lang="en-US" dirty="0"/>
              <a:t>Big headline goes here. </a:t>
            </a:r>
          </a:p>
        </p:txBody>
      </p:sp>
      <p:sp>
        <p:nvSpPr>
          <p:cNvPr id="3" name="Picture Placeholder 2">
            <a:extLst>
              <a:ext uri="{FF2B5EF4-FFF2-40B4-BE49-F238E27FC236}">
                <a16:creationId xmlns:a16="http://schemas.microsoft.com/office/drawing/2014/main" xmlns="" id="{D3150DE3-4804-184E-9B25-65A02DABD6D4}"/>
              </a:ext>
            </a:extLst>
          </p:cNvPr>
          <p:cNvSpPr>
            <a:spLocks noGrp="1" noChangeAspect="1"/>
          </p:cNvSpPr>
          <p:nvPr>
            <p:ph type="pic" sz="quarter" idx="14" hasCustomPrompt="1"/>
          </p:nvPr>
        </p:nvSpPr>
        <p:spPr>
          <a:xfrm>
            <a:off x="576072" y="896112"/>
            <a:ext cx="612648" cy="621792"/>
          </a:xfrm>
        </p:spPr>
        <p:txBody>
          <a:bodyPr>
            <a:noAutofit/>
          </a:bodyPr>
          <a:lstStyle>
            <a:lvl1pPr marL="0" indent="0">
              <a:buNone/>
              <a:defRPr sz="1800">
                <a:solidFill>
                  <a:schemeClr val="tx1"/>
                </a:solidFill>
              </a:defRPr>
            </a:lvl1pPr>
          </a:lstStyle>
          <a:p>
            <a:r>
              <a:rPr lang="en-US" dirty="0"/>
              <a:t> icon</a:t>
            </a:r>
          </a:p>
        </p:txBody>
      </p:sp>
      <p:sp>
        <p:nvSpPr>
          <p:cNvPr id="18" name="Text Placeholder 23">
            <a:extLst>
              <a:ext uri="{FF2B5EF4-FFF2-40B4-BE49-F238E27FC236}">
                <a16:creationId xmlns:a16="http://schemas.microsoft.com/office/drawing/2014/main" xmlns="" id="{2E9C8C11-7C6F-6343-A057-4B26E73A1D0A}"/>
              </a:ext>
            </a:extLst>
          </p:cNvPr>
          <p:cNvSpPr>
            <a:spLocks noGrp="1"/>
          </p:cNvSpPr>
          <p:nvPr>
            <p:ph type="body" sz="quarter" idx="16" hasCustomPrompt="1"/>
          </p:nvPr>
        </p:nvSpPr>
        <p:spPr>
          <a:xfrm>
            <a:off x="484632" y="2898648"/>
            <a:ext cx="4059936" cy="923544"/>
          </a:xfrm>
        </p:spPr>
        <p:txBody>
          <a:bodyPr wrap="square">
            <a:spAutoFit/>
          </a:bodyPr>
          <a:lstStyle>
            <a:lvl1pPr marL="0" indent="0">
              <a:lnSpc>
                <a:spcPct val="130000"/>
              </a:lnSpc>
              <a:spcBef>
                <a:spcPts val="0"/>
              </a:spcBef>
              <a:buNone/>
              <a:defRPr sz="1400" baseline="0">
                <a:solidFill>
                  <a:schemeClr val="tx1"/>
                </a:solidFill>
                <a:latin typeface="Georgia" panose="02040502050405020303" pitchFamily="18" charset="0"/>
              </a:defRPr>
            </a:lvl1pPr>
          </a:lstStyle>
          <a:p>
            <a:pPr>
              <a:lnSpc>
                <a:spcPct val="130000"/>
              </a:lnSpc>
            </a:pPr>
            <a:r>
              <a:rPr lang="en-US" sz="1400" dirty="0">
                <a:solidFill>
                  <a:srgbClr val="000000"/>
                </a:solidFill>
                <a:latin typeface="Georgia"/>
                <a:cs typeface="Georgia"/>
              </a:rPr>
              <a:t>Some more detail goes here. Some more detail goes here. </a:t>
            </a:r>
            <a:r>
              <a:rPr lang="en-US" sz="1400" dirty="0">
                <a:latin typeface="Georgia"/>
                <a:cs typeface="Georgia"/>
              </a:rPr>
              <a:t>Some</a:t>
            </a:r>
            <a:r>
              <a:rPr lang="en-US" sz="1400" dirty="0">
                <a:solidFill>
                  <a:srgbClr val="000000"/>
                </a:solidFill>
                <a:latin typeface="Georgia"/>
                <a:cs typeface="Georgia"/>
              </a:rPr>
              <a:t> more detail goes here. Some more detail goes here. Yeah!</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headlines, 6 icons">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xmlns="" id="{53C245B2-CD94-284C-874B-143B0B3CA8E3}"/>
              </a:ext>
            </a:extLst>
          </p:cNvPr>
          <p:cNvSpPr>
            <a:spLocks noGrp="1"/>
          </p:cNvSpPr>
          <p:nvPr>
            <p:ph type="body" sz="quarter" idx="10" hasCustomPrompt="1"/>
          </p:nvPr>
        </p:nvSpPr>
        <p:spPr>
          <a:xfrm>
            <a:off x="576072" y="1636776"/>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14" name="Text Placeholder 5">
            <a:extLst>
              <a:ext uri="{FF2B5EF4-FFF2-40B4-BE49-F238E27FC236}">
                <a16:creationId xmlns:a16="http://schemas.microsoft.com/office/drawing/2014/main" xmlns="" id="{03B7F667-BC35-F84A-860F-74E8D013D608}"/>
              </a:ext>
            </a:extLst>
          </p:cNvPr>
          <p:cNvSpPr>
            <a:spLocks noGrp="1"/>
          </p:cNvSpPr>
          <p:nvPr>
            <p:ph type="body" sz="quarter" idx="11" hasCustomPrompt="1"/>
          </p:nvPr>
        </p:nvSpPr>
        <p:spPr>
          <a:xfrm>
            <a:off x="548640" y="1133856"/>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cxnSp>
        <p:nvCxnSpPr>
          <p:cNvPr id="12" name="Straight Connector 11">
            <a:extLst>
              <a:ext uri="{FF2B5EF4-FFF2-40B4-BE49-F238E27FC236}">
                <a16:creationId xmlns:a16="http://schemas.microsoft.com/office/drawing/2014/main" xmlns="" id="{B7BA7E5D-D778-6744-B026-105170073ED7}"/>
              </a:ext>
            </a:extLst>
          </p:cNvPr>
          <p:cNvCxnSpPr/>
          <p:nvPr userDrawn="1"/>
        </p:nvCxnSpPr>
        <p:spPr>
          <a:xfrm>
            <a:off x="457200" y="603504"/>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4" name="Picture Placeholder 3">
            <a:extLst>
              <a:ext uri="{FF2B5EF4-FFF2-40B4-BE49-F238E27FC236}">
                <a16:creationId xmlns:a16="http://schemas.microsoft.com/office/drawing/2014/main" xmlns="" id="{82DD4429-59B4-9540-B9EC-E71D9563672D}"/>
              </a:ext>
            </a:extLst>
          </p:cNvPr>
          <p:cNvSpPr>
            <a:spLocks noGrp="1" noChangeAspect="1"/>
          </p:cNvSpPr>
          <p:nvPr>
            <p:ph type="pic" sz="quarter" idx="25" hasCustomPrompt="1"/>
          </p:nvPr>
        </p:nvSpPr>
        <p:spPr>
          <a:xfrm>
            <a:off x="676656" y="630936"/>
            <a:ext cx="365760" cy="480131"/>
          </a:xfrm>
        </p:spPr>
        <p:txBody>
          <a:bodyPr>
            <a:spAutoFit/>
          </a:bodyPr>
          <a:lstStyle>
            <a:lvl1pPr marL="0" indent="0">
              <a:buNone/>
              <a:defRPr/>
            </a:lvl1pPr>
          </a:lstStyle>
          <a:p>
            <a:r>
              <a:rPr lang="en-US" dirty="0"/>
              <a:t> </a:t>
            </a:r>
          </a:p>
        </p:txBody>
      </p:sp>
      <p:sp>
        <p:nvSpPr>
          <p:cNvPr id="35" name="Text Placeholder 5">
            <a:extLst>
              <a:ext uri="{FF2B5EF4-FFF2-40B4-BE49-F238E27FC236}">
                <a16:creationId xmlns:a16="http://schemas.microsoft.com/office/drawing/2014/main" xmlns="" id="{77581E00-CCE2-014A-BC01-3C54D480FC5F}"/>
              </a:ext>
            </a:extLst>
          </p:cNvPr>
          <p:cNvSpPr>
            <a:spLocks noGrp="1"/>
          </p:cNvSpPr>
          <p:nvPr>
            <p:ph type="body" sz="quarter" idx="26" hasCustomPrompt="1"/>
          </p:nvPr>
        </p:nvSpPr>
        <p:spPr>
          <a:xfrm>
            <a:off x="3145536" y="1636776"/>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36" name="Text Placeholder 5">
            <a:extLst>
              <a:ext uri="{FF2B5EF4-FFF2-40B4-BE49-F238E27FC236}">
                <a16:creationId xmlns:a16="http://schemas.microsoft.com/office/drawing/2014/main" xmlns="" id="{22B1EFA6-837B-A140-9EBD-BC97D86B754C}"/>
              </a:ext>
            </a:extLst>
          </p:cNvPr>
          <p:cNvSpPr>
            <a:spLocks noGrp="1"/>
          </p:cNvSpPr>
          <p:nvPr>
            <p:ph type="body" sz="quarter" idx="27" hasCustomPrompt="1"/>
          </p:nvPr>
        </p:nvSpPr>
        <p:spPr>
          <a:xfrm>
            <a:off x="3145536" y="1088136"/>
            <a:ext cx="2112264" cy="646331"/>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37" name="Straight Connector 36">
            <a:extLst>
              <a:ext uri="{FF2B5EF4-FFF2-40B4-BE49-F238E27FC236}">
                <a16:creationId xmlns:a16="http://schemas.microsoft.com/office/drawing/2014/main" xmlns="" id="{15046487-8F33-E746-9D2B-1CA52D203E47}"/>
              </a:ext>
            </a:extLst>
          </p:cNvPr>
          <p:cNvCxnSpPr/>
          <p:nvPr userDrawn="1"/>
        </p:nvCxnSpPr>
        <p:spPr>
          <a:xfrm>
            <a:off x="3035808" y="603504"/>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38" name="Picture Placeholder 3">
            <a:extLst>
              <a:ext uri="{FF2B5EF4-FFF2-40B4-BE49-F238E27FC236}">
                <a16:creationId xmlns:a16="http://schemas.microsoft.com/office/drawing/2014/main" xmlns="" id="{EA839DD6-F53B-ED48-9C88-B3736C7E10BD}"/>
              </a:ext>
            </a:extLst>
          </p:cNvPr>
          <p:cNvSpPr>
            <a:spLocks noGrp="1" noChangeAspect="1"/>
          </p:cNvSpPr>
          <p:nvPr>
            <p:ph type="pic" sz="quarter" idx="28" hasCustomPrompt="1"/>
          </p:nvPr>
        </p:nvSpPr>
        <p:spPr>
          <a:xfrm>
            <a:off x="3227832" y="630936"/>
            <a:ext cx="365760" cy="480131"/>
          </a:xfrm>
        </p:spPr>
        <p:txBody>
          <a:bodyPr>
            <a:spAutoFit/>
          </a:bodyPr>
          <a:lstStyle>
            <a:lvl1pPr marL="0" indent="0">
              <a:buNone/>
              <a:defRPr/>
            </a:lvl1pPr>
          </a:lstStyle>
          <a:p>
            <a:r>
              <a:rPr lang="en-US" dirty="0"/>
              <a:t> </a:t>
            </a:r>
          </a:p>
        </p:txBody>
      </p:sp>
      <p:sp>
        <p:nvSpPr>
          <p:cNvPr id="39" name="Text Placeholder 5">
            <a:extLst>
              <a:ext uri="{FF2B5EF4-FFF2-40B4-BE49-F238E27FC236}">
                <a16:creationId xmlns:a16="http://schemas.microsoft.com/office/drawing/2014/main" xmlns="" id="{7C1DDE5D-8E77-CE49-9170-E97DE97D5D90}"/>
              </a:ext>
            </a:extLst>
          </p:cNvPr>
          <p:cNvSpPr>
            <a:spLocks noGrp="1"/>
          </p:cNvSpPr>
          <p:nvPr>
            <p:ph type="body" sz="quarter" idx="29" hasCustomPrompt="1"/>
          </p:nvPr>
        </p:nvSpPr>
        <p:spPr>
          <a:xfrm>
            <a:off x="5779008" y="1636776"/>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40" name="Text Placeholder 5">
            <a:extLst>
              <a:ext uri="{FF2B5EF4-FFF2-40B4-BE49-F238E27FC236}">
                <a16:creationId xmlns:a16="http://schemas.microsoft.com/office/drawing/2014/main" xmlns="" id="{DB9EF66D-2991-B24D-AB03-F3AE7D236949}"/>
              </a:ext>
            </a:extLst>
          </p:cNvPr>
          <p:cNvSpPr>
            <a:spLocks noGrp="1"/>
          </p:cNvSpPr>
          <p:nvPr>
            <p:ph type="body" sz="quarter" idx="30" hasCustomPrompt="1"/>
          </p:nvPr>
        </p:nvSpPr>
        <p:spPr>
          <a:xfrm>
            <a:off x="5779008" y="1088136"/>
            <a:ext cx="2112264" cy="646331"/>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41" name="Straight Connector 40">
            <a:extLst>
              <a:ext uri="{FF2B5EF4-FFF2-40B4-BE49-F238E27FC236}">
                <a16:creationId xmlns:a16="http://schemas.microsoft.com/office/drawing/2014/main" xmlns="" id="{0CE8B92C-2528-F442-A231-8F8A03E96F8E}"/>
              </a:ext>
            </a:extLst>
          </p:cNvPr>
          <p:cNvCxnSpPr/>
          <p:nvPr userDrawn="1"/>
        </p:nvCxnSpPr>
        <p:spPr>
          <a:xfrm>
            <a:off x="5660136" y="603504"/>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42" name="Picture Placeholder 3">
            <a:extLst>
              <a:ext uri="{FF2B5EF4-FFF2-40B4-BE49-F238E27FC236}">
                <a16:creationId xmlns:a16="http://schemas.microsoft.com/office/drawing/2014/main" xmlns="" id="{736C9257-855E-5644-952C-023F00BC43E8}"/>
              </a:ext>
            </a:extLst>
          </p:cNvPr>
          <p:cNvSpPr>
            <a:spLocks noGrp="1" noChangeAspect="1"/>
          </p:cNvSpPr>
          <p:nvPr>
            <p:ph type="pic" sz="quarter" idx="31" hasCustomPrompt="1"/>
          </p:nvPr>
        </p:nvSpPr>
        <p:spPr>
          <a:xfrm>
            <a:off x="5870448" y="630936"/>
            <a:ext cx="365760" cy="480131"/>
          </a:xfrm>
        </p:spPr>
        <p:txBody>
          <a:bodyPr>
            <a:spAutoFit/>
          </a:bodyPr>
          <a:lstStyle>
            <a:lvl1pPr marL="0" indent="0">
              <a:buNone/>
              <a:defRPr/>
            </a:lvl1pPr>
          </a:lstStyle>
          <a:p>
            <a:r>
              <a:rPr lang="en-US" dirty="0"/>
              <a:t> </a:t>
            </a:r>
          </a:p>
        </p:txBody>
      </p:sp>
      <p:sp>
        <p:nvSpPr>
          <p:cNvPr id="47" name="Text Placeholder 5">
            <a:extLst>
              <a:ext uri="{FF2B5EF4-FFF2-40B4-BE49-F238E27FC236}">
                <a16:creationId xmlns:a16="http://schemas.microsoft.com/office/drawing/2014/main" xmlns="" id="{0FEDBB8D-AC80-FD4D-A864-FD88E35BB39C}"/>
              </a:ext>
            </a:extLst>
          </p:cNvPr>
          <p:cNvSpPr>
            <a:spLocks noGrp="1"/>
          </p:cNvSpPr>
          <p:nvPr>
            <p:ph type="body" sz="quarter" idx="32" hasCustomPrompt="1"/>
          </p:nvPr>
        </p:nvSpPr>
        <p:spPr>
          <a:xfrm>
            <a:off x="576072" y="3639312"/>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48" name="Text Placeholder 5">
            <a:extLst>
              <a:ext uri="{FF2B5EF4-FFF2-40B4-BE49-F238E27FC236}">
                <a16:creationId xmlns:a16="http://schemas.microsoft.com/office/drawing/2014/main" xmlns="" id="{FD0BAA9A-6EC7-9547-8CE0-DB79C65C00D8}"/>
              </a:ext>
            </a:extLst>
          </p:cNvPr>
          <p:cNvSpPr>
            <a:spLocks noGrp="1"/>
          </p:cNvSpPr>
          <p:nvPr>
            <p:ph type="body" sz="quarter" idx="33" hasCustomPrompt="1"/>
          </p:nvPr>
        </p:nvSpPr>
        <p:spPr>
          <a:xfrm>
            <a:off x="576072" y="3090672"/>
            <a:ext cx="2112264" cy="646331"/>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49" name="Straight Connector 48">
            <a:extLst>
              <a:ext uri="{FF2B5EF4-FFF2-40B4-BE49-F238E27FC236}">
                <a16:creationId xmlns:a16="http://schemas.microsoft.com/office/drawing/2014/main" xmlns="" id="{A7C892B9-36BF-8C4C-9E03-DA033D71D78D}"/>
              </a:ext>
            </a:extLst>
          </p:cNvPr>
          <p:cNvCxnSpPr/>
          <p:nvPr userDrawn="1"/>
        </p:nvCxnSpPr>
        <p:spPr>
          <a:xfrm>
            <a:off x="454567" y="2651760"/>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0" name="Picture Placeholder 3">
            <a:extLst>
              <a:ext uri="{FF2B5EF4-FFF2-40B4-BE49-F238E27FC236}">
                <a16:creationId xmlns:a16="http://schemas.microsoft.com/office/drawing/2014/main" xmlns="" id="{ECCE1F3F-0125-E742-BFDF-7919ED39D658}"/>
              </a:ext>
            </a:extLst>
          </p:cNvPr>
          <p:cNvSpPr>
            <a:spLocks noGrp="1" noChangeAspect="1"/>
          </p:cNvSpPr>
          <p:nvPr>
            <p:ph type="pic" sz="quarter" idx="34" hasCustomPrompt="1"/>
          </p:nvPr>
        </p:nvSpPr>
        <p:spPr>
          <a:xfrm>
            <a:off x="674023" y="2642616"/>
            <a:ext cx="365760" cy="480131"/>
          </a:xfrm>
        </p:spPr>
        <p:txBody>
          <a:bodyPr>
            <a:spAutoFit/>
          </a:bodyPr>
          <a:lstStyle>
            <a:lvl1pPr marL="0" indent="0">
              <a:buNone/>
              <a:defRPr/>
            </a:lvl1pPr>
          </a:lstStyle>
          <a:p>
            <a:r>
              <a:rPr lang="en-US" dirty="0"/>
              <a:t> </a:t>
            </a:r>
          </a:p>
        </p:txBody>
      </p:sp>
      <p:sp>
        <p:nvSpPr>
          <p:cNvPr id="51" name="Text Placeholder 5">
            <a:extLst>
              <a:ext uri="{FF2B5EF4-FFF2-40B4-BE49-F238E27FC236}">
                <a16:creationId xmlns:a16="http://schemas.microsoft.com/office/drawing/2014/main" xmlns="" id="{9FBFFD3E-2C18-614B-BB54-9B3CBBE6F860}"/>
              </a:ext>
            </a:extLst>
          </p:cNvPr>
          <p:cNvSpPr>
            <a:spLocks noGrp="1"/>
          </p:cNvSpPr>
          <p:nvPr>
            <p:ph type="body" sz="quarter" idx="35" hasCustomPrompt="1"/>
          </p:nvPr>
        </p:nvSpPr>
        <p:spPr>
          <a:xfrm>
            <a:off x="3145536" y="3639312"/>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52" name="Text Placeholder 5">
            <a:extLst>
              <a:ext uri="{FF2B5EF4-FFF2-40B4-BE49-F238E27FC236}">
                <a16:creationId xmlns:a16="http://schemas.microsoft.com/office/drawing/2014/main" xmlns="" id="{46D364D8-6E6C-AC4A-ADEA-2F02B383E3EB}"/>
              </a:ext>
            </a:extLst>
          </p:cNvPr>
          <p:cNvSpPr>
            <a:spLocks noGrp="1"/>
          </p:cNvSpPr>
          <p:nvPr>
            <p:ph type="body" sz="quarter" idx="36" hasCustomPrompt="1"/>
          </p:nvPr>
        </p:nvSpPr>
        <p:spPr>
          <a:xfrm>
            <a:off x="3145536" y="3090672"/>
            <a:ext cx="2112264" cy="646331"/>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53" name="Straight Connector 52">
            <a:extLst>
              <a:ext uri="{FF2B5EF4-FFF2-40B4-BE49-F238E27FC236}">
                <a16:creationId xmlns:a16="http://schemas.microsoft.com/office/drawing/2014/main" xmlns="" id="{814E57CE-54E7-924B-8982-1912FBBC1AC3}"/>
              </a:ext>
            </a:extLst>
          </p:cNvPr>
          <p:cNvCxnSpPr/>
          <p:nvPr userDrawn="1"/>
        </p:nvCxnSpPr>
        <p:spPr>
          <a:xfrm>
            <a:off x="3035808" y="2660904"/>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4" name="Picture Placeholder 3">
            <a:extLst>
              <a:ext uri="{FF2B5EF4-FFF2-40B4-BE49-F238E27FC236}">
                <a16:creationId xmlns:a16="http://schemas.microsoft.com/office/drawing/2014/main" xmlns="" id="{28C4DED7-AAF9-C14C-B8EA-7A9968D3F266}"/>
              </a:ext>
            </a:extLst>
          </p:cNvPr>
          <p:cNvSpPr>
            <a:spLocks noGrp="1" noChangeAspect="1"/>
          </p:cNvSpPr>
          <p:nvPr>
            <p:ph type="pic" sz="quarter" idx="37" hasCustomPrompt="1"/>
          </p:nvPr>
        </p:nvSpPr>
        <p:spPr>
          <a:xfrm>
            <a:off x="3227832" y="2642616"/>
            <a:ext cx="365760" cy="480131"/>
          </a:xfrm>
        </p:spPr>
        <p:txBody>
          <a:bodyPr>
            <a:spAutoFit/>
          </a:bodyPr>
          <a:lstStyle>
            <a:lvl1pPr marL="0" indent="0">
              <a:buNone/>
              <a:defRPr/>
            </a:lvl1pPr>
          </a:lstStyle>
          <a:p>
            <a:r>
              <a:rPr lang="en-US" dirty="0"/>
              <a:t> </a:t>
            </a:r>
          </a:p>
        </p:txBody>
      </p:sp>
      <p:sp>
        <p:nvSpPr>
          <p:cNvPr id="55" name="Text Placeholder 5">
            <a:extLst>
              <a:ext uri="{FF2B5EF4-FFF2-40B4-BE49-F238E27FC236}">
                <a16:creationId xmlns:a16="http://schemas.microsoft.com/office/drawing/2014/main" xmlns="" id="{806C6062-101A-414E-811B-AA94EDD8C297}"/>
              </a:ext>
            </a:extLst>
          </p:cNvPr>
          <p:cNvSpPr>
            <a:spLocks noGrp="1"/>
          </p:cNvSpPr>
          <p:nvPr>
            <p:ph type="body" sz="quarter" idx="38" hasCustomPrompt="1"/>
          </p:nvPr>
        </p:nvSpPr>
        <p:spPr>
          <a:xfrm>
            <a:off x="5779008" y="3639312"/>
            <a:ext cx="2350008" cy="749808"/>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56" name="Text Placeholder 5">
            <a:extLst>
              <a:ext uri="{FF2B5EF4-FFF2-40B4-BE49-F238E27FC236}">
                <a16:creationId xmlns:a16="http://schemas.microsoft.com/office/drawing/2014/main" xmlns="" id="{B8A3C04E-8B61-3846-8272-FAD4EEEDA691}"/>
              </a:ext>
            </a:extLst>
          </p:cNvPr>
          <p:cNvSpPr>
            <a:spLocks noGrp="1"/>
          </p:cNvSpPr>
          <p:nvPr>
            <p:ph type="body" sz="quarter" idx="39" hasCustomPrompt="1"/>
          </p:nvPr>
        </p:nvSpPr>
        <p:spPr>
          <a:xfrm>
            <a:off x="5779008" y="3090672"/>
            <a:ext cx="2112264" cy="646331"/>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57" name="Straight Connector 56">
            <a:extLst>
              <a:ext uri="{FF2B5EF4-FFF2-40B4-BE49-F238E27FC236}">
                <a16:creationId xmlns:a16="http://schemas.microsoft.com/office/drawing/2014/main" xmlns="" id="{5F559B82-98F3-0941-82C1-EFD665E4C02D}"/>
              </a:ext>
            </a:extLst>
          </p:cNvPr>
          <p:cNvCxnSpPr/>
          <p:nvPr userDrawn="1"/>
        </p:nvCxnSpPr>
        <p:spPr>
          <a:xfrm>
            <a:off x="5660136" y="2642616"/>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8" name="Picture Placeholder 3">
            <a:extLst>
              <a:ext uri="{FF2B5EF4-FFF2-40B4-BE49-F238E27FC236}">
                <a16:creationId xmlns:a16="http://schemas.microsoft.com/office/drawing/2014/main" xmlns="" id="{EFD8C737-78CB-7146-9147-0F24EE4BCB5E}"/>
              </a:ext>
            </a:extLst>
          </p:cNvPr>
          <p:cNvSpPr>
            <a:spLocks noGrp="1" noChangeAspect="1"/>
          </p:cNvSpPr>
          <p:nvPr>
            <p:ph type="pic" sz="quarter" idx="40" hasCustomPrompt="1"/>
          </p:nvPr>
        </p:nvSpPr>
        <p:spPr>
          <a:xfrm>
            <a:off x="5838166" y="2642616"/>
            <a:ext cx="365760" cy="480131"/>
          </a:xfrm>
        </p:spPr>
        <p:txBody>
          <a:bodyPr>
            <a:spAutoFit/>
          </a:bodyPr>
          <a:lstStyle>
            <a:lvl1pPr marL="0" indent="0">
              <a:buNone/>
              <a:defRPr/>
            </a:lvl1pPr>
          </a:lstStyle>
          <a:p>
            <a:r>
              <a:rPr lang="en-US" dirty="0"/>
              <a:t> </a:t>
            </a: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 headlines, 6 Details">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xmlns="" id="{B7BA7E5D-D778-6744-B026-105170073ED7}"/>
              </a:ext>
            </a:extLst>
          </p:cNvPr>
          <p:cNvCxnSpPr/>
          <p:nvPr userDrawn="1"/>
        </p:nvCxnSpPr>
        <p:spPr>
          <a:xfrm>
            <a:off x="457200" y="749808"/>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37" name="Straight Connector 36">
            <a:extLst>
              <a:ext uri="{FF2B5EF4-FFF2-40B4-BE49-F238E27FC236}">
                <a16:creationId xmlns:a16="http://schemas.microsoft.com/office/drawing/2014/main" xmlns="" id="{15046487-8F33-E746-9D2B-1CA52D203E47}"/>
              </a:ext>
            </a:extLst>
          </p:cNvPr>
          <p:cNvCxnSpPr/>
          <p:nvPr userDrawn="1"/>
        </p:nvCxnSpPr>
        <p:spPr>
          <a:xfrm>
            <a:off x="3035808" y="749808"/>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41" name="Straight Connector 40">
            <a:extLst>
              <a:ext uri="{FF2B5EF4-FFF2-40B4-BE49-F238E27FC236}">
                <a16:creationId xmlns:a16="http://schemas.microsoft.com/office/drawing/2014/main" xmlns="" id="{0CE8B92C-2528-F442-A231-8F8A03E96F8E}"/>
              </a:ext>
            </a:extLst>
          </p:cNvPr>
          <p:cNvCxnSpPr/>
          <p:nvPr userDrawn="1"/>
        </p:nvCxnSpPr>
        <p:spPr>
          <a:xfrm>
            <a:off x="5660136" y="749808"/>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49" name="Straight Connector 48">
            <a:extLst>
              <a:ext uri="{FF2B5EF4-FFF2-40B4-BE49-F238E27FC236}">
                <a16:creationId xmlns:a16="http://schemas.microsoft.com/office/drawing/2014/main" xmlns="" id="{A7C892B9-36BF-8C4C-9E03-DA033D71D78D}"/>
              </a:ext>
            </a:extLst>
          </p:cNvPr>
          <p:cNvCxnSpPr/>
          <p:nvPr userDrawn="1"/>
        </p:nvCxnSpPr>
        <p:spPr>
          <a:xfrm>
            <a:off x="457200" y="274320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53" name="Straight Connector 52">
            <a:extLst>
              <a:ext uri="{FF2B5EF4-FFF2-40B4-BE49-F238E27FC236}">
                <a16:creationId xmlns:a16="http://schemas.microsoft.com/office/drawing/2014/main" xmlns="" id="{814E57CE-54E7-924B-8982-1912FBBC1AC3}"/>
              </a:ext>
            </a:extLst>
          </p:cNvPr>
          <p:cNvCxnSpPr/>
          <p:nvPr userDrawn="1"/>
        </p:nvCxnSpPr>
        <p:spPr>
          <a:xfrm>
            <a:off x="3035808" y="274320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xmlns="" id="{5F559B82-98F3-0941-82C1-EFD665E4C02D}"/>
              </a:ext>
            </a:extLst>
          </p:cNvPr>
          <p:cNvCxnSpPr/>
          <p:nvPr userDrawn="1"/>
        </p:nvCxnSpPr>
        <p:spPr>
          <a:xfrm>
            <a:off x="5660136" y="274320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26" name="Text Placeholder 5">
            <a:extLst>
              <a:ext uri="{FF2B5EF4-FFF2-40B4-BE49-F238E27FC236}">
                <a16:creationId xmlns:a16="http://schemas.microsoft.com/office/drawing/2014/main" xmlns="" id="{D3E3C54A-34BF-064D-A1C0-73501E4BFD6D}"/>
              </a:ext>
            </a:extLst>
          </p:cNvPr>
          <p:cNvSpPr>
            <a:spLocks noGrp="1"/>
          </p:cNvSpPr>
          <p:nvPr>
            <p:ph type="body" sz="quarter" idx="10" hasCustomPrompt="1"/>
          </p:nvPr>
        </p:nvSpPr>
        <p:spPr>
          <a:xfrm>
            <a:off x="576072" y="1408176"/>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7" name="Text Placeholder 5">
            <a:extLst>
              <a:ext uri="{FF2B5EF4-FFF2-40B4-BE49-F238E27FC236}">
                <a16:creationId xmlns:a16="http://schemas.microsoft.com/office/drawing/2014/main" xmlns="" id="{41095CBF-924A-E041-9EE1-7D2ADB3DB70A}"/>
              </a:ext>
            </a:extLst>
          </p:cNvPr>
          <p:cNvSpPr>
            <a:spLocks noGrp="1"/>
          </p:cNvSpPr>
          <p:nvPr>
            <p:ph type="body" sz="quarter" idx="40" hasCustomPrompt="1"/>
          </p:nvPr>
        </p:nvSpPr>
        <p:spPr>
          <a:xfrm>
            <a:off x="576072" y="339242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8" name="Text Placeholder 5">
            <a:extLst>
              <a:ext uri="{FF2B5EF4-FFF2-40B4-BE49-F238E27FC236}">
                <a16:creationId xmlns:a16="http://schemas.microsoft.com/office/drawing/2014/main" xmlns="" id="{D0E27834-FBBA-D74B-8C36-576E4213BA4E}"/>
              </a:ext>
            </a:extLst>
          </p:cNvPr>
          <p:cNvSpPr>
            <a:spLocks noGrp="1"/>
          </p:cNvSpPr>
          <p:nvPr>
            <p:ph type="body" sz="quarter" idx="41" hasCustomPrompt="1"/>
          </p:nvPr>
        </p:nvSpPr>
        <p:spPr>
          <a:xfrm>
            <a:off x="3145536" y="339242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9" name="Text Placeholder 5">
            <a:extLst>
              <a:ext uri="{FF2B5EF4-FFF2-40B4-BE49-F238E27FC236}">
                <a16:creationId xmlns:a16="http://schemas.microsoft.com/office/drawing/2014/main" xmlns="" id="{9DA30378-BADC-9A42-918F-0CACC78CFE1E}"/>
              </a:ext>
            </a:extLst>
          </p:cNvPr>
          <p:cNvSpPr>
            <a:spLocks noGrp="1"/>
          </p:cNvSpPr>
          <p:nvPr>
            <p:ph type="body" sz="quarter" idx="42" hasCustomPrompt="1"/>
          </p:nvPr>
        </p:nvSpPr>
        <p:spPr>
          <a:xfrm>
            <a:off x="3145536" y="1408176"/>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30" name="Text Placeholder 5">
            <a:extLst>
              <a:ext uri="{FF2B5EF4-FFF2-40B4-BE49-F238E27FC236}">
                <a16:creationId xmlns:a16="http://schemas.microsoft.com/office/drawing/2014/main" xmlns="" id="{8CE2CB86-A572-5C41-BA0A-39F29D6CE4D1}"/>
              </a:ext>
            </a:extLst>
          </p:cNvPr>
          <p:cNvSpPr>
            <a:spLocks noGrp="1"/>
          </p:cNvSpPr>
          <p:nvPr>
            <p:ph type="body" sz="quarter" idx="43" hasCustomPrompt="1"/>
          </p:nvPr>
        </p:nvSpPr>
        <p:spPr>
          <a:xfrm>
            <a:off x="5779008" y="339242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31" name="Text Placeholder 5">
            <a:extLst>
              <a:ext uri="{FF2B5EF4-FFF2-40B4-BE49-F238E27FC236}">
                <a16:creationId xmlns:a16="http://schemas.microsoft.com/office/drawing/2014/main" xmlns="" id="{684C9CC9-7531-7945-8661-AFA2DE0CA9E6}"/>
              </a:ext>
            </a:extLst>
          </p:cNvPr>
          <p:cNvSpPr>
            <a:spLocks noGrp="1"/>
          </p:cNvSpPr>
          <p:nvPr>
            <p:ph type="body" sz="quarter" idx="44" hasCustomPrompt="1"/>
          </p:nvPr>
        </p:nvSpPr>
        <p:spPr>
          <a:xfrm>
            <a:off x="5777957" y="1408176"/>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38" name="Text Placeholder 5">
            <a:extLst>
              <a:ext uri="{FF2B5EF4-FFF2-40B4-BE49-F238E27FC236}">
                <a16:creationId xmlns:a16="http://schemas.microsoft.com/office/drawing/2014/main" xmlns="" id="{61D8B910-82CF-3648-A46E-CBB22D7CEAF5}"/>
              </a:ext>
            </a:extLst>
          </p:cNvPr>
          <p:cNvSpPr>
            <a:spLocks noGrp="1"/>
          </p:cNvSpPr>
          <p:nvPr>
            <p:ph type="body" sz="quarter" idx="11" hasCustomPrompt="1"/>
          </p:nvPr>
        </p:nvSpPr>
        <p:spPr>
          <a:xfrm>
            <a:off x="576072" y="832104"/>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
        <p:nvSpPr>
          <p:cNvPr id="42" name="Text Placeholder 5">
            <a:extLst>
              <a:ext uri="{FF2B5EF4-FFF2-40B4-BE49-F238E27FC236}">
                <a16:creationId xmlns:a16="http://schemas.microsoft.com/office/drawing/2014/main" xmlns="" id="{9C548A59-BB66-AA4D-AB41-35F084059B46}"/>
              </a:ext>
            </a:extLst>
          </p:cNvPr>
          <p:cNvSpPr>
            <a:spLocks noGrp="1"/>
          </p:cNvSpPr>
          <p:nvPr>
            <p:ph type="body" sz="quarter" idx="45" hasCustomPrompt="1"/>
          </p:nvPr>
        </p:nvSpPr>
        <p:spPr>
          <a:xfrm>
            <a:off x="5779008" y="2825496"/>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
        <p:nvSpPr>
          <p:cNvPr id="44" name="Text Placeholder 5">
            <a:extLst>
              <a:ext uri="{FF2B5EF4-FFF2-40B4-BE49-F238E27FC236}">
                <a16:creationId xmlns:a16="http://schemas.microsoft.com/office/drawing/2014/main" xmlns="" id="{84AE5119-552F-534F-8850-8153F6E2F1F2}"/>
              </a:ext>
            </a:extLst>
          </p:cNvPr>
          <p:cNvSpPr>
            <a:spLocks noGrp="1"/>
          </p:cNvSpPr>
          <p:nvPr>
            <p:ph type="body" sz="quarter" idx="46" hasCustomPrompt="1"/>
          </p:nvPr>
        </p:nvSpPr>
        <p:spPr>
          <a:xfrm>
            <a:off x="5779008" y="832104"/>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
        <p:nvSpPr>
          <p:cNvPr id="45" name="Text Placeholder 5">
            <a:extLst>
              <a:ext uri="{FF2B5EF4-FFF2-40B4-BE49-F238E27FC236}">
                <a16:creationId xmlns:a16="http://schemas.microsoft.com/office/drawing/2014/main" xmlns="" id="{BF0BB1B3-2B07-4C42-8124-3FA85FC70D05}"/>
              </a:ext>
            </a:extLst>
          </p:cNvPr>
          <p:cNvSpPr>
            <a:spLocks noGrp="1"/>
          </p:cNvSpPr>
          <p:nvPr>
            <p:ph type="body" sz="quarter" idx="47" hasCustomPrompt="1"/>
          </p:nvPr>
        </p:nvSpPr>
        <p:spPr>
          <a:xfrm>
            <a:off x="576072" y="2825496"/>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
        <p:nvSpPr>
          <p:cNvPr id="46" name="Text Placeholder 5">
            <a:extLst>
              <a:ext uri="{FF2B5EF4-FFF2-40B4-BE49-F238E27FC236}">
                <a16:creationId xmlns:a16="http://schemas.microsoft.com/office/drawing/2014/main" xmlns="" id="{438EEAD8-9D1F-1E47-8C36-F3B148098EB0}"/>
              </a:ext>
            </a:extLst>
          </p:cNvPr>
          <p:cNvSpPr>
            <a:spLocks noGrp="1"/>
          </p:cNvSpPr>
          <p:nvPr>
            <p:ph type="body" sz="quarter" idx="48" hasCustomPrompt="1"/>
          </p:nvPr>
        </p:nvSpPr>
        <p:spPr>
          <a:xfrm>
            <a:off x="3145536" y="832104"/>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
        <p:nvSpPr>
          <p:cNvPr id="50" name="Text Placeholder 5">
            <a:extLst>
              <a:ext uri="{FF2B5EF4-FFF2-40B4-BE49-F238E27FC236}">
                <a16:creationId xmlns:a16="http://schemas.microsoft.com/office/drawing/2014/main" xmlns="" id="{A02C1F24-0310-6D44-8F28-353B11A0534B}"/>
              </a:ext>
            </a:extLst>
          </p:cNvPr>
          <p:cNvSpPr>
            <a:spLocks noGrp="1"/>
          </p:cNvSpPr>
          <p:nvPr>
            <p:ph type="body" sz="quarter" idx="49" hasCustomPrompt="1"/>
          </p:nvPr>
        </p:nvSpPr>
        <p:spPr>
          <a:xfrm>
            <a:off x="3145536" y="2825496"/>
            <a:ext cx="2112264" cy="630936"/>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title, 3 headlines, 3 icons">
    <p:spTree>
      <p:nvGrpSpPr>
        <p:cNvPr id="1" name=""/>
        <p:cNvGrpSpPr/>
        <p:nvPr/>
      </p:nvGrpSpPr>
      <p:grpSpPr>
        <a:xfrm>
          <a:off x="0" y="0"/>
          <a:ext cx="0" cy="0"/>
          <a:chOff x="0" y="0"/>
          <a:chExt cx="0" cy="0"/>
        </a:xfrm>
      </p:grpSpPr>
      <p:sp>
        <p:nvSpPr>
          <p:cNvPr id="48" name="Text Placeholder 5">
            <a:extLst>
              <a:ext uri="{FF2B5EF4-FFF2-40B4-BE49-F238E27FC236}">
                <a16:creationId xmlns:a16="http://schemas.microsoft.com/office/drawing/2014/main" xmlns="" id="{FD0BAA9A-6EC7-9547-8CE0-DB79C65C00D8}"/>
              </a:ext>
            </a:extLst>
          </p:cNvPr>
          <p:cNvSpPr>
            <a:spLocks noGrp="1"/>
          </p:cNvSpPr>
          <p:nvPr>
            <p:ph type="body" sz="quarter" idx="33" hasCustomPrompt="1"/>
          </p:nvPr>
        </p:nvSpPr>
        <p:spPr>
          <a:xfrm>
            <a:off x="576072" y="2011680"/>
            <a:ext cx="2112264" cy="627864"/>
          </a:xfrm>
        </p:spPr>
        <p:txBody>
          <a:bodyPr anchor="t" anchorCtr="0">
            <a:spAutoFit/>
          </a:bodyPr>
          <a:lstStyle>
            <a:lvl1pPr marL="0" indent="0">
              <a:lnSpc>
                <a:spcPct val="87000"/>
              </a:lnSpc>
              <a:spcBef>
                <a:spcPts val="0"/>
              </a:spcBef>
              <a:buNone/>
              <a:defRPr sz="2000" b="1" i="0" spc="-50" baseline="0">
                <a:solidFill>
                  <a:schemeClr val="tx1"/>
                </a:solidFill>
                <a:latin typeface="Arial" panose="020B0604020202020204" pitchFamily="34" charset="0"/>
                <a:cs typeface="Arial" panose="020B0604020202020204" pitchFamily="34" charset="0"/>
              </a:defRPr>
            </a:lvl1pPr>
          </a:lstStyle>
          <a:p>
            <a:pPr lvl="0"/>
            <a:r>
              <a:rPr lang="en-US" dirty="0"/>
              <a:t>Header goes here</a:t>
            </a:r>
          </a:p>
        </p:txBody>
      </p:sp>
      <p:cxnSp>
        <p:nvCxnSpPr>
          <p:cNvPr id="49" name="Straight Connector 48">
            <a:extLst>
              <a:ext uri="{FF2B5EF4-FFF2-40B4-BE49-F238E27FC236}">
                <a16:creationId xmlns:a16="http://schemas.microsoft.com/office/drawing/2014/main" xmlns="" id="{A7C892B9-36BF-8C4C-9E03-DA033D71D78D}"/>
              </a:ext>
            </a:extLst>
          </p:cNvPr>
          <p:cNvCxnSpPr/>
          <p:nvPr userDrawn="1"/>
        </p:nvCxnSpPr>
        <p:spPr>
          <a:xfrm>
            <a:off x="454567" y="1572768"/>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0" name="Picture Placeholder 3">
            <a:extLst>
              <a:ext uri="{FF2B5EF4-FFF2-40B4-BE49-F238E27FC236}">
                <a16:creationId xmlns:a16="http://schemas.microsoft.com/office/drawing/2014/main" xmlns="" id="{ECCE1F3F-0125-E742-BFDF-7919ED39D658}"/>
              </a:ext>
            </a:extLst>
          </p:cNvPr>
          <p:cNvSpPr>
            <a:spLocks noGrp="1" noChangeAspect="1"/>
          </p:cNvSpPr>
          <p:nvPr>
            <p:ph type="pic" sz="quarter" idx="34" hasCustomPrompt="1"/>
          </p:nvPr>
        </p:nvSpPr>
        <p:spPr>
          <a:xfrm>
            <a:off x="674023" y="1534228"/>
            <a:ext cx="365760" cy="480131"/>
          </a:xfrm>
        </p:spPr>
        <p:txBody>
          <a:bodyPr>
            <a:spAutoFit/>
          </a:bodyPr>
          <a:lstStyle>
            <a:lvl1pPr marL="0" indent="0">
              <a:buNone/>
              <a:defRPr/>
            </a:lvl1pPr>
          </a:lstStyle>
          <a:p>
            <a:r>
              <a:rPr lang="en-US" dirty="0"/>
              <a:t> </a:t>
            </a:r>
          </a:p>
        </p:txBody>
      </p:sp>
      <p:sp>
        <p:nvSpPr>
          <p:cNvPr id="52" name="Text Placeholder 5">
            <a:extLst>
              <a:ext uri="{FF2B5EF4-FFF2-40B4-BE49-F238E27FC236}">
                <a16:creationId xmlns:a16="http://schemas.microsoft.com/office/drawing/2014/main" xmlns="" id="{46D364D8-6E6C-AC4A-ADEA-2F02B383E3EB}"/>
              </a:ext>
            </a:extLst>
          </p:cNvPr>
          <p:cNvSpPr>
            <a:spLocks noGrp="1"/>
          </p:cNvSpPr>
          <p:nvPr>
            <p:ph type="body" sz="quarter" idx="36" hasCustomPrompt="1"/>
          </p:nvPr>
        </p:nvSpPr>
        <p:spPr>
          <a:xfrm>
            <a:off x="3145536" y="2011680"/>
            <a:ext cx="2112264" cy="627864"/>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Header goes here</a:t>
            </a:r>
          </a:p>
        </p:txBody>
      </p:sp>
      <p:cxnSp>
        <p:nvCxnSpPr>
          <p:cNvPr id="53" name="Straight Connector 52">
            <a:extLst>
              <a:ext uri="{FF2B5EF4-FFF2-40B4-BE49-F238E27FC236}">
                <a16:creationId xmlns:a16="http://schemas.microsoft.com/office/drawing/2014/main" xmlns="" id="{814E57CE-54E7-924B-8982-1912FBBC1AC3}"/>
              </a:ext>
            </a:extLst>
          </p:cNvPr>
          <p:cNvCxnSpPr/>
          <p:nvPr userDrawn="1"/>
        </p:nvCxnSpPr>
        <p:spPr>
          <a:xfrm>
            <a:off x="3035808" y="1572768"/>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4" name="Picture Placeholder 3">
            <a:extLst>
              <a:ext uri="{FF2B5EF4-FFF2-40B4-BE49-F238E27FC236}">
                <a16:creationId xmlns:a16="http://schemas.microsoft.com/office/drawing/2014/main" xmlns="" id="{28C4DED7-AAF9-C14C-B8EA-7A9968D3F266}"/>
              </a:ext>
            </a:extLst>
          </p:cNvPr>
          <p:cNvSpPr>
            <a:spLocks noGrp="1" noChangeAspect="1"/>
          </p:cNvSpPr>
          <p:nvPr>
            <p:ph type="pic" sz="quarter" idx="37" hasCustomPrompt="1"/>
          </p:nvPr>
        </p:nvSpPr>
        <p:spPr>
          <a:xfrm>
            <a:off x="3227832" y="1534228"/>
            <a:ext cx="365760" cy="480131"/>
          </a:xfrm>
        </p:spPr>
        <p:txBody>
          <a:bodyPr>
            <a:spAutoFit/>
          </a:bodyPr>
          <a:lstStyle>
            <a:lvl1pPr marL="0" indent="0">
              <a:buNone/>
              <a:defRPr/>
            </a:lvl1pPr>
          </a:lstStyle>
          <a:p>
            <a:r>
              <a:rPr lang="en-US" dirty="0"/>
              <a:t> </a:t>
            </a:r>
          </a:p>
        </p:txBody>
      </p:sp>
      <p:sp>
        <p:nvSpPr>
          <p:cNvPr id="56" name="Text Placeholder 5">
            <a:extLst>
              <a:ext uri="{FF2B5EF4-FFF2-40B4-BE49-F238E27FC236}">
                <a16:creationId xmlns:a16="http://schemas.microsoft.com/office/drawing/2014/main" xmlns="" id="{B8A3C04E-8B61-3846-8272-FAD4EEEDA691}"/>
              </a:ext>
            </a:extLst>
          </p:cNvPr>
          <p:cNvSpPr>
            <a:spLocks noGrp="1"/>
          </p:cNvSpPr>
          <p:nvPr>
            <p:ph type="body" sz="quarter" idx="39" hasCustomPrompt="1"/>
          </p:nvPr>
        </p:nvSpPr>
        <p:spPr>
          <a:xfrm>
            <a:off x="5779008" y="2011680"/>
            <a:ext cx="2112264" cy="627864"/>
          </a:xfrm>
        </p:spPr>
        <p:txBody>
          <a:bodyPr anchor="t" anchorCtr="0">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Header goes here</a:t>
            </a:r>
          </a:p>
        </p:txBody>
      </p:sp>
      <p:cxnSp>
        <p:nvCxnSpPr>
          <p:cNvPr id="57" name="Straight Connector 56">
            <a:extLst>
              <a:ext uri="{FF2B5EF4-FFF2-40B4-BE49-F238E27FC236}">
                <a16:creationId xmlns:a16="http://schemas.microsoft.com/office/drawing/2014/main" xmlns="" id="{5F559B82-98F3-0941-82C1-EFD665E4C02D}"/>
              </a:ext>
            </a:extLst>
          </p:cNvPr>
          <p:cNvCxnSpPr/>
          <p:nvPr userDrawn="1"/>
        </p:nvCxnSpPr>
        <p:spPr>
          <a:xfrm>
            <a:off x="5660136" y="1572768"/>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8" name="Picture Placeholder 3">
            <a:extLst>
              <a:ext uri="{FF2B5EF4-FFF2-40B4-BE49-F238E27FC236}">
                <a16:creationId xmlns:a16="http://schemas.microsoft.com/office/drawing/2014/main" xmlns="" id="{EFD8C737-78CB-7146-9147-0F24EE4BCB5E}"/>
              </a:ext>
            </a:extLst>
          </p:cNvPr>
          <p:cNvSpPr>
            <a:spLocks noGrp="1" noChangeAspect="1"/>
          </p:cNvSpPr>
          <p:nvPr>
            <p:ph type="pic" sz="quarter" idx="40" hasCustomPrompt="1"/>
          </p:nvPr>
        </p:nvSpPr>
        <p:spPr>
          <a:xfrm>
            <a:off x="5870448" y="1534228"/>
            <a:ext cx="365760" cy="480131"/>
          </a:xfrm>
        </p:spPr>
        <p:txBody>
          <a:bodyPr>
            <a:spAutoFit/>
          </a:bodyPr>
          <a:lstStyle>
            <a:lvl1pPr marL="0" indent="0">
              <a:buNone/>
              <a:defRPr/>
            </a:lvl1pPr>
          </a:lstStyle>
          <a:p>
            <a:r>
              <a:rPr lang="en-US" dirty="0"/>
              <a:t> </a:t>
            </a:r>
          </a:p>
        </p:txBody>
      </p:sp>
      <p:sp>
        <p:nvSpPr>
          <p:cNvPr id="23" name="Text Placeholder 5">
            <a:extLst>
              <a:ext uri="{FF2B5EF4-FFF2-40B4-BE49-F238E27FC236}">
                <a16:creationId xmlns:a16="http://schemas.microsoft.com/office/drawing/2014/main" xmlns="" id="{01F1C5AB-A1DF-F143-BCAF-1B1DE731EC7E}"/>
              </a:ext>
            </a:extLst>
          </p:cNvPr>
          <p:cNvSpPr>
            <a:spLocks noGrp="1"/>
          </p:cNvSpPr>
          <p:nvPr>
            <p:ph type="body" sz="quarter" idx="10" hasCustomPrompt="1"/>
          </p:nvPr>
        </p:nvSpPr>
        <p:spPr>
          <a:xfrm>
            <a:off x="576072"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4" name="Text Placeholder 5">
            <a:extLst>
              <a:ext uri="{FF2B5EF4-FFF2-40B4-BE49-F238E27FC236}">
                <a16:creationId xmlns:a16="http://schemas.microsoft.com/office/drawing/2014/main" xmlns="" id="{89C8278A-296D-6349-B059-C16C2A95FFFE}"/>
              </a:ext>
            </a:extLst>
          </p:cNvPr>
          <p:cNvSpPr>
            <a:spLocks noGrp="1"/>
          </p:cNvSpPr>
          <p:nvPr>
            <p:ph type="body" sz="quarter" idx="41" hasCustomPrompt="1"/>
          </p:nvPr>
        </p:nvSpPr>
        <p:spPr>
          <a:xfrm>
            <a:off x="3145536"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5" name="Text Placeholder 5">
            <a:extLst>
              <a:ext uri="{FF2B5EF4-FFF2-40B4-BE49-F238E27FC236}">
                <a16:creationId xmlns:a16="http://schemas.microsoft.com/office/drawing/2014/main" xmlns="" id="{A1F6AA29-F807-2241-A3EC-ECFD8AA79D12}"/>
              </a:ext>
            </a:extLst>
          </p:cNvPr>
          <p:cNvSpPr>
            <a:spLocks noGrp="1"/>
          </p:cNvSpPr>
          <p:nvPr>
            <p:ph type="body" sz="quarter" idx="42" hasCustomPrompt="1"/>
          </p:nvPr>
        </p:nvSpPr>
        <p:spPr>
          <a:xfrm>
            <a:off x="5779008"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6" name="Text Placeholder 2">
            <a:extLst>
              <a:ext uri="{FF2B5EF4-FFF2-40B4-BE49-F238E27FC236}">
                <a16:creationId xmlns:a16="http://schemas.microsoft.com/office/drawing/2014/main" xmlns="" id="{D7B81C8F-C5B9-6E4A-943C-5AC68A77096D}"/>
              </a:ext>
            </a:extLst>
          </p:cNvPr>
          <p:cNvSpPr>
            <a:spLocks noGrp="1"/>
          </p:cNvSpPr>
          <p:nvPr>
            <p:ph type="body" sz="quarter" idx="14" hasCustomPrompt="1"/>
          </p:nvPr>
        </p:nvSpPr>
        <p:spPr>
          <a:xfrm>
            <a:off x="338328" y="877824"/>
            <a:ext cx="3584448" cy="320040"/>
          </a:xfrm>
        </p:spPr>
        <p:txBody>
          <a:bodyPr>
            <a:normAutofit/>
          </a:bodyPr>
          <a:lstStyle>
            <a:lvl1pPr marL="0" indent="0">
              <a:lnSpc>
                <a:spcPct val="80000"/>
              </a:lnSpc>
              <a:spcBef>
                <a:spcPts val="0"/>
              </a:spcBef>
              <a:buNone/>
              <a:defRPr sz="1800" b="0" i="1">
                <a:solidFill>
                  <a:srgbClr val="ABC508"/>
                </a:solidFill>
                <a:latin typeface="Georgia" panose="02040502050405020303" pitchFamily="18" charset="0"/>
              </a:defRPr>
            </a:lvl1pPr>
          </a:lstStyle>
          <a:p>
            <a:pPr lvl="0"/>
            <a:r>
              <a:rPr lang="en-US" dirty="0"/>
              <a:t>Title if Needed</a:t>
            </a: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itle, 3 headlines, 3 details">
    <p:spTree>
      <p:nvGrpSpPr>
        <p:cNvPr id="1" name=""/>
        <p:cNvGrpSpPr/>
        <p:nvPr/>
      </p:nvGrpSpPr>
      <p:grpSpPr>
        <a:xfrm>
          <a:off x="0" y="0"/>
          <a:ext cx="0" cy="0"/>
          <a:chOff x="0" y="0"/>
          <a:chExt cx="0" cy="0"/>
        </a:xfrm>
      </p:grpSpPr>
      <p:sp>
        <p:nvSpPr>
          <p:cNvPr id="48" name="Text Placeholder 5">
            <a:extLst>
              <a:ext uri="{FF2B5EF4-FFF2-40B4-BE49-F238E27FC236}">
                <a16:creationId xmlns:a16="http://schemas.microsoft.com/office/drawing/2014/main" xmlns="" id="{FD0BAA9A-6EC7-9547-8CE0-DB79C65C00D8}"/>
              </a:ext>
            </a:extLst>
          </p:cNvPr>
          <p:cNvSpPr>
            <a:spLocks noGrp="1"/>
          </p:cNvSpPr>
          <p:nvPr>
            <p:ph type="body" sz="quarter" idx="33" hasCustomPrompt="1"/>
          </p:nvPr>
        </p:nvSpPr>
        <p:spPr>
          <a:xfrm>
            <a:off x="576072" y="2011680"/>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49" name="Straight Connector 48">
            <a:extLst>
              <a:ext uri="{FF2B5EF4-FFF2-40B4-BE49-F238E27FC236}">
                <a16:creationId xmlns:a16="http://schemas.microsoft.com/office/drawing/2014/main" xmlns="" id="{A7C892B9-36BF-8C4C-9E03-DA033D71D78D}"/>
              </a:ext>
            </a:extLst>
          </p:cNvPr>
          <p:cNvCxnSpPr/>
          <p:nvPr userDrawn="1"/>
        </p:nvCxnSpPr>
        <p:spPr>
          <a:xfrm>
            <a:off x="466344" y="192024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2" name="Text Placeholder 5">
            <a:extLst>
              <a:ext uri="{FF2B5EF4-FFF2-40B4-BE49-F238E27FC236}">
                <a16:creationId xmlns:a16="http://schemas.microsoft.com/office/drawing/2014/main" xmlns="" id="{46D364D8-6E6C-AC4A-ADEA-2F02B383E3EB}"/>
              </a:ext>
            </a:extLst>
          </p:cNvPr>
          <p:cNvSpPr>
            <a:spLocks noGrp="1"/>
          </p:cNvSpPr>
          <p:nvPr>
            <p:ph type="body" sz="quarter" idx="36" hasCustomPrompt="1"/>
          </p:nvPr>
        </p:nvSpPr>
        <p:spPr>
          <a:xfrm>
            <a:off x="3145536" y="2011680"/>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53" name="Straight Connector 52">
            <a:extLst>
              <a:ext uri="{FF2B5EF4-FFF2-40B4-BE49-F238E27FC236}">
                <a16:creationId xmlns:a16="http://schemas.microsoft.com/office/drawing/2014/main" xmlns="" id="{814E57CE-54E7-924B-8982-1912FBBC1AC3}"/>
              </a:ext>
            </a:extLst>
          </p:cNvPr>
          <p:cNvCxnSpPr/>
          <p:nvPr userDrawn="1"/>
        </p:nvCxnSpPr>
        <p:spPr>
          <a:xfrm>
            <a:off x="3044952" y="192024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6" name="Text Placeholder 5">
            <a:extLst>
              <a:ext uri="{FF2B5EF4-FFF2-40B4-BE49-F238E27FC236}">
                <a16:creationId xmlns:a16="http://schemas.microsoft.com/office/drawing/2014/main" xmlns="" id="{B8A3C04E-8B61-3846-8272-FAD4EEEDA691}"/>
              </a:ext>
            </a:extLst>
          </p:cNvPr>
          <p:cNvSpPr>
            <a:spLocks noGrp="1"/>
          </p:cNvSpPr>
          <p:nvPr>
            <p:ph type="body" sz="quarter" idx="39" hasCustomPrompt="1"/>
          </p:nvPr>
        </p:nvSpPr>
        <p:spPr>
          <a:xfrm>
            <a:off x="5779008" y="2011680"/>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cxnSp>
        <p:nvCxnSpPr>
          <p:cNvPr id="57" name="Straight Connector 56">
            <a:extLst>
              <a:ext uri="{FF2B5EF4-FFF2-40B4-BE49-F238E27FC236}">
                <a16:creationId xmlns:a16="http://schemas.microsoft.com/office/drawing/2014/main" xmlns="" id="{5F559B82-98F3-0941-82C1-EFD665E4C02D}"/>
              </a:ext>
            </a:extLst>
          </p:cNvPr>
          <p:cNvCxnSpPr/>
          <p:nvPr userDrawn="1"/>
        </p:nvCxnSpPr>
        <p:spPr>
          <a:xfrm>
            <a:off x="5669280" y="1920240"/>
            <a:ext cx="0" cy="145389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18" name="Text Placeholder 5">
            <a:extLst>
              <a:ext uri="{FF2B5EF4-FFF2-40B4-BE49-F238E27FC236}">
                <a16:creationId xmlns:a16="http://schemas.microsoft.com/office/drawing/2014/main" xmlns="" id="{34C9915F-0F47-6B45-9106-264B380DF237}"/>
              </a:ext>
            </a:extLst>
          </p:cNvPr>
          <p:cNvSpPr>
            <a:spLocks noGrp="1"/>
          </p:cNvSpPr>
          <p:nvPr>
            <p:ph type="body" sz="quarter" idx="10" hasCustomPrompt="1"/>
          </p:nvPr>
        </p:nvSpPr>
        <p:spPr>
          <a:xfrm>
            <a:off x="576072"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19" name="Text Placeholder 5">
            <a:extLst>
              <a:ext uri="{FF2B5EF4-FFF2-40B4-BE49-F238E27FC236}">
                <a16:creationId xmlns:a16="http://schemas.microsoft.com/office/drawing/2014/main" xmlns="" id="{8658A815-DBFA-374B-8110-B50ED8EFE58C}"/>
              </a:ext>
            </a:extLst>
          </p:cNvPr>
          <p:cNvSpPr>
            <a:spLocks noGrp="1"/>
          </p:cNvSpPr>
          <p:nvPr>
            <p:ph type="body" sz="quarter" idx="40" hasCustomPrompt="1"/>
          </p:nvPr>
        </p:nvSpPr>
        <p:spPr>
          <a:xfrm>
            <a:off x="3145536"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3" name="Text Placeholder 5">
            <a:extLst>
              <a:ext uri="{FF2B5EF4-FFF2-40B4-BE49-F238E27FC236}">
                <a16:creationId xmlns:a16="http://schemas.microsoft.com/office/drawing/2014/main" xmlns="" id="{81CB64BE-8BA2-EA49-B899-A69607C76E93}"/>
              </a:ext>
            </a:extLst>
          </p:cNvPr>
          <p:cNvSpPr>
            <a:spLocks noGrp="1"/>
          </p:cNvSpPr>
          <p:nvPr>
            <p:ph type="body" sz="quarter" idx="41" hasCustomPrompt="1"/>
          </p:nvPr>
        </p:nvSpPr>
        <p:spPr>
          <a:xfrm>
            <a:off x="5779008" y="2560320"/>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6" name="Text Placeholder 2">
            <a:extLst>
              <a:ext uri="{FF2B5EF4-FFF2-40B4-BE49-F238E27FC236}">
                <a16:creationId xmlns:a16="http://schemas.microsoft.com/office/drawing/2014/main" xmlns="" id="{FE176A43-331F-8146-BC7B-271A978917FF}"/>
              </a:ext>
            </a:extLst>
          </p:cNvPr>
          <p:cNvSpPr>
            <a:spLocks noGrp="1"/>
          </p:cNvSpPr>
          <p:nvPr>
            <p:ph type="body" sz="quarter" idx="14" hasCustomPrompt="1"/>
          </p:nvPr>
        </p:nvSpPr>
        <p:spPr>
          <a:xfrm>
            <a:off x="338328" y="877824"/>
            <a:ext cx="3584448" cy="320040"/>
          </a:xfrm>
        </p:spPr>
        <p:txBody>
          <a:bodyPr>
            <a:normAutofit/>
          </a:bodyPr>
          <a:lstStyle>
            <a:lvl1pPr marL="0" indent="0">
              <a:lnSpc>
                <a:spcPct val="80000"/>
              </a:lnSpc>
              <a:spcBef>
                <a:spcPts val="0"/>
              </a:spcBef>
              <a:buNone/>
              <a:defRPr sz="1800" b="0" i="1">
                <a:solidFill>
                  <a:srgbClr val="ABC508"/>
                </a:solidFill>
                <a:latin typeface="Georgia" panose="02040502050405020303" pitchFamily="18" charset="0"/>
              </a:defRPr>
            </a:lvl1pPr>
          </a:lstStyle>
          <a:p>
            <a:pPr lvl="0"/>
            <a:r>
              <a:rPr lang="en-US" dirty="0"/>
              <a:t>Title if Needed</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big title, 3 headlines, 3 icons, 3 details">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xmlns="" id="{A7C892B9-36BF-8C4C-9E03-DA033D71D78D}"/>
              </a:ext>
            </a:extLst>
          </p:cNvPr>
          <p:cNvCxnSpPr/>
          <p:nvPr userDrawn="1"/>
        </p:nvCxnSpPr>
        <p:spPr>
          <a:xfrm>
            <a:off x="603504" y="2450592"/>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0" name="Picture Placeholder 3">
            <a:extLst>
              <a:ext uri="{FF2B5EF4-FFF2-40B4-BE49-F238E27FC236}">
                <a16:creationId xmlns:a16="http://schemas.microsoft.com/office/drawing/2014/main" xmlns="" id="{ECCE1F3F-0125-E742-BFDF-7919ED39D658}"/>
              </a:ext>
            </a:extLst>
          </p:cNvPr>
          <p:cNvSpPr>
            <a:spLocks noGrp="1" noChangeAspect="1"/>
          </p:cNvSpPr>
          <p:nvPr>
            <p:ph type="pic" sz="quarter" idx="34" hasCustomPrompt="1"/>
          </p:nvPr>
        </p:nvSpPr>
        <p:spPr>
          <a:xfrm>
            <a:off x="841248" y="2395728"/>
            <a:ext cx="365760" cy="480131"/>
          </a:xfrm>
        </p:spPr>
        <p:txBody>
          <a:bodyPr>
            <a:spAutoFit/>
          </a:bodyPr>
          <a:lstStyle>
            <a:lvl1pPr marL="0" indent="0">
              <a:buNone/>
              <a:defRPr/>
            </a:lvl1pPr>
          </a:lstStyle>
          <a:p>
            <a:r>
              <a:rPr lang="en-US" dirty="0"/>
              <a:t> </a:t>
            </a:r>
          </a:p>
        </p:txBody>
      </p:sp>
      <p:cxnSp>
        <p:nvCxnSpPr>
          <p:cNvPr id="53" name="Straight Connector 52">
            <a:extLst>
              <a:ext uri="{FF2B5EF4-FFF2-40B4-BE49-F238E27FC236}">
                <a16:creationId xmlns:a16="http://schemas.microsoft.com/office/drawing/2014/main" xmlns="" id="{814E57CE-54E7-924B-8982-1912FBBC1AC3}"/>
              </a:ext>
            </a:extLst>
          </p:cNvPr>
          <p:cNvCxnSpPr/>
          <p:nvPr userDrawn="1"/>
        </p:nvCxnSpPr>
        <p:spPr>
          <a:xfrm>
            <a:off x="3182112" y="2450592"/>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4" name="Picture Placeholder 3">
            <a:extLst>
              <a:ext uri="{FF2B5EF4-FFF2-40B4-BE49-F238E27FC236}">
                <a16:creationId xmlns:a16="http://schemas.microsoft.com/office/drawing/2014/main" xmlns="" id="{28C4DED7-AAF9-C14C-B8EA-7A9968D3F266}"/>
              </a:ext>
            </a:extLst>
          </p:cNvPr>
          <p:cNvSpPr>
            <a:spLocks noGrp="1" noChangeAspect="1"/>
          </p:cNvSpPr>
          <p:nvPr>
            <p:ph type="pic" sz="quarter" idx="37" hasCustomPrompt="1"/>
          </p:nvPr>
        </p:nvSpPr>
        <p:spPr>
          <a:xfrm>
            <a:off x="3392424" y="2395728"/>
            <a:ext cx="365760" cy="480131"/>
          </a:xfrm>
        </p:spPr>
        <p:txBody>
          <a:bodyPr>
            <a:spAutoFit/>
          </a:bodyPr>
          <a:lstStyle>
            <a:lvl1pPr marL="0" indent="0">
              <a:buNone/>
              <a:defRPr/>
            </a:lvl1pPr>
          </a:lstStyle>
          <a:p>
            <a:r>
              <a:rPr lang="en-US" dirty="0"/>
              <a:t> </a:t>
            </a:r>
          </a:p>
        </p:txBody>
      </p:sp>
      <p:cxnSp>
        <p:nvCxnSpPr>
          <p:cNvPr id="57" name="Straight Connector 56">
            <a:extLst>
              <a:ext uri="{FF2B5EF4-FFF2-40B4-BE49-F238E27FC236}">
                <a16:creationId xmlns:a16="http://schemas.microsoft.com/office/drawing/2014/main" xmlns="" id="{5F559B82-98F3-0941-82C1-EFD665E4C02D}"/>
              </a:ext>
            </a:extLst>
          </p:cNvPr>
          <p:cNvCxnSpPr/>
          <p:nvPr userDrawn="1"/>
        </p:nvCxnSpPr>
        <p:spPr>
          <a:xfrm>
            <a:off x="5815584" y="2450592"/>
            <a:ext cx="0" cy="1728216"/>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58" name="Picture Placeholder 3">
            <a:extLst>
              <a:ext uri="{FF2B5EF4-FFF2-40B4-BE49-F238E27FC236}">
                <a16:creationId xmlns:a16="http://schemas.microsoft.com/office/drawing/2014/main" xmlns="" id="{EFD8C737-78CB-7146-9147-0F24EE4BCB5E}"/>
              </a:ext>
            </a:extLst>
          </p:cNvPr>
          <p:cNvSpPr>
            <a:spLocks noGrp="1" noChangeAspect="1"/>
          </p:cNvSpPr>
          <p:nvPr>
            <p:ph type="pic" sz="quarter" idx="40" hasCustomPrompt="1"/>
          </p:nvPr>
        </p:nvSpPr>
        <p:spPr>
          <a:xfrm>
            <a:off x="6035040" y="2395728"/>
            <a:ext cx="365760" cy="480131"/>
          </a:xfrm>
        </p:spPr>
        <p:txBody>
          <a:bodyPr>
            <a:spAutoFit/>
          </a:bodyPr>
          <a:lstStyle>
            <a:lvl1pPr marL="0" indent="0">
              <a:buNone/>
              <a:defRPr/>
            </a:lvl1pPr>
          </a:lstStyle>
          <a:p>
            <a:r>
              <a:rPr lang="en-US" dirty="0"/>
              <a:t> </a:t>
            </a:r>
          </a:p>
        </p:txBody>
      </p:sp>
      <p:sp>
        <p:nvSpPr>
          <p:cNvPr id="31" name="Text Placeholder 2">
            <a:extLst>
              <a:ext uri="{FF2B5EF4-FFF2-40B4-BE49-F238E27FC236}">
                <a16:creationId xmlns:a16="http://schemas.microsoft.com/office/drawing/2014/main" xmlns="" id="{51528642-55B9-4843-9B15-8D313F06334F}"/>
              </a:ext>
            </a:extLst>
          </p:cNvPr>
          <p:cNvSpPr>
            <a:spLocks noGrp="1"/>
          </p:cNvSpPr>
          <p:nvPr>
            <p:ph type="body" sz="quarter" idx="13" hasCustomPrompt="1"/>
          </p:nvPr>
        </p:nvSpPr>
        <p:spPr>
          <a:xfrm>
            <a:off x="457200" y="758951"/>
            <a:ext cx="5943600" cy="1179576"/>
          </a:xfrm>
        </p:spPr>
        <p:txBody>
          <a:bodyPr>
            <a:spAutoFit/>
          </a:bodyPr>
          <a:lstStyle>
            <a:lvl1pPr marL="0" indent="0">
              <a:lnSpc>
                <a:spcPct val="87000"/>
              </a:lnSpc>
              <a:spcBef>
                <a:spcPts val="0"/>
              </a:spcBef>
              <a:buNone/>
              <a:defRPr sz="4000" b="1" i="0" spc="-100" baseline="0">
                <a:solidFill>
                  <a:schemeClr val="tx1"/>
                </a:solidFill>
                <a:latin typeface="Arial" panose="020B0604020202020204" pitchFamily="34" charset="0"/>
                <a:cs typeface="Arial" panose="020B0604020202020204" pitchFamily="34" charset="0"/>
              </a:defRPr>
            </a:lvl1pPr>
          </a:lstStyle>
          <a:p>
            <a:pPr lvl="0"/>
            <a:r>
              <a:rPr lang="en-US" dirty="0"/>
              <a:t>Big statement followed by text chunks.</a:t>
            </a:r>
          </a:p>
        </p:txBody>
      </p:sp>
      <p:sp>
        <p:nvSpPr>
          <p:cNvPr id="23" name="Text Placeholder 5">
            <a:extLst>
              <a:ext uri="{FF2B5EF4-FFF2-40B4-BE49-F238E27FC236}">
                <a16:creationId xmlns:a16="http://schemas.microsoft.com/office/drawing/2014/main" xmlns="" id="{710A08CB-9DD6-3440-98D0-CA61F05216B2}"/>
              </a:ext>
            </a:extLst>
          </p:cNvPr>
          <p:cNvSpPr>
            <a:spLocks noGrp="1"/>
          </p:cNvSpPr>
          <p:nvPr>
            <p:ph type="body" sz="quarter" idx="33" hasCustomPrompt="1"/>
          </p:nvPr>
        </p:nvSpPr>
        <p:spPr>
          <a:xfrm>
            <a:off x="722376" y="2889504"/>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sp>
        <p:nvSpPr>
          <p:cNvPr id="26" name="Text Placeholder 5">
            <a:extLst>
              <a:ext uri="{FF2B5EF4-FFF2-40B4-BE49-F238E27FC236}">
                <a16:creationId xmlns:a16="http://schemas.microsoft.com/office/drawing/2014/main" xmlns="" id="{21C6114F-D1DD-4B4E-B1EB-E26C6C000ED2}"/>
              </a:ext>
            </a:extLst>
          </p:cNvPr>
          <p:cNvSpPr>
            <a:spLocks noGrp="1"/>
          </p:cNvSpPr>
          <p:nvPr>
            <p:ph type="body" sz="quarter" idx="36" hasCustomPrompt="1"/>
          </p:nvPr>
        </p:nvSpPr>
        <p:spPr>
          <a:xfrm>
            <a:off x="3291840" y="2889504"/>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sp>
        <p:nvSpPr>
          <p:cNvPr id="27" name="Text Placeholder 5">
            <a:extLst>
              <a:ext uri="{FF2B5EF4-FFF2-40B4-BE49-F238E27FC236}">
                <a16:creationId xmlns:a16="http://schemas.microsoft.com/office/drawing/2014/main" xmlns="" id="{CF03C97E-1D68-8D4F-82B8-E0B403F66E33}"/>
              </a:ext>
            </a:extLst>
          </p:cNvPr>
          <p:cNvSpPr>
            <a:spLocks noGrp="1"/>
          </p:cNvSpPr>
          <p:nvPr>
            <p:ph type="body" sz="quarter" idx="39" hasCustomPrompt="1"/>
          </p:nvPr>
        </p:nvSpPr>
        <p:spPr>
          <a:xfrm>
            <a:off x="5925312" y="2889504"/>
            <a:ext cx="2112264" cy="646331"/>
          </a:xfrm>
        </p:spPr>
        <p:txBody>
          <a:bodyPr anchor="t"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Header goes here</a:t>
            </a:r>
          </a:p>
        </p:txBody>
      </p:sp>
      <p:sp>
        <p:nvSpPr>
          <p:cNvPr id="28" name="Text Placeholder 5">
            <a:extLst>
              <a:ext uri="{FF2B5EF4-FFF2-40B4-BE49-F238E27FC236}">
                <a16:creationId xmlns:a16="http://schemas.microsoft.com/office/drawing/2014/main" xmlns="" id="{0522AEC1-4DC0-904C-922C-A888D25745E3}"/>
              </a:ext>
            </a:extLst>
          </p:cNvPr>
          <p:cNvSpPr>
            <a:spLocks noGrp="1"/>
          </p:cNvSpPr>
          <p:nvPr>
            <p:ph type="body" sz="quarter" idx="10" hasCustomPrompt="1"/>
          </p:nvPr>
        </p:nvSpPr>
        <p:spPr>
          <a:xfrm>
            <a:off x="722376" y="343814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29" name="Text Placeholder 5">
            <a:extLst>
              <a:ext uri="{FF2B5EF4-FFF2-40B4-BE49-F238E27FC236}">
                <a16:creationId xmlns:a16="http://schemas.microsoft.com/office/drawing/2014/main" xmlns="" id="{66CFEC17-C751-6740-A720-65B865B9CB17}"/>
              </a:ext>
            </a:extLst>
          </p:cNvPr>
          <p:cNvSpPr>
            <a:spLocks noGrp="1"/>
          </p:cNvSpPr>
          <p:nvPr>
            <p:ph type="body" sz="quarter" idx="40" hasCustomPrompt="1"/>
          </p:nvPr>
        </p:nvSpPr>
        <p:spPr>
          <a:xfrm>
            <a:off x="3291840" y="343814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
        <p:nvSpPr>
          <p:cNvPr id="30" name="Text Placeholder 5">
            <a:extLst>
              <a:ext uri="{FF2B5EF4-FFF2-40B4-BE49-F238E27FC236}">
                <a16:creationId xmlns:a16="http://schemas.microsoft.com/office/drawing/2014/main" xmlns="" id="{8EDFE236-05DD-564B-97BF-EAA966AD76EF}"/>
              </a:ext>
            </a:extLst>
          </p:cNvPr>
          <p:cNvSpPr>
            <a:spLocks noGrp="1"/>
          </p:cNvSpPr>
          <p:nvPr>
            <p:ph type="body" sz="quarter" idx="41" hasCustomPrompt="1"/>
          </p:nvPr>
        </p:nvSpPr>
        <p:spPr>
          <a:xfrm>
            <a:off x="5925312" y="3438144"/>
            <a:ext cx="2350008" cy="757130"/>
          </a:xfrm>
        </p:spPr>
        <p:txBody>
          <a:bodyPr anchor="t" anchorCtr="0">
            <a:spAutoFit/>
          </a:bodyPr>
          <a:lstStyle>
            <a:lvl1pPr marL="0" indent="0">
              <a:lnSpc>
                <a:spcPct val="120000"/>
              </a:lnSpc>
              <a:spcBef>
                <a:spcPts val="0"/>
              </a:spcBef>
              <a:buNone/>
              <a:defRPr sz="1200" b="0">
                <a:solidFill>
                  <a:schemeClr val="bg1">
                    <a:lumMod val="50000"/>
                  </a:schemeClr>
                </a:solidFill>
                <a:latin typeface="Georgia" panose="02040502050405020303" pitchFamily="18" charset="0"/>
                <a:cs typeface="Arial" panose="020B0604020202020204" pitchFamily="34" charset="0"/>
              </a:defRPr>
            </a:lvl1pPr>
          </a:lstStyle>
          <a:p>
            <a:pPr lvl="0"/>
            <a:r>
              <a:rPr lang="en-US" dirty="0"/>
              <a:t>Some more detail goes here. Some more detail goes here. Yeah!</a:t>
            </a: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6" name="Text Placeholder 5">
            <a:extLst>
              <a:ext uri="{FF2B5EF4-FFF2-40B4-BE49-F238E27FC236}">
                <a16:creationId xmlns:a16="http://schemas.microsoft.com/office/drawing/2014/main" xmlns="" id="{B8A3C04E-8B61-3846-8272-FAD4EEEDA691}"/>
              </a:ext>
            </a:extLst>
          </p:cNvPr>
          <p:cNvSpPr>
            <a:spLocks noGrp="1"/>
          </p:cNvSpPr>
          <p:nvPr>
            <p:ph type="body" sz="quarter" idx="39" hasCustomPrompt="1"/>
          </p:nvPr>
        </p:nvSpPr>
        <p:spPr>
          <a:xfrm>
            <a:off x="484632" y="1938528"/>
            <a:ext cx="2971800" cy="1492716"/>
          </a:xfrm>
        </p:spPr>
        <p:txBody>
          <a:bodyPr wrap="square" anchor="t" anchorCtr="0">
            <a:spAutoFit/>
          </a:bodyPr>
          <a:lstStyle>
            <a:lvl1pPr marL="228600" marR="0" indent="-228600" algn="l" defTabSz="914400" rtl="0" eaLnBrk="1" fontAlgn="auto" latinLnBrk="0" hangingPunct="1">
              <a:lnSpc>
                <a:spcPct val="130000"/>
              </a:lnSpc>
              <a:spcBef>
                <a:spcPts val="0"/>
              </a:spcBef>
              <a:spcAft>
                <a:spcPts val="0"/>
              </a:spcAft>
              <a:buClrTx/>
              <a:buSzTx/>
              <a:buFont typeface=".AppleSystemUIFont"/>
              <a:buChar char="-"/>
              <a:tabLst/>
              <a:defRPr sz="1400" b="0">
                <a:solidFill>
                  <a:schemeClr val="tx1"/>
                </a:solidFill>
                <a:latin typeface="Georgia" panose="02040502050405020303" pitchFamily="18" charset="0"/>
                <a:cs typeface="Arial" panose="020B0604020202020204" pitchFamily="34" charset="0"/>
              </a:defRPr>
            </a:lvl1pPr>
          </a:lstStyle>
          <a:p>
            <a:pPr lvl="0"/>
            <a:r>
              <a:rPr lang="en-US" sz="1400" dirty="0">
                <a:latin typeface="Georgia" panose="02040502050405020303" pitchFamily="18" charset="0"/>
              </a:rPr>
              <a:t>Bullet point goes here.</a:t>
            </a:r>
          </a:p>
          <a:p>
            <a:pPr marL="228600" marR="0" lvl="0" indent="-228600" algn="l" defTabSz="914400" rtl="0" eaLnBrk="1" fontAlgn="auto" latinLnBrk="0" hangingPunct="1">
              <a:lnSpc>
                <a:spcPct val="130000"/>
              </a:lnSpc>
              <a:spcBef>
                <a:spcPts val="0"/>
              </a:spcBef>
              <a:spcAft>
                <a:spcPts val="0"/>
              </a:spcAft>
              <a:buClrTx/>
              <a:buSzTx/>
              <a:buFont typeface=".AppleSystemUIFont"/>
              <a:buChar char="-"/>
              <a:tabLst/>
              <a:defRPr/>
            </a:pPr>
            <a:r>
              <a:rPr lang="en-US" sz="1400" dirty="0">
                <a:latin typeface="Georgia" panose="02040502050405020303" pitchFamily="18" charset="0"/>
              </a:rPr>
              <a:t>Bullet point goes here.</a:t>
            </a:r>
          </a:p>
          <a:p>
            <a:pPr marL="228600" marR="0" lvl="0" indent="-228600" algn="l" defTabSz="914400" rtl="0" eaLnBrk="1" fontAlgn="auto" latinLnBrk="0" hangingPunct="1">
              <a:lnSpc>
                <a:spcPct val="130000"/>
              </a:lnSpc>
              <a:spcBef>
                <a:spcPts val="0"/>
              </a:spcBef>
              <a:spcAft>
                <a:spcPts val="0"/>
              </a:spcAft>
              <a:buClrTx/>
              <a:buSzTx/>
              <a:buFont typeface=".AppleSystemUIFont"/>
              <a:buChar char="-"/>
              <a:tabLst/>
              <a:defRPr/>
            </a:pPr>
            <a:r>
              <a:rPr lang="en-US" sz="1400" dirty="0">
                <a:latin typeface="Georgia" panose="02040502050405020303" pitchFamily="18" charset="0"/>
              </a:rPr>
              <a:t>Bullet point goes here.</a:t>
            </a:r>
          </a:p>
          <a:p>
            <a:pPr marL="228600" marR="0" lvl="0" indent="-228600" algn="l" defTabSz="914400" rtl="0" eaLnBrk="1" fontAlgn="auto" latinLnBrk="0" hangingPunct="1">
              <a:lnSpc>
                <a:spcPct val="130000"/>
              </a:lnSpc>
              <a:spcBef>
                <a:spcPts val="0"/>
              </a:spcBef>
              <a:spcAft>
                <a:spcPts val="0"/>
              </a:spcAft>
              <a:buClrTx/>
              <a:buSzTx/>
              <a:buFont typeface=".AppleSystemUIFont"/>
              <a:buChar char="-"/>
              <a:tabLst/>
              <a:defRPr/>
            </a:pPr>
            <a:r>
              <a:rPr lang="en-US" sz="1400" dirty="0">
                <a:latin typeface="Georgia" panose="02040502050405020303" pitchFamily="18" charset="0"/>
              </a:rPr>
              <a:t>Bullet point goes here.</a:t>
            </a:r>
          </a:p>
          <a:p>
            <a:pPr marL="228600" marR="0" lvl="0" indent="-228600" algn="l" defTabSz="914400" rtl="0" eaLnBrk="1" fontAlgn="auto" latinLnBrk="0" hangingPunct="1">
              <a:lnSpc>
                <a:spcPct val="130000"/>
              </a:lnSpc>
              <a:spcBef>
                <a:spcPts val="0"/>
              </a:spcBef>
              <a:spcAft>
                <a:spcPts val="0"/>
              </a:spcAft>
              <a:buClrTx/>
              <a:buSzTx/>
              <a:buFont typeface=".AppleSystemUIFont"/>
              <a:buChar char="-"/>
              <a:tabLst/>
              <a:defRPr/>
            </a:pPr>
            <a:r>
              <a:rPr lang="en-US" sz="1400" dirty="0">
                <a:latin typeface="Georgia" panose="02040502050405020303" pitchFamily="18" charset="0"/>
              </a:rPr>
              <a:t>Bullet point goes here.</a:t>
            </a:r>
          </a:p>
        </p:txBody>
      </p:sp>
      <p:sp>
        <p:nvSpPr>
          <p:cNvPr id="31" name="Text Placeholder 2">
            <a:extLst>
              <a:ext uri="{FF2B5EF4-FFF2-40B4-BE49-F238E27FC236}">
                <a16:creationId xmlns:a16="http://schemas.microsoft.com/office/drawing/2014/main" xmlns="" id="{51528642-55B9-4843-9B15-8D313F06334F}"/>
              </a:ext>
            </a:extLst>
          </p:cNvPr>
          <p:cNvSpPr>
            <a:spLocks noGrp="1"/>
          </p:cNvSpPr>
          <p:nvPr>
            <p:ph type="body" sz="quarter" idx="13" hasCustomPrompt="1"/>
          </p:nvPr>
        </p:nvSpPr>
        <p:spPr>
          <a:xfrm>
            <a:off x="484632" y="1298448"/>
            <a:ext cx="4919472" cy="530352"/>
          </a:xfrm>
        </p:spPr>
        <p:txBody>
          <a:bodyPr>
            <a:spAutoFit/>
          </a:bodyPr>
          <a:lstStyle>
            <a:lvl1pPr marL="0" indent="0">
              <a:lnSpc>
                <a:spcPct val="87000"/>
              </a:lnSpc>
              <a:spcBef>
                <a:spcPts val="0"/>
              </a:spcBef>
              <a:buNone/>
              <a:defRPr sz="3200" b="1" i="0" spc="-100" baseline="0">
                <a:solidFill>
                  <a:schemeClr val="tx1"/>
                </a:solidFill>
                <a:latin typeface="Arial" panose="020B0604020202020204" pitchFamily="34" charset="0"/>
                <a:cs typeface="Arial" panose="020B0604020202020204" pitchFamily="34" charset="0"/>
              </a:defRPr>
            </a:lvl1pPr>
          </a:lstStyle>
          <a:p>
            <a:pPr lvl="0"/>
            <a:r>
              <a:rPr lang="en-US" dirty="0"/>
              <a:t>Classic bulleted list.</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step flow">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A6258228-7214-9441-8C03-E93AB61241DC}"/>
              </a:ext>
            </a:extLst>
          </p:cNvPr>
          <p:cNvCxnSpPr/>
          <p:nvPr userDrawn="1"/>
        </p:nvCxnSpPr>
        <p:spPr>
          <a:xfrm flipH="1">
            <a:off x="976059" y="2148840"/>
            <a:ext cx="6381122"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xmlns="" id="{D3415CDA-34A6-BC48-B5A6-DDD65E2E0F49}"/>
              </a:ext>
            </a:extLst>
          </p:cNvPr>
          <p:cNvSpPr>
            <a:spLocks noChangeAspect="1"/>
          </p:cNvSpPr>
          <p:nvPr userDrawn="1"/>
        </p:nvSpPr>
        <p:spPr>
          <a:xfrm>
            <a:off x="478693" y="1837944"/>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6" name="Oval 35">
            <a:extLst>
              <a:ext uri="{FF2B5EF4-FFF2-40B4-BE49-F238E27FC236}">
                <a16:creationId xmlns:a16="http://schemas.microsoft.com/office/drawing/2014/main" xmlns="" id="{BFD9B6CA-6F4F-134A-9A80-8432BE198443}"/>
              </a:ext>
            </a:extLst>
          </p:cNvPr>
          <p:cNvSpPr>
            <a:spLocks noChangeAspect="1"/>
          </p:cNvSpPr>
          <p:nvPr userDrawn="1"/>
        </p:nvSpPr>
        <p:spPr>
          <a:xfrm>
            <a:off x="2556756" y="1837944"/>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8" name="Oval 37">
            <a:extLst>
              <a:ext uri="{FF2B5EF4-FFF2-40B4-BE49-F238E27FC236}">
                <a16:creationId xmlns:a16="http://schemas.microsoft.com/office/drawing/2014/main" xmlns="" id="{AF99A0B2-CC86-6A42-9736-A7D16EDD3D0F}"/>
              </a:ext>
            </a:extLst>
          </p:cNvPr>
          <p:cNvSpPr>
            <a:spLocks noChangeAspect="1"/>
          </p:cNvSpPr>
          <p:nvPr userDrawn="1"/>
        </p:nvSpPr>
        <p:spPr>
          <a:xfrm>
            <a:off x="4795058" y="1837944"/>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0" name="Oval 39">
            <a:extLst>
              <a:ext uri="{FF2B5EF4-FFF2-40B4-BE49-F238E27FC236}">
                <a16:creationId xmlns:a16="http://schemas.microsoft.com/office/drawing/2014/main" xmlns="" id="{0EEC1605-9ABF-C549-B233-8C0018508C2D}"/>
              </a:ext>
            </a:extLst>
          </p:cNvPr>
          <p:cNvSpPr>
            <a:spLocks noChangeAspect="1"/>
          </p:cNvSpPr>
          <p:nvPr userDrawn="1"/>
        </p:nvSpPr>
        <p:spPr>
          <a:xfrm>
            <a:off x="6939245" y="1837944"/>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478693" y="2834640"/>
            <a:ext cx="1837943" cy="627864"/>
          </a:xfrm>
        </p:spPr>
        <p:txBody>
          <a:bodyPr>
            <a:spAutoFit/>
          </a:bodyPr>
          <a:lstStyle>
            <a:lvl1pPr marL="0" indent="0">
              <a:lnSpc>
                <a:spcPct val="87000"/>
              </a:lnSpc>
              <a:spcBef>
                <a:spcPts val="0"/>
              </a:spcBef>
              <a:buNone/>
              <a:defRPr sz="2000" b="1" i="0" spc="-50" baseline="0">
                <a:latin typeface="Arial" panose="020B0604020202020204" pitchFamily="34" charset="0"/>
                <a:cs typeface="Arial" panose="020B0604020202020204" pitchFamily="34" charset="0"/>
              </a:defRPr>
            </a:lvl1pPr>
          </a:lstStyle>
          <a:p>
            <a:pPr lvl="0"/>
            <a:r>
              <a:rPr lang="en-US" dirty="0"/>
              <a:t>Flow step goes here.</a:t>
            </a:r>
          </a:p>
        </p:txBody>
      </p:sp>
      <p:sp>
        <p:nvSpPr>
          <p:cNvPr id="52" name="Text Placeholder 50">
            <a:extLst>
              <a:ext uri="{FF2B5EF4-FFF2-40B4-BE49-F238E27FC236}">
                <a16:creationId xmlns:a16="http://schemas.microsoft.com/office/drawing/2014/main" xmlns="" id="{6571E4C5-4A6E-7B46-938E-9C26B436458B}"/>
              </a:ext>
            </a:extLst>
          </p:cNvPr>
          <p:cNvSpPr>
            <a:spLocks noGrp="1"/>
          </p:cNvSpPr>
          <p:nvPr>
            <p:ph type="body" sz="quarter" idx="14" hasCustomPrompt="1"/>
          </p:nvPr>
        </p:nvSpPr>
        <p:spPr>
          <a:xfrm>
            <a:off x="6922008" y="283464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3" name="Text Placeholder 50">
            <a:extLst>
              <a:ext uri="{FF2B5EF4-FFF2-40B4-BE49-F238E27FC236}">
                <a16:creationId xmlns:a16="http://schemas.microsoft.com/office/drawing/2014/main" xmlns="" id="{9D824575-67C0-E940-82A7-93AC36554C3D}"/>
              </a:ext>
            </a:extLst>
          </p:cNvPr>
          <p:cNvSpPr>
            <a:spLocks noGrp="1"/>
          </p:cNvSpPr>
          <p:nvPr>
            <p:ph type="body" sz="quarter" idx="15" hasCustomPrompt="1"/>
          </p:nvPr>
        </p:nvSpPr>
        <p:spPr>
          <a:xfrm>
            <a:off x="4773168" y="283464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4" name="Text Placeholder 50">
            <a:extLst>
              <a:ext uri="{FF2B5EF4-FFF2-40B4-BE49-F238E27FC236}">
                <a16:creationId xmlns:a16="http://schemas.microsoft.com/office/drawing/2014/main" xmlns="" id="{1EE0767A-07B6-0C4E-A7BA-C9B7597FD689}"/>
              </a:ext>
            </a:extLst>
          </p:cNvPr>
          <p:cNvSpPr>
            <a:spLocks noGrp="1"/>
          </p:cNvSpPr>
          <p:nvPr>
            <p:ph type="body" sz="quarter" idx="16" hasCustomPrompt="1"/>
          </p:nvPr>
        </p:nvSpPr>
        <p:spPr>
          <a:xfrm>
            <a:off x="2624328" y="283464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18" name="Text Placeholder 2">
            <a:extLst>
              <a:ext uri="{FF2B5EF4-FFF2-40B4-BE49-F238E27FC236}">
                <a16:creationId xmlns:a16="http://schemas.microsoft.com/office/drawing/2014/main" xmlns="" id="{856F9D9C-E211-384E-B3EC-3080D8DEA764}"/>
              </a:ext>
            </a:extLst>
          </p:cNvPr>
          <p:cNvSpPr>
            <a:spLocks noGrp="1"/>
          </p:cNvSpPr>
          <p:nvPr>
            <p:ph type="body" sz="quarter" idx="25" hasCustomPrompt="1"/>
          </p:nvPr>
        </p:nvSpPr>
        <p:spPr>
          <a:xfrm>
            <a:off x="484632" y="374904"/>
            <a:ext cx="4919472" cy="530352"/>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4-Step Flow</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Step Flow with detail">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A6258228-7214-9441-8C03-E93AB61241DC}"/>
              </a:ext>
            </a:extLst>
          </p:cNvPr>
          <p:cNvCxnSpPr/>
          <p:nvPr userDrawn="1"/>
        </p:nvCxnSpPr>
        <p:spPr>
          <a:xfrm flipH="1">
            <a:off x="976059" y="2093976"/>
            <a:ext cx="6381122"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xmlns="" id="{D3415CDA-34A6-BC48-B5A6-DDD65E2E0F49}"/>
              </a:ext>
            </a:extLst>
          </p:cNvPr>
          <p:cNvSpPr>
            <a:spLocks noChangeAspect="1"/>
          </p:cNvSpPr>
          <p:nvPr userDrawn="1"/>
        </p:nvSpPr>
        <p:spPr>
          <a:xfrm>
            <a:off x="478693" y="1783080"/>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6" name="Oval 35">
            <a:extLst>
              <a:ext uri="{FF2B5EF4-FFF2-40B4-BE49-F238E27FC236}">
                <a16:creationId xmlns:a16="http://schemas.microsoft.com/office/drawing/2014/main" xmlns="" id="{BFD9B6CA-6F4F-134A-9A80-8432BE198443}"/>
              </a:ext>
            </a:extLst>
          </p:cNvPr>
          <p:cNvSpPr>
            <a:spLocks noChangeAspect="1"/>
          </p:cNvSpPr>
          <p:nvPr userDrawn="1"/>
        </p:nvSpPr>
        <p:spPr>
          <a:xfrm>
            <a:off x="2556756" y="1783080"/>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8" name="Oval 37">
            <a:extLst>
              <a:ext uri="{FF2B5EF4-FFF2-40B4-BE49-F238E27FC236}">
                <a16:creationId xmlns:a16="http://schemas.microsoft.com/office/drawing/2014/main" xmlns="" id="{AF99A0B2-CC86-6A42-9736-A7D16EDD3D0F}"/>
              </a:ext>
            </a:extLst>
          </p:cNvPr>
          <p:cNvSpPr>
            <a:spLocks noChangeAspect="1"/>
          </p:cNvSpPr>
          <p:nvPr userDrawn="1"/>
        </p:nvSpPr>
        <p:spPr>
          <a:xfrm>
            <a:off x="4795058" y="1783080"/>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0" name="Oval 39">
            <a:extLst>
              <a:ext uri="{FF2B5EF4-FFF2-40B4-BE49-F238E27FC236}">
                <a16:creationId xmlns:a16="http://schemas.microsoft.com/office/drawing/2014/main" xmlns="" id="{0EEC1605-9ABF-C549-B233-8C0018508C2D}"/>
              </a:ext>
            </a:extLst>
          </p:cNvPr>
          <p:cNvSpPr>
            <a:spLocks noChangeAspect="1"/>
          </p:cNvSpPr>
          <p:nvPr userDrawn="1"/>
        </p:nvSpPr>
        <p:spPr>
          <a:xfrm>
            <a:off x="6939245" y="1783080"/>
            <a:ext cx="543981" cy="543981"/>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478693" y="2779776"/>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2" name="Text Placeholder 50">
            <a:extLst>
              <a:ext uri="{FF2B5EF4-FFF2-40B4-BE49-F238E27FC236}">
                <a16:creationId xmlns:a16="http://schemas.microsoft.com/office/drawing/2014/main" xmlns="" id="{6571E4C5-4A6E-7B46-938E-9C26B436458B}"/>
              </a:ext>
            </a:extLst>
          </p:cNvPr>
          <p:cNvSpPr>
            <a:spLocks noGrp="1"/>
          </p:cNvSpPr>
          <p:nvPr>
            <p:ph type="body" sz="quarter" idx="14" hasCustomPrompt="1"/>
          </p:nvPr>
        </p:nvSpPr>
        <p:spPr>
          <a:xfrm>
            <a:off x="2625379" y="2779776"/>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3" name="Text Placeholder 50">
            <a:extLst>
              <a:ext uri="{FF2B5EF4-FFF2-40B4-BE49-F238E27FC236}">
                <a16:creationId xmlns:a16="http://schemas.microsoft.com/office/drawing/2014/main" xmlns="" id="{9D824575-67C0-E940-82A7-93AC36554C3D}"/>
              </a:ext>
            </a:extLst>
          </p:cNvPr>
          <p:cNvSpPr>
            <a:spLocks noGrp="1"/>
          </p:cNvSpPr>
          <p:nvPr>
            <p:ph type="body" sz="quarter" idx="15" hasCustomPrompt="1"/>
          </p:nvPr>
        </p:nvSpPr>
        <p:spPr>
          <a:xfrm>
            <a:off x="4774219" y="2779776"/>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4" name="Text Placeholder 50">
            <a:extLst>
              <a:ext uri="{FF2B5EF4-FFF2-40B4-BE49-F238E27FC236}">
                <a16:creationId xmlns:a16="http://schemas.microsoft.com/office/drawing/2014/main" xmlns="" id="{1EE0767A-07B6-0C4E-A7BA-C9B7597FD689}"/>
              </a:ext>
            </a:extLst>
          </p:cNvPr>
          <p:cNvSpPr>
            <a:spLocks noGrp="1"/>
          </p:cNvSpPr>
          <p:nvPr>
            <p:ph type="body" sz="quarter" idx="16" hasCustomPrompt="1"/>
          </p:nvPr>
        </p:nvSpPr>
        <p:spPr>
          <a:xfrm>
            <a:off x="6940296" y="2779776"/>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28" name="Text Placeholder 5">
            <a:extLst>
              <a:ext uri="{FF2B5EF4-FFF2-40B4-BE49-F238E27FC236}">
                <a16:creationId xmlns:a16="http://schemas.microsoft.com/office/drawing/2014/main" xmlns="" id="{D6F92FC6-F324-1A4B-BE0C-39AB0A7EDAF0}"/>
              </a:ext>
            </a:extLst>
          </p:cNvPr>
          <p:cNvSpPr>
            <a:spLocks noGrp="1"/>
          </p:cNvSpPr>
          <p:nvPr>
            <p:ph type="body" sz="quarter" idx="17" hasCustomPrompt="1"/>
          </p:nvPr>
        </p:nvSpPr>
        <p:spPr>
          <a:xfrm>
            <a:off x="475488" y="337413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lumMod val="50000"/>
                  </a:schemeClr>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9" name="Text Placeholder 5">
            <a:extLst>
              <a:ext uri="{FF2B5EF4-FFF2-40B4-BE49-F238E27FC236}">
                <a16:creationId xmlns:a16="http://schemas.microsoft.com/office/drawing/2014/main" xmlns="" id="{E0760EE9-A623-0A4C-BEC5-902E84612143}"/>
              </a:ext>
            </a:extLst>
          </p:cNvPr>
          <p:cNvSpPr>
            <a:spLocks noGrp="1"/>
          </p:cNvSpPr>
          <p:nvPr>
            <p:ph type="body" sz="quarter" idx="18" hasCustomPrompt="1"/>
          </p:nvPr>
        </p:nvSpPr>
        <p:spPr>
          <a:xfrm>
            <a:off x="2624328" y="337413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lumMod val="50000"/>
                  </a:schemeClr>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0" name="Text Placeholder 5">
            <a:extLst>
              <a:ext uri="{FF2B5EF4-FFF2-40B4-BE49-F238E27FC236}">
                <a16:creationId xmlns:a16="http://schemas.microsoft.com/office/drawing/2014/main" xmlns="" id="{C252E820-4008-7147-82D2-EE6E7B7684C6}"/>
              </a:ext>
            </a:extLst>
          </p:cNvPr>
          <p:cNvSpPr>
            <a:spLocks noGrp="1"/>
          </p:cNvSpPr>
          <p:nvPr>
            <p:ph type="body" sz="quarter" idx="19" hasCustomPrompt="1"/>
          </p:nvPr>
        </p:nvSpPr>
        <p:spPr>
          <a:xfrm>
            <a:off x="4773168" y="337413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lumMod val="50000"/>
                  </a:schemeClr>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1" name="Text Placeholder 5">
            <a:extLst>
              <a:ext uri="{FF2B5EF4-FFF2-40B4-BE49-F238E27FC236}">
                <a16:creationId xmlns:a16="http://schemas.microsoft.com/office/drawing/2014/main" xmlns="" id="{8194BA6B-902C-014F-9AA8-40C991F836E5}"/>
              </a:ext>
            </a:extLst>
          </p:cNvPr>
          <p:cNvSpPr>
            <a:spLocks noGrp="1"/>
          </p:cNvSpPr>
          <p:nvPr>
            <p:ph type="body" sz="quarter" idx="20" hasCustomPrompt="1"/>
          </p:nvPr>
        </p:nvSpPr>
        <p:spPr>
          <a:xfrm>
            <a:off x="6940296" y="337413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lumMod val="50000"/>
                  </a:schemeClr>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2" name="Text Placeholder 2">
            <a:extLst>
              <a:ext uri="{FF2B5EF4-FFF2-40B4-BE49-F238E27FC236}">
                <a16:creationId xmlns:a16="http://schemas.microsoft.com/office/drawing/2014/main" xmlns="" id="{3D217F47-B0A2-984E-A046-39CA3BBC2B52}"/>
              </a:ext>
            </a:extLst>
          </p:cNvPr>
          <p:cNvSpPr>
            <a:spLocks noGrp="1"/>
          </p:cNvSpPr>
          <p:nvPr>
            <p:ph type="body" sz="quarter" idx="25" hasCustomPrompt="1"/>
          </p:nvPr>
        </p:nvSpPr>
        <p:spPr>
          <a:xfrm>
            <a:off x="484632" y="374904"/>
            <a:ext cx="4919472" cy="520784"/>
          </a:xfrm>
        </p:spPr>
        <p:txBody>
          <a:bodyPr>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3200" b="1" i="0" spc="-1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4-Step Flow with Detail</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Step Flow ">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448056"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2" name="Text Placeholder 50">
            <a:extLst>
              <a:ext uri="{FF2B5EF4-FFF2-40B4-BE49-F238E27FC236}">
                <a16:creationId xmlns:a16="http://schemas.microsoft.com/office/drawing/2014/main" xmlns="" id="{6571E4C5-4A6E-7B46-938E-9C26B436458B}"/>
              </a:ext>
            </a:extLst>
          </p:cNvPr>
          <p:cNvSpPr>
            <a:spLocks noGrp="1"/>
          </p:cNvSpPr>
          <p:nvPr>
            <p:ph type="body" sz="quarter" idx="14" hasCustomPrompt="1"/>
          </p:nvPr>
        </p:nvSpPr>
        <p:spPr>
          <a:xfrm>
            <a:off x="1856232"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3" name="Text Placeholder 50">
            <a:extLst>
              <a:ext uri="{FF2B5EF4-FFF2-40B4-BE49-F238E27FC236}">
                <a16:creationId xmlns:a16="http://schemas.microsoft.com/office/drawing/2014/main" xmlns="" id="{9D824575-67C0-E940-82A7-93AC36554C3D}"/>
              </a:ext>
            </a:extLst>
          </p:cNvPr>
          <p:cNvSpPr>
            <a:spLocks noGrp="1"/>
          </p:cNvSpPr>
          <p:nvPr>
            <p:ph type="body" sz="quarter" idx="15" hasCustomPrompt="1"/>
          </p:nvPr>
        </p:nvSpPr>
        <p:spPr>
          <a:xfrm>
            <a:off x="3264408"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4" name="Text Placeholder 50">
            <a:extLst>
              <a:ext uri="{FF2B5EF4-FFF2-40B4-BE49-F238E27FC236}">
                <a16:creationId xmlns:a16="http://schemas.microsoft.com/office/drawing/2014/main" xmlns="" id="{1EE0767A-07B6-0C4E-A7BA-C9B7597FD689}"/>
              </a:ext>
            </a:extLst>
          </p:cNvPr>
          <p:cNvSpPr>
            <a:spLocks noGrp="1"/>
          </p:cNvSpPr>
          <p:nvPr>
            <p:ph type="body" sz="quarter" idx="16" hasCustomPrompt="1"/>
          </p:nvPr>
        </p:nvSpPr>
        <p:spPr>
          <a:xfrm>
            <a:off x="6044184"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cxnSp>
        <p:nvCxnSpPr>
          <p:cNvPr id="35" name="Straight Connector 34">
            <a:extLst>
              <a:ext uri="{FF2B5EF4-FFF2-40B4-BE49-F238E27FC236}">
                <a16:creationId xmlns:a16="http://schemas.microsoft.com/office/drawing/2014/main" xmlns="" id="{E9BF7453-7A2C-3546-A453-CAE83D2762F9}"/>
              </a:ext>
            </a:extLst>
          </p:cNvPr>
          <p:cNvCxnSpPr/>
          <p:nvPr userDrawn="1"/>
        </p:nvCxnSpPr>
        <p:spPr>
          <a:xfrm flipH="1">
            <a:off x="846666" y="2222096"/>
            <a:ext cx="6953249"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7" name="Oval 36">
            <a:extLst>
              <a:ext uri="{FF2B5EF4-FFF2-40B4-BE49-F238E27FC236}">
                <a16:creationId xmlns:a16="http://schemas.microsoft.com/office/drawing/2014/main" xmlns="" id="{B2BF18C8-A92B-6349-9828-E0379889E263}"/>
              </a:ext>
            </a:extLst>
          </p:cNvPr>
          <p:cNvSpPr>
            <a:spLocks noChangeAspect="1"/>
          </p:cNvSpPr>
          <p:nvPr userDrawn="1"/>
        </p:nvSpPr>
        <p:spPr>
          <a:xfrm>
            <a:off x="531609"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9" name="Oval 38">
            <a:extLst>
              <a:ext uri="{FF2B5EF4-FFF2-40B4-BE49-F238E27FC236}">
                <a16:creationId xmlns:a16="http://schemas.microsoft.com/office/drawing/2014/main" xmlns="" id="{0399229C-E350-664A-92FA-1E85F62E18F5}"/>
              </a:ext>
            </a:extLst>
          </p:cNvPr>
          <p:cNvSpPr>
            <a:spLocks noChangeAspect="1"/>
          </p:cNvSpPr>
          <p:nvPr userDrawn="1"/>
        </p:nvSpPr>
        <p:spPr>
          <a:xfrm>
            <a:off x="1945849"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1" name="Oval 40">
            <a:extLst>
              <a:ext uri="{FF2B5EF4-FFF2-40B4-BE49-F238E27FC236}">
                <a16:creationId xmlns:a16="http://schemas.microsoft.com/office/drawing/2014/main" xmlns="" id="{B433EB25-3D8D-E84F-96CF-A50AE0874B73}"/>
              </a:ext>
            </a:extLst>
          </p:cNvPr>
          <p:cNvSpPr>
            <a:spLocks noChangeAspect="1"/>
          </p:cNvSpPr>
          <p:nvPr userDrawn="1"/>
        </p:nvSpPr>
        <p:spPr>
          <a:xfrm>
            <a:off x="4774329"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2" name="Oval 41">
            <a:extLst>
              <a:ext uri="{FF2B5EF4-FFF2-40B4-BE49-F238E27FC236}">
                <a16:creationId xmlns:a16="http://schemas.microsoft.com/office/drawing/2014/main" xmlns="" id="{9784D932-39C3-C747-B8B6-95431E2F0C31}"/>
              </a:ext>
            </a:extLst>
          </p:cNvPr>
          <p:cNvSpPr>
            <a:spLocks noChangeAspect="1"/>
          </p:cNvSpPr>
          <p:nvPr userDrawn="1"/>
        </p:nvSpPr>
        <p:spPr>
          <a:xfrm>
            <a:off x="7602807"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7" name="Oval 46">
            <a:extLst>
              <a:ext uri="{FF2B5EF4-FFF2-40B4-BE49-F238E27FC236}">
                <a16:creationId xmlns:a16="http://schemas.microsoft.com/office/drawing/2014/main" xmlns="" id="{7505ACDA-06AA-AA46-A9B3-960A10140EFF}"/>
              </a:ext>
            </a:extLst>
          </p:cNvPr>
          <p:cNvSpPr>
            <a:spLocks noChangeAspect="1"/>
          </p:cNvSpPr>
          <p:nvPr userDrawn="1"/>
        </p:nvSpPr>
        <p:spPr>
          <a:xfrm>
            <a:off x="6188569"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8" name="Oval 47">
            <a:extLst>
              <a:ext uri="{FF2B5EF4-FFF2-40B4-BE49-F238E27FC236}">
                <a16:creationId xmlns:a16="http://schemas.microsoft.com/office/drawing/2014/main" xmlns="" id="{24A0652D-24C5-C344-B60F-81960B359A4A}"/>
              </a:ext>
            </a:extLst>
          </p:cNvPr>
          <p:cNvSpPr>
            <a:spLocks noChangeAspect="1"/>
          </p:cNvSpPr>
          <p:nvPr userDrawn="1"/>
        </p:nvSpPr>
        <p:spPr>
          <a:xfrm>
            <a:off x="3360089" y="1986311"/>
            <a:ext cx="452539" cy="452539"/>
          </a:xfrm>
          <a:prstGeom prst="ellipse">
            <a:avLst/>
          </a:prstGeom>
          <a:solidFill>
            <a:srgbClr val="ABC6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50" name="Text Placeholder 50">
            <a:extLst>
              <a:ext uri="{FF2B5EF4-FFF2-40B4-BE49-F238E27FC236}">
                <a16:creationId xmlns:a16="http://schemas.microsoft.com/office/drawing/2014/main" xmlns="" id="{D630DC8E-D52F-794F-838B-E07C029F2037}"/>
              </a:ext>
            </a:extLst>
          </p:cNvPr>
          <p:cNvSpPr>
            <a:spLocks noGrp="1"/>
          </p:cNvSpPr>
          <p:nvPr>
            <p:ph type="body" sz="quarter" idx="25" hasCustomPrompt="1"/>
          </p:nvPr>
        </p:nvSpPr>
        <p:spPr>
          <a:xfrm>
            <a:off x="4681728"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5" name="Text Placeholder 50">
            <a:extLst>
              <a:ext uri="{FF2B5EF4-FFF2-40B4-BE49-F238E27FC236}">
                <a16:creationId xmlns:a16="http://schemas.microsoft.com/office/drawing/2014/main" xmlns="" id="{FD0BB8BB-870E-EF42-9A46-D2154084B829}"/>
              </a:ext>
            </a:extLst>
          </p:cNvPr>
          <p:cNvSpPr>
            <a:spLocks noGrp="1"/>
          </p:cNvSpPr>
          <p:nvPr>
            <p:ph type="body" sz="quarter" idx="26" hasCustomPrompt="1"/>
          </p:nvPr>
        </p:nvSpPr>
        <p:spPr>
          <a:xfrm>
            <a:off x="7452360" y="2907792"/>
            <a:ext cx="1243584" cy="475488"/>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1400" b="1" i="0" spc="-3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22" name="Text Placeholder 2">
            <a:extLst>
              <a:ext uri="{FF2B5EF4-FFF2-40B4-BE49-F238E27FC236}">
                <a16:creationId xmlns:a16="http://schemas.microsoft.com/office/drawing/2014/main" xmlns="" id="{7795D7F6-C842-4B48-B399-5D58E12EF7D8}"/>
              </a:ext>
            </a:extLst>
          </p:cNvPr>
          <p:cNvSpPr>
            <a:spLocks noGrp="1"/>
          </p:cNvSpPr>
          <p:nvPr>
            <p:ph type="body" sz="quarter" idx="27" hasCustomPrompt="1"/>
          </p:nvPr>
        </p:nvSpPr>
        <p:spPr>
          <a:xfrm>
            <a:off x="484632" y="374904"/>
            <a:ext cx="4919472" cy="520784"/>
          </a:xfrm>
        </p:spPr>
        <p:txBody>
          <a:bodyPr>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3200" b="1" i="0" spc="-1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6-Step Flow</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_Blue">
    <p:bg>
      <p:bgPr>
        <a:gradFill flip="none" rotWithShape="1">
          <a:gsLst>
            <a:gs pos="0">
              <a:srgbClr val="3284B4"/>
            </a:gs>
            <a:gs pos="100000">
              <a:srgbClr val="0A5585"/>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054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on Teal">
    <p:bg>
      <p:bgPr>
        <a:gradFill>
          <a:gsLst>
            <a:gs pos="0">
              <a:srgbClr val="17B4AD"/>
            </a:gs>
            <a:gs pos="100000">
              <a:srgbClr val="13968F"/>
            </a:gs>
          </a:gsLst>
          <a:lin ang="16200000" scaled="0"/>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A6258228-7214-9441-8C03-E93AB61241DC}"/>
              </a:ext>
            </a:extLst>
          </p:cNvPr>
          <p:cNvCxnSpPr/>
          <p:nvPr userDrawn="1"/>
        </p:nvCxnSpPr>
        <p:spPr>
          <a:xfrm flipH="1">
            <a:off x="976059" y="2093976"/>
            <a:ext cx="6381122"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xmlns="" id="{D3415CDA-34A6-BC48-B5A6-DDD65E2E0F49}"/>
              </a:ext>
            </a:extLst>
          </p:cNvPr>
          <p:cNvSpPr>
            <a:spLocks noChangeAspect="1"/>
          </p:cNvSpPr>
          <p:nvPr userDrawn="1"/>
        </p:nvSpPr>
        <p:spPr>
          <a:xfrm>
            <a:off x="478693" y="1783080"/>
            <a:ext cx="543981" cy="543981"/>
          </a:xfrm>
          <a:prstGeom prst="ellipse">
            <a:avLst/>
          </a:prstGeom>
          <a:solidFill>
            <a:srgbClr val="17B5AD"/>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6" name="Oval 35">
            <a:extLst>
              <a:ext uri="{FF2B5EF4-FFF2-40B4-BE49-F238E27FC236}">
                <a16:creationId xmlns:a16="http://schemas.microsoft.com/office/drawing/2014/main" xmlns="" id="{BFD9B6CA-6F4F-134A-9A80-8432BE198443}"/>
              </a:ext>
            </a:extLst>
          </p:cNvPr>
          <p:cNvSpPr>
            <a:spLocks noChangeAspect="1"/>
          </p:cNvSpPr>
          <p:nvPr userDrawn="1"/>
        </p:nvSpPr>
        <p:spPr>
          <a:xfrm>
            <a:off x="2556756" y="1783080"/>
            <a:ext cx="543981" cy="543981"/>
          </a:xfrm>
          <a:prstGeom prst="ellipse">
            <a:avLst/>
          </a:prstGeom>
          <a:solidFill>
            <a:srgbClr val="17B5AD"/>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38" name="Oval 37">
            <a:extLst>
              <a:ext uri="{FF2B5EF4-FFF2-40B4-BE49-F238E27FC236}">
                <a16:creationId xmlns:a16="http://schemas.microsoft.com/office/drawing/2014/main" xmlns="" id="{AF99A0B2-CC86-6A42-9736-A7D16EDD3D0F}"/>
              </a:ext>
            </a:extLst>
          </p:cNvPr>
          <p:cNvSpPr>
            <a:spLocks noChangeAspect="1"/>
          </p:cNvSpPr>
          <p:nvPr userDrawn="1"/>
        </p:nvSpPr>
        <p:spPr>
          <a:xfrm>
            <a:off x="4795058" y="1783080"/>
            <a:ext cx="543981" cy="543981"/>
          </a:xfrm>
          <a:prstGeom prst="ellipse">
            <a:avLst/>
          </a:prstGeom>
          <a:solidFill>
            <a:srgbClr val="17B5AD"/>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40" name="Oval 39">
            <a:extLst>
              <a:ext uri="{FF2B5EF4-FFF2-40B4-BE49-F238E27FC236}">
                <a16:creationId xmlns:a16="http://schemas.microsoft.com/office/drawing/2014/main" xmlns="" id="{0EEC1605-9ABF-C549-B233-8C0018508C2D}"/>
              </a:ext>
            </a:extLst>
          </p:cNvPr>
          <p:cNvSpPr>
            <a:spLocks noChangeAspect="1"/>
          </p:cNvSpPr>
          <p:nvPr userDrawn="1"/>
        </p:nvSpPr>
        <p:spPr>
          <a:xfrm>
            <a:off x="6939245" y="1783080"/>
            <a:ext cx="543981" cy="543981"/>
          </a:xfrm>
          <a:prstGeom prst="ellipse">
            <a:avLst/>
          </a:prstGeom>
          <a:solidFill>
            <a:srgbClr val="17B5AD"/>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17B4AD"/>
              </a:solidFill>
            </a:endParaRPr>
          </a:p>
        </p:txBody>
      </p:sp>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478693" y="2724912"/>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2" name="Text Placeholder 50">
            <a:extLst>
              <a:ext uri="{FF2B5EF4-FFF2-40B4-BE49-F238E27FC236}">
                <a16:creationId xmlns:a16="http://schemas.microsoft.com/office/drawing/2014/main" xmlns="" id="{6571E4C5-4A6E-7B46-938E-9C26B436458B}"/>
              </a:ext>
            </a:extLst>
          </p:cNvPr>
          <p:cNvSpPr>
            <a:spLocks noGrp="1"/>
          </p:cNvSpPr>
          <p:nvPr>
            <p:ph type="body" sz="quarter" idx="14" hasCustomPrompt="1"/>
          </p:nvPr>
        </p:nvSpPr>
        <p:spPr>
          <a:xfrm>
            <a:off x="2560320" y="2724912"/>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3" name="Text Placeholder 50">
            <a:extLst>
              <a:ext uri="{FF2B5EF4-FFF2-40B4-BE49-F238E27FC236}">
                <a16:creationId xmlns:a16="http://schemas.microsoft.com/office/drawing/2014/main" xmlns="" id="{9D824575-67C0-E940-82A7-93AC36554C3D}"/>
              </a:ext>
            </a:extLst>
          </p:cNvPr>
          <p:cNvSpPr>
            <a:spLocks noGrp="1"/>
          </p:cNvSpPr>
          <p:nvPr>
            <p:ph type="body" sz="quarter" idx="15" hasCustomPrompt="1"/>
          </p:nvPr>
        </p:nvSpPr>
        <p:spPr>
          <a:xfrm>
            <a:off x="4791456" y="2724912"/>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4" name="Text Placeholder 50">
            <a:extLst>
              <a:ext uri="{FF2B5EF4-FFF2-40B4-BE49-F238E27FC236}">
                <a16:creationId xmlns:a16="http://schemas.microsoft.com/office/drawing/2014/main" xmlns="" id="{1EE0767A-07B6-0C4E-A7BA-C9B7597FD689}"/>
              </a:ext>
            </a:extLst>
          </p:cNvPr>
          <p:cNvSpPr>
            <a:spLocks noGrp="1"/>
          </p:cNvSpPr>
          <p:nvPr>
            <p:ph type="body" sz="quarter" idx="16" hasCustomPrompt="1"/>
          </p:nvPr>
        </p:nvSpPr>
        <p:spPr>
          <a:xfrm>
            <a:off x="6940296" y="2724912"/>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28" name="Text Placeholder 5">
            <a:extLst>
              <a:ext uri="{FF2B5EF4-FFF2-40B4-BE49-F238E27FC236}">
                <a16:creationId xmlns:a16="http://schemas.microsoft.com/office/drawing/2014/main" xmlns="" id="{D6F92FC6-F324-1A4B-BE0C-39AB0A7EDAF0}"/>
              </a:ext>
            </a:extLst>
          </p:cNvPr>
          <p:cNvSpPr>
            <a:spLocks noGrp="1"/>
          </p:cNvSpPr>
          <p:nvPr>
            <p:ph type="body" sz="quarter" idx="17" hasCustomPrompt="1"/>
          </p:nvPr>
        </p:nvSpPr>
        <p:spPr>
          <a:xfrm>
            <a:off x="475488"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9" name="Text Placeholder 5">
            <a:extLst>
              <a:ext uri="{FF2B5EF4-FFF2-40B4-BE49-F238E27FC236}">
                <a16:creationId xmlns:a16="http://schemas.microsoft.com/office/drawing/2014/main" xmlns="" id="{E0760EE9-A623-0A4C-BEC5-902E84612143}"/>
              </a:ext>
            </a:extLst>
          </p:cNvPr>
          <p:cNvSpPr>
            <a:spLocks noGrp="1"/>
          </p:cNvSpPr>
          <p:nvPr>
            <p:ph type="body" sz="quarter" idx="18" hasCustomPrompt="1"/>
          </p:nvPr>
        </p:nvSpPr>
        <p:spPr>
          <a:xfrm>
            <a:off x="2560320"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0" name="Text Placeholder 5">
            <a:extLst>
              <a:ext uri="{FF2B5EF4-FFF2-40B4-BE49-F238E27FC236}">
                <a16:creationId xmlns:a16="http://schemas.microsoft.com/office/drawing/2014/main" xmlns="" id="{C252E820-4008-7147-82D2-EE6E7B7684C6}"/>
              </a:ext>
            </a:extLst>
          </p:cNvPr>
          <p:cNvSpPr>
            <a:spLocks noGrp="1"/>
          </p:cNvSpPr>
          <p:nvPr>
            <p:ph type="body" sz="quarter" idx="19" hasCustomPrompt="1"/>
          </p:nvPr>
        </p:nvSpPr>
        <p:spPr>
          <a:xfrm>
            <a:off x="4791456"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1" name="Text Placeholder 5">
            <a:extLst>
              <a:ext uri="{FF2B5EF4-FFF2-40B4-BE49-F238E27FC236}">
                <a16:creationId xmlns:a16="http://schemas.microsoft.com/office/drawing/2014/main" xmlns="" id="{8194BA6B-902C-014F-9AA8-40C991F836E5}"/>
              </a:ext>
            </a:extLst>
          </p:cNvPr>
          <p:cNvSpPr>
            <a:spLocks noGrp="1"/>
          </p:cNvSpPr>
          <p:nvPr>
            <p:ph type="body" sz="quarter" idx="20" hasCustomPrompt="1"/>
          </p:nvPr>
        </p:nvSpPr>
        <p:spPr>
          <a:xfrm>
            <a:off x="6940296"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2" name="Text Placeholder 2">
            <a:extLst>
              <a:ext uri="{FF2B5EF4-FFF2-40B4-BE49-F238E27FC236}">
                <a16:creationId xmlns:a16="http://schemas.microsoft.com/office/drawing/2014/main" xmlns="" id="{B8620A9E-51FA-3D48-8EB9-4AE4B16E5D47}"/>
              </a:ext>
            </a:extLst>
          </p:cNvPr>
          <p:cNvSpPr>
            <a:spLocks noGrp="1"/>
          </p:cNvSpPr>
          <p:nvPr>
            <p:ph type="body" sz="quarter" idx="25" hasCustomPrompt="1"/>
          </p:nvPr>
        </p:nvSpPr>
        <p:spPr>
          <a:xfrm>
            <a:off x="484632" y="374904"/>
            <a:ext cx="4919472" cy="530352"/>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Flow on Teal Background</a:t>
            </a: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on Green">
    <p:bg>
      <p:bgPr>
        <a:gradFill>
          <a:gsLst>
            <a:gs pos="0">
              <a:srgbClr val="CCEE08"/>
            </a:gs>
            <a:gs pos="100000">
              <a:srgbClr val="B1CC08"/>
            </a:gs>
          </a:gsLst>
          <a:lin ang="16200000" scaled="0"/>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A6258228-7214-9441-8C03-E93AB61241DC}"/>
              </a:ext>
            </a:extLst>
          </p:cNvPr>
          <p:cNvCxnSpPr/>
          <p:nvPr userDrawn="1"/>
        </p:nvCxnSpPr>
        <p:spPr>
          <a:xfrm flipH="1">
            <a:off x="976059" y="2093976"/>
            <a:ext cx="6381122"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xmlns="" id="{D3415CDA-34A6-BC48-B5A6-DDD65E2E0F49}"/>
              </a:ext>
            </a:extLst>
          </p:cNvPr>
          <p:cNvSpPr>
            <a:spLocks noChangeAspect="1"/>
          </p:cNvSpPr>
          <p:nvPr userDrawn="1"/>
        </p:nvSpPr>
        <p:spPr>
          <a:xfrm>
            <a:off x="478693" y="1783080"/>
            <a:ext cx="543981" cy="543981"/>
          </a:xfrm>
          <a:prstGeom prst="ellipse">
            <a:avLst/>
          </a:prstGeom>
          <a:solidFill>
            <a:srgbClr val="CAEB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sp>
        <p:nvSpPr>
          <p:cNvPr id="36" name="Oval 35">
            <a:extLst>
              <a:ext uri="{FF2B5EF4-FFF2-40B4-BE49-F238E27FC236}">
                <a16:creationId xmlns:a16="http://schemas.microsoft.com/office/drawing/2014/main" xmlns="" id="{BFD9B6CA-6F4F-134A-9A80-8432BE198443}"/>
              </a:ext>
            </a:extLst>
          </p:cNvPr>
          <p:cNvSpPr>
            <a:spLocks noChangeAspect="1"/>
          </p:cNvSpPr>
          <p:nvPr userDrawn="1"/>
        </p:nvSpPr>
        <p:spPr>
          <a:xfrm>
            <a:off x="2556756" y="1783080"/>
            <a:ext cx="543981" cy="543981"/>
          </a:xfrm>
          <a:prstGeom prst="ellipse">
            <a:avLst/>
          </a:prstGeom>
          <a:solidFill>
            <a:srgbClr val="CAEB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xmlns="" id="{AF99A0B2-CC86-6A42-9736-A7D16EDD3D0F}"/>
              </a:ext>
            </a:extLst>
          </p:cNvPr>
          <p:cNvSpPr>
            <a:spLocks noChangeAspect="1"/>
          </p:cNvSpPr>
          <p:nvPr userDrawn="1"/>
        </p:nvSpPr>
        <p:spPr>
          <a:xfrm>
            <a:off x="4795058" y="1783080"/>
            <a:ext cx="543981" cy="543981"/>
          </a:xfrm>
          <a:prstGeom prst="ellipse">
            <a:avLst/>
          </a:prstGeom>
          <a:solidFill>
            <a:srgbClr val="CAEB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xmlns="" id="{0EEC1605-9ABF-C549-B233-8C0018508C2D}"/>
              </a:ext>
            </a:extLst>
          </p:cNvPr>
          <p:cNvSpPr>
            <a:spLocks noChangeAspect="1"/>
          </p:cNvSpPr>
          <p:nvPr userDrawn="1"/>
        </p:nvSpPr>
        <p:spPr>
          <a:xfrm>
            <a:off x="6939245" y="1783080"/>
            <a:ext cx="543981" cy="543981"/>
          </a:xfrm>
          <a:prstGeom prst="ellipse">
            <a:avLst/>
          </a:prstGeom>
          <a:solidFill>
            <a:srgbClr val="CAEB07"/>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47548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2" name="Text Placeholder 50">
            <a:extLst>
              <a:ext uri="{FF2B5EF4-FFF2-40B4-BE49-F238E27FC236}">
                <a16:creationId xmlns:a16="http://schemas.microsoft.com/office/drawing/2014/main" xmlns="" id="{6571E4C5-4A6E-7B46-938E-9C26B436458B}"/>
              </a:ext>
            </a:extLst>
          </p:cNvPr>
          <p:cNvSpPr>
            <a:spLocks noGrp="1"/>
          </p:cNvSpPr>
          <p:nvPr>
            <p:ph type="body" sz="quarter" idx="14" hasCustomPrompt="1"/>
          </p:nvPr>
        </p:nvSpPr>
        <p:spPr>
          <a:xfrm>
            <a:off x="262432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3" name="Text Placeholder 50">
            <a:extLst>
              <a:ext uri="{FF2B5EF4-FFF2-40B4-BE49-F238E27FC236}">
                <a16:creationId xmlns:a16="http://schemas.microsoft.com/office/drawing/2014/main" xmlns="" id="{9D824575-67C0-E940-82A7-93AC36554C3D}"/>
              </a:ext>
            </a:extLst>
          </p:cNvPr>
          <p:cNvSpPr>
            <a:spLocks noGrp="1"/>
          </p:cNvSpPr>
          <p:nvPr>
            <p:ph type="body" sz="quarter" idx="15" hasCustomPrompt="1"/>
          </p:nvPr>
        </p:nvSpPr>
        <p:spPr>
          <a:xfrm>
            <a:off x="477316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54" name="Text Placeholder 50">
            <a:extLst>
              <a:ext uri="{FF2B5EF4-FFF2-40B4-BE49-F238E27FC236}">
                <a16:creationId xmlns:a16="http://schemas.microsoft.com/office/drawing/2014/main" xmlns="" id="{1EE0767A-07B6-0C4E-A7BA-C9B7597FD689}"/>
              </a:ext>
            </a:extLst>
          </p:cNvPr>
          <p:cNvSpPr>
            <a:spLocks noGrp="1"/>
          </p:cNvSpPr>
          <p:nvPr>
            <p:ph type="body" sz="quarter" idx="16" hasCustomPrompt="1"/>
          </p:nvPr>
        </p:nvSpPr>
        <p:spPr>
          <a:xfrm>
            <a:off x="6940296"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28" name="Text Placeholder 5">
            <a:extLst>
              <a:ext uri="{FF2B5EF4-FFF2-40B4-BE49-F238E27FC236}">
                <a16:creationId xmlns:a16="http://schemas.microsoft.com/office/drawing/2014/main" xmlns="" id="{D6F92FC6-F324-1A4B-BE0C-39AB0A7EDAF0}"/>
              </a:ext>
            </a:extLst>
          </p:cNvPr>
          <p:cNvSpPr>
            <a:spLocks noGrp="1"/>
          </p:cNvSpPr>
          <p:nvPr>
            <p:ph type="body" sz="quarter" idx="17" hasCustomPrompt="1"/>
          </p:nvPr>
        </p:nvSpPr>
        <p:spPr>
          <a:xfrm>
            <a:off x="475488" y="3282696"/>
            <a:ext cx="1837943" cy="737381"/>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9" name="Text Placeholder 5">
            <a:extLst>
              <a:ext uri="{FF2B5EF4-FFF2-40B4-BE49-F238E27FC236}">
                <a16:creationId xmlns:a16="http://schemas.microsoft.com/office/drawing/2014/main" xmlns="" id="{E0760EE9-A623-0A4C-BEC5-902E84612143}"/>
              </a:ext>
            </a:extLst>
          </p:cNvPr>
          <p:cNvSpPr>
            <a:spLocks noGrp="1"/>
          </p:cNvSpPr>
          <p:nvPr>
            <p:ph type="body" sz="quarter" idx="18" hasCustomPrompt="1"/>
          </p:nvPr>
        </p:nvSpPr>
        <p:spPr>
          <a:xfrm>
            <a:off x="2624328" y="3282696"/>
            <a:ext cx="1837943" cy="737381"/>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0" name="Text Placeholder 5">
            <a:extLst>
              <a:ext uri="{FF2B5EF4-FFF2-40B4-BE49-F238E27FC236}">
                <a16:creationId xmlns:a16="http://schemas.microsoft.com/office/drawing/2014/main" xmlns="" id="{C252E820-4008-7147-82D2-EE6E7B7684C6}"/>
              </a:ext>
            </a:extLst>
          </p:cNvPr>
          <p:cNvSpPr>
            <a:spLocks noGrp="1"/>
          </p:cNvSpPr>
          <p:nvPr>
            <p:ph type="body" sz="quarter" idx="19" hasCustomPrompt="1"/>
          </p:nvPr>
        </p:nvSpPr>
        <p:spPr>
          <a:xfrm>
            <a:off x="4773168" y="3282696"/>
            <a:ext cx="1837943" cy="737381"/>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31" name="Text Placeholder 5">
            <a:extLst>
              <a:ext uri="{FF2B5EF4-FFF2-40B4-BE49-F238E27FC236}">
                <a16:creationId xmlns:a16="http://schemas.microsoft.com/office/drawing/2014/main" xmlns="" id="{8194BA6B-902C-014F-9AA8-40C991F836E5}"/>
              </a:ext>
            </a:extLst>
          </p:cNvPr>
          <p:cNvSpPr>
            <a:spLocks noGrp="1"/>
          </p:cNvSpPr>
          <p:nvPr>
            <p:ph type="body" sz="quarter" idx="20" hasCustomPrompt="1"/>
          </p:nvPr>
        </p:nvSpPr>
        <p:spPr>
          <a:xfrm>
            <a:off x="6940296" y="3282696"/>
            <a:ext cx="1837943" cy="737381"/>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22" name="Text Placeholder 2">
            <a:extLst>
              <a:ext uri="{FF2B5EF4-FFF2-40B4-BE49-F238E27FC236}">
                <a16:creationId xmlns:a16="http://schemas.microsoft.com/office/drawing/2014/main" xmlns="" id="{ECC58EC8-D52B-A448-B1E7-E191EB914D9A}"/>
              </a:ext>
            </a:extLst>
          </p:cNvPr>
          <p:cNvSpPr>
            <a:spLocks noGrp="1"/>
          </p:cNvSpPr>
          <p:nvPr>
            <p:ph type="body" sz="quarter" idx="25" hasCustomPrompt="1"/>
          </p:nvPr>
        </p:nvSpPr>
        <p:spPr>
          <a:xfrm>
            <a:off x="484631" y="374904"/>
            <a:ext cx="7508486" cy="520784"/>
          </a:xfrm>
        </p:spPr>
        <p:txBody>
          <a:bodyPr wrap="square">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3200" b="1" i="0" spc="-150" baseline="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on Green Background</a:t>
            </a: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on Magenta">
    <p:bg>
      <p:bgPr>
        <a:gradFill>
          <a:gsLst>
            <a:gs pos="0">
              <a:srgbClr val="ED0269"/>
            </a:gs>
            <a:gs pos="100000">
              <a:srgbClr val="C9025A"/>
            </a:gs>
          </a:gsLst>
          <a:lin ang="16200000" scaled="0"/>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A6258228-7214-9441-8C03-E93AB61241DC}"/>
              </a:ext>
            </a:extLst>
          </p:cNvPr>
          <p:cNvCxnSpPr/>
          <p:nvPr userDrawn="1"/>
        </p:nvCxnSpPr>
        <p:spPr>
          <a:xfrm flipH="1">
            <a:off x="976059" y="2093976"/>
            <a:ext cx="6381122" cy="0"/>
          </a:xfrm>
          <a:prstGeom prst="line">
            <a:avLst/>
          </a:prstGeom>
          <a:ln w="3175" cmpd="sng">
            <a:solidFill>
              <a:schemeClr val="tx1">
                <a:alpha val="30000"/>
              </a:schemeClr>
            </a:solidFill>
          </a:ln>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xmlns="" id="{D3415CDA-34A6-BC48-B5A6-DDD65E2E0F49}"/>
              </a:ext>
            </a:extLst>
          </p:cNvPr>
          <p:cNvSpPr>
            <a:spLocks noChangeAspect="1"/>
          </p:cNvSpPr>
          <p:nvPr userDrawn="1"/>
        </p:nvSpPr>
        <p:spPr>
          <a:xfrm>
            <a:off x="478693" y="1783080"/>
            <a:ext cx="543981" cy="543981"/>
          </a:xfrm>
          <a:prstGeom prst="ellipse">
            <a:avLst/>
          </a:prstGeom>
          <a:solidFill>
            <a:srgbClr val="FC0072"/>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bg1"/>
              </a:solidFill>
            </a:endParaRPr>
          </a:p>
        </p:txBody>
      </p:sp>
      <p:sp>
        <p:nvSpPr>
          <p:cNvPr id="36" name="Oval 35">
            <a:extLst>
              <a:ext uri="{FF2B5EF4-FFF2-40B4-BE49-F238E27FC236}">
                <a16:creationId xmlns:a16="http://schemas.microsoft.com/office/drawing/2014/main" xmlns="" id="{BFD9B6CA-6F4F-134A-9A80-8432BE198443}"/>
              </a:ext>
            </a:extLst>
          </p:cNvPr>
          <p:cNvSpPr>
            <a:spLocks noChangeAspect="1"/>
          </p:cNvSpPr>
          <p:nvPr userDrawn="1"/>
        </p:nvSpPr>
        <p:spPr>
          <a:xfrm>
            <a:off x="2556756" y="1783080"/>
            <a:ext cx="543981" cy="543981"/>
          </a:xfrm>
          <a:prstGeom prst="ellipse">
            <a:avLst/>
          </a:prstGeom>
          <a:solidFill>
            <a:srgbClr val="FC0072"/>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bg1"/>
              </a:solidFill>
            </a:endParaRPr>
          </a:p>
        </p:txBody>
      </p:sp>
      <p:sp>
        <p:nvSpPr>
          <p:cNvPr id="38" name="Oval 37">
            <a:extLst>
              <a:ext uri="{FF2B5EF4-FFF2-40B4-BE49-F238E27FC236}">
                <a16:creationId xmlns:a16="http://schemas.microsoft.com/office/drawing/2014/main" xmlns="" id="{AF99A0B2-CC86-6A42-9736-A7D16EDD3D0F}"/>
              </a:ext>
            </a:extLst>
          </p:cNvPr>
          <p:cNvSpPr>
            <a:spLocks noChangeAspect="1"/>
          </p:cNvSpPr>
          <p:nvPr userDrawn="1"/>
        </p:nvSpPr>
        <p:spPr>
          <a:xfrm>
            <a:off x="4795058" y="1783080"/>
            <a:ext cx="543981" cy="543981"/>
          </a:xfrm>
          <a:prstGeom prst="ellipse">
            <a:avLst/>
          </a:prstGeom>
          <a:solidFill>
            <a:srgbClr val="FC0072"/>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bg1"/>
              </a:solidFill>
            </a:endParaRPr>
          </a:p>
        </p:txBody>
      </p:sp>
      <p:sp>
        <p:nvSpPr>
          <p:cNvPr id="40" name="Oval 39">
            <a:extLst>
              <a:ext uri="{FF2B5EF4-FFF2-40B4-BE49-F238E27FC236}">
                <a16:creationId xmlns:a16="http://schemas.microsoft.com/office/drawing/2014/main" xmlns="" id="{0EEC1605-9ABF-C549-B233-8C0018508C2D}"/>
              </a:ext>
            </a:extLst>
          </p:cNvPr>
          <p:cNvSpPr>
            <a:spLocks noChangeAspect="1"/>
          </p:cNvSpPr>
          <p:nvPr userDrawn="1"/>
        </p:nvSpPr>
        <p:spPr>
          <a:xfrm>
            <a:off x="6939245" y="1783080"/>
            <a:ext cx="543981" cy="543981"/>
          </a:xfrm>
          <a:prstGeom prst="ellipse">
            <a:avLst/>
          </a:prstGeom>
          <a:solidFill>
            <a:srgbClr val="FC0072"/>
          </a:solidFill>
          <a:ln w="6350" cmpd="sng">
            <a:noFill/>
          </a:ln>
          <a:effectLst>
            <a:outerShdw blurRad="152400" dist="190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bg1"/>
              </a:solidFill>
            </a:endParaRPr>
          </a:p>
        </p:txBody>
      </p:sp>
      <p:sp>
        <p:nvSpPr>
          <p:cNvPr id="22" name="Text Placeholder 2">
            <a:extLst>
              <a:ext uri="{FF2B5EF4-FFF2-40B4-BE49-F238E27FC236}">
                <a16:creationId xmlns:a16="http://schemas.microsoft.com/office/drawing/2014/main" xmlns="" id="{616B18BE-83A5-1447-AFC1-DB0DA4DB7F0C}"/>
              </a:ext>
            </a:extLst>
          </p:cNvPr>
          <p:cNvSpPr>
            <a:spLocks noGrp="1"/>
          </p:cNvSpPr>
          <p:nvPr>
            <p:ph type="body" sz="quarter" idx="25" hasCustomPrompt="1"/>
          </p:nvPr>
        </p:nvSpPr>
        <p:spPr>
          <a:xfrm>
            <a:off x="484631" y="374904"/>
            <a:ext cx="6872549" cy="520784"/>
          </a:xfrm>
        </p:spPr>
        <p:txBody>
          <a:bodyPr wrap="square">
            <a:sp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3200" b="1" i="0" spc="-1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on Magenta Background</a:t>
            </a:r>
          </a:p>
        </p:txBody>
      </p:sp>
      <p:sp>
        <p:nvSpPr>
          <p:cNvPr id="26" name="Text Placeholder 50">
            <a:extLst>
              <a:ext uri="{FF2B5EF4-FFF2-40B4-BE49-F238E27FC236}">
                <a16:creationId xmlns:a16="http://schemas.microsoft.com/office/drawing/2014/main" xmlns="" id="{21F4CD52-E4A5-C848-BB8F-98B4D5D99DC3}"/>
              </a:ext>
            </a:extLst>
          </p:cNvPr>
          <p:cNvSpPr>
            <a:spLocks noGrp="1"/>
          </p:cNvSpPr>
          <p:nvPr>
            <p:ph type="body" sz="quarter" idx="13" hasCustomPrompt="1"/>
          </p:nvPr>
        </p:nvSpPr>
        <p:spPr>
          <a:xfrm>
            <a:off x="47548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27" name="Text Placeholder 50">
            <a:extLst>
              <a:ext uri="{FF2B5EF4-FFF2-40B4-BE49-F238E27FC236}">
                <a16:creationId xmlns:a16="http://schemas.microsoft.com/office/drawing/2014/main" xmlns="" id="{D113D17D-CBD8-E243-B42E-4B0904151EF4}"/>
              </a:ext>
            </a:extLst>
          </p:cNvPr>
          <p:cNvSpPr>
            <a:spLocks noGrp="1"/>
          </p:cNvSpPr>
          <p:nvPr>
            <p:ph type="body" sz="quarter" idx="14" hasCustomPrompt="1"/>
          </p:nvPr>
        </p:nvSpPr>
        <p:spPr>
          <a:xfrm>
            <a:off x="262432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35" name="Text Placeholder 50">
            <a:extLst>
              <a:ext uri="{FF2B5EF4-FFF2-40B4-BE49-F238E27FC236}">
                <a16:creationId xmlns:a16="http://schemas.microsoft.com/office/drawing/2014/main" xmlns="" id="{BA83ABBE-93A7-494E-B258-A09FA812C56A}"/>
              </a:ext>
            </a:extLst>
          </p:cNvPr>
          <p:cNvSpPr>
            <a:spLocks noGrp="1"/>
          </p:cNvSpPr>
          <p:nvPr>
            <p:ph type="body" sz="quarter" idx="15" hasCustomPrompt="1"/>
          </p:nvPr>
        </p:nvSpPr>
        <p:spPr>
          <a:xfrm>
            <a:off x="4773168"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37" name="Text Placeholder 50">
            <a:extLst>
              <a:ext uri="{FF2B5EF4-FFF2-40B4-BE49-F238E27FC236}">
                <a16:creationId xmlns:a16="http://schemas.microsoft.com/office/drawing/2014/main" xmlns="" id="{BBEB91F5-E5DC-3645-9668-299DFA579EF8}"/>
              </a:ext>
            </a:extLst>
          </p:cNvPr>
          <p:cNvSpPr>
            <a:spLocks noGrp="1"/>
          </p:cNvSpPr>
          <p:nvPr>
            <p:ph type="body" sz="quarter" idx="16" hasCustomPrompt="1"/>
          </p:nvPr>
        </p:nvSpPr>
        <p:spPr>
          <a:xfrm>
            <a:off x="6940296" y="2697480"/>
            <a:ext cx="1837943" cy="630936"/>
          </a:xfrm>
        </p:spPr>
        <p:txBody>
          <a:bodyPr>
            <a:normAutofit/>
          </a:bodyPr>
          <a:lstStyle>
            <a:lvl1pPr marL="0" marR="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sz="2000" b="1" i="0" spc="-50" baseline="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87000"/>
              </a:lnSpc>
              <a:spcBef>
                <a:spcPts val="0"/>
              </a:spcBef>
              <a:spcAft>
                <a:spcPts val="0"/>
              </a:spcAft>
              <a:buClrTx/>
              <a:buSzTx/>
              <a:buFont typeface="Arial" panose="020B0604020202020204" pitchFamily="34" charset="0"/>
              <a:buNone/>
              <a:tabLst/>
              <a:defRPr/>
            </a:pPr>
            <a:r>
              <a:rPr lang="en-US" dirty="0"/>
              <a:t>Flow step goes here.</a:t>
            </a:r>
          </a:p>
        </p:txBody>
      </p:sp>
      <p:sp>
        <p:nvSpPr>
          <p:cNvPr id="39" name="Text Placeholder 5">
            <a:extLst>
              <a:ext uri="{FF2B5EF4-FFF2-40B4-BE49-F238E27FC236}">
                <a16:creationId xmlns:a16="http://schemas.microsoft.com/office/drawing/2014/main" xmlns="" id="{2ACFF583-45D9-FF43-A752-AC4F7E6C8D81}"/>
              </a:ext>
            </a:extLst>
          </p:cNvPr>
          <p:cNvSpPr>
            <a:spLocks noGrp="1"/>
          </p:cNvSpPr>
          <p:nvPr>
            <p:ph type="body" sz="quarter" idx="17" hasCustomPrompt="1"/>
          </p:nvPr>
        </p:nvSpPr>
        <p:spPr>
          <a:xfrm>
            <a:off x="475488"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41" name="Text Placeholder 5">
            <a:extLst>
              <a:ext uri="{FF2B5EF4-FFF2-40B4-BE49-F238E27FC236}">
                <a16:creationId xmlns:a16="http://schemas.microsoft.com/office/drawing/2014/main" xmlns="" id="{C162E775-32CE-924D-B354-C7D60199E302}"/>
              </a:ext>
            </a:extLst>
          </p:cNvPr>
          <p:cNvSpPr>
            <a:spLocks noGrp="1"/>
          </p:cNvSpPr>
          <p:nvPr>
            <p:ph type="body" sz="quarter" idx="18" hasCustomPrompt="1"/>
          </p:nvPr>
        </p:nvSpPr>
        <p:spPr>
          <a:xfrm>
            <a:off x="2624328"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42" name="Text Placeholder 5">
            <a:extLst>
              <a:ext uri="{FF2B5EF4-FFF2-40B4-BE49-F238E27FC236}">
                <a16:creationId xmlns:a16="http://schemas.microsoft.com/office/drawing/2014/main" xmlns="" id="{A658E91A-DA49-EA42-8199-681E6FB94441}"/>
              </a:ext>
            </a:extLst>
          </p:cNvPr>
          <p:cNvSpPr>
            <a:spLocks noGrp="1"/>
          </p:cNvSpPr>
          <p:nvPr>
            <p:ph type="body" sz="quarter" idx="19" hasCustomPrompt="1"/>
          </p:nvPr>
        </p:nvSpPr>
        <p:spPr>
          <a:xfrm>
            <a:off x="4773168"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
        <p:nvSpPr>
          <p:cNvPr id="43" name="Text Placeholder 5">
            <a:extLst>
              <a:ext uri="{FF2B5EF4-FFF2-40B4-BE49-F238E27FC236}">
                <a16:creationId xmlns:a16="http://schemas.microsoft.com/office/drawing/2014/main" xmlns="" id="{B07AE1B0-4866-454D-8593-E20734CD09D1}"/>
              </a:ext>
            </a:extLst>
          </p:cNvPr>
          <p:cNvSpPr>
            <a:spLocks noGrp="1"/>
          </p:cNvSpPr>
          <p:nvPr>
            <p:ph type="body" sz="quarter" idx="20" hasCustomPrompt="1"/>
          </p:nvPr>
        </p:nvSpPr>
        <p:spPr>
          <a:xfrm>
            <a:off x="6940296" y="3282696"/>
            <a:ext cx="1837943" cy="757130"/>
          </a:xfrm>
        </p:spPr>
        <p:txBody>
          <a:bodyPr anchor="t" anchorCtr="0">
            <a:sp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200" b="0">
                <a:solidFill>
                  <a:schemeClr val="bg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more detail goes here. Some more detail goes here.  Yeah!</a:t>
            </a: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n Teal">
    <p:bg>
      <p:bgPr>
        <a:gradFill>
          <a:gsLst>
            <a:gs pos="0">
              <a:srgbClr val="17B4AD"/>
            </a:gs>
            <a:gs pos="100000">
              <a:srgbClr val="13968F"/>
            </a:gs>
          </a:gsLst>
          <a:lin ang="16200000" scaled="0"/>
        </a:gradFill>
        <a:effectLst/>
      </p:bgPr>
    </p:bg>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xmlns="" id="{C8AF1BBE-4B6E-344E-8C75-68B0664878FD}"/>
              </a:ext>
            </a:extLst>
          </p:cNvPr>
          <p:cNvSpPr>
            <a:spLocks noGrp="1"/>
          </p:cNvSpPr>
          <p:nvPr>
            <p:ph type="body" sz="quarter" idx="12" hasCustomPrompt="1"/>
          </p:nvPr>
        </p:nvSpPr>
        <p:spPr>
          <a:xfrm>
            <a:off x="603503" y="877824"/>
            <a:ext cx="6988787" cy="1709928"/>
          </a:xfrm>
        </p:spPr>
        <p:txBody>
          <a:bodyPr wrap="square">
            <a:spAutoFit/>
          </a:bodyPr>
          <a:lstStyle>
            <a:lvl1pPr marL="0" indent="0">
              <a:lnSpc>
                <a:spcPct val="87000"/>
              </a:lnSpc>
              <a:spcBef>
                <a:spcPts val="0"/>
              </a:spcBef>
              <a:buNone/>
              <a:defRPr sz="4000" b="1" i="0" spc="-150" baseline="0">
                <a:solidFill>
                  <a:schemeClr val="tx1"/>
                </a:solidFill>
                <a:latin typeface="Arial" panose="020B0604020202020204" pitchFamily="34" charset="0"/>
                <a:cs typeface="Arial" panose="020B0604020202020204" pitchFamily="34" charset="0"/>
              </a:defRPr>
            </a:lvl1pPr>
          </a:lstStyle>
          <a:p>
            <a:pPr lvl="0"/>
            <a:r>
              <a:rPr lang="en-US" dirty="0"/>
              <a:t>“It’s not happiness that makes us grateful, its gratefulness that makes us happy.”</a:t>
            </a:r>
          </a:p>
        </p:txBody>
      </p:sp>
      <p:sp>
        <p:nvSpPr>
          <p:cNvPr id="51" name="Text Placeholder 50">
            <a:extLst>
              <a:ext uri="{FF2B5EF4-FFF2-40B4-BE49-F238E27FC236}">
                <a16:creationId xmlns:a16="http://schemas.microsoft.com/office/drawing/2014/main" xmlns="" id="{E29F2813-E7F3-994D-AA9E-CB5D6DDC253E}"/>
              </a:ext>
            </a:extLst>
          </p:cNvPr>
          <p:cNvSpPr>
            <a:spLocks noGrp="1"/>
          </p:cNvSpPr>
          <p:nvPr>
            <p:ph type="body" sz="quarter" idx="13" hasCustomPrompt="1"/>
          </p:nvPr>
        </p:nvSpPr>
        <p:spPr>
          <a:xfrm>
            <a:off x="621792" y="2496312"/>
            <a:ext cx="3008376" cy="493776"/>
          </a:xfrm>
        </p:spPr>
        <p:txBody>
          <a:bodyPr>
            <a:normAutofit/>
          </a:bodyPr>
          <a:lstStyle>
            <a:lvl1pPr marL="0" indent="0">
              <a:lnSpc>
                <a:spcPct val="120000"/>
              </a:lnSpc>
              <a:spcBef>
                <a:spcPts val="0"/>
              </a:spcBef>
              <a:buNone/>
              <a:defRPr sz="1100" b="0" i="1">
                <a:solidFill>
                  <a:schemeClr val="tx1"/>
                </a:solidFill>
                <a:latin typeface="Georgia" panose="02040502050405020303" pitchFamily="18" charset="0"/>
                <a:cs typeface="Arial" panose="020B0604020202020204" pitchFamily="34" charset="0"/>
              </a:defRPr>
            </a:lvl1pPr>
          </a:lstStyle>
          <a:p>
            <a:pPr lvl="0"/>
            <a:r>
              <a:rPr lang="en-US" dirty="0"/>
              <a:t>Person</a:t>
            </a:r>
          </a:p>
          <a:p>
            <a:pPr lvl="0"/>
            <a:r>
              <a:rPr lang="en-US" dirty="0"/>
              <a:t>Role, Company</a:t>
            </a:r>
          </a:p>
        </p:txBody>
      </p:sp>
      <p:sp>
        <p:nvSpPr>
          <p:cNvPr id="41" name="Oval 40">
            <a:extLst>
              <a:ext uri="{FF2B5EF4-FFF2-40B4-BE49-F238E27FC236}">
                <a16:creationId xmlns:a16="http://schemas.microsoft.com/office/drawing/2014/main" xmlns="" id="{1EC519FD-2488-054D-AA74-54355DCE146D}"/>
              </a:ext>
            </a:extLst>
          </p:cNvPr>
          <p:cNvSpPr/>
          <p:nvPr userDrawn="1"/>
        </p:nvSpPr>
        <p:spPr>
          <a:xfrm>
            <a:off x="-436759" y="3156203"/>
            <a:ext cx="873517" cy="873517"/>
          </a:xfrm>
          <a:prstGeom prst="ellipse">
            <a:avLst/>
          </a:prstGeom>
          <a:solidFill>
            <a:srgbClr val="FFFFFF">
              <a:alpha val="15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xmlns="" id="{12E90AD9-D61E-DF42-AAB1-221CDFEE3DB7}"/>
              </a:ext>
            </a:extLst>
          </p:cNvPr>
          <p:cNvSpPr/>
          <p:nvPr userDrawn="1"/>
        </p:nvSpPr>
        <p:spPr>
          <a:xfrm>
            <a:off x="1639525" y="3159386"/>
            <a:ext cx="873517" cy="873517"/>
          </a:xfrm>
          <a:prstGeom prst="ellipse">
            <a:avLst/>
          </a:prstGeom>
          <a:solidFill>
            <a:srgbClr val="FFFFFF">
              <a:alpha val="15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Picture Placeholder 3">
            <a:extLst>
              <a:ext uri="{FF2B5EF4-FFF2-40B4-BE49-F238E27FC236}">
                <a16:creationId xmlns:a16="http://schemas.microsoft.com/office/drawing/2014/main" xmlns="" id="{A92E3B9F-6F27-6A4B-AC47-6C78B2B97A32}"/>
              </a:ext>
            </a:extLst>
          </p:cNvPr>
          <p:cNvSpPr>
            <a:spLocks noGrp="1"/>
          </p:cNvSpPr>
          <p:nvPr>
            <p:ph type="pic" sz="quarter" idx="25" hasCustomPrompt="1"/>
          </p:nvPr>
        </p:nvSpPr>
        <p:spPr>
          <a:xfrm>
            <a:off x="603250" y="3155950"/>
            <a:ext cx="877824" cy="877824"/>
          </a:xfrm>
          <a:prstGeom prst="ellipse">
            <a:avLst/>
          </a:prstGeom>
          <a:effectLst>
            <a:outerShdw blurRad="152400" dist="317500" dir="5400000" sx="90000" sy="-19000" rotWithShape="0">
              <a:schemeClr val="tx1">
                <a:alpha val="15000"/>
              </a:schemeClr>
            </a:outerShdw>
          </a:effectLst>
        </p:spPr>
        <p:txBody>
          <a:bodyPr/>
          <a:lstStyle>
            <a:lvl1pPr marL="0" indent="0">
              <a:buNone/>
              <a:defRPr>
                <a:solidFill>
                  <a:schemeClr val="tx1"/>
                </a:solidFill>
              </a:defRPr>
            </a:lvl1pPr>
          </a:lstStyle>
          <a:p>
            <a:r>
              <a:rPr lang="en-US" dirty="0"/>
              <a:t>Pic</a:t>
            </a: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n Green">
    <p:bg>
      <p:bgPr>
        <a:gradFill>
          <a:gsLst>
            <a:gs pos="0">
              <a:srgbClr val="CCEE08"/>
            </a:gs>
            <a:gs pos="100000">
              <a:srgbClr val="B1CC08"/>
            </a:gs>
          </a:gsLst>
          <a:lin ang="16200000" scaled="0"/>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xmlns="" id="{336EA9DC-DD9E-4E4B-A077-C1FE86D52A76}"/>
              </a:ext>
            </a:extLst>
          </p:cNvPr>
          <p:cNvSpPr>
            <a:spLocks noGrp="1"/>
          </p:cNvSpPr>
          <p:nvPr>
            <p:ph type="pic" sz="quarter" idx="25" hasCustomPrompt="1"/>
          </p:nvPr>
        </p:nvSpPr>
        <p:spPr>
          <a:xfrm>
            <a:off x="603250" y="3155950"/>
            <a:ext cx="877824" cy="877824"/>
          </a:xfrm>
          <a:prstGeom prst="ellipse">
            <a:avLst/>
          </a:prstGeom>
          <a:effectLst>
            <a:outerShdw blurRad="152400" dist="317500" dir="5400000" sx="90000" sy="-19000" rotWithShape="0">
              <a:schemeClr val="tx1">
                <a:alpha val="15000"/>
              </a:schemeClr>
            </a:outerShdw>
          </a:effectLst>
        </p:spPr>
        <p:txBody>
          <a:bodyPr/>
          <a:lstStyle>
            <a:lvl1pPr marL="0" indent="0">
              <a:buNone/>
              <a:defRPr>
                <a:solidFill>
                  <a:schemeClr val="tx1"/>
                </a:solidFill>
              </a:defRPr>
            </a:lvl1pPr>
          </a:lstStyle>
          <a:p>
            <a:r>
              <a:rPr lang="en-US" dirty="0"/>
              <a:t>Pic</a:t>
            </a:r>
          </a:p>
        </p:txBody>
      </p:sp>
      <p:sp>
        <p:nvSpPr>
          <p:cNvPr id="25" name="Text Placeholder 50">
            <a:extLst>
              <a:ext uri="{FF2B5EF4-FFF2-40B4-BE49-F238E27FC236}">
                <a16:creationId xmlns:a16="http://schemas.microsoft.com/office/drawing/2014/main" xmlns="" id="{364E7F6E-4512-0F4C-8E17-92D9B2E6F270}"/>
              </a:ext>
            </a:extLst>
          </p:cNvPr>
          <p:cNvSpPr>
            <a:spLocks noGrp="1"/>
          </p:cNvSpPr>
          <p:nvPr>
            <p:ph type="body" sz="quarter" idx="13" hasCustomPrompt="1"/>
          </p:nvPr>
        </p:nvSpPr>
        <p:spPr>
          <a:xfrm>
            <a:off x="621792" y="2496312"/>
            <a:ext cx="3008376" cy="493776"/>
          </a:xfrm>
        </p:spPr>
        <p:txBody>
          <a:bodyPr>
            <a:normAutofit/>
          </a:bodyPr>
          <a:lstStyle>
            <a:lvl1pPr marL="0" indent="0">
              <a:lnSpc>
                <a:spcPct val="120000"/>
              </a:lnSpc>
              <a:spcBef>
                <a:spcPts val="0"/>
              </a:spcBef>
              <a:buNone/>
              <a:defRPr sz="1100" b="0" i="1">
                <a:solidFill>
                  <a:schemeClr val="tx1"/>
                </a:solidFill>
                <a:latin typeface="Georgia" panose="02040502050405020303" pitchFamily="18" charset="0"/>
                <a:cs typeface="Arial" panose="020B0604020202020204" pitchFamily="34" charset="0"/>
              </a:defRPr>
            </a:lvl1pPr>
          </a:lstStyle>
          <a:p>
            <a:pPr lvl="0"/>
            <a:r>
              <a:rPr lang="en-US" dirty="0" err="1"/>
              <a:t>Rerson</a:t>
            </a:r>
            <a:endParaRPr lang="en-US" dirty="0"/>
          </a:p>
          <a:p>
            <a:pPr lvl="0"/>
            <a:r>
              <a:rPr lang="en-US" dirty="0"/>
              <a:t>Role, Company</a:t>
            </a:r>
          </a:p>
        </p:txBody>
      </p:sp>
      <p:sp>
        <p:nvSpPr>
          <p:cNvPr id="26" name="Oval 25">
            <a:extLst>
              <a:ext uri="{FF2B5EF4-FFF2-40B4-BE49-F238E27FC236}">
                <a16:creationId xmlns:a16="http://schemas.microsoft.com/office/drawing/2014/main" xmlns="" id="{4FD2FAEF-DE6B-E845-93B1-68E74ADC4505}"/>
              </a:ext>
            </a:extLst>
          </p:cNvPr>
          <p:cNvSpPr/>
          <p:nvPr userDrawn="1"/>
        </p:nvSpPr>
        <p:spPr>
          <a:xfrm>
            <a:off x="-436759" y="3156203"/>
            <a:ext cx="873517" cy="873517"/>
          </a:xfrm>
          <a:prstGeom prst="ellipse">
            <a:avLst/>
          </a:prstGeom>
          <a:solidFill>
            <a:srgbClr val="FFFFFF">
              <a:alpha val="20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xmlns="" id="{571D1EB5-1D4C-174E-A220-469058F428E5}"/>
              </a:ext>
            </a:extLst>
          </p:cNvPr>
          <p:cNvSpPr/>
          <p:nvPr userDrawn="1"/>
        </p:nvSpPr>
        <p:spPr>
          <a:xfrm>
            <a:off x="1639525" y="3159386"/>
            <a:ext cx="873517" cy="873517"/>
          </a:xfrm>
          <a:prstGeom prst="ellipse">
            <a:avLst/>
          </a:prstGeom>
          <a:solidFill>
            <a:srgbClr val="FFFFFF">
              <a:alpha val="20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Text Placeholder 48">
            <a:extLst>
              <a:ext uri="{FF2B5EF4-FFF2-40B4-BE49-F238E27FC236}">
                <a16:creationId xmlns:a16="http://schemas.microsoft.com/office/drawing/2014/main" xmlns="" id="{C8A51D92-1B94-314E-B997-ABCCA29FB438}"/>
              </a:ext>
            </a:extLst>
          </p:cNvPr>
          <p:cNvSpPr>
            <a:spLocks noGrp="1"/>
          </p:cNvSpPr>
          <p:nvPr>
            <p:ph type="body" sz="quarter" idx="12" hasCustomPrompt="1"/>
          </p:nvPr>
        </p:nvSpPr>
        <p:spPr>
          <a:xfrm>
            <a:off x="603503" y="877824"/>
            <a:ext cx="6988787" cy="1709928"/>
          </a:xfrm>
        </p:spPr>
        <p:txBody>
          <a:bodyPr wrap="square">
            <a:spAutoFit/>
          </a:bodyPr>
          <a:lstStyle>
            <a:lvl1pPr marL="0" indent="0">
              <a:lnSpc>
                <a:spcPct val="87000"/>
              </a:lnSpc>
              <a:spcBef>
                <a:spcPts val="0"/>
              </a:spcBef>
              <a:buNone/>
              <a:defRPr sz="4000" b="1" i="0" spc="-150" baseline="0">
                <a:solidFill>
                  <a:schemeClr val="tx1"/>
                </a:solidFill>
                <a:latin typeface="Arial" panose="020B0604020202020204" pitchFamily="34" charset="0"/>
                <a:cs typeface="Arial" panose="020B0604020202020204" pitchFamily="34" charset="0"/>
              </a:defRPr>
            </a:lvl1pPr>
          </a:lstStyle>
          <a:p>
            <a:pPr lvl="0"/>
            <a:r>
              <a:rPr lang="en-US" dirty="0"/>
              <a:t>“It’s not happiness that makes us grateful, its gratefulness that makes us happy.”</a:t>
            </a: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n Magenta">
    <p:bg>
      <p:bgPr>
        <a:gradFill>
          <a:gsLst>
            <a:gs pos="0">
              <a:srgbClr val="ED0269"/>
            </a:gs>
            <a:gs pos="100000">
              <a:srgbClr val="C9025A"/>
            </a:gs>
          </a:gsLst>
          <a:lin ang="16200000" scaled="0"/>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xmlns="" id="{822F7189-07F9-7B46-BF86-A2B4B7D36780}"/>
              </a:ext>
            </a:extLst>
          </p:cNvPr>
          <p:cNvSpPr>
            <a:spLocks noGrp="1"/>
          </p:cNvSpPr>
          <p:nvPr>
            <p:ph type="pic" sz="quarter" idx="25" hasCustomPrompt="1"/>
          </p:nvPr>
        </p:nvSpPr>
        <p:spPr>
          <a:xfrm>
            <a:off x="603250" y="3155950"/>
            <a:ext cx="877824" cy="877824"/>
          </a:xfrm>
          <a:prstGeom prst="ellipse">
            <a:avLst/>
          </a:prstGeom>
          <a:effectLst>
            <a:outerShdw blurRad="152400" dist="317500" dir="5400000" sx="90000" sy="-19000" rotWithShape="0">
              <a:schemeClr val="tx1">
                <a:alpha val="15000"/>
              </a:schemeClr>
            </a:outerShdw>
          </a:effectLst>
        </p:spPr>
        <p:txBody>
          <a:bodyPr/>
          <a:lstStyle>
            <a:lvl1pPr marL="0" indent="0">
              <a:buNone/>
              <a:defRPr>
                <a:solidFill>
                  <a:schemeClr val="tx1"/>
                </a:solidFill>
              </a:defRPr>
            </a:lvl1pPr>
          </a:lstStyle>
          <a:p>
            <a:r>
              <a:rPr lang="en-US" dirty="0"/>
              <a:t>Pic</a:t>
            </a:r>
          </a:p>
        </p:txBody>
      </p:sp>
      <p:sp>
        <p:nvSpPr>
          <p:cNvPr id="25" name="Text Placeholder 50">
            <a:extLst>
              <a:ext uri="{FF2B5EF4-FFF2-40B4-BE49-F238E27FC236}">
                <a16:creationId xmlns:a16="http://schemas.microsoft.com/office/drawing/2014/main" xmlns="" id="{78268F73-46ED-5940-AFD6-D5FD500B897A}"/>
              </a:ext>
            </a:extLst>
          </p:cNvPr>
          <p:cNvSpPr>
            <a:spLocks noGrp="1"/>
          </p:cNvSpPr>
          <p:nvPr>
            <p:ph type="body" sz="quarter" idx="13" hasCustomPrompt="1"/>
          </p:nvPr>
        </p:nvSpPr>
        <p:spPr>
          <a:xfrm>
            <a:off x="621792" y="2496312"/>
            <a:ext cx="3008376" cy="493776"/>
          </a:xfrm>
        </p:spPr>
        <p:txBody>
          <a:bodyPr>
            <a:normAutofit/>
          </a:bodyPr>
          <a:lstStyle>
            <a:lvl1pPr marL="0" indent="0">
              <a:lnSpc>
                <a:spcPct val="120000"/>
              </a:lnSpc>
              <a:spcBef>
                <a:spcPts val="0"/>
              </a:spcBef>
              <a:buNone/>
              <a:defRPr sz="1100" b="0" i="1">
                <a:solidFill>
                  <a:schemeClr val="tx1"/>
                </a:solidFill>
                <a:latin typeface="Georgia" panose="02040502050405020303" pitchFamily="18" charset="0"/>
                <a:cs typeface="Arial" panose="020B0604020202020204" pitchFamily="34" charset="0"/>
              </a:defRPr>
            </a:lvl1pPr>
          </a:lstStyle>
          <a:p>
            <a:pPr lvl="0"/>
            <a:r>
              <a:rPr lang="en-US" dirty="0" err="1"/>
              <a:t>Rerson</a:t>
            </a:r>
            <a:endParaRPr lang="en-US" dirty="0"/>
          </a:p>
          <a:p>
            <a:pPr lvl="0"/>
            <a:r>
              <a:rPr lang="en-US" dirty="0"/>
              <a:t>Role, Company</a:t>
            </a:r>
          </a:p>
        </p:txBody>
      </p:sp>
      <p:sp>
        <p:nvSpPr>
          <p:cNvPr id="26" name="Oval 25">
            <a:extLst>
              <a:ext uri="{FF2B5EF4-FFF2-40B4-BE49-F238E27FC236}">
                <a16:creationId xmlns:a16="http://schemas.microsoft.com/office/drawing/2014/main" xmlns="" id="{D042151F-6292-DC4B-9ADD-D20C2314A6AD}"/>
              </a:ext>
            </a:extLst>
          </p:cNvPr>
          <p:cNvSpPr/>
          <p:nvPr userDrawn="1"/>
        </p:nvSpPr>
        <p:spPr>
          <a:xfrm>
            <a:off x="-436759" y="3156203"/>
            <a:ext cx="873517" cy="873517"/>
          </a:xfrm>
          <a:prstGeom prst="ellipse">
            <a:avLst/>
          </a:prstGeom>
          <a:solidFill>
            <a:srgbClr val="FFFFFF">
              <a:alpha val="15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xmlns="" id="{236045A1-A904-9147-90D9-3BEB16037BCD}"/>
              </a:ext>
            </a:extLst>
          </p:cNvPr>
          <p:cNvSpPr/>
          <p:nvPr userDrawn="1"/>
        </p:nvSpPr>
        <p:spPr>
          <a:xfrm>
            <a:off x="1639525" y="3159386"/>
            <a:ext cx="873517" cy="873517"/>
          </a:xfrm>
          <a:prstGeom prst="ellipse">
            <a:avLst/>
          </a:prstGeom>
          <a:solidFill>
            <a:srgbClr val="FFFFFF">
              <a:alpha val="15000"/>
            </a:srgbClr>
          </a:solidFill>
          <a:ln w="6350" cmpd="sng">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Text Placeholder 48">
            <a:extLst>
              <a:ext uri="{FF2B5EF4-FFF2-40B4-BE49-F238E27FC236}">
                <a16:creationId xmlns:a16="http://schemas.microsoft.com/office/drawing/2014/main" xmlns="" id="{F62B124D-35C6-1045-B631-290ADC40C552}"/>
              </a:ext>
            </a:extLst>
          </p:cNvPr>
          <p:cNvSpPr>
            <a:spLocks noGrp="1"/>
          </p:cNvSpPr>
          <p:nvPr>
            <p:ph type="body" sz="quarter" idx="12" hasCustomPrompt="1"/>
          </p:nvPr>
        </p:nvSpPr>
        <p:spPr>
          <a:xfrm>
            <a:off x="603503" y="877824"/>
            <a:ext cx="6988787" cy="1709928"/>
          </a:xfrm>
        </p:spPr>
        <p:txBody>
          <a:bodyPr wrap="square">
            <a:spAutoFit/>
          </a:bodyPr>
          <a:lstStyle>
            <a:lvl1pPr marL="0" indent="0">
              <a:lnSpc>
                <a:spcPct val="87000"/>
              </a:lnSpc>
              <a:spcBef>
                <a:spcPts val="0"/>
              </a:spcBef>
              <a:buNone/>
              <a:defRPr sz="4000" b="1" i="0" spc="-150" baseline="0">
                <a:solidFill>
                  <a:schemeClr val="tx1"/>
                </a:solidFill>
                <a:latin typeface="Arial" panose="020B0604020202020204" pitchFamily="34" charset="0"/>
                <a:cs typeface="Arial" panose="020B0604020202020204" pitchFamily="34" charset="0"/>
              </a:defRPr>
            </a:lvl1pPr>
          </a:lstStyle>
          <a:p>
            <a:pPr lvl="0"/>
            <a:r>
              <a:rPr lang="en-US" dirty="0"/>
              <a:t>“It’s not happiness that makes us grateful, its gratefulness that makes us happy.”</a:t>
            </a: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bg>
      <p:bgPr>
        <a:gradFill>
          <a:gsLst>
            <a:gs pos="0">
              <a:srgbClr val="011F53"/>
            </a:gs>
            <a:gs pos="100000">
              <a:srgbClr val="00193F"/>
            </a:gs>
          </a:gsLst>
          <a:lin ang="1620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1181EF09-90F3-FC44-8B22-4F2EB35A1810}"/>
              </a:ext>
            </a:extLst>
          </p:cNvPr>
          <p:cNvPicPr>
            <a:picLocks/>
          </p:cNvPicPr>
          <p:nvPr userDrawn="1"/>
        </p:nvPicPr>
        <p:blipFill rotWithShape="1">
          <a:blip r:embed="rId2" cstate="print">
            <a:alphaModFix amt="7000"/>
            <a:extLst>
              <a:ext uri="{28A0092B-C50C-407E-A947-70E740481C1C}">
                <a14:useLocalDpi xmlns:a14="http://schemas.microsoft.com/office/drawing/2010/main"/>
              </a:ext>
            </a:extLst>
          </a:blip>
          <a:srcRect t="5035"/>
          <a:stretch/>
        </p:blipFill>
        <p:spPr>
          <a:xfrm flipV="1">
            <a:off x="10160" y="-4572"/>
            <a:ext cx="9152128" cy="4888840"/>
          </a:xfrm>
          <a:prstGeom prst="rect">
            <a:avLst/>
          </a:prstGeom>
        </p:spPr>
      </p:pic>
      <p:sp>
        <p:nvSpPr>
          <p:cNvPr id="30" name="Text Placeholder 2">
            <a:extLst>
              <a:ext uri="{FF2B5EF4-FFF2-40B4-BE49-F238E27FC236}">
                <a16:creationId xmlns:a16="http://schemas.microsoft.com/office/drawing/2014/main" xmlns="" id="{7B48682C-F5D5-B04D-85DD-5BFD3CA61CCA}"/>
              </a:ext>
            </a:extLst>
          </p:cNvPr>
          <p:cNvSpPr>
            <a:spLocks noGrp="1"/>
          </p:cNvSpPr>
          <p:nvPr>
            <p:ph type="body" sz="quarter" idx="14" hasCustomPrompt="1"/>
          </p:nvPr>
        </p:nvSpPr>
        <p:spPr>
          <a:xfrm>
            <a:off x="484632" y="886968"/>
            <a:ext cx="3584448" cy="274320"/>
          </a:xfrm>
        </p:spPr>
        <p:txBody>
          <a:bodyPr>
            <a:spAutoFit/>
          </a:bodyPr>
          <a:lstStyle>
            <a:lvl1pPr marL="0" indent="0">
              <a:lnSpc>
                <a:spcPct val="80000"/>
              </a:lnSpc>
              <a:spcBef>
                <a:spcPts val="0"/>
              </a:spcBef>
              <a:buNone/>
              <a:defRPr sz="1400" b="0" i="1">
                <a:solidFill>
                  <a:schemeClr val="bg1"/>
                </a:solidFill>
                <a:latin typeface="Georgia" panose="02040502050405020303" pitchFamily="18" charset="0"/>
              </a:defRPr>
            </a:lvl1pPr>
          </a:lstStyle>
          <a:p>
            <a:pPr lvl="0"/>
            <a:r>
              <a:rPr lang="en-US" dirty="0"/>
              <a:t>Agenda</a:t>
            </a:r>
          </a:p>
        </p:txBody>
      </p:sp>
      <p:sp>
        <p:nvSpPr>
          <p:cNvPr id="5" name="Text Placeholder 4">
            <a:extLst>
              <a:ext uri="{FF2B5EF4-FFF2-40B4-BE49-F238E27FC236}">
                <a16:creationId xmlns:a16="http://schemas.microsoft.com/office/drawing/2014/main" xmlns="" id="{9D152A7A-D8D6-6E46-875A-7FFB42BCB0F5}"/>
              </a:ext>
            </a:extLst>
          </p:cNvPr>
          <p:cNvSpPr>
            <a:spLocks noGrp="1"/>
          </p:cNvSpPr>
          <p:nvPr>
            <p:ph type="body" sz="quarter" idx="26" hasCustomPrompt="1"/>
          </p:nvPr>
        </p:nvSpPr>
        <p:spPr>
          <a:xfrm>
            <a:off x="475488" y="1179576"/>
            <a:ext cx="4242816" cy="2834640"/>
          </a:xfrm>
        </p:spPr>
        <p:txBody>
          <a:bodyPr>
            <a:norm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lvl="0"/>
            <a:r>
              <a:rPr lang="en-US" b="1" dirty="0"/>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1" dirty="0"/>
              <a:t>Section Title Goes Here</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1" dirty="0"/>
              <a:t>Section Title Goes Here</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1" dirty="0"/>
              <a:t>Section Title Goes Here</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1" dirty="0"/>
              <a:t>Section Title Goes Here</a:t>
            </a:r>
            <a:endParaRPr lang="en-US" dirty="0"/>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slide - screensho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42737654-B1E7-B741-A8DD-28A583DFA7C6}"/>
              </a:ext>
            </a:extLst>
          </p:cNvPr>
          <p:cNvSpPr>
            <a:spLocks noGrp="1"/>
          </p:cNvSpPr>
          <p:nvPr>
            <p:ph type="pic" sz="quarter" idx="41" hasCustomPrompt="1"/>
          </p:nvPr>
        </p:nvSpPr>
        <p:spPr>
          <a:xfrm>
            <a:off x="4315968" y="694944"/>
            <a:ext cx="4828032" cy="3511296"/>
          </a:xfrm>
        </p:spPr>
        <p:txBody>
          <a:bodyPr anchor="ctr" anchorCtr="0">
            <a:noAutofit/>
          </a:bodyPr>
          <a:lstStyle>
            <a:lvl1pPr marL="0" indent="0">
              <a:buNone/>
              <a:defRPr/>
            </a:lvl1pPr>
          </a:lstStyle>
          <a:p>
            <a:r>
              <a:rPr lang="en-US" dirty="0"/>
              <a:t>Pic</a:t>
            </a:r>
          </a:p>
        </p:txBody>
      </p:sp>
      <p:sp>
        <p:nvSpPr>
          <p:cNvPr id="13" name="Text Placeholder 5">
            <a:extLst>
              <a:ext uri="{FF2B5EF4-FFF2-40B4-BE49-F238E27FC236}">
                <a16:creationId xmlns:a16="http://schemas.microsoft.com/office/drawing/2014/main" xmlns="" id="{878DC3D3-019E-6840-AEA8-D5FE895D1408}"/>
              </a:ext>
            </a:extLst>
          </p:cNvPr>
          <p:cNvSpPr>
            <a:spLocks noGrp="1"/>
          </p:cNvSpPr>
          <p:nvPr>
            <p:ph type="body" sz="quarter" idx="39" hasCustomPrompt="1"/>
          </p:nvPr>
        </p:nvSpPr>
        <p:spPr>
          <a:xfrm>
            <a:off x="484632" y="2231136"/>
            <a:ext cx="3136392" cy="1212640"/>
          </a:xfrm>
        </p:spPr>
        <p:txBody>
          <a:bodyPr anchor="t" anchorCtr="0">
            <a:sp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Some more details goes here. Some more details goes here. Some more details goes here. Some more details goes here. Yeah!</a:t>
            </a:r>
          </a:p>
        </p:txBody>
      </p:sp>
      <p:sp>
        <p:nvSpPr>
          <p:cNvPr id="17" name="Text Placeholder 2">
            <a:extLst>
              <a:ext uri="{FF2B5EF4-FFF2-40B4-BE49-F238E27FC236}">
                <a16:creationId xmlns:a16="http://schemas.microsoft.com/office/drawing/2014/main" xmlns="" id="{332C3F1C-F8E2-A440-9EDF-47A008E06E10}"/>
              </a:ext>
            </a:extLst>
          </p:cNvPr>
          <p:cNvSpPr>
            <a:spLocks noGrp="1"/>
          </p:cNvSpPr>
          <p:nvPr>
            <p:ph type="body" sz="quarter" idx="13" hasCustomPrompt="1"/>
          </p:nvPr>
        </p:nvSpPr>
        <p:spPr>
          <a:xfrm>
            <a:off x="484632" y="1289304"/>
            <a:ext cx="3136392" cy="960120"/>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White slide with screenshot.</a:t>
            </a:r>
          </a:p>
        </p:txBody>
      </p:sp>
    </p:spTree>
    <p:extLst>
      <p:ext uri="{BB962C8B-B14F-4D97-AF65-F5344CB8AC3E}">
        <p14:creationId xmlns:p14="http://schemas.microsoft.com/office/powerpoint/2010/main" val="23642592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shot with Callouts">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xmlns="" id="{51528642-55B9-4843-9B15-8D313F06334F}"/>
              </a:ext>
            </a:extLst>
          </p:cNvPr>
          <p:cNvSpPr>
            <a:spLocks noGrp="1"/>
          </p:cNvSpPr>
          <p:nvPr>
            <p:ph type="body" sz="quarter" idx="13" hasCustomPrompt="1"/>
          </p:nvPr>
        </p:nvSpPr>
        <p:spPr>
          <a:xfrm>
            <a:off x="484632" y="374904"/>
            <a:ext cx="4919472" cy="530352"/>
          </a:xfrm>
        </p:spPr>
        <p:txBody>
          <a:bodyPr>
            <a:spAutoFit/>
          </a:bodyPr>
          <a:lstStyle>
            <a:lvl1pPr marL="0" indent="0">
              <a:lnSpc>
                <a:spcPct val="87000"/>
              </a:lnSpc>
              <a:spcBef>
                <a:spcPts val="0"/>
              </a:spcBef>
              <a:buNone/>
              <a:defRPr sz="3200" b="1" i="0" spc="-100" baseline="0">
                <a:solidFill>
                  <a:schemeClr val="tx1"/>
                </a:solidFill>
                <a:latin typeface="Arial" panose="020B0604020202020204" pitchFamily="34" charset="0"/>
                <a:cs typeface="Arial" panose="020B0604020202020204" pitchFamily="34" charset="0"/>
              </a:defRPr>
            </a:lvl1pPr>
          </a:lstStyle>
          <a:p>
            <a:pPr lvl="0"/>
            <a:r>
              <a:rPr lang="en-US" dirty="0"/>
              <a:t>Screenshot with callouts.</a:t>
            </a:r>
          </a:p>
        </p:txBody>
      </p:sp>
      <p:sp>
        <p:nvSpPr>
          <p:cNvPr id="7" name="Picture Placeholder 6">
            <a:extLst>
              <a:ext uri="{FF2B5EF4-FFF2-40B4-BE49-F238E27FC236}">
                <a16:creationId xmlns:a16="http://schemas.microsoft.com/office/drawing/2014/main" xmlns="" id="{42737654-B1E7-B741-A8DD-28A583DFA7C6}"/>
              </a:ext>
            </a:extLst>
          </p:cNvPr>
          <p:cNvSpPr>
            <a:spLocks noGrp="1" noChangeAspect="1"/>
          </p:cNvSpPr>
          <p:nvPr>
            <p:ph type="pic" sz="quarter" idx="41" hasCustomPrompt="1"/>
          </p:nvPr>
        </p:nvSpPr>
        <p:spPr>
          <a:xfrm>
            <a:off x="2157984" y="1362454"/>
            <a:ext cx="4837176" cy="3511296"/>
          </a:xfrm>
        </p:spPr>
        <p:txBody>
          <a:bodyPr anchor="t" anchorCtr="0">
            <a:spAutoFit/>
          </a:bodyPr>
          <a:lstStyle>
            <a:lvl1pPr marL="0" indent="0">
              <a:buNone/>
              <a:defRPr/>
            </a:lvl1pPr>
          </a:lstStyle>
          <a:p>
            <a:r>
              <a:rPr lang="en-US" dirty="0"/>
              <a:t>Pic</a:t>
            </a:r>
          </a:p>
        </p:txBody>
      </p:sp>
    </p:spTree>
    <p:extLst>
      <p:ext uri="{BB962C8B-B14F-4D97-AF65-F5344CB8AC3E}">
        <p14:creationId xmlns:p14="http://schemas.microsoft.com/office/powerpoint/2010/main" val="35803823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een slide - screenshot">
    <p:bg>
      <p:bgPr>
        <a:gradFill>
          <a:gsLst>
            <a:gs pos="0">
              <a:srgbClr val="CBEE0A"/>
            </a:gs>
            <a:gs pos="100000">
              <a:srgbClr val="B1CC08"/>
            </a:gs>
          </a:gsLst>
          <a:lin ang="162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42737654-B1E7-B741-A8DD-28A583DFA7C6}"/>
              </a:ext>
            </a:extLst>
          </p:cNvPr>
          <p:cNvSpPr>
            <a:spLocks noGrp="1"/>
          </p:cNvSpPr>
          <p:nvPr>
            <p:ph type="pic" sz="quarter" idx="41" hasCustomPrompt="1"/>
          </p:nvPr>
        </p:nvSpPr>
        <p:spPr>
          <a:xfrm>
            <a:off x="4315968" y="694944"/>
            <a:ext cx="4828032" cy="3511296"/>
          </a:xfrm>
        </p:spPr>
        <p:txBody>
          <a:bodyPr anchor="ctr" anchorCtr="0">
            <a:noAutofit/>
          </a:bodyPr>
          <a:lstStyle>
            <a:lvl1pPr marL="0" indent="0">
              <a:buNone/>
              <a:defRPr>
                <a:solidFill>
                  <a:schemeClr val="tx1"/>
                </a:solidFill>
              </a:defRPr>
            </a:lvl1pPr>
          </a:lstStyle>
          <a:p>
            <a:r>
              <a:rPr lang="en-US" dirty="0"/>
              <a:t>		Pic</a:t>
            </a:r>
          </a:p>
        </p:txBody>
      </p:sp>
      <p:sp>
        <p:nvSpPr>
          <p:cNvPr id="13" name="Text Placeholder 5">
            <a:extLst>
              <a:ext uri="{FF2B5EF4-FFF2-40B4-BE49-F238E27FC236}">
                <a16:creationId xmlns:a16="http://schemas.microsoft.com/office/drawing/2014/main" xmlns="" id="{917ED955-AA3F-F34E-9BA2-FD37EAE42A36}"/>
              </a:ext>
            </a:extLst>
          </p:cNvPr>
          <p:cNvSpPr>
            <a:spLocks noGrp="1"/>
          </p:cNvSpPr>
          <p:nvPr>
            <p:ph type="body" sz="quarter" idx="39" hasCustomPrompt="1"/>
          </p:nvPr>
        </p:nvSpPr>
        <p:spPr>
          <a:xfrm>
            <a:off x="484632" y="2231136"/>
            <a:ext cx="3136392" cy="1212640"/>
          </a:xfrm>
        </p:spPr>
        <p:txBody>
          <a:bodyPr anchor="t" anchorCtr="0">
            <a:sp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Some more details goes here. Some more details goes here. Some more details goes here. Some more details goes here. Yeah!</a:t>
            </a:r>
          </a:p>
        </p:txBody>
      </p:sp>
      <p:sp>
        <p:nvSpPr>
          <p:cNvPr id="14" name="Text Placeholder 2">
            <a:extLst>
              <a:ext uri="{FF2B5EF4-FFF2-40B4-BE49-F238E27FC236}">
                <a16:creationId xmlns:a16="http://schemas.microsoft.com/office/drawing/2014/main" xmlns="" id="{35A4B8C5-05D6-9145-AD5C-1506CAFFF04E}"/>
              </a:ext>
            </a:extLst>
          </p:cNvPr>
          <p:cNvSpPr>
            <a:spLocks noGrp="1"/>
          </p:cNvSpPr>
          <p:nvPr>
            <p:ph type="body" sz="quarter" idx="13" hasCustomPrompt="1"/>
          </p:nvPr>
        </p:nvSpPr>
        <p:spPr>
          <a:xfrm>
            <a:off x="484632" y="1289304"/>
            <a:ext cx="3136392" cy="960120"/>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Green slide with screenshot.</a:t>
            </a:r>
          </a:p>
        </p:txBody>
      </p:sp>
    </p:spTree>
    <p:extLst>
      <p:ext uri="{BB962C8B-B14F-4D97-AF65-F5344CB8AC3E}">
        <p14:creationId xmlns:p14="http://schemas.microsoft.com/office/powerpoint/2010/main" val="383812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_Green">
    <p:bg>
      <p:bgPr>
        <a:gradFill flip="none" rotWithShape="1">
          <a:gsLst>
            <a:gs pos="0">
              <a:srgbClr val="CBEE0A"/>
            </a:gs>
            <a:gs pos="100000">
              <a:srgbClr val="B1CC08"/>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0541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ey slide - screenshot">
    <p:bg>
      <p:bgPr>
        <a:gradFill>
          <a:gsLst>
            <a:gs pos="100000">
              <a:srgbClr val="CBCCCE"/>
            </a:gs>
            <a:gs pos="0">
              <a:srgbClr val="F8F9F9"/>
            </a:gs>
          </a:gsLst>
          <a:lin ang="162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42737654-B1E7-B741-A8DD-28A583DFA7C6}"/>
              </a:ext>
            </a:extLst>
          </p:cNvPr>
          <p:cNvSpPr>
            <a:spLocks noGrp="1"/>
          </p:cNvSpPr>
          <p:nvPr>
            <p:ph type="pic" sz="quarter" idx="41" hasCustomPrompt="1"/>
          </p:nvPr>
        </p:nvSpPr>
        <p:spPr>
          <a:xfrm>
            <a:off x="4315968" y="694944"/>
            <a:ext cx="4828032" cy="3511296"/>
          </a:xfrm>
        </p:spPr>
        <p:txBody>
          <a:bodyPr anchor="ctr" anchorCtr="0">
            <a:noAutofit/>
          </a:bodyPr>
          <a:lstStyle>
            <a:lvl1pPr marL="0" indent="0">
              <a:buNone/>
              <a:defRPr/>
            </a:lvl1pPr>
          </a:lstStyle>
          <a:p>
            <a:r>
              <a:rPr lang="en-US" dirty="0"/>
              <a:t>		Pic</a:t>
            </a:r>
          </a:p>
        </p:txBody>
      </p:sp>
      <p:sp>
        <p:nvSpPr>
          <p:cNvPr id="13" name="Text Placeholder 5">
            <a:extLst>
              <a:ext uri="{FF2B5EF4-FFF2-40B4-BE49-F238E27FC236}">
                <a16:creationId xmlns:a16="http://schemas.microsoft.com/office/drawing/2014/main" xmlns="" id="{B7E6EFE4-D4BB-8645-A524-C46B247320D8}"/>
              </a:ext>
            </a:extLst>
          </p:cNvPr>
          <p:cNvSpPr>
            <a:spLocks noGrp="1"/>
          </p:cNvSpPr>
          <p:nvPr>
            <p:ph type="body" sz="quarter" idx="39" hasCustomPrompt="1"/>
          </p:nvPr>
        </p:nvSpPr>
        <p:spPr>
          <a:xfrm>
            <a:off x="484632" y="2231136"/>
            <a:ext cx="3136392" cy="1212640"/>
          </a:xfrm>
        </p:spPr>
        <p:txBody>
          <a:bodyPr anchor="t" anchorCtr="0">
            <a:sp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Some more details goes here. Some more details goes here. Some more details goes here. Some more details goes here. Yeah!</a:t>
            </a:r>
          </a:p>
        </p:txBody>
      </p:sp>
      <p:sp>
        <p:nvSpPr>
          <p:cNvPr id="14" name="Text Placeholder 2">
            <a:extLst>
              <a:ext uri="{FF2B5EF4-FFF2-40B4-BE49-F238E27FC236}">
                <a16:creationId xmlns:a16="http://schemas.microsoft.com/office/drawing/2014/main" xmlns="" id="{A4F901F5-98EB-6349-B380-BC4F990E859A}"/>
              </a:ext>
            </a:extLst>
          </p:cNvPr>
          <p:cNvSpPr>
            <a:spLocks noGrp="1"/>
          </p:cNvSpPr>
          <p:nvPr>
            <p:ph type="body" sz="quarter" idx="13" hasCustomPrompt="1"/>
          </p:nvPr>
        </p:nvSpPr>
        <p:spPr>
          <a:xfrm>
            <a:off x="484632" y="1289304"/>
            <a:ext cx="3136392" cy="960120"/>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Grey slide with screenshot.</a:t>
            </a:r>
          </a:p>
        </p:txBody>
      </p:sp>
    </p:spTree>
    <p:extLst>
      <p:ext uri="{BB962C8B-B14F-4D97-AF65-F5344CB8AC3E}">
        <p14:creationId xmlns:p14="http://schemas.microsoft.com/office/powerpoint/2010/main" val="42506285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genta slide - screenshot">
    <p:bg>
      <p:bgPr>
        <a:gradFill>
          <a:gsLst>
            <a:gs pos="100000">
              <a:srgbClr val="C9025A"/>
            </a:gs>
            <a:gs pos="0">
              <a:srgbClr val="ED0269"/>
            </a:gs>
          </a:gsLst>
          <a:lin ang="162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42737654-B1E7-B741-A8DD-28A583DFA7C6}"/>
              </a:ext>
            </a:extLst>
          </p:cNvPr>
          <p:cNvSpPr>
            <a:spLocks noGrp="1"/>
          </p:cNvSpPr>
          <p:nvPr>
            <p:ph type="pic" sz="quarter" idx="41" hasCustomPrompt="1"/>
          </p:nvPr>
        </p:nvSpPr>
        <p:spPr>
          <a:xfrm>
            <a:off x="4315968" y="694944"/>
            <a:ext cx="4828032" cy="3511296"/>
          </a:xfrm>
        </p:spPr>
        <p:txBody>
          <a:bodyPr anchor="ctr" anchorCtr="0">
            <a:noAutofit/>
          </a:bodyPr>
          <a:lstStyle>
            <a:lvl1pPr marL="0" indent="0">
              <a:buNone/>
              <a:defRPr/>
            </a:lvl1pPr>
          </a:lstStyle>
          <a:p>
            <a:r>
              <a:rPr lang="en-US" dirty="0"/>
              <a:t>		Pic</a:t>
            </a:r>
          </a:p>
        </p:txBody>
      </p:sp>
      <p:sp>
        <p:nvSpPr>
          <p:cNvPr id="13" name="Text Placeholder 5">
            <a:extLst>
              <a:ext uri="{FF2B5EF4-FFF2-40B4-BE49-F238E27FC236}">
                <a16:creationId xmlns:a16="http://schemas.microsoft.com/office/drawing/2014/main" xmlns="" id="{A7399EC5-5E1C-8946-951D-BF3E6D2E350A}"/>
              </a:ext>
            </a:extLst>
          </p:cNvPr>
          <p:cNvSpPr>
            <a:spLocks noGrp="1"/>
          </p:cNvSpPr>
          <p:nvPr>
            <p:ph type="body" sz="quarter" idx="39" hasCustomPrompt="1"/>
          </p:nvPr>
        </p:nvSpPr>
        <p:spPr>
          <a:xfrm>
            <a:off x="484632" y="2231136"/>
            <a:ext cx="3136392" cy="1212640"/>
          </a:xfrm>
        </p:spPr>
        <p:txBody>
          <a:bodyPr anchor="t" anchorCtr="0">
            <a:sp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b="0">
                <a:solidFill>
                  <a:schemeClr val="bg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Some more details goes here. Some more details goes here. Some more details goes here. Some more details goes here. Yeah!</a:t>
            </a:r>
          </a:p>
        </p:txBody>
      </p:sp>
      <p:sp>
        <p:nvSpPr>
          <p:cNvPr id="14" name="Text Placeholder 2">
            <a:extLst>
              <a:ext uri="{FF2B5EF4-FFF2-40B4-BE49-F238E27FC236}">
                <a16:creationId xmlns:a16="http://schemas.microsoft.com/office/drawing/2014/main" xmlns="" id="{155B356B-4996-794F-ADA6-114633EF6A7C}"/>
              </a:ext>
            </a:extLst>
          </p:cNvPr>
          <p:cNvSpPr>
            <a:spLocks noGrp="1"/>
          </p:cNvSpPr>
          <p:nvPr>
            <p:ph type="body" sz="quarter" idx="13" hasCustomPrompt="1"/>
          </p:nvPr>
        </p:nvSpPr>
        <p:spPr>
          <a:xfrm>
            <a:off x="484632" y="1289304"/>
            <a:ext cx="3136392" cy="960120"/>
          </a:xfrm>
        </p:spPr>
        <p:txBody>
          <a:bodyPr>
            <a:spAutoFit/>
          </a:bodyPr>
          <a:lstStyle>
            <a:lvl1pPr marL="0" indent="0">
              <a:lnSpc>
                <a:spcPct val="87000"/>
              </a:lnSpc>
              <a:spcBef>
                <a:spcPts val="0"/>
              </a:spcBef>
              <a:buNone/>
              <a:defRPr sz="3200" b="1" i="0" spc="-150" baseline="0">
                <a:solidFill>
                  <a:schemeClr val="bg1"/>
                </a:solidFill>
                <a:latin typeface="Arial" panose="020B0604020202020204" pitchFamily="34" charset="0"/>
                <a:cs typeface="Arial" panose="020B0604020202020204" pitchFamily="34" charset="0"/>
              </a:defRPr>
            </a:lvl1pPr>
          </a:lstStyle>
          <a:p>
            <a:pPr lvl="0"/>
            <a:r>
              <a:rPr lang="en-US" dirty="0"/>
              <a:t>Magenta slide with screenshot.</a:t>
            </a:r>
          </a:p>
        </p:txBody>
      </p:sp>
    </p:spTree>
    <p:extLst>
      <p:ext uri="{BB962C8B-B14F-4D97-AF65-F5344CB8AC3E}">
        <p14:creationId xmlns:p14="http://schemas.microsoft.com/office/powerpoint/2010/main" val="30403115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6" name="Text Placeholder 5">
            <a:extLst>
              <a:ext uri="{FF2B5EF4-FFF2-40B4-BE49-F238E27FC236}">
                <a16:creationId xmlns:a16="http://schemas.microsoft.com/office/drawing/2014/main" xmlns="" id="{B8A3C04E-8B61-3846-8272-FAD4EEEDA691}"/>
              </a:ext>
            </a:extLst>
          </p:cNvPr>
          <p:cNvSpPr>
            <a:spLocks noGrp="1"/>
          </p:cNvSpPr>
          <p:nvPr>
            <p:ph type="body" sz="quarter" idx="39" hasCustomPrompt="1"/>
          </p:nvPr>
        </p:nvSpPr>
        <p:spPr>
          <a:xfrm>
            <a:off x="484632" y="2231136"/>
            <a:ext cx="3657600" cy="1212640"/>
          </a:xfrm>
        </p:spPr>
        <p:txBody>
          <a:bodyPr anchor="t" anchorCtr="0">
            <a:sp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b="0">
                <a:solidFill>
                  <a:schemeClr val="tx1"/>
                </a:solidFill>
                <a:latin typeface="Georgia" panose="02040502050405020303" pitchFamily="18" charset="0"/>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Some more details goes here. Some more details goes here. Some more details goes here. Some more details goes here. Some more details goes here. Yeah!</a:t>
            </a:r>
          </a:p>
        </p:txBody>
      </p:sp>
      <p:sp>
        <p:nvSpPr>
          <p:cNvPr id="31" name="Text Placeholder 2">
            <a:extLst>
              <a:ext uri="{FF2B5EF4-FFF2-40B4-BE49-F238E27FC236}">
                <a16:creationId xmlns:a16="http://schemas.microsoft.com/office/drawing/2014/main" xmlns="" id="{51528642-55B9-4843-9B15-8D313F06334F}"/>
              </a:ext>
            </a:extLst>
          </p:cNvPr>
          <p:cNvSpPr>
            <a:spLocks noGrp="1"/>
          </p:cNvSpPr>
          <p:nvPr>
            <p:ph type="body" sz="quarter" idx="13" hasCustomPrompt="1"/>
          </p:nvPr>
        </p:nvSpPr>
        <p:spPr>
          <a:xfrm>
            <a:off x="484632" y="1289304"/>
            <a:ext cx="3657600" cy="949234"/>
          </a:xfrm>
        </p:spPr>
        <p:txBody>
          <a:bodyPr>
            <a:spAutoFit/>
          </a:bodyPr>
          <a:lstStyle>
            <a:lvl1pPr marL="0" indent="0">
              <a:lnSpc>
                <a:spcPct val="87000"/>
              </a:lnSpc>
              <a:spcBef>
                <a:spcPts val="0"/>
              </a:spcBef>
              <a:buNone/>
              <a:defRPr sz="3200" b="1" i="0" spc="-150" baseline="0">
                <a:solidFill>
                  <a:schemeClr val="tx1"/>
                </a:solidFill>
                <a:latin typeface="Arial" panose="020B0604020202020204" pitchFamily="34" charset="0"/>
                <a:cs typeface="Arial" panose="020B0604020202020204" pitchFamily="34" charset="0"/>
              </a:defRPr>
            </a:lvl1pPr>
          </a:lstStyle>
          <a:p>
            <a:pPr lvl="0"/>
            <a:r>
              <a:rPr lang="en-US" dirty="0"/>
              <a:t>Graphic chart headline here.</a:t>
            </a:r>
          </a:p>
        </p:txBody>
      </p:sp>
      <p:sp>
        <p:nvSpPr>
          <p:cNvPr id="3" name="Chart Placeholder 2">
            <a:extLst>
              <a:ext uri="{FF2B5EF4-FFF2-40B4-BE49-F238E27FC236}">
                <a16:creationId xmlns:a16="http://schemas.microsoft.com/office/drawing/2014/main" xmlns="" id="{42010642-DD71-E240-9F6C-9436352FCD14}"/>
              </a:ext>
            </a:extLst>
          </p:cNvPr>
          <p:cNvSpPr>
            <a:spLocks noGrp="1"/>
          </p:cNvSpPr>
          <p:nvPr>
            <p:ph type="chart" sz="quarter" idx="40" hasCustomPrompt="1"/>
          </p:nvPr>
        </p:nvSpPr>
        <p:spPr>
          <a:xfrm>
            <a:off x="4142232" y="868680"/>
            <a:ext cx="4261104" cy="3529584"/>
          </a:xfrm>
        </p:spPr>
        <p:txBody>
          <a:bodyPr anchor="ctr" anchorCtr="0">
            <a:noAutofit/>
          </a:bodyPr>
          <a:lstStyle>
            <a:lvl1pPr marL="0" indent="0">
              <a:buNone/>
              <a:defRPr/>
            </a:lvl1pPr>
          </a:lstStyle>
          <a:p>
            <a:r>
              <a:rPr lang="en-US" dirty="0"/>
              <a:t>		Chart</a:t>
            </a:r>
          </a:p>
        </p:txBody>
      </p:sp>
    </p:spTree>
    <p:extLst>
      <p:ext uri="{BB962C8B-B14F-4D97-AF65-F5344CB8AC3E}">
        <p14:creationId xmlns:p14="http://schemas.microsoft.com/office/powerpoint/2010/main" val="35399062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 message">
    <p:bg>
      <p:bgPr>
        <a:gradFill>
          <a:gsLst>
            <a:gs pos="0">
              <a:srgbClr val="011F53"/>
            </a:gs>
            <a:gs pos="100000">
              <a:srgbClr val="00193F"/>
            </a:gs>
          </a:gsLst>
          <a:lin ang="16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A0C37BEA-9215-7D48-8037-E579F64BC8AE}"/>
              </a:ext>
            </a:extLst>
          </p:cNvPr>
          <p:cNvPicPr>
            <a:picLocks/>
          </p:cNvPicPr>
          <p:nvPr userDrawn="1"/>
        </p:nvPicPr>
        <p:blipFill rotWithShape="1">
          <a:blip r:embed="rId2">
            <a:alphaModFix amt="7000"/>
            <a:extLst>
              <a:ext uri="{28A0092B-C50C-407E-A947-70E740481C1C}">
                <a14:useLocalDpi xmlns:a14="http://schemas.microsoft.com/office/drawing/2010/main"/>
              </a:ext>
            </a:extLst>
          </a:blip>
          <a:srcRect/>
          <a:stretch/>
        </p:blipFill>
        <p:spPr>
          <a:xfrm flipV="1">
            <a:off x="10160" y="-4573"/>
            <a:ext cx="9152128" cy="5148072"/>
          </a:xfrm>
          <a:prstGeom prst="rect">
            <a:avLst/>
          </a:prstGeom>
        </p:spPr>
      </p:pic>
      <p:sp>
        <p:nvSpPr>
          <p:cNvPr id="4" name="Text Placeholder 3">
            <a:extLst>
              <a:ext uri="{FF2B5EF4-FFF2-40B4-BE49-F238E27FC236}">
                <a16:creationId xmlns:a16="http://schemas.microsoft.com/office/drawing/2014/main" xmlns="" id="{5BD046A5-06B3-3C4A-8733-1739EB52455F}"/>
              </a:ext>
            </a:extLst>
          </p:cNvPr>
          <p:cNvSpPr>
            <a:spLocks noGrp="1"/>
          </p:cNvSpPr>
          <p:nvPr>
            <p:ph type="body" sz="quarter" idx="25" hasCustomPrompt="1"/>
          </p:nvPr>
        </p:nvSpPr>
        <p:spPr>
          <a:xfrm>
            <a:off x="475488" y="2212848"/>
            <a:ext cx="4526280" cy="674031"/>
          </a:xfrm>
        </p:spPr>
        <p:txBody>
          <a:bodyPr>
            <a:spAutoFit/>
          </a:bodyPr>
          <a:lstStyle>
            <a:lvl1pPr marL="0" indent="0">
              <a:lnSpc>
                <a:spcPct val="70000"/>
              </a:lnSpc>
              <a:spcBef>
                <a:spcPts val="0"/>
              </a:spcBef>
              <a:buNone/>
              <a:defRPr sz="5400" b="1" i="0" spc="-300" baseline="0">
                <a:solidFill>
                  <a:schemeClr val="bg1"/>
                </a:solidFill>
                <a:latin typeface="Arial" panose="020B0604020202020204" pitchFamily="34" charset="0"/>
                <a:cs typeface="Arial" panose="020B0604020202020204" pitchFamily="34" charset="0"/>
              </a:defRPr>
            </a:lvl1pPr>
            <a:lvl3pPr marL="914400" indent="0">
              <a:buNone/>
              <a:defRPr/>
            </a:lvl3pPr>
          </a:lstStyle>
          <a:p>
            <a:pPr lvl="0"/>
            <a:r>
              <a:rPr lang="en-US" dirty="0"/>
              <a:t>Thank you.</a:t>
            </a:r>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eutral">
  <p:cSld name="Neutral">
    <p:bg>
      <p:bgPr>
        <a:gradFill>
          <a:gsLst>
            <a:gs pos="0">
              <a:srgbClr val="F8F9F9"/>
            </a:gs>
            <a:gs pos="100000">
              <a:srgbClr val="CBCCCE"/>
            </a:gs>
          </a:gsLst>
          <a:lin ang="16200038" scaled="0"/>
        </a:gradFill>
        <a:effectLst/>
      </p:bgPr>
    </p:bg>
    <p:spTree>
      <p:nvGrpSpPr>
        <p:cNvPr id="1" name="Shape 1557"/>
        <p:cNvGrpSpPr/>
        <p:nvPr/>
      </p:nvGrpSpPr>
      <p:grpSpPr>
        <a:xfrm>
          <a:off x="0" y="0"/>
          <a:ext cx="0" cy="0"/>
          <a:chOff x="0" y="0"/>
          <a:chExt cx="0" cy="0"/>
        </a:xfrm>
      </p:grpSpPr>
    </p:spTree>
    <p:extLst>
      <p:ext uri="{BB962C8B-B14F-4D97-AF65-F5344CB8AC3E}">
        <p14:creationId xmlns:p14="http://schemas.microsoft.com/office/powerpoint/2010/main" val="13416577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3_Basic White">
  <p:cSld name="4_Basic White">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342900"/>
            <a:ext cx="8229600" cy="857400"/>
          </a:xfrm>
          <a:prstGeom prst="rect">
            <a:avLst/>
          </a:prstGeom>
          <a:noFill/>
          <a:ln>
            <a:noFill/>
          </a:ln>
        </p:spPr>
        <p:txBody>
          <a:bodyPr spcFirstLastPara="1" wrap="square" lIns="68575" tIns="34275" rIns="68575" bIns="34275" anchor="b" anchorCtr="0">
            <a:noAutofit/>
          </a:bodyPr>
          <a:lstStyle>
            <a:lvl1pPr marR="0" lvl="0" algn="l">
              <a:lnSpc>
                <a:spcPct val="100000"/>
              </a:lnSpc>
              <a:spcBef>
                <a:spcPts val="0"/>
              </a:spcBef>
              <a:spcAft>
                <a:spcPts val="0"/>
              </a:spcAft>
              <a:buClr>
                <a:schemeClr val="dk1"/>
              </a:buClr>
              <a:buSzPts val="2700"/>
              <a:buFont typeface="Arial"/>
              <a:buNone/>
              <a:defRPr sz="36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ftr" idx="11"/>
          </p:nvPr>
        </p:nvSpPr>
        <p:spPr>
          <a:xfrm>
            <a:off x="457200" y="4542794"/>
            <a:ext cx="8229600" cy="290700"/>
          </a:xfrm>
          <a:prstGeom prst="rect">
            <a:avLst/>
          </a:prstGeom>
          <a:noFill/>
          <a:ln>
            <a:noFill/>
          </a:ln>
        </p:spPr>
        <p:txBody>
          <a:bodyPr spcFirstLastPara="1" wrap="square" lIns="68575" tIns="34275" rIns="68575" bIns="34275" anchor="b" anchorCtr="0">
            <a:noAutofit/>
          </a:bodyPr>
          <a:lstStyle>
            <a:lvl1pPr marR="0" lvl="0" algn="l">
              <a:lnSpc>
                <a:spcPct val="100000"/>
              </a:lnSpc>
              <a:spcBef>
                <a:spcPts val="0"/>
              </a:spcBef>
              <a:spcAft>
                <a:spcPts val="0"/>
              </a:spcAft>
              <a:buClr>
                <a:srgbClr val="000000"/>
              </a:buClr>
              <a:buSzPts val="1100"/>
              <a:buFont typeface="Arial"/>
              <a:buNone/>
              <a:defRPr sz="700" b="0" i="1" u="none" strike="noStrike" cap="none">
                <a:solidFill>
                  <a:srgbClr val="88899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6"/>
          <p:cNvSpPr txBox="1">
            <a:spLocks noGrp="1"/>
          </p:cNvSpPr>
          <p:nvPr>
            <p:ph type="body" idx="1"/>
          </p:nvPr>
        </p:nvSpPr>
        <p:spPr>
          <a:xfrm>
            <a:off x="457200" y="1343026"/>
            <a:ext cx="8229600" cy="2894100"/>
          </a:xfrm>
          <a:prstGeom prst="rect">
            <a:avLst/>
          </a:prstGeom>
          <a:noFill/>
          <a:ln>
            <a:noFill/>
          </a:ln>
        </p:spPr>
        <p:txBody>
          <a:bodyPr spcFirstLastPara="1" wrap="square" lIns="68575" tIns="34275" rIns="68575" bIns="34275" anchor="t" anchorCtr="0">
            <a:noAutofit/>
          </a:bodyPr>
          <a:lstStyle>
            <a:lvl1pPr marL="342900" marR="0" lvl="0" indent="-171450" algn="l">
              <a:lnSpc>
                <a:spcPct val="100000"/>
              </a:lnSpc>
              <a:spcBef>
                <a:spcPts val="400"/>
              </a:spcBef>
              <a:spcAft>
                <a:spcPts val="0"/>
              </a:spcAft>
              <a:buClr>
                <a:schemeClr val="accent1"/>
              </a:buClr>
              <a:buSzPts val="1700"/>
              <a:buFont typeface="Georgia"/>
              <a:buNone/>
              <a:defRPr sz="2200" b="0" i="1" u="none" strike="noStrike" cap="none">
                <a:solidFill>
                  <a:schemeClr val="accent1"/>
                </a:solidFill>
                <a:latin typeface="Georgia"/>
                <a:ea typeface="Georgia"/>
                <a:cs typeface="Georgia"/>
                <a:sym typeface="Georgia"/>
              </a:defRPr>
            </a:lvl1pPr>
            <a:lvl2pPr marL="685800" marR="0" lvl="1" indent="-242888" algn="l">
              <a:lnSpc>
                <a:spcPct val="100000"/>
              </a:lnSpc>
              <a:spcBef>
                <a:spcPts val="400"/>
              </a:spcBef>
              <a:spcAft>
                <a:spcPts val="0"/>
              </a:spcAft>
              <a:buClr>
                <a:schemeClr val="accent6"/>
              </a:buClr>
              <a:buSzPts val="1500"/>
              <a:buFont typeface="Arial"/>
              <a:buChar char="–"/>
              <a:defRPr sz="2000" b="0" i="0" u="none" strike="noStrike" cap="none">
                <a:solidFill>
                  <a:schemeClr val="accent6"/>
                </a:solidFill>
                <a:latin typeface="Arial"/>
                <a:ea typeface="Arial"/>
                <a:cs typeface="Arial"/>
                <a:sym typeface="Arial"/>
              </a:defRPr>
            </a:lvl2pPr>
            <a:lvl3pPr marL="1028700" marR="0" lvl="2" indent="-238125" algn="l">
              <a:lnSpc>
                <a:spcPct val="100000"/>
              </a:lnSpc>
              <a:spcBef>
                <a:spcPts val="400"/>
              </a:spcBef>
              <a:spcAft>
                <a:spcPts val="0"/>
              </a:spcAft>
              <a:buClr>
                <a:schemeClr val="accent6"/>
              </a:buClr>
              <a:buSzPts val="1400"/>
              <a:buFont typeface="Arial"/>
              <a:buChar char="•"/>
              <a:defRPr sz="1800" b="0" i="0" u="none" strike="noStrike" cap="none">
                <a:solidFill>
                  <a:schemeClr val="accent6"/>
                </a:solidFill>
                <a:latin typeface="Arial"/>
                <a:ea typeface="Arial"/>
                <a:cs typeface="Arial"/>
                <a:sym typeface="Arial"/>
              </a:defRPr>
            </a:lvl3pPr>
            <a:lvl4pPr marL="1371600" marR="0" lvl="3" indent="-223838" algn="l">
              <a:lnSpc>
                <a:spcPct val="100000"/>
              </a:lnSpc>
              <a:spcBef>
                <a:spcPts val="300"/>
              </a:spcBef>
              <a:spcAft>
                <a:spcPts val="0"/>
              </a:spcAft>
              <a:buClr>
                <a:schemeClr val="accent6"/>
              </a:buClr>
              <a:buSzPts val="1100"/>
              <a:buFont typeface="Arial"/>
              <a:buChar char="•"/>
              <a:defRPr sz="1400" b="0" i="0" u="none" strike="noStrike" cap="none">
                <a:solidFill>
                  <a:schemeClr val="accent6"/>
                </a:solidFill>
                <a:latin typeface="Arial"/>
                <a:ea typeface="Arial"/>
                <a:cs typeface="Arial"/>
                <a:sym typeface="Arial"/>
              </a:defRPr>
            </a:lvl4pPr>
            <a:lvl5pPr marL="1714500" marR="0" lvl="4" indent="-242888" algn="l">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2057400" marR="0" lvl="5" indent="-242888" algn="l">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2400300" marR="0" lvl="6" indent="-242888" algn="l">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2743200" marR="0" lvl="7" indent="-242888" algn="l">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3086100" marR="0" lvl="8" indent="-242888" algn="l">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327812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Basic White">
  <p:cSld name="2_Basic White">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4016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_Magenta">
    <p:bg>
      <p:bgPr>
        <a:gradFill flip="none" rotWithShape="1">
          <a:gsLst>
            <a:gs pos="0">
              <a:srgbClr val="ED0269"/>
            </a:gs>
            <a:gs pos="100000">
              <a:srgbClr val="C8025A"/>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05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_Neutral">
    <p:bg>
      <p:bgPr>
        <a:gradFill flip="none" rotWithShape="1">
          <a:gsLst>
            <a:gs pos="100000">
              <a:srgbClr val="CBCCCE"/>
            </a:gs>
            <a:gs pos="0">
              <a:srgbClr val="F8F9F9"/>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05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_Dark Grey">
    <p:spTree>
      <p:nvGrpSpPr>
        <p:cNvPr id="1" name=""/>
        <p:cNvGrpSpPr/>
        <p:nvPr/>
      </p:nvGrpSpPr>
      <p:grpSpPr>
        <a:xfrm>
          <a:off x="0" y="0"/>
          <a:ext cx="0" cy="0"/>
          <a:chOff x="0" y="0"/>
          <a:chExt cx="0" cy="0"/>
        </a:xfrm>
      </p:grpSpPr>
      <p:sp>
        <p:nvSpPr>
          <p:cNvPr id="4" name="Google Shape;1843;p277">
            <a:extLst>
              <a:ext uri="{FF2B5EF4-FFF2-40B4-BE49-F238E27FC236}">
                <a16:creationId xmlns:a16="http://schemas.microsoft.com/office/drawing/2014/main" xmlns="" id="{B4D1725F-8811-FA45-AB81-E7B5D21F2ABF}"/>
              </a:ext>
            </a:extLst>
          </p:cNvPr>
          <p:cNvSpPr/>
          <p:nvPr userDrawn="1"/>
        </p:nvSpPr>
        <p:spPr>
          <a:xfrm>
            <a:off x="0" y="-1"/>
            <a:ext cx="9144000" cy="4884822"/>
          </a:xfrm>
          <a:prstGeom prst="rect">
            <a:avLst/>
          </a:prstGeom>
          <a:gradFill>
            <a:gsLst>
              <a:gs pos="0">
                <a:srgbClr val="282828"/>
              </a:gs>
              <a:gs pos="100000">
                <a:srgbClr val="0A0A0A"/>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Tree>
    <p:extLst>
      <p:ext uri="{BB962C8B-B14F-4D97-AF65-F5344CB8AC3E}">
        <p14:creationId xmlns:p14="http://schemas.microsoft.com/office/powerpoint/2010/main" val="21335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Grey">
    <p:bg>
      <p:bgPr>
        <a:gradFill flip="none" rotWithShape="1">
          <a:gsLst>
            <a:gs pos="100000">
              <a:srgbClr val="282E32"/>
            </a:gs>
            <a:gs pos="0">
              <a:srgbClr val="4F5458"/>
            </a:gs>
          </a:gsLst>
          <a:lin ang="16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7638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200150"/>
            <a:ext cx="8229600" cy="3338591"/>
          </a:xfrm>
          <a:prstGeom prst="rect">
            <a:avLst/>
          </a:prstGeom>
        </p:spPr>
        <p:txBody>
          <a:bodyPr vert="horz" lIns="91440" tIns="45720" rIns="91440" bIns="45720" rtlCol="0">
            <a:noAutofit/>
          </a:bodyPr>
          <a:lstStyle/>
          <a:p>
            <a:pPr lvl="0"/>
            <a:r>
              <a:rPr lang="en-US" dirty="0"/>
              <a:t>Click to edit Subtitle text styles</a:t>
            </a:r>
          </a:p>
          <a:p>
            <a:pPr lvl="1"/>
            <a:r>
              <a:rPr lang="en-US" dirty="0"/>
              <a:t>Second level</a:t>
            </a:r>
          </a:p>
          <a:p>
            <a:pPr lvl="2"/>
            <a:r>
              <a:rPr lang="en-US" dirty="0"/>
              <a:t>Third level</a:t>
            </a:r>
          </a:p>
          <a:p>
            <a:pPr lvl="3"/>
            <a:r>
              <a:rPr lang="en-US" dirty="0"/>
              <a:t>Forth level</a:t>
            </a:r>
          </a:p>
        </p:txBody>
      </p:sp>
      <p:sp>
        <p:nvSpPr>
          <p:cNvPr id="7" name="Rectangle 6"/>
          <p:cNvSpPr/>
          <p:nvPr userDrawn="1"/>
        </p:nvSpPr>
        <p:spPr>
          <a:xfrm>
            <a:off x="0" y="4884268"/>
            <a:ext cx="9144000" cy="270459"/>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8"/>
          </a:p>
        </p:txBody>
      </p:sp>
      <p:sp>
        <p:nvSpPr>
          <p:cNvPr id="8" name="Slide Number Placeholder 4"/>
          <p:cNvSpPr txBox="1">
            <a:spLocks/>
          </p:cNvSpPr>
          <p:nvPr userDrawn="1"/>
        </p:nvSpPr>
        <p:spPr>
          <a:xfrm>
            <a:off x="8780007" y="4880089"/>
            <a:ext cx="333766" cy="274638"/>
          </a:xfrm>
          <a:prstGeom prst="rect">
            <a:avLst/>
          </a:prstGeom>
        </p:spPr>
        <p:txBody>
          <a:bodyPr vert="horz" lIns="91355" tIns="45678" rIns="91355" bIns="45678" rtlCol="0" anchor="ctr"/>
          <a:lstStyle>
            <a:defPPr>
              <a:defRPr lang="en-US"/>
            </a:defPPr>
            <a:lvl1pPr marL="0" algn="r" defTabSz="685983" rtl="0" eaLnBrk="1" latinLnBrk="0" hangingPunct="1">
              <a:defRPr sz="700" b="0" i="0" kern="1200">
                <a:solidFill>
                  <a:schemeClr val="tx1">
                    <a:tint val="75000"/>
                  </a:schemeClr>
                </a:solidFill>
                <a:latin typeface="Arial"/>
                <a:ea typeface="+mn-ea"/>
                <a:cs typeface="Arial"/>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330F9273-43B9-ED41-B6F0-2B36CF26D438}" type="slidenum">
              <a:rPr lang="en-US" sz="699" smtClean="0"/>
              <a:pPr/>
              <a:t>‹#›</a:t>
            </a:fld>
            <a:endParaRPr lang="en-US" sz="699" dirty="0"/>
          </a:p>
        </p:txBody>
      </p:sp>
      <p:sp>
        <p:nvSpPr>
          <p:cNvPr id="9" name="Footer Placeholder 5"/>
          <p:cNvSpPr txBox="1">
            <a:spLocks/>
          </p:cNvSpPr>
          <p:nvPr userDrawn="1"/>
        </p:nvSpPr>
        <p:spPr>
          <a:xfrm>
            <a:off x="4795058" y="4880089"/>
            <a:ext cx="3777442" cy="274638"/>
          </a:xfrm>
          <a:prstGeom prst="rect">
            <a:avLst/>
          </a:prstGeom>
        </p:spPr>
        <p:txBody>
          <a:bodyPr vert="horz" lIns="0" tIns="45678" rIns="0" bIns="45678" rtlCol="0" anchor="ctr"/>
          <a:lstStyle>
            <a:defPPr>
              <a:defRPr lang="en-US"/>
            </a:defPPr>
            <a:lvl1pPr marL="0" algn="r" defTabSz="685983" rtl="0" eaLnBrk="1" latinLnBrk="0" hangingPunct="1">
              <a:defRPr sz="700" b="0" i="0" kern="1200">
                <a:solidFill>
                  <a:schemeClr val="tx1">
                    <a:tint val="75000"/>
                  </a:schemeClr>
                </a:solidFill>
                <a:latin typeface="Arial"/>
                <a:ea typeface="+mn-ea"/>
                <a:cs typeface="Arial"/>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699" dirty="0"/>
              <a:t>© 2019 Medidata Solutions, Inc. – Proprietary and Confidential </a:t>
            </a:r>
          </a:p>
        </p:txBody>
      </p:sp>
      <p:pic>
        <p:nvPicPr>
          <p:cNvPr id="4" name="Picture 3"/>
          <p:cNvPicPr>
            <a:picLocks noChangeAspect="1"/>
          </p:cNvPicPr>
          <p:nvPr userDrawn="1"/>
        </p:nvPicPr>
        <p:blipFill>
          <a:blip r:embed="rId58" cstate="print">
            <a:extLst>
              <a:ext uri="{28A0092B-C50C-407E-A947-70E740481C1C}">
                <a14:useLocalDpi xmlns:a14="http://schemas.microsoft.com/office/drawing/2010/main"/>
              </a:ext>
            </a:extLst>
          </a:blip>
          <a:stretch>
            <a:fillRect/>
          </a:stretch>
        </p:blipFill>
        <p:spPr>
          <a:xfrm>
            <a:off x="134722" y="4923046"/>
            <a:ext cx="791553" cy="176847"/>
          </a:xfrm>
          <a:prstGeom prst="rect">
            <a:avLst/>
          </a:prstGeom>
        </p:spPr>
      </p:pic>
    </p:spTree>
    <p:extLst>
      <p:ext uri="{BB962C8B-B14F-4D97-AF65-F5344CB8AC3E}">
        <p14:creationId xmlns:p14="http://schemas.microsoft.com/office/powerpoint/2010/main" val="2020614614"/>
      </p:ext>
    </p:extLst>
  </p:cSld>
  <p:clrMap bg1="lt1" tx1="dk1" bg2="lt2" tx2="dk2" accent1="accent1" accent2="accent2" accent3="accent3" accent4="accent4" accent5="accent5" accent6="accent6" hlink="hlink" folHlink="folHlink"/>
  <p:sldLayoutIdLst>
    <p:sldLayoutId id="2147483655" r:id="rId1"/>
    <p:sldLayoutId id="2147483661" r:id="rId2"/>
    <p:sldLayoutId id="2147483659" r:id="rId3"/>
    <p:sldLayoutId id="2147483656" r:id="rId4"/>
    <p:sldLayoutId id="2147483657" r:id="rId5"/>
    <p:sldLayoutId id="2147483658" r:id="rId6"/>
    <p:sldLayoutId id="2147483662" r:id="rId7"/>
    <p:sldLayoutId id="2147483848" r:id="rId8"/>
    <p:sldLayoutId id="2147483660" r:id="rId9"/>
    <p:sldLayoutId id="2147483802" r:id="rId10"/>
    <p:sldLayoutId id="2147483803" r:id="rId11"/>
    <p:sldLayoutId id="2147483844" r:id="rId12"/>
    <p:sldLayoutId id="2147483845" r:id="rId13"/>
    <p:sldLayoutId id="2147483804" r:id="rId14"/>
    <p:sldLayoutId id="2147483853" r:id="rId15"/>
    <p:sldLayoutId id="2147483852" r:id="rId16"/>
    <p:sldLayoutId id="2147483851" r:id="rId17"/>
    <p:sldLayoutId id="2147483850" r:id="rId18"/>
    <p:sldLayoutId id="2147483849" r:id="rId19"/>
    <p:sldLayoutId id="2147483854" r:id="rId20"/>
    <p:sldLayoutId id="2147483847" r:id="rId21"/>
    <p:sldLayoutId id="2147483809" r:id="rId22"/>
    <p:sldLayoutId id="2147483810" r:id="rId23"/>
    <p:sldLayoutId id="2147483811" r:id="rId24"/>
    <p:sldLayoutId id="2147483812" r:id="rId25"/>
    <p:sldLayoutId id="2147483813" r:id="rId26"/>
    <p:sldLayoutId id="2147483814" r:id="rId27"/>
    <p:sldLayoutId id="2147483815" r:id="rId28"/>
    <p:sldLayoutId id="2147483821" r:id="rId29"/>
    <p:sldLayoutId id="2147483822" r:id="rId30"/>
    <p:sldLayoutId id="2147483823" r:id="rId31"/>
    <p:sldLayoutId id="2147483824" r:id="rId32"/>
    <p:sldLayoutId id="2147483825" r:id="rId33"/>
    <p:sldLayoutId id="2147483826" r:id="rId34"/>
    <p:sldLayoutId id="2147483827" r:id="rId35"/>
    <p:sldLayoutId id="2147483828" r:id="rId36"/>
    <p:sldLayoutId id="2147483829" r:id="rId37"/>
    <p:sldLayoutId id="2147483830" r:id="rId38"/>
    <p:sldLayoutId id="2147483833" r:id="rId39"/>
    <p:sldLayoutId id="2147483835" r:id="rId40"/>
    <p:sldLayoutId id="2147483836" r:id="rId41"/>
    <p:sldLayoutId id="2147483837" r:id="rId42"/>
    <p:sldLayoutId id="2147483838" r:id="rId43"/>
    <p:sldLayoutId id="2147483839" r:id="rId44"/>
    <p:sldLayoutId id="2147483840" r:id="rId45"/>
    <p:sldLayoutId id="2147483843" r:id="rId46"/>
    <p:sldLayoutId id="2147483725" r:id="rId47"/>
    <p:sldLayoutId id="2147483729" r:id="rId48"/>
    <p:sldLayoutId id="2147483726" r:id="rId49"/>
    <p:sldLayoutId id="2147483727" r:id="rId50"/>
    <p:sldLayoutId id="2147483728" r:id="rId51"/>
    <p:sldLayoutId id="2147483721" r:id="rId52"/>
    <p:sldLayoutId id="2147483846" r:id="rId53"/>
    <p:sldLayoutId id="2147483855" r:id="rId54"/>
    <p:sldLayoutId id="2147483858" r:id="rId55"/>
    <p:sldLayoutId id="2147483859" r:id="rId56"/>
  </p:sldLayoutIdLst>
  <p:hf hdr="0" dt="0"/>
  <p:txStyles>
    <p:titleStyle>
      <a:lvl1pPr algn="l" defTabSz="457200" rtl="0" eaLnBrk="1" latinLnBrk="0" hangingPunct="1">
        <a:spcBef>
          <a:spcPct val="0"/>
        </a:spcBef>
        <a:buNone/>
        <a:defRPr sz="3200" b="1" i="0" kern="1200" spc="-150">
          <a:solidFill>
            <a:schemeClr val="accent6"/>
          </a:solidFill>
          <a:latin typeface="Arial" charset="0"/>
          <a:ea typeface="Arial" charset="0"/>
          <a:cs typeface="Arial" charset="0"/>
        </a:defRPr>
      </a:lvl1pPr>
    </p:titleStyle>
    <p:bodyStyle>
      <a:lvl1pPr marL="0" indent="0" algn="l" defTabSz="457200" rtl="0" eaLnBrk="1" latinLnBrk="0" hangingPunct="1">
        <a:spcBef>
          <a:spcPct val="20000"/>
        </a:spcBef>
        <a:buFontTx/>
        <a:buNone/>
        <a:defRPr sz="2000" i="1" kern="1200">
          <a:solidFill>
            <a:schemeClr val="accent1"/>
          </a:solidFill>
          <a:latin typeface="Georgia" charset="0"/>
          <a:ea typeface="Georgia" charset="0"/>
          <a:cs typeface="Georgia" charset="0"/>
        </a:defRPr>
      </a:lvl1pPr>
      <a:lvl2pPr marL="502920" indent="-228600" algn="l" defTabSz="457200" rtl="0" eaLnBrk="1" latinLnBrk="0" hangingPunct="1">
        <a:spcBef>
          <a:spcPct val="20000"/>
        </a:spcBef>
        <a:buClrTx/>
        <a:buFont typeface="Arial" panose="020B0604020202020204" pitchFamily="34" charset="0"/>
        <a:buChar char="•"/>
        <a:defRPr sz="1800" kern="1200">
          <a:solidFill>
            <a:schemeClr val="accent6"/>
          </a:solidFill>
          <a:latin typeface="+mn-lt"/>
          <a:ea typeface="+mn-ea"/>
          <a:cs typeface="+mn-cs"/>
        </a:defRPr>
      </a:lvl2pPr>
      <a:lvl3pPr marL="777240" indent="-228600" algn="l" defTabSz="457200" rtl="0" eaLnBrk="1" latinLnBrk="0" hangingPunct="1">
        <a:spcBef>
          <a:spcPct val="20000"/>
        </a:spcBef>
        <a:buFont typeface="System Font Regular"/>
        <a:buChar char="–"/>
        <a:defRPr sz="1600" kern="1200">
          <a:solidFill>
            <a:schemeClr val="accent6"/>
          </a:solidFill>
          <a:latin typeface="+mn-lt"/>
          <a:ea typeface="+mn-ea"/>
          <a:cs typeface="+mn-cs"/>
        </a:defRPr>
      </a:lvl3pPr>
      <a:lvl4pPr marL="1051560" indent="-228600" algn="l" defTabSz="457200" rtl="0" eaLnBrk="1" latinLnBrk="0" hangingPunct="1">
        <a:spcBef>
          <a:spcPct val="20000"/>
        </a:spcBef>
        <a:buFont typeface="Arial" charset="0"/>
        <a:buChar char="•"/>
        <a:defRPr sz="1400" kern="1200" baseline="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ekhon.berkeley.edu/matching" TargetMode="External"/><Relationship Id="rId2" Type="http://schemas.openxmlformats.org/officeDocument/2006/relationships/hyperlink" Target="https://gking.harvard.edu/matchit" TargetMode="External"/><Relationship Id="rId1" Type="http://schemas.openxmlformats.org/officeDocument/2006/relationships/slideLayout" Target="../slideLayouts/slideLayout21.xml"/><Relationship Id="rId4" Type="http://schemas.openxmlformats.org/officeDocument/2006/relationships/hyperlink" Target="https://cran.r-project.org/web/packages/twang/index.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1.xml"/><Relationship Id="rId4" Type="http://schemas.openxmlformats.org/officeDocument/2006/relationships/hyperlink" Target="https://www.medidata.com/en/insight/institute-foc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hyperlink" Target="https://cran.r-project.org/web/views/Bayesian.html"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0.png"/><Relationship Id="rId2" Type="http://schemas.openxmlformats.org/officeDocument/2006/relationships/customXml" Target="../ink/ink1.xml"/><Relationship Id="rId1" Type="http://schemas.openxmlformats.org/officeDocument/2006/relationships/slideLayout" Target="../slideLayouts/slideLayout21.xml"/><Relationship Id="rId6" Type="http://schemas.openxmlformats.org/officeDocument/2006/relationships/customXml" Target="../ink/ink3.xml"/><Relationship Id="rId5" Type="http://schemas.openxmlformats.org/officeDocument/2006/relationships/image" Target="../media/image80.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9496" y="2854226"/>
            <a:ext cx="7918704" cy="1800493"/>
          </a:xfrm>
        </p:spPr>
        <p:txBody>
          <a:bodyPr/>
          <a:lstStyle/>
          <a:p>
            <a:pPr algn="ctr"/>
            <a:r>
              <a:rPr lang="en-US" sz="2400" dirty="0"/>
              <a:t>Steven </a:t>
            </a:r>
            <a:r>
              <a:rPr lang="en-US" sz="2400" dirty="0" err="1"/>
              <a:t>Schwager</a:t>
            </a:r>
            <a:r>
              <a:rPr lang="en-US" sz="2400" dirty="0"/>
              <a:t> </a:t>
            </a:r>
          </a:p>
          <a:p>
            <a:pPr algn="ctr">
              <a:spcBef>
                <a:spcPts val="600"/>
              </a:spcBef>
            </a:pPr>
            <a:r>
              <a:rPr lang="en-US" sz="2400" dirty="0"/>
              <a:t>Medidata Solutions</a:t>
            </a:r>
          </a:p>
          <a:p>
            <a:pPr algn="ctr">
              <a:spcBef>
                <a:spcPts val="600"/>
              </a:spcBef>
            </a:pPr>
            <a:r>
              <a:rPr lang="en-US" sz="2400" dirty="0"/>
              <a:t>Joint work with Antara Majumdar, Medidata Solutions</a:t>
            </a:r>
          </a:p>
          <a:p>
            <a:pPr algn="ctr">
              <a:spcBef>
                <a:spcPts val="600"/>
              </a:spcBef>
            </a:pPr>
            <a:r>
              <a:rPr lang="en-US" sz="2400" dirty="0"/>
              <a:t>R/Medicine 2019 – September 14, 2019</a:t>
            </a:r>
          </a:p>
        </p:txBody>
      </p:sp>
      <p:sp>
        <p:nvSpPr>
          <p:cNvPr id="3" name="Text Placeholder 2"/>
          <p:cNvSpPr>
            <a:spLocks noGrp="1"/>
          </p:cNvSpPr>
          <p:nvPr>
            <p:ph type="body" sz="quarter" idx="10"/>
          </p:nvPr>
        </p:nvSpPr>
        <p:spPr>
          <a:xfrm>
            <a:off x="475488" y="1164820"/>
            <a:ext cx="7334234" cy="1378839"/>
          </a:xfrm>
        </p:spPr>
        <p:txBody>
          <a:bodyPr/>
          <a:lstStyle/>
          <a:p>
            <a:pPr>
              <a:lnSpc>
                <a:spcPct val="110000"/>
              </a:lnSpc>
            </a:pPr>
            <a:r>
              <a:rPr lang="en-US" sz="3600" b="0" dirty="0"/>
              <a:t>Using Synthetic </a:t>
            </a:r>
            <a:r>
              <a:rPr lang="en-US" sz="4000" b="0" dirty="0"/>
              <a:t>Control</a:t>
            </a:r>
            <a:r>
              <a:rPr lang="en-US" sz="3600" b="0" dirty="0"/>
              <a:t> Arms to Improve </a:t>
            </a:r>
            <a:r>
              <a:rPr lang="en-US" sz="3600" b="0"/>
              <a:t>Clinical </a:t>
            </a:r>
            <a:r>
              <a:rPr lang="en-US" sz="3600" b="0" smtClean="0"/>
              <a:t>Trials</a:t>
            </a:r>
            <a:endParaRPr lang="en-US" sz="3600" b="0" dirty="0"/>
          </a:p>
        </p:txBody>
      </p:sp>
    </p:spTree>
    <p:extLst>
      <p:ext uri="{BB962C8B-B14F-4D97-AF65-F5344CB8AC3E}">
        <p14:creationId xmlns:p14="http://schemas.microsoft.com/office/powerpoint/2010/main" val="227690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p:txBody>
          <a:bodyPr/>
          <a:lstStyle/>
          <a:p>
            <a:r>
              <a:rPr lang="en-US" dirty="0" smtClean="0"/>
              <a:t>R Computation for Frequentist SCAs</a:t>
            </a:r>
            <a:endParaRPr lang="en-US" dirty="0"/>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199" y="972663"/>
            <a:ext cx="8321675" cy="3791248"/>
          </a:xfrm>
        </p:spPr>
        <p:txBody>
          <a:bodyPr/>
          <a:lstStyle/>
          <a:p>
            <a:pPr>
              <a:spcBef>
                <a:spcPts val="0"/>
              </a:spcBef>
            </a:pPr>
            <a:r>
              <a:rPr lang="en-US" dirty="0" smtClean="0">
                <a:solidFill>
                  <a:srgbClr val="011F53"/>
                </a:solidFill>
              </a:rPr>
              <a:t>Matching on propensity scores, </a:t>
            </a:r>
            <a:r>
              <a:rPr lang="en-US" dirty="0" err="1" smtClean="0">
                <a:solidFill>
                  <a:srgbClr val="011F53"/>
                </a:solidFill>
              </a:rPr>
              <a:t>Mahalanobis</a:t>
            </a:r>
            <a:r>
              <a:rPr lang="en-US" dirty="0" smtClean="0">
                <a:solidFill>
                  <a:srgbClr val="011F53"/>
                </a:solidFill>
              </a:rPr>
              <a:t> distance, nearest neighbor, caliper, more – options in R include:</a:t>
            </a:r>
          </a:p>
          <a:p>
            <a:pPr>
              <a:spcBef>
                <a:spcPts val="0"/>
              </a:spcBef>
            </a:pPr>
            <a:endParaRPr lang="en-US" sz="1000" b="1" dirty="0" smtClean="0">
              <a:solidFill>
                <a:srgbClr val="011F53"/>
              </a:solidFill>
            </a:endParaRPr>
          </a:p>
          <a:p>
            <a:pPr>
              <a:spcBef>
                <a:spcPts val="0"/>
              </a:spcBef>
            </a:pPr>
            <a:r>
              <a:rPr lang="en-US" b="1" dirty="0" err="1" smtClean="0">
                <a:solidFill>
                  <a:srgbClr val="ABC508"/>
                </a:solidFill>
              </a:rPr>
              <a:t>MatchIt</a:t>
            </a:r>
            <a:r>
              <a:rPr lang="en-US" dirty="0" smtClean="0">
                <a:solidFill>
                  <a:srgbClr val="011F53"/>
                </a:solidFill>
              </a:rPr>
              <a:t>   </a:t>
            </a:r>
            <a:r>
              <a:rPr lang="en-US" dirty="0">
                <a:solidFill>
                  <a:srgbClr val="011F53"/>
                </a:solidFill>
                <a:hlinkClick r:id="rId2"/>
              </a:rPr>
              <a:t>https://gking.harvard.edu/matchit</a:t>
            </a:r>
            <a:r>
              <a:rPr lang="en-US" dirty="0">
                <a:solidFill>
                  <a:srgbClr val="011F53"/>
                </a:solidFill>
              </a:rPr>
              <a:t> </a:t>
            </a:r>
          </a:p>
          <a:p>
            <a:pPr>
              <a:spcBef>
                <a:spcPts val="0"/>
              </a:spcBef>
            </a:pPr>
            <a:r>
              <a:rPr lang="en-US" dirty="0">
                <a:solidFill>
                  <a:srgbClr val="011F53"/>
                </a:solidFill>
              </a:rPr>
              <a:t>Ho, Imai, King, &amp; Stuart, 2011, </a:t>
            </a:r>
            <a:r>
              <a:rPr lang="en-US" u="sng" dirty="0">
                <a:solidFill>
                  <a:srgbClr val="011F53"/>
                </a:solidFill>
              </a:rPr>
              <a:t>J Stat Software</a:t>
            </a:r>
            <a:r>
              <a:rPr lang="en-US" dirty="0">
                <a:solidFill>
                  <a:srgbClr val="011F53"/>
                </a:solidFill>
              </a:rPr>
              <a:t>, </a:t>
            </a:r>
            <a:r>
              <a:rPr lang="en-US" dirty="0" err="1">
                <a:solidFill>
                  <a:srgbClr val="011F53"/>
                </a:solidFill>
              </a:rPr>
              <a:t>MatchIt</a:t>
            </a:r>
            <a:r>
              <a:rPr lang="en-US" dirty="0">
                <a:solidFill>
                  <a:srgbClr val="011F53"/>
                </a:solidFill>
              </a:rPr>
              <a:t> </a:t>
            </a:r>
            <a:r>
              <a:rPr lang="en-US" dirty="0" smtClean="0">
                <a:solidFill>
                  <a:srgbClr val="011F53"/>
                </a:solidFill>
              </a:rPr>
              <a:t>…</a:t>
            </a:r>
            <a:endParaRPr lang="en-US" sz="2400" dirty="0">
              <a:solidFill>
                <a:srgbClr val="011F53"/>
              </a:solidFill>
            </a:endParaRPr>
          </a:p>
          <a:p>
            <a:endParaRPr lang="en-US" sz="1000" dirty="0">
              <a:solidFill>
                <a:srgbClr val="011F53"/>
              </a:solidFill>
            </a:endParaRPr>
          </a:p>
          <a:p>
            <a:pPr>
              <a:spcBef>
                <a:spcPts val="0"/>
              </a:spcBef>
            </a:pPr>
            <a:r>
              <a:rPr lang="en-US" b="1" dirty="0" smtClean="0">
                <a:solidFill>
                  <a:srgbClr val="ABC508"/>
                </a:solidFill>
              </a:rPr>
              <a:t>Matching</a:t>
            </a:r>
            <a:r>
              <a:rPr lang="en-US" dirty="0" smtClean="0">
                <a:solidFill>
                  <a:srgbClr val="011F53"/>
                </a:solidFill>
              </a:rPr>
              <a:t>   </a:t>
            </a:r>
            <a:r>
              <a:rPr lang="en-US" dirty="0" smtClean="0">
                <a:solidFill>
                  <a:srgbClr val="011F53"/>
                </a:solidFill>
                <a:hlinkClick r:id="rId3"/>
              </a:rPr>
              <a:t>http://sekhon.berkeley.edu/matching</a:t>
            </a:r>
            <a:r>
              <a:rPr lang="en-US" dirty="0" smtClean="0">
                <a:solidFill>
                  <a:srgbClr val="011F53"/>
                </a:solidFill>
              </a:rPr>
              <a:t> </a:t>
            </a:r>
          </a:p>
          <a:p>
            <a:pPr>
              <a:spcBef>
                <a:spcPts val="0"/>
              </a:spcBef>
            </a:pPr>
            <a:r>
              <a:rPr lang="en-US" dirty="0" err="1" smtClean="0">
                <a:solidFill>
                  <a:srgbClr val="011F53"/>
                </a:solidFill>
              </a:rPr>
              <a:t>Sekhon</a:t>
            </a:r>
            <a:r>
              <a:rPr lang="en-US" dirty="0" smtClean="0">
                <a:solidFill>
                  <a:srgbClr val="011F53"/>
                </a:solidFill>
              </a:rPr>
              <a:t>, 2011, </a:t>
            </a:r>
            <a:r>
              <a:rPr lang="en-US" u="sng" dirty="0" smtClean="0">
                <a:solidFill>
                  <a:srgbClr val="011F53"/>
                </a:solidFill>
              </a:rPr>
              <a:t>J Stat Software</a:t>
            </a:r>
            <a:r>
              <a:rPr lang="en-US" dirty="0" smtClean="0">
                <a:solidFill>
                  <a:srgbClr val="011F53"/>
                </a:solidFill>
              </a:rPr>
              <a:t>, The Matching package for R</a:t>
            </a:r>
            <a:endParaRPr lang="en-US" dirty="0">
              <a:solidFill>
                <a:srgbClr val="011F53"/>
              </a:solidFill>
            </a:endParaRPr>
          </a:p>
          <a:p>
            <a:endParaRPr lang="en-US" sz="1000" dirty="0">
              <a:solidFill>
                <a:srgbClr val="011F53"/>
              </a:solidFill>
            </a:endParaRPr>
          </a:p>
          <a:p>
            <a:pPr>
              <a:spcBef>
                <a:spcPts val="0"/>
              </a:spcBef>
            </a:pPr>
            <a:r>
              <a:rPr lang="en-US" dirty="0" smtClean="0">
                <a:solidFill>
                  <a:srgbClr val="011F53"/>
                </a:solidFill>
              </a:rPr>
              <a:t>Matching using </a:t>
            </a:r>
            <a:r>
              <a:rPr lang="en-US" dirty="0">
                <a:solidFill>
                  <a:srgbClr val="011F53"/>
                </a:solidFill>
              </a:rPr>
              <a:t>Inverse Probability of Treatment </a:t>
            </a:r>
            <a:r>
              <a:rPr lang="en-US" dirty="0" smtClean="0">
                <a:solidFill>
                  <a:srgbClr val="011F53"/>
                </a:solidFill>
              </a:rPr>
              <a:t>Weighting:</a:t>
            </a:r>
            <a:endParaRPr lang="en-US" dirty="0"/>
          </a:p>
          <a:p>
            <a:pPr>
              <a:spcBef>
                <a:spcPts val="0"/>
              </a:spcBef>
            </a:pPr>
            <a:r>
              <a:rPr lang="en-US" b="1" dirty="0" smtClean="0">
                <a:solidFill>
                  <a:srgbClr val="ABC508"/>
                </a:solidFill>
              </a:rPr>
              <a:t>Twang</a:t>
            </a:r>
            <a:r>
              <a:rPr lang="en-US" dirty="0" smtClean="0">
                <a:solidFill>
                  <a:srgbClr val="011F53"/>
                </a:solidFill>
              </a:rPr>
              <a:t>   </a:t>
            </a:r>
            <a:r>
              <a:rPr lang="en-US" dirty="0" smtClean="0">
                <a:solidFill>
                  <a:srgbClr val="011F53"/>
                </a:solidFill>
                <a:hlinkClick r:id="rId4"/>
              </a:rPr>
              <a:t>https</a:t>
            </a:r>
            <a:r>
              <a:rPr lang="en-US" dirty="0">
                <a:solidFill>
                  <a:srgbClr val="011F53"/>
                </a:solidFill>
                <a:hlinkClick r:id="rId4"/>
              </a:rPr>
              <a:t>://</a:t>
            </a:r>
            <a:r>
              <a:rPr lang="en-US" dirty="0" smtClean="0">
                <a:solidFill>
                  <a:srgbClr val="011F53"/>
                </a:solidFill>
                <a:hlinkClick r:id="rId4"/>
              </a:rPr>
              <a:t>cran.r-project.org/web/packages/twang/index.html</a:t>
            </a:r>
            <a:endParaRPr lang="en-US" dirty="0">
              <a:solidFill>
                <a:srgbClr val="011F53"/>
              </a:solidFill>
            </a:endParaRPr>
          </a:p>
          <a:p>
            <a:pPr>
              <a:spcBef>
                <a:spcPts val="0"/>
              </a:spcBef>
            </a:pPr>
            <a:r>
              <a:rPr lang="en-US" b="1" dirty="0" err="1" smtClean="0">
                <a:solidFill>
                  <a:srgbClr val="ABC508"/>
                </a:solidFill>
              </a:rPr>
              <a:t>iptw</a:t>
            </a:r>
            <a:r>
              <a:rPr lang="en-US" dirty="0" smtClean="0">
                <a:solidFill>
                  <a:srgbClr val="011F53"/>
                </a:solidFill>
              </a:rPr>
              <a:t> function  </a:t>
            </a:r>
            <a:r>
              <a:rPr lang="en-US" sz="1800" dirty="0" smtClean="0">
                <a:solidFill>
                  <a:srgbClr val="011F53"/>
                </a:solidFill>
              </a:rPr>
              <a:t>(Toolkit </a:t>
            </a:r>
            <a:r>
              <a:rPr lang="en-US" sz="1800" dirty="0">
                <a:solidFill>
                  <a:srgbClr val="011F53"/>
                </a:solidFill>
              </a:rPr>
              <a:t>for Weighting and Analysis of Nonequivalent </a:t>
            </a:r>
            <a:r>
              <a:rPr lang="en-US" sz="1800" dirty="0" smtClean="0">
                <a:solidFill>
                  <a:srgbClr val="011F53"/>
                </a:solidFill>
              </a:rPr>
              <a:t>Groups)</a:t>
            </a:r>
          </a:p>
          <a:p>
            <a:pPr>
              <a:spcBef>
                <a:spcPts val="0"/>
              </a:spcBef>
            </a:pPr>
            <a:r>
              <a:rPr lang="en-US" dirty="0" smtClean="0">
                <a:solidFill>
                  <a:srgbClr val="011F53"/>
                </a:solidFill>
              </a:rPr>
              <a:t>Ridgeway, McCaffrey, et al, 2015, </a:t>
            </a:r>
            <a:r>
              <a:rPr lang="en-US" u="sng" dirty="0" smtClean="0">
                <a:solidFill>
                  <a:srgbClr val="011F53"/>
                </a:solidFill>
              </a:rPr>
              <a:t>RAND Tutorial for twang</a:t>
            </a:r>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986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7C19F79-9527-43AD-A10B-7E6C2FC6D6D6}"/>
              </a:ext>
            </a:extLst>
          </p:cNvPr>
          <p:cNvPicPr>
            <a:picLocks noChangeAspect="1"/>
          </p:cNvPicPr>
          <p:nvPr/>
        </p:nvPicPr>
        <p:blipFill>
          <a:blip r:embed="rId2"/>
          <a:stretch>
            <a:fillRect/>
          </a:stretch>
        </p:blipFill>
        <p:spPr>
          <a:xfrm>
            <a:off x="5984724" y="4839"/>
            <a:ext cx="3159275" cy="5138662"/>
          </a:xfrm>
          <a:prstGeom prst="rect">
            <a:avLst/>
          </a:prstGeom>
        </p:spPr>
      </p:pic>
      <p:sp>
        <p:nvSpPr>
          <p:cNvPr id="2" name="Title 1">
            <a:extLst>
              <a:ext uri="{FF2B5EF4-FFF2-40B4-BE49-F238E27FC236}">
                <a16:creationId xmlns:a16="http://schemas.microsoft.com/office/drawing/2014/main" xmlns="" id="{75617357-E5EA-46FB-B16A-9B699F5AB125}"/>
              </a:ext>
            </a:extLst>
          </p:cNvPr>
          <p:cNvSpPr>
            <a:spLocks noGrp="1"/>
          </p:cNvSpPr>
          <p:nvPr>
            <p:ph type="title"/>
          </p:nvPr>
        </p:nvSpPr>
        <p:spPr>
          <a:xfrm>
            <a:off x="279399" y="66321"/>
            <a:ext cx="5092095" cy="857250"/>
          </a:xfrm>
        </p:spPr>
        <p:txBody>
          <a:bodyPr/>
          <a:lstStyle/>
          <a:p>
            <a:r>
              <a:rPr lang="en-US" dirty="0"/>
              <a:t>Example: Frequentist SCA</a:t>
            </a:r>
          </a:p>
        </p:txBody>
      </p:sp>
      <p:pic>
        <p:nvPicPr>
          <p:cNvPr id="5" name="Picture 4">
            <a:extLst>
              <a:ext uri="{FF2B5EF4-FFF2-40B4-BE49-F238E27FC236}">
                <a16:creationId xmlns:a16="http://schemas.microsoft.com/office/drawing/2014/main" xmlns="" id="{130AAC69-F93E-443B-B9FF-A91EA4A68109}"/>
              </a:ext>
            </a:extLst>
          </p:cNvPr>
          <p:cNvPicPr>
            <a:picLocks noChangeAspect="1"/>
          </p:cNvPicPr>
          <p:nvPr/>
        </p:nvPicPr>
        <p:blipFill>
          <a:blip r:embed="rId3"/>
          <a:stretch>
            <a:fillRect/>
          </a:stretch>
        </p:blipFill>
        <p:spPr>
          <a:xfrm>
            <a:off x="0" y="812789"/>
            <a:ext cx="5984724" cy="2960913"/>
          </a:xfrm>
          <a:prstGeom prst="rect">
            <a:avLst/>
          </a:prstGeom>
        </p:spPr>
      </p:pic>
      <p:sp>
        <p:nvSpPr>
          <p:cNvPr id="3" name="Text Placeholder 2">
            <a:extLst>
              <a:ext uri="{FF2B5EF4-FFF2-40B4-BE49-F238E27FC236}">
                <a16:creationId xmlns:a16="http://schemas.microsoft.com/office/drawing/2014/main" xmlns="" id="{C8FC95F6-1531-428B-8339-04D92B8B5701}"/>
              </a:ext>
            </a:extLst>
          </p:cNvPr>
          <p:cNvSpPr>
            <a:spLocks noGrp="1"/>
          </p:cNvSpPr>
          <p:nvPr>
            <p:ph type="body" sz="quarter" idx="11"/>
          </p:nvPr>
        </p:nvSpPr>
        <p:spPr>
          <a:xfrm>
            <a:off x="92076" y="3759200"/>
            <a:ext cx="5805562" cy="1040190"/>
          </a:xfrm>
        </p:spPr>
        <p:txBody>
          <a:bodyPr/>
          <a:lstStyle/>
          <a:p>
            <a:r>
              <a:rPr lang="en-US" sz="2800" dirty="0">
                <a:hlinkClick r:id="rId4"/>
              </a:rPr>
              <a:t>https://www.medidata.com/en/insight/institute-focr/</a:t>
            </a:r>
            <a:endParaRPr lang="en-US" sz="2800" dirty="0"/>
          </a:p>
          <a:p>
            <a:endParaRPr lang="en-US" dirty="0"/>
          </a:p>
        </p:txBody>
      </p:sp>
      <p:sp>
        <p:nvSpPr>
          <p:cNvPr id="4" name="Text Placeholder 3">
            <a:extLst>
              <a:ext uri="{FF2B5EF4-FFF2-40B4-BE49-F238E27FC236}">
                <a16:creationId xmlns:a16="http://schemas.microsoft.com/office/drawing/2014/main" xmlns="" id="{BA186ED0-F7D2-491E-B93A-250B8F986E8C}"/>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8036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0AB57-E925-4CA9-A90B-21DDE93F1EA4}"/>
              </a:ext>
            </a:extLst>
          </p:cNvPr>
          <p:cNvSpPr>
            <a:spLocks noGrp="1"/>
          </p:cNvSpPr>
          <p:nvPr>
            <p:ph type="title" idx="4294967295"/>
          </p:nvPr>
        </p:nvSpPr>
        <p:spPr>
          <a:xfrm>
            <a:off x="0" y="342900"/>
            <a:ext cx="8229600" cy="857250"/>
          </a:xfrm>
        </p:spPr>
        <p:txBody>
          <a:bodyPr/>
          <a:lstStyle/>
          <a:p>
            <a:r>
              <a:rPr lang="en-US" dirty="0"/>
              <a:t>ASCO Poster</a:t>
            </a:r>
            <a:br>
              <a:rPr lang="en-US" dirty="0"/>
            </a:br>
            <a:endParaRPr lang="en-US" dirty="0"/>
          </a:p>
        </p:txBody>
      </p:sp>
      <p:pic>
        <p:nvPicPr>
          <p:cNvPr id="6" name="Picture 5">
            <a:extLst>
              <a:ext uri="{FF2B5EF4-FFF2-40B4-BE49-F238E27FC236}">
                <a16:creationId xmlns:a16="http://schemas.microsoft.com/office/drawing/2014/main" xmlns="" id="{2106B687-4FE3-4B84-81F3-261759073722}"/>
              </a:ext>
            </a:extLst>
          </p:cNvPr>
          <p:cNvPicPr>
            <a:picLocks noChangeAspect="1"/>
          </p:cNvPicPr>
          <p:nvPr/>
        </p:nvPicPr>
        <p:blipFill>
          <a:blip r:embed="rId2"/>
          <a:stretch>
            <a:fillRect/>
          </a:stretch>
        </p:blipFill>
        <p:spPr>
          <a:xfrm>
            <a:off x="41023" y="-1"/>
            <a:ext cx="9056617" cy="4910667"/>
          </a:xfrm>
          <a:prstGeom prst="rect">
            <a:avLst/>
          </a:prstGeom>
        </p:spPr>
      </p:pic>
    </p:spTree>
    <p:extLst>
      <p:ext uri="{BB962C8B-B14F-4D97-AF65-F5344CB8AC3E}">
        <p14:creationId xmlns:p14="http://schemas.microsoft.com/office/powerpoint/2010/main" val="96810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p:txBody>
          <a:bodyPr/>
          <a:lstStyle/>
          <a:p>
            <a:r>
              <a:rPr lang="en-US" dirty="0"/>
              <a:t>Thinking Behind Bayesian SCA </a:t>
            </a:r>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200" y="1083378"/>
            <a:ext cx="8229600" cy="3398311"/>
          </a:xfrm>
        </p:spPr>
        <p:txBody>
          <a:bodyPr/>
          <a:lstStyle/>
          <a:p>
            <a:r>
              <a:rPr lang="en-US" sz="2400" dirty="0">
                <a:solidFill>
                  <a:schemeClr val="tx1">
                    <a:lumMod val="75000"/>
                    <a:lumOff val="25000"/>
                  </a:schemeClr>
                </a:solidFill>
              </a:rPr>
              <a:t>“It is important to understand that the probability models used in Bayesian analysis are expressions of personal or group uncertainty and do not need to be based on randomization. Therefore in principle non-randomized studies can be </a:t>
            </a:r>
            <a:r>
              <a:rPr lang="en-US" sz="2400" dirty="0" err="1">
                <a:solidFill>
                  <a:schemeClr val="tx1">
                    <a:lumMod val="75000"/>
                    <a:lumOff val="25000"/>
                  </a:schemeClr>
                </a:solidFill>
              </a:rPr>
              <a:t>analysed</a:t>
            </a:r>
            <a:r>
              <a:rPr lang="en-US" sz="2400" dirty="0">
                <a:solidFill>
                  <a:schemeClr val="tx1">
                    <a:lumMod val="75000"/>
                    <a:lumOff val="25000"/>
                  </a:schemeClr>
                </a:solidFill>
              </a:rPr>
              <a:t> in exactly the same manner as randomized comparisons.”</a:t>
            </a:r>
          </a:p>
          <a:p>
            <a:endParaRPr lang="en-US" sz="1000" dirty="0"/>
          </a:p>
          <a:p>
            <a:r>
              <a:rPr lang="en-US" sz="2400" dirty="0" err="1"/>
              <a:t>Spiegelhalter</a:t>
            </a:r>
            <a:r>
              <a:rPr lang="en-US" sz="2400" dirty="0"/>
              <a:t>, </a:t>
            </a:r>
            <a:r>
              <a:rPr lang="en-US" sz="2400" dirty="0" smtClean="0"/>
              <a:t>Abrams, </a:t>
            </a:r>
            <a:r>
              <a:rPr lang="en-US" sz="2400" dirty="0"/>
              <a:t>and Myles (2004</a:t>
            </a:r>
            <a:r>
              <a:rPr lang="en-US" sz="2400" dirty="0" smtClean="0"/>
              <a:t>), </a:t>
            </a:r>
            <a:r>
              <a:rPr lang="en-US" sz="2400" dirty="0"/>
              <a:t>Bayesian Approaches to Clinical Trials and Health-Care Evaluation</a:t>
            </a:r>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1863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p:txBody>
          <a:bodyPr/>
          <a:lstStyle/>
          <a:p>
            <a:r>
              <a:rPr lang="en-US" dirty="0"/>
              <a:t>Bayesian SCA </a:t>
            </a:r>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199" y="1018398"/>
            <a:ext cx="8461023" cy="3563254"/>
          </a:xfrm>
        </p:spPr>
        <p:txBody>
          <a:bodyPr/>
          <a:lstStyle/>
          <a:p>
            <a:r>
              <a:rPr lang="en-US" sz="2200" dirty="0">
                <a:solidFill>
                  <a:srgbClr val="0070C0"/>
                </a:solidFill>
              </a:rPr>
              <a:t>Incorporate historical clinical trial data via construction of </a:t>
            </a:r>
            <a:r>
              <a:rPr lang="en-US" sz="2200" dirty="0" smtClean="0">
                <a:solidFill>
                  <a:srgbClr val="0070C0"/>
                </a:solidFill>
              </a:rPr>
              <a:t>priors</a:t>
            </a:r>
            <a:r>
              <a:rPr lang="en-US" sz="2400" dirty="0" smtClean="0">
                <a:solidFill>
                  <a:srgbClr val="002060"/>
                </a:solidFill>
              </a:rPr>
              <a:t>  </a:t>
            </a:r>
            <a:r>
              <a:rPr lang="en-US" sz="2200" dirty="0" err="1" smtClean="0">
                <a:solidFill>
                  <a:srgbClr val="002060"/>
                </a:solidFill>
              </a:rPr>
              <a:t>Pocock’s</a:t>
            </a:r>
            <a:r>
              <a:rPr lang="en-US" sz="2200" dirty="0" smtClean="0">
                <a:solidFill>
                  <a:srgbClr val="002060"/>
                </a:solidFill>
              </a:rPr>
              <a:t> </a:t>
            </a:r>
            <a:r>
              <a:rPr lang="en-US" sz="2200" dirty="0">
                <a:solidFill>
                  <a:srgbClr val="002060"/>
                </a:solidFill>
              </a:rPr>
              <a:t>seminal paper (1976, J Chron Dis) first proposed Bayesian borrowing from historical clinical </a:t>
            </a:r>
            <a:r>
              <a:rPr lang="en-US" sz="2200" dirty="0" smtClean="0">
                <a:solidFill>
                  <a:srgbClr val="002060"/>
                </a:solidFill>
              </a:rPr>
              <a:t>trials</a:t>
            </a:r>
            <a:endParaRPr lang="en-US" dirty="0">
              <a:solidFill>
                <a:srgbClr val="002060"/>
              </a:solidFill>
            </a:endParaRPr>
          </a:p>
          <a:p>
            <a:endParaRPr lang="en-US" sz="1000" dirty="0">
              <a:solidFill>
                <a:srgbClr val="002060"/>
              </a:solidFill>
            </a:endParaRPr>
          </a:p>
          <a:p>
            <a:pPr>
              <a:spcBef>
                <a:spcPts val="0"/>
              </a:spcBef>
            </a:pPr>
            <a:r>
              <a:rPr lang="en-US" sz="2200" dirty="0">
                <a:solidFill>
                  <a:srgbClr val="ABC508"/>
                </a:solidFill>
              </a:rPr>
              <a:t>Direct borrowing: </a:t>
            </a:r>
            <a:r>
              <a:rPr lang="en-US" sz="2200" dirty="0">
                <a:solidFill>
                  <a:srgbClr val="002060"/>
                </a:solidFill>
              </a:rPr>
              <a:t>“Yesterday’s posterior is today’s prior”</a:t>
            </a:r>
            <a:r>
              <a:rPr lang="en-US" sz="2400" dirty="0">
                <a:solidFill>
                  <a:srgbClr val="002060"/>
                </a:solidFill>
              </a:rPr>
              <a:t> </a:t>
            </a:r>
          </a:p>
          <a:p>
            <a:pPr>
              <a:spcBef>
                <a:spcPts val="0"/>
              </a:spcBef>
            </a:pPr>
            <a:r>
              <a:rPr lang="en-US" sz="2200" dirty="0">
                <a:solidFill>
                  <a:srgbClr val="ABC508"/>
                </a:solidFill>
              </a:rPr>
              <a:t>Discounted and dynamic borrowing:</a:t>
            </a:r>
            <a:r>
              <a:rPr lang="en-US" sz="2200" dirty="0">
                <a:solidFill>
                  <a:srgbClr val="002060"/>
                </a:solidFill>
              </a:rPr>
              <a:t> </a:t>
            </a:r>
            <a:endParaRPr lang="en-US" sz="2200" dirty="0" smtClean="0">
              <a:solidFill>
                <a:srgbClr val="002060"/>
              </a:solidFill>
            </a:endParaRP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Mixture </a:t>
            </a:r>
            <a:r>
              <a:rPr lang="en-US" dirty="0">
                <a:solidFill>
                  <a:srgbClr val="002060"/>
                </a:solidFill>
                <a:latin typeface="Georgia" panose="02040502050405020303" pitchFamily="18" charset="0"/>
              </a:rPr>
              <a:t>prior (</a:t>
            </a:r>
            <a:r>
              <a:rPr lang="en-US" dirty="0" err="1">
                <a:solidFill>
                  <a:srgbClr val="002060"/>
                </a:solidFill>
                <a:latin typeface="Georgia" panose="02040502050405020303" pitchFamily="18" charset="0"/>
              </a:rPr>
              <a:t>Mutsvari</a:t>
            </a:r>
            <a:r>
              <a:rPr lang="en-US" dirty="0">
                <a:solidFill>
                  <a:srgbClr val="002060"/>
                </a:solidFill>
                <a:latin typeface="Georgia" panose="02040502050405020303" pitchFamily="18" charset="0"/>
              </a:rPr>
              <a:t>, </a:t>
            </a:r>
            <a:r>
              <a:rPr lang="en-US" dirty="0" err="1">
                <a:solidFill>
                  <a:srgbClr val="002060"/>
                </a:solidFill>
                <a:latin typeface="Georgia" panose="02040502050405020303" pitchFamily="18" charset="0"/>
              </a:rPr>
              <a:t>Tytgat</a:t>
            </a:r>
            <a:r>
              <a:rPr lang="en-US" dirty="0">
                <a:solidFill>
                  <a:srgbClr val="002060"/>
                </a:solidFill>
                <a:latin typeface="Georgia" panose="02040502050405020303" pitchFamily="18" charset="0"/>
              </a:rPr>
              <a:t> and </a:t>
            </a:r>
            <a:r>
              <a:rPr lang="en-US" dirty="0" err="1">
                <a:solidFill>
                  <a:srgbClr val="002060"/>
                </a:solidFill>
                <a:latin typeface="Georgia" panose="02040502050405020303" pitchFamily="18" charset="0"/>
              </a:rPr>
              <a:t>Walley</a:t>
            </a:r>
            <a:r>
              <a:rPr lang="en-US" dirty="0">
                <a:solidFill>
                  <a:srgbClr val="002060"/>
                </a:solidFill>
                <a:latin typeface="Georgia" panose="02040502050405020303" pitchFamily="18" charset="0"/>
              </a:rPr>
              <a:t>, 2015, Pharma Stat)</a:t>
            </a:r>
            <a:endParaRPr lang="en-US" dirty="0">
              <a:solidFill>
                <a:srgbClr val="002060"/>
              </a:solidFill>
              <a:highlight>
                <a:srgbClr val="FFFF00"/>
              </a:highlight>
              <a:latin typeface="Georgia" panose="02040502050405020303" pitchFamily="18" charset="0"/>
            </a:endParaRP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Power </a:t>
            </a:r>
            <a:r>
              <a:rPr lang="en-US" dirty="0">
                <a:solidFill>
                  <a:srgbClr val="002060"/>
                </a:solidFill>
                <a:latin typeface="Georgia" panose="02040502050405020303" pitchFamily="18" charset="0"/>
              </a:rPr>
              <a:t>prior (Ibrahim and Chen, 2000, Stat </a:t>
            </a:r>
            <a:r>
              <a:rPr lang="en-US" dirty="0" err="1">
                <a:solidFill>
                  <a:srgbClr val="002060"/>
                </a:solidFill>
                <a:latin typeface="Georgia" panose="02040502050405020303" pitchFamily="18" charset="0"/>
              </a:rPr>
              <a:t>Sci</a:t>
            </a:r>
            <a:r>
              <a:rPr lang="en-US" dirty="0">
                <a:solidFill>
                  <a:srgbClr val="002060"/>
                </a:solidFill>
                <a:latin typeface="Georgia" panose="02040502050405020303" pitchFamily="18" charset="0"/>
              </a:rPr>
              <a:t>)</a:t>
            </a: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Commensurate </a:t>
            </a:r>
            <a:r>
              <a:rPr lang="en-US" dirty="0">
                <a:solidFill>
                  <a:srgbClr val="002060"/>
                </a:solidFill>
                <a:latin typeface="Georgia" panose="02040502050405020303" pitchFamily="18" charset="0"/>
              </a:rPr>
              <a:t>prior (Hobbs, Sargent &amp; Carlin, 2011, Bayes Anal)</a:t>
            </a:r>
          </a:p>
          <a:p>
            <a:pPr marL="342900" indent="-342900">
              <a:spcBef>
                <a:spcPts val="300"/>
              </a:spcBef>
              <a:buFont typeface="Arial" panose="020B0604020202020204" pitchFamily="34" charset="0"/>
              <a:buChar char="•"/>
            </a:pPr>
            <a:r>
              <a:rPr lang="en-US" dirty="0">
                <a:solidFill>
                  <a:srgbClr val="002060"/>
                </a:solidFill>
                <a:latin typeface="Georgia" panose="02040502050405020303" pitchFamily="18" charset="0"/>
              </a:rPr>
              <a:t>Meta-Analytic-Predictive (</a:t>
            </a:r>
            <a:r>
              <a:rPr lang="en-US" dirty="0" err="1">
                <a:solidFill>
                  <a:srgbClr val="002060"/>
                </a:solidFill>
                <a:latin typeface="Georgia" panose="02040502050405020303" pitchFamily="18" charset="0"/>
              </a:rPr>
              <a:t>Neuenschwander</a:t>
            </a:r>
            <a:r>
              <a:rPr lang="en-US" dirty="0">
                <a:solidFill>
                  <a:srgbClr val="002060"/>
                </a:solidFill>
                <a:latin typeface="Georgia" panose="02040502050405020303" pitchFamily="18" charset="0"/>
              </a:rPr>
              <a:t> et al., 2010, </a:t>
            </a:r>
            <a:r>
              <a:rPr lang="en-US" dirty="0" err="1" smtClean="0">
                <a:solidFill>
                  <a:srgbClr val="002060"/>
                </a:solidFill>
                <a:latin typeface="Georgia" panose="02040502050405020303" pitchFamily="18" charset="0"/>
              </a:rPr>
              <a:t>Clin</a:t>
            </a:r>
            <a:r>
              <a:rPr lang="en-US" dirty="0" smtClean="0">
                <a:solidFill>
                  <a:srgbClr val="002060"/>
                </a:solidFill>
                <a:latin typeface="Georgia" panose="02040502050405020303" pitchFamily="18" charset="0"/>
              </a:rPr>
              <a:t> Trials)</a:t>
            </a:r>
            <a:endParaRPr lang="en-US" dirty="0">
              <a:solidFill>
                <a:srgbClr val="002060"/>
              </a:solidFill>
            </a:endParaRPr>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6956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p:txBody>
          <a:bodyPr/>
          <a:lstStyle/>
          <a:p>
            <a:r>
              <a:rPr lang="en-US" dirty="0" smtClean="0"/>
              <a:t>R Computation for Bayesian </a:t>
            </a:r>
            <a:r>
              <a:rPr lang="en-US" dirty="0"/>
              <a:t>SCA </a:t>
            </a:r>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199" y="1018398"/>
            <a:ext cx="8461023" cy="3563254"/>
          </a:xfrm>
        </p:spPr>
        <p:txBody>
          <a:bodyPr/>
          <a:lstStyle/>
          <a:p>
            <a:r>
              <a:rPr lang="en-US" sz="2200" dirty="0" smtClean="0">
                <a:solidFill>
                  <a:srgbClr val="0070C0"/>
                </a:solidFill>
              </a:rPr>
              <a:t>CRAN Task View: Bayesian Inference</a:t>
            </a:r>
          </a:p>
          <a:p>
            <a:r>
              <a:rPr lang="en-US" sz="2200" dirty="0">
                <a:solidFill>
                  <a:srgbClr val="002060"/>
                </a:solidFill>
                <a:hlinkClick r:id="rId3"/>
              </a:rPr>
              <a:t>https://</a:t>
            </a:r>
            <a:r>
              <a:rPr lang="en-US" sz="2200" dirty="0" smtClean="0">
                <a:solidFill>
                  <a:srgbClr val="002060"/>
                </a:solidFill>
                <a:hlinkClick r:id="rId3"/>
              </a:rPr>
              <a:t>cran.r-project.org/web/views/Bayesian.html</a:t>
            </a:r>
            <a:r>
              <a:rPr lang="en-US" sz="2200" dirty="0" smtClean="0">
                <a:solidFill>
                  <a:srgbClr val="002060"/>
                </a:solidFill>
              </a:rPr>
              <a:t> </a:t>
            </a:r>
            <a:endParaRPr lang="en-US" sz="2200" dirty="0">
              <a:solidFill>
                <a:srgbClr val="002060"/>
              </a:solidFill>
            </a:endParaRPr>
          </a:p>
          <a:p>
            <a:pPr>
              <a:spcBef>
                <a:spcPts val="600"/>
              </a:spcBef>
            </a:pPr>
            <a:r>
              <a:rPr lang="en-US" dirty="0" smtClean="0">
                <a:solidFill>
                  <a:srgbClr val="002060"/>
                </a:solidFill>
              </a:rPr>
              <a:t>Wide variety of Bayesian packages for general &amp; specific models</a:t>
            </a:r>
          </a:p>
          <a:p>
            <a:pPr>
              <a:spcBef>
                <a:spcPts val="600"/>
              </a:spcBef>
            </a:pPr>
            <a:r>
              <a:rPr lang="en-US" dirty="0" smtClean="0">
                <a:solidFill>
                  <a:srgbClr val="002060"/>
                </a:solidFill>
              </a:rPr>
              <a:t>Suitable options for SCA priors include</a:t>
            </a: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Mixture </a:t>
            </a:r>
            <a:r>
              <a:rPr lang="en-US" dirty="0">
                <a:solidFill>
                  <a:srgbClr val="002060"/>
                </a:solidFill>
                <a:latin typeface="Georgia" panose="02040502050405020303" pitchFamily="18" charset="0"/>
              </a:rPr>
              <a:t>prior </a:t>
            </a:r>
            <a:r>
              <a:rPr lang="en-US" dirty="0" smtClean="0">
                <a:solidFill>
                  <a:srgbClr val="002060"/>
                </a:solidFill>
                <a:latin typeface="Georgia" panose="02040502050405020303" pitchFamily="18" charset="0"/>
              </a:rPr>
              <a:t>– </a:t>
            </a:r>
            <a:r>
              <a:rPr lang="en-US" dirty="0" err="1" smtClean="0">
                <a:solidFill>
                  <a:srgbClr val="ABC508"/>
                </a:solidFill>
              </a:rPr>
              <a:t>bmixture</a:t>
            </a:r>
            <a:r>
              <a:rPr lang="en-US" dirty="0" smtClean="0">
                <a:solidFill>
                  <a:srgbClr val="002060"/>
                </a:solidFill>
                <a:latin typeface="Georgia" panose="02040502050405020303" pitchFamily="18" charset="0"/>
              </a:rPr>
              <a:t> (Bayes for finite mixture of distributions), </a:t>
            </a:r>
            <a:r>
              <a:rPr lang="en-US" dirty="0" err="1" smtClean="0">
                <a:solidFill>
                  <a:srgbClr val="ABC508"/>
                </a:solidFill>
              </a:rPr>
              <a:t>MCMCpack</a:t>
            </a:r>
            <a:r>
              <a:rPr lang="en-US" dirty="0" smtClean="0">
                <a:solidFill>
                  <a:srgbClr val="002060"/>
                </a:solidFill>
                <a:latin typeface="Georgia" panose="02040502050405020303" pitchFamily="18" charset="0"/>
              </a:rPr>
              <a:t> [see </a:t>
            </a:r>
            <a:r>
              <a:rPr lang="en-US" dirty="0" err="1" smtClean="0">
                <a:solidFill>
                  <a:srgbClr val="002060"/>
                </a:solidFill>
                <a:latin typeface="Georgia" panose="02040502050405020303" pitchFamily="18" charset="0"/>
              </a:rPr>
              <a:t>Brard</a:t>
            </a:r>
            <a:r>
              <a:rPr lang="en-US" dirty="0" smtClean="0">
                <a:solidFill>
                  <a:srgbClr val="002060"/>
                </a:solidFill>
                <a:latin typeface="Georgia" panose="02040502050405020303" pitchFamily="18" charset="0"/>
              </a:rPr>
              <a:t>, Hampson, et al, 2019, BMC Med Res Method]</a:t>
            </a:r>
            <a:endParaRPr lang="en-US" dirty="0" smtClean="0">
              <a:solidFill>
                <a:srgbClr val="002060"/>
              </a:solidFill>
              <a:highlight>
                <a:srgbClr val="FFFF00"/>
              </a:highlight>
              <a:latin typeface="Georgia" panose="02040502050405020303" pitchFamily="18" charset="0"/>
            </a:endParaRP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Power prior – </a:t>
            </a:r>
            <a:r>
              <a:rPr lang="en-US" dirty="0" smtClean="0">
                <a:solidFill>
                  <a:srgbClr val="ABC508"/>
                </a:solidFill>
              </a:rPr>
              <a:t>R2jags</a:t>
            </a:r>
            <a:r>
              <a:rPr lang="en-US" dirty="0" smtClean="0">
                <a:solidFill>
                  <a:srgbClr val="002060"/>
                </a:solidFill>
                <a:latin typeface="Georgia" panose="02040502050405020303" pitchFamily="18" charset="0"/>
              </a:rPr>
              <a:t> (using R to run JAGS)  [see Hong, Fu, &amp; Carlin,</a:t>
            </a:r>
          </a:p>
          <a:p>
            <a:pPr marL="342900" indent="-342900">
              <a:spcBef>
                <a:spcPts val="300"/>
              </a:spcBef>
              <a:buFont typeface="Arial" panose="020B0604020202020204" pitchFamily="34" charset="0"/>
              <a:buChar char="•"/>
            </a:pPr>
            <a:r>
              <a:rPr lang="en-US" dirty="0" smtClean="0">
                <a:solidFill>
                  <a:srgbClr val="002060"/>
                </a:solidFill>
                <a:latin typeface="Georgia" panose="02040502050405020303" pitchFamily="18" charset="0"/>
              </a:rPr>
              <a:t>Commensurate </a:t>
            </a:r>
            <a:r>
              <a:rPr lang="en-US" dirty="0">
                <a:solidFill>
                  <a:srgbClr val="002060"/>
                </a:solidFill>
                <a:latin typeface="Georgia" panose="02040502050405020303" pitchFamily="18" charset="0"/>
              </a:rPr>
              <a:t>prior </a:t>
            </a:r>
            <a:r>
              <a:rPr lang="en-US" dirty="0" smtClean="0">
                <a:solidFill>
                  <a:srgbClr val="002060"/>
                </a:solidFill>
                <a:latin typeface="Georgia" panose="02040502050405020303" pitchFamily="18" charset="0"/>
              </a:rPr>
              <a:t>– </a:t>
            </a:r>
            <a:r>
              <a:rPr lang="en-US" dirty="0" smtClean="0">
                <a:solidFill>
                  <a:srgbClr val="ABC508"/>
                </a:solidFill>
              </a:rPr>
              <a:t>R2jags</a:t>
            </a:r>
            <a:r>
              <a:rPr lang="en-US" dirty="0" smtClean="0">
                <a:solidFill>
                  <a:srgbClr val="002060"/>
                </a:solidFill>
                <a:latin typeface="Georgia" panose="02040502050405020303" pitchFamily="18" charset="0"/>
              </a:rPr>
              <a:t>                    2018, </a:t>
            </a:r>
            <a:r>
              <a:rPr lang="en-US" dirty="0" err="1" smtClean="0">
                <a:solidFill>
                  <a:srgbClr val="002060"/>
                </a:solidFill>
                <a:latin typeface="Georgia" panose="02040502050405020303" pitchFamily="18" charset="0"/>
              </a:rPr>
              <a:t>Appl</a:t>
            </a:r>
            <a:r>
              <a:rPr lang="en-US" dirty="0" smtClean="0">
                <a:solidFill>
                  <a:srgbClr val="002060"/>
                </a:solidFill>
                <a:latin typeface="Georgia" panose="02040502050405020303" pitchFamily="18" charset="0"/>
              </a:rPr>
              <a:t> Statist / JRSSC]</a:t>
            </a:r>
            <a:endParaRPr lang="en-US" dirty="0">
              <a:solidFill>
                <a:srgbClr val="002060"/>
              </a:solidFill>
              <a:latin typeface="Georgia" panose="02040502050405020303" pitchFamily="18" charset="0"/>
            </a:endParaRPr>
          </a:p>
          <a:p>
            <a:pPr marL="342900" indent="-342900">
              <a:spcBef>
                <a:spcPts val="300"/>
              </a:spcBef>
              <a:buFont typeface="Arial" panose="020B0604020202020204" pitchFamily="34" charset="0"/>
              <a:buChar char="•"/>
            </a:pPr>
            <a:r>
              <a:rPr lang="en-US" dirty="0">
                <a:solidFill>
                  <a:srgbClr val="002060"/>
                </a:solidFill>
                <a:latin typeface="Georgia" panose="02040502050405020303" pitchFamily="18" charset="0"/>
              </a:rPr>
              <a:t>Meta-Analytic-Predictive </a:t>
            </a:r>
            <a:r>
              <a:rPr lang="en-US" dirty="0" smtClean="0">
                <a:solidFill>
                  <a:srgbClr val="002060"/>
                </a:solidFill>
                <a:latin typeface="Georgia" panose="02040502050405020303" pitchFamily="18" charset="0"/>
              </a:rPr>
              <a:t>prior – </a:t>
            </a:r>
            <a:r>
              <a:rPr lang="en-US" dirty="0" err="1" smtClean="0">
                <a:solidFill>
                  <a:srgbClr val="ABC508"/>
                </a:solidFill>
              </a:rPr>
              <a:t>RBesT</a:t>
            </a:r>
            <a:r>
              <a:rPr lang="en-US" dirty="0" smtClean="0">
                <a:solidFill>
                  <a:srgbClr val="002060"/>
                </a:solidFill>
                <a:latin typeface="Georgia" panose="02040502050405020303" pitchFamily="18" charset="0"/>
              </a:rPr>
              <a:t> (R Bayes Evidence Synthesis Tools) [see Weber, Li, Seaman, </a:t>
            </a:r>
            <a:r>
              <a:rPr lang="en-US" dirty="0" err="1" smtClean="0">
                <a:solidFill>
                  <a:srgbClr val="002060"/>
                </a:solidFill>
                <a:latin typeface="Georgia" panose="02040502050405020303" pitchFamily="18" charset="0"/>
              </a:rPr>
              <a:t>Kakizume</a:t>
            </a:r>
            <a:r>
              <a:rPr lang="en-US" dirty="0" smtClean="0">
                <a:solidFill>
                  <a:srgbClr val="002060"/>
                </a:solidFill>
                <a:latin typeface="Georgia" panose="02040502050405020303" pitchFamily="18" charset="0"/>
              </a:rPr>
              <a:t>, &amp; </a:t>
            </a:r>
            <a:r>
              <a:rPr lang="en-US" dirty="0" err="1" smtClean="0">
                <a:solidFill>
                  <a:srgbClr val="002060"/>
                </a:solidFill>
                <a:latin typeface="Georgia" panose="02040502050405020303" pitchFamily="18" charset="0"/>
              </a:rPr>
              <a:t>Schmidli</a:t>
            </a:r>
            <a:r>
              <a:rPr lang="en-US" dirty="0" smtClean="0">
                <a:solidFill>
                  <a:srgbClr val="002060"/>
                </a:solidFill>
                <a:latin typeface="Georgia" panose="02040502050405020303" pitchFamily="18" charset="0"/>
              </a:rPr>
              <a:t>, 2019, </a:t>
            </a:r>
            <a:r>
              <a:rPr lang="en-US" dirty="0" err="1" smtClean="0">
                <a:solidFill>
                  <a:srgbClr val="002060"/>
                </a:solidFill>
                <a:latin typeface="Georgia" panose="02040502050405020303" pitchFamily="18" charset="0"/>
              </a:rPr>
              <a:t>arXiv</a:t>
            </a:r>
            <a:r>
              <a:rPr lang="en-US" dirty="0" smtClean="0">
                <a:solidFill>
                  <a:srgbClr val="002060"/>
                </a:solidFill>
                <a:latin typeface="Georgia" panose="02040502050405020303" pitchFamily="18" charset="0"/>
              </a:rPr>
              <a:t>]</a:t>
            </a:r>
            <a:endParaRPr lang="en-US" dirty="0">
              <a:solidFill>
                <a:srgbClr val="002060"/>
              </a:solidFill>
            </a:endParaRPr>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732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a:xfrm>
            <a:off x="457200" y="323548"/>
            <a:ext cx="8229600" cy="678344"/>
          </a:xfrm>
        </p:spPr>
        <p:txBody>
          <a:bodyPr/>
          <a:lstStyle/>
          <a:p>
            <a:r>
              <a:rPr lang="en-US" dirty="0"/>
              <a:t>Borrowing Information From Historical Trials</a:t>
            </a:r>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200" y="1182516"/>
            <a:ext cx="8229600" cy="3024985"/>
          </a:xfrm>
        </p:spPr>
        <p:txBody>
          <a:bodyPr/>
          <a:lstStyle/>
          <a:p>
            <a:pPr>
              <a:spcBef>
                <a:spcPts val="0"/>
              </a:spcBef>
            </a:pPr>
            <a:r>
              <a:rPr lang="en-US" b="1" dirty="0" smtClean="0">
                <a:solidFill>
                  <a:srgbClr val="00193F"/>
                </a:solidFill>
              </a:rPr>
              <a:t>For </a:t>
            </a:r>
            <a:r>
              <a:rPr lang="en-US" b="1" dirty="0">
                <a:solidFill>
                  <a:srgbClr val="00193F"/>
                </a:solidFill>
              </a:rPr>
              <a:t>confirmatory trials, this should be </a:t>
            </a:r>
            <a:r>
              <a:rPr lang="en-US" b="1" dirty="0">
                <a:solidFill>
                  <a:srgbClr val="139690"/>
                </a:solidFill>
              </a:rPr>
              <a:t>agreed upon </a:t>
            </a:r>
            <a:r>
              <a:rPr lang="en-US" b="1" dirty="0">
                <a:solidFill>
                  <a:srgbClr val="00193F"/>
                </a:solidFill>
              </a:rPr>
              <a:t>well in advance </a:t>
            </a:r>
            <a:r>
              <a:rPr lang="en-US" b="1" dirty="0">
                <a:solidFill>
                  <a:srgbClr val="139690"/>
                </a:solidFill>
              </a:rPr>
              <a:t>between </a:t>
            </a:r>
            <a:r>
              <a:rPr lang="en-US" b="1" dirty="0" smtClean="0">
                <a:solidFill>
                  <a:srgbClr val="139690"/>
                </a:solidFill>
              </a:rPr>
              <a:t>trial </a:t>
            </a:r>
            <a:r>
              <a:rPr lang="en-US" b="1" dirty="0">
                <a:solidFill>
                  <a:srgbClr val="139690"/>
                </a:solidFill>
              </a:rPr>
              <a:t>sponsor and </a:t>
            </a:r>
            <a:r>
              <a:rPr lang="en-US" b="1" dirty="0" smtClean="0">
                <a:solidFill>
                  <a:srgbClr val="139690"/>
                </a:solidFill>
              </a:rPr>
              <a:t>regulatory </a:t>
            </a:r>
            <a:r>
              <a:rPr lang="en-US" b="1" dirty="0">
                <a:solidFill>
                  <a:srgbClr val="139690"/>
                </a:solidFill>
              </a:rPr>
              <a:t>agency</a:t>
            </a:r>
            <a:r>
              <a:rPr lang="en-US" b="1" dirty="0">
                <a:solidFill>
                  <a:srgbClr val="00193F"/>
                </a:solidFill>
              </a:rPr>
              <a:t>.</a:t>
            </a:r>
          </a:p>
          <a:p>
            <a:endParaRPr lang="en-US" sz="1000" b="1" dirty="0">
              <a:solidFill>
                <a:srgbClr val="00193F"/>
              </a:solidFill>
            </a:endParaRPr>
          </a:p>
          <a:p>
            <a:pPr>
              <a:spcBef>
                <a:spcPts val="0"/>
              </a:spcBef>
            </a:pPr>
            <a:r>
              <a:rPr lang="en-US" b="1" dirty="0">
                <a:solidFill>
                  <a:srgbClr val="00193F"/>
                </a:solidFill>
              </a:rPr>
              <a:t>For non-confirmatory trials and sponsor internal decision making, this can be a </a:t>
            </a:r>
            <a:r>
              <a:rPr lang="en-US" b="1" dirty="0">
                <a:solidFill>
                  <a:srgbClr val="139690"/>
                </a:solidFill>
              </a:rPr>
              <a:t>synthesis of recommendations by the clinical lead and the statistical lead and the business objective </a:t>
            </a:r>
            <a:r>
              <a:rPr lang="en-US" b="1" dirty="0">
                <a:solidFill>
                  <a:srgbClr val="00193F"/>
                </a:solidFill>
              </a:rPr>
              <a:t>of the company.</a:t>
            </a:r>
          </a:p>
          <a:p>
            <a:endParaRPr lang="en-US" sz="1000" b="1" dirty="0">
              <a:solidFill>
                <a:srgbClr val="00193F"/>
              </a:solidFill>
            </a:endParaRPr>
          </a:p>
          <a:p>
            <a:pPr>
              <a:spcBef>
                <a:spcPts val="0"/>
              </a:spcBef>
            </a:pPr>
            <a:r>
              <a:rPr lang="en-US" b="1" dirty="0">
                <a:solidFill>
                  <a:srgbClr val="00193F"/>
                </a:solidFill>
              </a:rPr>
              <a:t>An analysis to examine </a:t>
            </a:r>
            <a:r>
              <a:rPr lang="en-US" b="1" dirty="0">
                <a:solidFill>
                  <a:srgbClr val="139690"/>
                </a:solidFill>
              </a:rPr>
              <a:t>sensitivity to prior information </a:t>
            </a:r>
            <a:r>
              <a:rPr lang="en-US" b="1" dirty="0">
                <a:solidFill>
                  <a:srgbClr val="00193F"/>
                </a:solidFill>
              </a:rPr>
              <a:t>is highly recommended.</a:t>
            </a:r>
          </a:p>
          <a:p>
            <a:endParaRPr lang="en-US" dirty="0"/>
          </a:p>
          <a:p>
            <a:endParaRPr lang="en-US" dirty="0"/>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0137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5EE87-6DF3-3540-9070-33EBDE70FE76}"/>
              </a:ext>
            </a:extLst>
          </p:cNvPr>
          <p:cNvSpPr>
            <a:spLocks noGrp="1"/>
          </p:cNvSpPr>
          <p:nvPr>
            <p:ph type="title"/>
          </p:nvPr>
        </p:nvSpPr>
        <p:spPr>
          <a:xfrm>
            <a:off x="457200" y="342900"/>
            <a:ext cx="8229600" cy="666269"/>
          </a:xfrm>
        </p:spPr>
        <p:txBody>
          <a:bodyPr/>
          <a:lstStyle/>
          <a:p>
            <a:r>
              <a:rPr lang="en-US" dirty="0"/>
              <a:t>Suppose only one historical trial is available</a:t>
            </a:r>
            <a:r>
              <a:rPr lang="en-US" dirty="0">
                <a:solidFill>
                  <a:srgbClr val="011F53"/>
                </a:solidFill>
              </a:rPr>
              <a:t/>
            </a:r>
            <a:br>
              <a:rPr lang="en-US" dirty="0">
                <a:solidFill>
                  <a:srgbClr val="011F53"/>
                </a:solidFill>
              </a:rPr>
            </a:br>
            <a:endParaRPr lang="en-US" dirty="0"/>
          </a:p>
        </p:txBody>
      </p:sp>
      <p:sp>
        <p:nvSpPr>
          <p:cNvPr id="3" name="Text Placeholder 2">
            <a:extLst>
              <a:ext uri="{FF2B5EF4-FFF2-40B4-BE49-F238E27FC236}">
                <a16:creationId xmlns:a16="http://schemas.microsoft.com/office/drawing/2014/main" xmlns="" id="{D86C678D-3F75-9749-A701-71691CDB4EC7}"/>
              </a:ext>
            </a:extLst>
          </p:cNvPr>
          <p:cNvSpPr>
            <a:spLocks noGrp="1"/>
          </p:cNvSpPr>
          <p:nvPr>
            <p:ph type="body" sz="quarter" idx="11"/>
          </p:nvPr>
        </p:nvSpPr>
        <p:spPr>
          <a:xfrm>
            <a:off x="457200" y="1348404"/>
            <a:ext cx="8229600" cy="2894013"/>
          </a:xfrm>
        </p:spPr>
        <p:txBody>
          <a:bodyPr/>
          <a:lstStyle/>
          <a:p>
            <a:r>
              <a:rPr lang="en-US" b="1" dirty="0">
                <a:solidFill>
                  <a:srgbClr val="011F53"/>
                </a:solidFill>
              </a:rPr>
              <a:t>To construct a </a:t>
            </a:r>
            <a:r>
              <a:rPr lang="en-US" b="1" dirty="0">
                <a:solidFill>
                  <a:srgbClr val="139690"/>
                </a:solidFill>
              </a:rPr>
              <a:t>frequentist SCA</a:t>
            </a:r>
            <a:r>
              <a:rPr lang="en-US" b="1" dirty="0">
                <a:solidFill>
                  <a:srgbClr val="011F53"/>
                </a:solidFill>
              </a:rPr>
              <a:t>, we would need to select historical patients from this one trial that </a:t>
            </a:r>
            <a:r>
              <a:rPr lang="en-US" b="1" dirty="0">
                <a:solidFill>
                  <a:srgbClr val="139690"/>
                </a:solidFill>
              </a:rPr>
              <a:t>closely match individual patients</a:t>
            </a:r>
            <a:r>
              <a:rPr lang="en-US" b="1" dirty="0">
                <a:solidFill>
                  <a:srgbClr val="011F53"/>
                </a:solidFill>
              </a:rPr>
              <a:t> in the current treatment arm. </a:t>
            </a:r>
            <a:r>
              <a:rPr lang="en-US" sz="1800" b="1" dirty="0">
                <a:solidFill>
                  <a:srgbClr val="011F53"/>
                </a:solidFill>
              </a:rPr>
              <a:t> </a:t>
            </a:r>
            <a:endParaRPr lang="en-US" sz="1800" b="1" dirty="0">
              <a:solidFill>
                <a:srgbClr val="011F53"/>
              </a:solidFill>
              <a:highlight>
                <a:srgbClr val="FFFF00"/>
              </a:highlight>
            </a:endParaRPr>
          </a:p>
          <a:p>
            <a:endParaRPr lang="en-US" sz="1800" b="1" dirty="0">
              <a:solidFill>
                <a:srgbClr val="011F53"/>
              </a:solidFill>
            </a:endParaRPr>
          </a:p>
          <a:p>
            <a:r>
              <a:rPr lang="en-US" b="1" dirty="0">
                <a:solidFill>
                  <a:srgbClr val="011F53"/>
                </a:solidFill>
              </a:rPr>
              <a:t>In contrast, a </a:t>
            </a:r>
            <a:r>
              <a:rPr lang="en-US" b="1" dirty="0">
                <a:solidFill>
                  <a:srgbClr val="139690"/>
                </a:solidFill>
              </a:rPr>
              <a:t>Bayesian SCA</a:t>
            </a:r>
            <a:r>
              <a:rPr lang="en-US" b="1" dirty="0">
                <a:solidFill>
                  <a:srgbClr val="011F53"/>
                </a:solidFill>
              </a:rPr>
              <a:t> can be constructed without the need to select exact patient matches to the current treatment arm. Bayesian </a:t>
            </a:r>
            <a:r>
              <a:rPr lang="en-US" b="1" dirty="0">
                <a:solidFill>
                  <a:srgbClr val="139690"/>
                </a:solidFill>
              </a:rPr>
              <a:t>selection of historical patient data</a:t>
            </a:r>
            <a:r>
              <a:rPr lang="en-US" b="1" dirty="0">
                <a:solidFill>
                  <a:srgbClr val="011F53"/>
                </a:solidFill>
              </a:rPr>
              <a:t> can be accomplished </a:t>
            </a:r>
            <a:r>
              <a:rPr lang="en-US" b="1" dirty="0">
                <a:solidFill>
                  <a:srgbClr val="139690"/>
                </a:solidFill>
              </a:rPr>
              <a:t>at the study level</a:t>
            </a:r>
            <a:r>
              <a:rPr lang="en-US" b="1" dirty="0">
                <a:solidFill>
                  <a:srgbClr val="011F53"/>
                </a:solidFill>
              </a:rPr>
              <a:t>.</a:t>
            </a:r>
          </a:p>
        </p:txBody>
      </p:sp>
      <p:sp>
        <p:nvSpPr>
          <p:cNvPr id="4" name="Text Placeholder 3">
            <a:extLst>
              <a:ext uri="{FF2B5EF4-FFF2-40B4-BE49-F238E27FC236}">
                <a16:creationId xmlns:a16="http://schemas.microsoft.com/office/drawing/2014/main" xmlns="" id="{E42781F3-3AFC-7A44-8E69-BB14FBC404A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672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E7D74-55C5-4BAE-99FC-BFB6CC8B16C1}"/>
              </a:ext>
            </a:extLst>
          </p:cNvPr>
          <p:cNvSpPr>
            <a:spLocks noGrp="1"/>
          </p:cNvSpPr>
          <p:nvPr>
            <p:ph type="title"/>
          </p:nvPr>
        </p:nvSpPr>
        <p:spPr/>
        <p:txBody>
          <a:bodyPr/>
          <a:lstStyle/>
          <a:p>
            <a:r>
              <a:rPr lang="en-US" dirty="0"/>
              <a:t>Selection of Historical Data for Bayesian SCA</a:t>
            </a:r>
          </a:p>
        </p:txBody>
      </p:sp>
      <p:sp>
        <p:nvSpPr>
          <p:cNvPr id="3" name="Text Placeholder 2">
            <a:extLst>
              <a:ext uri="{FF2B5EF4-FFF2-40B4-BE49-F238E27FC236}">
                <a16:creationId xmlns:a16="http://schemas.microsoft.com/office/drawing/2014/main" xmlns="" id="{162B5AC6-97F3-4F12-BE19-EB3AE978E6B2}"/>
              </a:ext>
            </a:extLst>
          </p:cNvPr>
          <p:cNvSpPr>
            <a:spLocks noGrp="1"/>
          </p:cNvSpPr>
          <p:nvPr>
            <p:ph type="body" sz="quarter" idx="11"/>
          </p:nvPr>
        </p:nvSpPr>
        <p:spPr>
          <a:xfrm>
            <a:off x="457199" y="975330"/>
            <a:ext cx="8415868" cy="3754714"/>
          </a:xfrm>
        </p:spPr>
        <p:txBody>
          <a:bodyPr/>
          <a:lstStyle/>
          <a:p>
            <a:r>
              <a:rPr lang="en-US" sz="1800" b="1" dirty="0">
                <a:solidFill>
                  <a:srgbClr val="139690"/>
                </a:solidFill>
              </a:rPr>
              <a:t>Bayesian selection of historical patient data requires careful consideration, at the study level, of:</a:t>
            </a:r>
          </a:p>
          <a:p>
            <a:pPr marL="342900" indent="-342900">
              <a:spcBef>
                <a:spcPts val="600"/>
              </a:spcBef>
              <a:buFontTx/>
              <a:buChar char="-"/>
            </a:pPr>
            <a:r>
              <a:rPr lang="en-US" sz="1800" b="1" dirty="0">
                <a:solidFill>
                  <a:srgbClr val="011F53"/>
                </a:solidFill>
              </a:rPr>
              <a:t>Evaluation of similarity between current trial and historical data in </a:t>
            </a:r>
            <a:r>
              <a:rPr lang="en-US" sz="1800" b="1" dirty="0" smtClean="0">
                <a:solidFill>
                  <a:srgbClr val="011F53"/>
                </a:solidFill>
              </a:rPr>
              <a:t>the </a:t>
            </a:r>
            <a:r>
              <a:rPr lang="en-US" sz="1800" b="1" dirty="0">
                <a:solidFill>
                  <a:srgbClr val="011F53"/>
                </a:solidFill>
              </a:rPr>
              <a:t>Inclusion / Exclusion Criteria of the current data.</a:t>
            </a:r>
          </a:p>
          <a:p>
            <a:pPr marL="342900" indent="-342900">
              <a:spcBef>
                <a:spcPts val="600"/>
              </a:spcBef>
              <a:buFontTx/>
              <a:buChar char="-"/>
            </a:pPr>
            <a:r>
              <a:rPr lang="en-US" sz="1800" b="1" dirty="0">
                <a:solidFill>
                  <a:srgbClr val="011F53"/>
                </a:solidFill>
              </a:rPr>
              <a:t>Clinical expertise on the relevance of historical </a:t>
            </a:r>
            <a:r>
              <a:rPr lang="en-US" sz="1800" b="1" dirty="0" smtClean="0">
                <a:solidFill>
                  <a:srgbClr val="011F53"/>
                </a:solidFill>
              </a:rPr>
              <a:t>data, </a:t>
            </a:r>
            <a:r>
              <a:rPr lang="en-US" sz="1800" b="1" dirty="0">
                <a:solidFill>
                  <a:srgbClr val="011F53"/>
                </a:solidFill>
              </a:rPr>
              <a:t>f</a:t>
            </a:r>
            <a:r>
              <a:rPr lang="en-US" sz="1800" b="1" dirty="0" smtClean="0">
                <a:solidFill>
                  <a:srgbClr val="011F53"/>
                </a:solidFill>
              </a:rPr>
              <a:t>or example: </a:t>
            </a:r>
            <a:r>
              <a:rPr lang="en-US" sz="1800" b="1" dirty="0">
                <a:solidFill>
                  <a:srgbClr val="011F53"/>
                </a:solidFill>
              </a:rPr>
              <a:t>changing response to standard of care over time, evolving duration of chemotherapy, etc.</a:t>
            </a:r>
          </a:p>
          <a:p>
            <a:pPr marL="342900" indent="-342900">
              <a:spcBef>
                <a:spcPts val="600"/>
              </a:spcBef>
              <a:buFontTx/>
              <a:buChar char="-"/>
            </a:pPr>
            <a:r>
              <a:rPr lang="en-US" sz="1800" b="1" dirty="0">
                <a:solidFill>
                  <a:srgbClr val="011F53"/>
                </a:solidFill>
              </a:rPr>
              <a:t>Refraining from naïve historical borrowing: In collaboration with clinical experts, evaluate how much </a:t>
            </a:r>
            <a:r>
              <a:rPr lang="en-US" sz="1800" b="1" dirty="0" smtClean="0">
                <a:solidFill>
                  <a:srgbClr val="011F53"/>
                </a:solidFill>
              </a:rPr>
              <a:t>down-weighting of </a:t>
            </a:r>
            <a:r>
              <a:rPr lang="en-US" sz="1800" b="1" dirty="0">
                <a:solidFill>
                  <a:srgbClr val="011F53"/>
                </a:solidFill>
              </a:rPr>
              <a:t>the historical information </a:t>
            </a:r>
            <a:r>
              <a:rPr lang="en-US" sz="1800" b="1" dirty="0" smtClean="0">
                <a:solidFill>
                  <a:srgbClr val="011F53"/>
                </a:solidFill>
              </a:rPr>
              <a:t>is necessary.</a:t>
            </a:r>
            <a:endParaRPr lang="en-US" sz="1800" b="1" dirty="0">
              <a:solidFill>
                <a:srgbClr val="011F53"/>
              </a:solidFill>
            </a:endParaRPr>
          </a:p>
          <a:p>
            <a:pPr marL="342900" indent="-342900">
              <a:spcBef>
                <a:spcPts val="600"/>
              </a:spcBef>
              <a:buFontTx/>
              <a:buChar char="-"/>
            </a:pPr>
            <a:r>
              <a:rPr lang="en-US" sz="1800" b="1" dirty="0">
                <a:solidFill>
                  <a:srgbClr val="011F53"/>
                </a:solidFill>
              </a:rPr>
              <a:t>Quality of historical data – regulatory-grade data can be a </a:t>
            </a:r>
            <a:r>
              <a:rPr lang="en-US" sz="1800" b="1" dirty="0" smtClean="0">
                <a:solidFill>
                  <a:srgbClr val="011F53"/>
                </a:solidFill>
              </a:rPr>
              <a:t>reliable source.</a:t>
            </a:r>
            <a:endParaRPr lang="en-US" sz="1800" b="1" dirty="0">
              <a:solidFill>
                <a:srgbClr val="011F53"/>
              </a:solidFill>
            </a:endParaRPr>
          </a:p>
        </p:txBody>
      </p:sp>
      <p:sp>
        <p:nvSpPr>
          <p:cNvPr id="4" name="Text Placeholder 3">
            <a:extLst>
              <a:ext uri="{FF2B5EF4-FFF2-40B4-BE49-F238E27FC236}">
                <a16:creationId xmlns:a16="http://schemas.microsoft.com/office/drawing/2014/main" xmlns="" id="{FD1DE851-F48A-452B-B1EB-B3DDC0C2398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35748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2D7EC-9C5C-4C36-8E87-0BFBDDA5A9E7}"/>
              </a:ext>
            </a:extLst>
          </p:cNvPr>
          <p:cNvSpPr>
            <a:spLocks noGrp="1"/>
          </p:cNvSpPr>
          <p:nvPr>
            <p:ph type="title"/>
          </p:nvPr>
        </p:nvSpPr>
        <p:spPr>
          <a:xfrm>
            <a:off x="457199" y="342900"/>
            <a:ext cx="8321675" cy="718256"/>
          </a:xfrm>
        </p:spPr>
        <p:txBody>
          <a:bodyPr/>
          <a:lstStyle/>
          <a:p>
            <a:r>
              <a:rPr lang="en-US" dirty="0"/>
              <a:t>Example: Bayesian SCA in </a:t>
            </a:r>
            <a:r>
              <a:rPr lang="en-US" dirty="0" smtClean="0"/>
              <a:t>Early </a:t>
            </a:r>
            <a:r>
              <a:rPr lang="en-US" dirty="0"/>
              <a:t>Development</a:t>
            </a:r>
          </a:p>
        </p:txBody>
      </p:sp>
      <p:sp>
        <p:nvSpPr>
          <p:cNvPr id="8" name="Text Placeholder 7">
            <a:extLst>
              <a:ext uri="{FF2B5EF4-FFF2-40B4-BE49-F238E27FC236}">
                <a16:creationId xmlns:a16="http://schemas.microsoft.com/office/drawing/2014/main" xmlns="" id="{A4A5B8BA-F7D1-47C6-8CF3-2EA0E1745E7F}"/>
              </a:ext>
            </a:extLst>
          </p:cNvPr>
          <p:cNvSpPr>
            <a:spLocks noGrp="1"/>
          </p:cNvSpPr>
          <p:nvPr>
            <p:ph type="body" sz="quarter" idx="11"/>
          </p:nvPr>
        </p:nvSpPr>
        <p:spPr>
          <a:xfrm>
            <a:off x="4087906" y="1271587"/>
            <a:ext cx="4598893" cy="3238627"/>
          </a:xfrm>
        </p:spPr>
        <p:txBody>
          <a:bodyPr/>
          <a:lstStyle/>
          <a:p>
            <a:r>
              <a:rPr lang="en-US" dirty="0">
                <a:solidFill>
                  <a:schemeClr val="tx1">
                    <a:lumMod val="75000"/>
                    <a:lumOff val="25000"/>
                  </a:schemeClr>
                </a:solidFill>
              </a:rPr>
              <a:t>Indication: Hematology</a:t>
            </a:r>
          </a:p>
          <a:p>
            <a:r>
              <a:rPr lang="en-US" dirty="0">
                <a:solidFill>
                  <a:schemeClr val="tx1">
                    <a:lumMod val="75000"/>
                    <a:lumOff val="25000"/>
                  </a:schemeClr>
                </a:solidFill>
              </a:rPr>
              <a:t>Response: Complete Remission (CR)</a:t>
            </a:r>
          </a:p>
          <a:p>
            <a:r>
              <a:rPr lang="en-US" dirty="0">
                <a:solidFill>
                  <a:schemeClr val="tx1">
                    <a:lumMod val="75000"/>
                    <a:lumOff val="25000"/>
                  </a:schemeClr>
                </a:solidFill>
              </a:rPr>
              <a:t>CR ~ Binomial(1, p</a:t>
            </a:r>
            <a:r>
              <a:rPr lang="en-US" dirty="0" smtClean="0">
                <a:solidFill>
                  <a:schemeClr val="tx1">
                    <a:lumMod val="75000"/>
                    <a:lumOff val="25000"/>
                  </a:schemeClr>
                </a:solidFill>
              </a:rPr>
              <a:t>) = Bernoulli(p)</a:t>
            </a:r>
            <a:endParaRPr lang="en-US" dirty="0">
              <a:solidFill>
                <a:schemeClr val="tx1">
                  <a:lumMod val="75000"/>
                  <a:lumOff val="25000"/>
                </a:schemeClr>
              </a:solidFill>
            </a:endParaRPr>
          </a:p>
          <a:p>
            <a:r>
              <a:rPr lang="en-US" dirty="0">
                <a:solidFill>
                  <a:schemeClr val="tx1">
                    <a:lumMod val="75000"/>
                    <a:lumOff val="25000"/>
                  </a:schemeClr>
                </a:solidFill>
              </a:rPr>
              <a:t>p ~ Beta(a, b)</a:t>
            </a:r>
          </a:p>
          <a:p>
            <a:endParaRPr lang="en-US" sz="1600" dirty="0">
              <a:solidFill>
                <a:schemeClr val="tx1">
                  <a:lumMod val="75000"/>
                  <a:lumOff val="25000"/>
                </a:schemeClr>
              </a:solidFill>
            </a:endParaRPr>
          </a:p>
          <a:p>
            <a:r>
              <a:rPr lang="en-US" dirty="0">
                <a:solidFill>
                  <a:schemeClr val="tx1">
                    <a:lumMod val="75000"/>
                    <a:lumOff val="25000"/>
                  </a:schemeClr>
                </a:solidFill>
              </a:rPr>
              <a:t>Historical </a:t>
            </a:r>
            <a:r>
              <a:rPr lang="en-US" dirty="0" smtClean="0">
                <a:solidFill>
                  <a:schemeClr val="tx1">
                    <a:lumMod val="75000"/>
                    <a:lumOff val="25000"/>
                  </a:schemeClr>
                </a:solidFill>
              </a:rPr>
              <a:t>Control: </a:t>
            </a:r>
            <a:endParaRPr lang="en-US" dirty="0">
              <a:solidFill>
                <a:schemeClr val="tx1">
                  <a:lumMod val="75000"/>
                  <a:lumOff val="25000"/>
                </a:schemeClr>
              </a:solidFill>
            </a:endParaRPr>
          </a:p>
          <a:p>
            <a:r>
              <a:rPr lang="en-US" dirty="0" smtClean="0">
                <a:solidFill>
                  <a:schemeClr val="tx1">
                    <a:lumMod val="75000"/>
                    <a:lumOff val="25000"/>
                  </a:schemeClr>
                </a:solidFill>
              </a:rPr>
              <a:t>   Response </a:t>
            </a:r>
            <a:r>
              <a:rPr lang="en-US" dirty="0">
                <a:solidFill>
                  <a:schemeClr val="tx1">
                    <a:lumMod val="75000"/>
                    <a:lumOff val="25000"/>
                  </a:schemeClr>
                </a:solidFill>
              </a:rPr>
              <a:t>Rate = 0.57,   n = 200  </a:t>
            </a:r>
          </a:p>
          <a:p>
            <a:r>
              <a:rPr lang="en-US" dirty="0">
                <a:solidFill>
                  <a:schemeClr val="tx1">
                    <a:lumMod val="75000"/>
                    <a:lumOff val="25000"/>
                  </a:schemeClr>
                </a:solidFill>
              </a:rPr>
              <a:t>Current </a:t>
            </a:r>
            <a:r>
              <a:rPr lang="en-US" dirty="0" smtClean="0">
                <a:solidFill>
                  <a:schemeClr val="tx1">
                    <a:lumMod val="75000"/>
                    <a:lumOff val="25000"/>
                  </a:schemeClr>
                </a:solidFill>
              </a:rPr>
              <a:t>Control: </a:t>
            </a:r>
            <a:endParaRPr lang="en-US" dirty="0">
              <a:solidFill>
                <a:schemeClr val="tx1">
                  <a:lumMod val="75000"/>
                  <a:lumOff val="25000"/>
                </a:schemeClr>
              </a:solidFill>
            </a:endParaRPr>
          </a:p>
          <a:p>
            <a:r>
              <a:rPr lang="en-US" dirty="0" smtClean="0">
                <a:solidFill>
                  <a:schemeClr val="tx1">
                    <a:lumMod val="75000"/>
                    <a:lumOff val="25000"/>
                  </a:schemeClr>
                </a:solidFill>
              </a:rPr>
              <a:t>   Response </a:t>
            </a:r>
            <a:r>
              <a:rPr lang="en-US" dirty="0">
                <a:solidFill>
                  <a:schemeClr val="tx1">
                    <a:lumMod val="75000"/>
                    <a:lumOff val="25000"/>
                  </a:schemeClr>
                </a:solidFill>
              </a:rPr>
              <a:t>Rate = 0.80,   n = 25 </a:t>
            </a:r>
          </a:p>
          <a:p>
            <a:endParaRPr lang="en-US" dirty="0"/>
          </a:p>
        </p:txBody>
      </p:sp>
      <p:sp>
        <p:nvSpPr>
          <p:cNvPr id="4" name="Text Placeholder 3">
            <a:extLst>
              <a:ext uri="{FF2B5EF4-FFF2-40B4-BE49-F238E27FC236}">
                <a16:creationId xmlns:a16="http://schemas.microsoft.com/office/drawing/2014/main" xmlns="" id="{7B44F078-8A9F-48AA-9180-2798AA1F66C9}"/>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xmlns="" id="{0BC51D02-DD59-4F68-9A8F-D017A2B2BE89}"/>
              </a:ext>
            </a:extLst>
          </p:cNvPr>
          <p:cNvSpPr/>
          <p:nvPr/>
        </p:nvSpPr>
        <p:spPr>
          <a:xfrm>
            <a:off x="288453" y="1838398"/>
            <a:ext cx="1614793" cy="1303508"/>
          </a:xfrm>
          <a:prstGeom prst="rect">
            <a:avLst/>
          </a:prstGeom>
          <a:solidFill>
            <a:schemeClr val="tx1">
              <a:lumMod val="10000"/>
              <a:lumOff val="90000"/>
            </a:schemeClr>
          </a:solidFill>
          <a:ln>
            <a:solidFill>
              <a:srgbClr val="011F5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Historical Control</a:t>
            </a:r>
          </a:p>
          <a:p>
            <a:pPr algn="ctr"/>
            <a:r>
              <a:rPr lang="en-US" i="1" dirty="0"/>
              <a:t>n</a:t>
            </a:r>
            <a:r>
              <a:rPr lang="en-US" dirty="0"/>
              <a:t> = 200</a:t>
            </a:r>
          </a:p>
        </p:txBody>
      </p:sp>
      <p:sp>
        <p:nvSpPr>
          <p:cNvPr id="7" name="Rectangle 6">
            <a:extLst>
              <a:ext uri="{FF2B5EF4-FFF2-40B4-BE49-F238E27FC236}">
                <a16:creationId xmlns:a16="http://schemas.microsoft.com/office/drawing/2014/main" xmlns="" id="{B406049C-2A6A-4528-BACF-AFEC0DC96192}"/>
              </a:ext>
            </a:extLst>
          </p:cNvPr>
          <p:cNvSpPr/>
          <p:nvPr/>
        </p:nvSpPr>
        <p:spPr>
          <a:xfrm>
            <a:off x="2137653" y="1838398"/>
            <a:ext cx="1660252" cy="1280405"/>
          </a:xfrm>
          <a:prstGeom prst="rect">
            <a:avLst/>
          </a:prstGeom>
          <a:solidFill>
            <a:schemeClr val="accent5">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Current Control</a:t>
            </a:r>
          </a:p>
          <a:p>
            <a:pPr algn="ctr"/>
            <a:r>
              <a:rPr lang="en-US" i="1" dirty="0"/>
              <a:t>n</a:t>
            </a:r>
            <a:r>
              <a:rPr lang="en-US" dirty="0"/>
              <a:t> = 25</a:t>
            </a:r>
          </a:p>
        </p:txBody>
      </p:sp>
    </p:spTree>
    <p:extLst>
      <p:ext uri="{BB962C8B-B14F-4D97-AF65-F5344CB8AC3E}">
        <p14:creationId xmlns:p14="http://schemas.microsoft.com/office/powerpoint/2010/main" val="36503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E7248A9-C848-D148-A4D6-87B82A0E9637}"/>
              </a:ext>
            </a:extLst>
          </p:cNvPr>
          <p:cNvSpPr>
            <a:spLocks noGrp="1"/>
          </p:cNvSpPr>
          <p:nvPr>
            <p:ph type="title" idx="4294967295"/>
          </p:nvPr>
        </p:nvSpPr>
        <p:spPr>
          <a:xfrm>
            <a:off x="701524" y="477837"/>
            <a:ext cx="8229600" cy="857250"/>
          </a:xfrm>
        </p:spPr>
        <p:txBody>
          <a:bodyPr/>
          <a:lstStyle/>
          <a:p>
            <a:r>
              <a:rPr lang="en-US" dirty="0"/>
              <a:t>Content Outline</a:t>
            </a:r>
          </a:p>
        </p:txBody>
      </p:sp>
      <p:sp>
        <p:nvSpPr>
          <p:cNvPr id="4" name="Text Placeholder 3">
            <a:extLst>
              <a:ext uri="{FF2B5EF4-FFF2-40B4-BE49-F238E27FC236}">
                <a16:creationId xmlns:a16="http://schemas.microsoft.com/office/drawing/2014/main" xmlns="" id="{08F0D827-D1B8-6746-A143-93456D4E5CBB}"/>
              </a:ext>
            </a:extLst>
          </p:cNvPr>
          <p:cNvSpPr>
            <a:spLocks noGrp="1"/>
          </p:cNvSpPr>
          <p:nvPr>
            <p:ph type="body" sz="quarter" idx="4294967295"/>
          </p:nvPr>
        </p:nvSpPr>
        <p:spPr>
          <a:xfrm>
            <a:off x="638628" y="1343025"/>
            <a:ext cx="7590971" cy="2894013"/>
          </a:xfrm>
        </p:spPr>
        <p:txBody>
          <a:bodyPr/>
          <a:lstStyle/>
          <a:p>
            <a:pPr marL="342900" indent="-342900">
              <a:buFont typeface="Wingdings" panose="05000000000000000000" pitchFamily="2" charset="2"/>
              <a:buChar char="§"/>
            </a:pPr>
            <a:r>
              <a:rPr lang="en-US" sz="2400" b="1" dirty="0">
                <a:solidFill>
                  <a:srgbClr val="011F53"/>
                </a:solidFill>
              </a:rPr>
              <a:t>Introduction</a:t>
            </a:r>
          </a:p>
          <a:p>
            <a:pPr marL="342900" indent="-342900">
              <a:buFont typeface="Wingdings" panose="05000000000000000000" pitchFamily="2" charset="2"/>
              <a:buChar char="§"/>
            </a:pPr>
            <a:r>
              <a:rPr lang="en-US" sz="2400" b="1" dirty="0">
                <a:solidFill>
                  <a:srgbClr val="011F53"/>
                </a:solidFill>
              </a:rPr>
              <a:t>Data Standardization</a:t>
            </a:r>
          </a:p>
          <a:p>
            <a:pPr marL="342900" indent="-342900">
              <a:buFont typeface="Wingdings" panose="05000000000000000000" pitchFamily="2" charset="2"/>
              <a:buChar char="§"/>
            </a:pPr>
            <a:r>
              <a:rPr lang="en-US" sz="2400" b="1" dirty="0">
                <a:solidFill>
                  <a:srgbClr val="011F53"/>
                </a:solidFill>
              </a:rPr>
              <a:t>Frequentist SCA</a:t>
            </a:r>
          </a:p>
          <a:p>
            <a:pPr marL="342900" indent="-342900">
              <a:buFont typeface="Wingdings" panose="05000000000000000000" pitchFamily="2" charset="2"/>
              <a:buChar char="§"/>
            </a:pPr>
            <a:r>
              <a:rPr lang="en-US" sz="2400" b="1" dirty="0">
                <a:solidFill>
                  <a:srgbClr val="011F53"/>
                </a:solidFill>
              </a:rPr>
              <a:t>Bayesian SCA</a:t>
            </a:r>
          </a:p>
          <a:p>
            <a:pPr marL="342900" indent="-342900">
              <a:buFont typeface="Wingdings" panose="05000000000000000000" pitchFamily="2" charset="2"/>
              <a:buChar char="§"/>
            </a:pPr>
            <a:r>
              <a:rPr lang="en-US" sz="2400" b="1" dirty="0">
                <a:solidFill>
                  <a:srgbClr val="011F53"/>
                </a:solidFill>
              </a:rPr>
              <a:t>Illustrative Example</a:t>
            </a:r>
          </a:p>
        </p:txBody>
      </p:sp>
    </p:spTree>
    <p:extLst>
      <p:ext uri="{BB962C8B-B14F-4D97-AF65-F5344CB8AC3E}">
        <p14:creationId xmlns:p14="http://schemas.microsoft.com/office/powerpoint/2010/main" val="281303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2D7EC-9C5C-4C36-8E87-0BFBDDA5A9E7}"/>
              </a:ext>
            </a:extLst>
          </p:cNvPr>
          <p:cNvSpPr>
            <a:spLocks noGrp="1"/>
          </p:cNvSpPr>
          <p:nvPr>
            <p:ph type="title"/>
          </p:nvPr>
        </p:nvSpPr>
        <p:spPr>
          <a:xfrm>
            <a:off x="457200" y="342900"/>
            <a:ext cx="8229600" cy="763411"/>
          </a:xfrm>
        </p:spPr>
        <p:txBody>
          <a:bodyPr/>
          <a:lstStyle/>
          <a:p>
            <a:r>
              <a:rPr lang="en-US" dirty="0"/>
              <a:t>Power prior (Ibrahim and Chen, 2000)</a:t>
            </a:r>
          </a:p>
        </p:txBody>
      </p:sp>
      <p:sp>
        <p:nvSpPr>
          <p:cNvPr id="8" name="Text Placeholder 7">
            <a:extLst>
              <a:ext uri="{FF2B5EF4-FFF2-40B4-BE49-F238E27FC236}">
                <a16:creationId xmlns:a16="http://schemas.microsoft.com/office/drawing/2014/main" xmlns="" id="{A4A5B8BA-F7D1-47C6-8CF3-2EA0E1745E7F}"/>
              </a:ext>
            </a:extLst>
          </p:cNvPr>
          <p:cNvSpPr>
            <a:spLocks noGrp="1"/>
          </p:cNvSpPr>
          <p:nvPr>
            <p:ph type="body" sz="quarter" idx="11"/>
          </p:nvPr>
        </p:nvSpPr>
        <p:spPr>
          <a:xfrm>
            <a:off x="457200" y="1117245"/>
            <a:ext cx="8229599" cy="3375733"/>
          </a:xfrm>
        </p:spPr>
        <p:txBody>
          <a:bodyPr/>
          <a:lstStyle/>
          <a:p>
            <a:r>
              <a:rPr lang="en-US" sz="2400" dirty="0">
                <a:solidFill>
                  <a:srgbClr val="002060"/>
                </a:solidFill>
              </a:rPr>
              <a:t>Use historical control data likelihood and </a:t>
            </a:r>
            <a:r>
              <a:rPr lang="en-US" sz="2400" dirty="0" smtClean="0">
                <a:solidFill>
                  <a:srgbClr val="002060"/>
                </a:solidFill>
              </a:rPr>
              <a:t>data </a:t>
            </a:r>
            <a:r>
              <a:rPr lang="en-US" sz="2400" dirty="0">
                <a:solidFill>
                  <a:srgbClr val="002060"/>
                </a:solidFill>
              </a:rPr>
              <a:t>discounting parameter for the historical data, to construct </a:t>
            </a:r>
            <a:r>
              <a:rPr lang="en-US" sz="2400" dirty="0" smtClean="0">
                <a:solidFill>
                  <a:srgbClr val="002060"/>
                </a:solidFill>
              </a:rPr>
              <a:t>a prior </a:t>
            </a:r>
            <a:r>
              <a:rPr lang="en-US" sz="2400" dirty="0">
                <a:solidFill>
                  <a:srgbClr val="002060"/>
                </a:solidFill>
              </a:rPr>
              <a:t>for the </a:t>
            </a:r>
            <a:r>
              <a:rPr lang="en-US" sz="2400" dirty="0" smtClean="0">
                <a:solidFill>
                  <a:srgbClr val="002060"/>
                </a:solidFill>
              </a:rPr>
              <a:t>parameter  </a:t>
            </a:r>
            <a:r>
              <a:rPr lang="en-US" sz="2400" dirty="0">
                <a:solidFill>
                  <a:srgbClr val="002060"/>
                </a:solidFill>
              </a:rPr>
              <a:t>p.</a:t>
            </a:r>
          </a:p>
          <a:p>
            <a:pPr>
              <a:spcBef>
                <a:spcPts val="1200"/>
              </a:spcBef>
            </a:pPr>
            <a:r>
              <a:rPr lang="en-US" sz="2400" i="0" dirty="0">
                <a:solidFill>
                  <a:schemeClr val="tx1">
                    <a:lumMod val="75000"/>
                    <a:lumOff val="25000"/>
                  </a:schemeClr>
                </a:solidFill>
              </a:rPr>
              <a:t>                        π(p| D</a:t>
            </a:r>
            <a:r>
              <a:rPr lang="en-US" sz="2400" i="0" baseline="-25000" dirty="0">
                <a:solidFill>
                  <a:schemeClr val="tx1">
                    <a:lumMod val="75000"/>
                    <a:lumOff val="25000"/>
                  </a:schemeClr>
                </a:solidFill>
              </a:rPr>
              <a:t>0</a:t>
            </a:r>
            <a:r>
              <a:rPr lang="en-US" sz="2400" i="0" dirty="0">
                <a:solidFill>
                  <a:schemeClr val="tx1">
                    <a:lumMod val="75000"/>
                    <a:lumOff val="25000"/>
                  </a:schemeClr>
                </a:solidFill>
              </a:rPr>
              <a:t>, a</a:t>
            </a:r>
            <a:r>
              <a:rPr lang="en-US" sz="2400" i="0" baseline="-25000" dirty="0">
                <a:solidFill>
                  <a:schemeClr val="tx1">
                    <a:lumMod val="75000"/>
                    <a:lumOff val="25000"/>
                  </a:schemeClr>
                </a:solidFill>
              </a:rPr>
              <a:t>0</a:t>
            </a:r>
            <a:r>
              <a:rPr lang="en-US" sz="2400" i="0" dirty="0" smtClean="0">
                <a:solidFill>
                  <a:schemeClr val="tx1">
                    <a:lumMod val="75000"/>
                    <a:lumOff val="25000"/>
                  </a:schemeClr>
                </a:solidFill>
              </a:rPr>
              <a:t>)   </a:t>
            </a:r>
            <a:r>
              <a:rPr lang="el-GR" sz="2400" dirty="0">
                <a:solidFill>
                  <a:schemeClr val="tx1">
                    <a:lumMod val="75000"/>
                    <a:lumOff val="25000"/>
                  </a:schemeClr>
                </a:solidFill>
              </a:rPr>
              <a:t>α</a:t>
            </a:r>
            <a:r>
              <a:rPr lang="en-US" sz="2400" i="0" dirty="0">
                <a:solidFill>
                  <a:schemeClr val="tx1">
                    <a:lumMod val="75000"/>
                    <a:lumOff val="25000"/>
                  </a:schemeClr>
                </a:solidFill>
              </a:rPr>
              <a:t> </a:t>
            </a:r>
            <a:r>
              <a:rPr lang="en-US" sz="2400" i="0" dirty="0" smtClean="0">
                <a:solidFill>
                  <a:schemeClr val="tx1">
                    <a:lumMod val="75000"/>
                    <a:lumOff val="25000"/>
                  </a:schemeClr>
                </a:solidFill>
              </a:rPr>
              <a:t>  </a:t>
            </a:r>
            <a:r>
              <a:rPr lang="en-US" sz="2400" i="0" dirty="0">
                <a:solidFill>
                  <a:schemeClr val="tx1">
                    <a:lumMod val="75000"/>
                    <a:lumOff val="25000"/>
                  </a:schemeClr>
                </a:solidFill>
              </a:rPr>
              <a:t>{[L(p; D</a:t>
            </a:r>
            <a:r>
              <a:rPr lang="en-US" sz="2400" i="0" baseline="-25000" dirty="0">
                <a:solidFill>
                  <a:schemeClr val="tx1">
                    <a:lumMod val="75000"/>
                    <a:lumOff val="25000"/>
                  </a:schemeClr>
                </a:solidFill>
              </a:rPr>
              <a:t>0</a:t>
            </a:r>
            <a:r>
              <a:rPr lang="en-US" sz="2400" i="0" dirty="0" smtClean="0">
                <a:solidFill>
                  <a:schemeClr val="tx1">
                    <a:lumMod val="75000"/>
                    <a:lumOff val="25000"/>
                  </a:schemeClr>
                </a:solidFill>
              </a:rPr>
              <a:t>)]^a</a:t>
            </a:r>
            <a:r>
              <a:rPr lang="en-US" sz="2400" i="0" baseline="-25000" dirty="0" smtClean="0">
                <a:solidFill>
                  <a:schemeClr val="tx1">
                    <a:lumMod val="75000"/>
                    <a:lumOff val="25000"/>
                  </a:schemeClr>
                </a:solidFill>
              </a:rPr>
              <a:t>0</a:t>
            </a:r>
            <a:r>
              <a:rPr lang="en-US" sz="2400" i="0" dirty="0">
                <a:solidFill>
                  <a:schemeClr val="tx1">
                    <a:lumMod val="75000"/>
                    <a:lumOff val="25000"/>
                  </a:schemeClr>
                </a:solidFill>
              </a:rPr>
              <a:t>} × π</a:t>
            </a:r>
            <a:r>
              <a:rPr lang="en-US" sz="2400" i="0" baseline="-25000" dirty="0">
                <a:solidFill>
                  <a:schemeClr val="tx1">
                    <a:lumMod val="75000"/>
                    <a:lumOff val="25000"/>
                  </a:schemeClr>
                </a:solidFill>
              </a:rPr>
              <a:t>0</a:t>
            </a:r>
            <a:r>
              <a:rPr lang="en-US" sz="2400" i="0" dirty="0">
                <a:solidFill>
                  <a:schemeClr val="tx1">
                    <a:lumMod val="75000"/>
                    <a:lumOff val="25000"/>
                  </a:schemeClr>
                </a:solidFill>
              </a:rPr>
              <a:t>(p)</a:t>
            </a:r>
          </a:p>
          <a:p>
            <a:pPr>
              <a:spcBef>
                <a:spcPts val="600"/>
              </a:spcBef>
            </a:pPr>
            <a:r>
              <a:rPr lang="en-US" sz="2400" dirty="0">
                <a:solidFill>
                  <a:schemeClr val="tx1">
                    <a:lumMod val="75000"/>
                    <a:lumOff val="25000"/>
                  </a:schemeClr>
                </a:solidFill>
              </a:rPr>
              <a:t>where</a:t>
            </a:r>
          </a:p>
          <a:p>
            <a:r>
              <a:rPr lang="en-US" i="0" dirty="0">
                <a:solidFill>
                  <a:schemeClr val="tx1">
                    <a:lumMod val="75000"/>
                    <a:lumOff val="25000"/>
                  </a:schemeClr>
                </a:solidFill>
              </a:rPr>
              <a:t>     </a:t>
            </a:r>
            <a:r>
              <a:rPr lang="en-US" sz="2400" i="0" dirty="0">
                <a:solidFill>
                  <a:schemeClr val="tx1">
                    <a:lumMod val="75000"/>
                    <a:lumOff val="25000"/>
                  </a:schemeClr>
                </a:solidFill>
              </a:rPr>
              <a:t>L(p; D</a:t>
            </a:r>
            <a:r>
              <a:rPr lang="en-US" sz="2400" i="0" baseline="-25000" dirty="0">
                <a:solidFill>
                  <a:schemeClr val="tx1">
                    <a:lumMod val="75000"/>
                    <a:lumOff val="25000"/>
                  </a:schemeClr>
                </a:solidFill>
              </a:rPr>
              <a:t>0</a:t>
            </a:r>
            <a:r>
              <a:rPr lang="en-US" sz="2400" i="0" dirty="0">
                <a:solidFill>
                  <a:schemeClr val="tx1">
                    <a:lumMod val="75000"/>
                    <a:lumOff val="25000"/>
                  </a:schemeClr>
                </a:solidFill>
              </a:rPr>
              <a:t>) = </a:t>
            </a:r>
            <a:r>
              <a:rPr lang="en-US" sz="2400" dirty="0">
                <a:solidFill>
                  <a:schemeClr val="tx1">
                    <a:lumMod val="75000"/>
                    <a:lumOff val="25000"/>
                  </a:schemeClr>
                </a:solidFill>
              </a:rPr>
              <a:t>likelihood based on the historical data</a:t>
            </a:r>
          </a:p>
          <a:p>
            <a:r>
              <a:rPr lang="en-US" sz="2400" i="0" dirty="0">
                <a:solidFill>
                  <a:schemeClr val="tx1">
                    <a:lumMod val="75000"/>
                    <a:lumOff val="25000"/>
                  </a:schemeClr>
                </a:solidFill>
              </a:rPr>
              <a:t>     a</a:t>
            </a:r>
            <a:r>
              <a:rPr lang="en-US" sz="2400" i="0" baseline="-25000" dirty="0">
                <a:solidFill>
                  <a:schemeClr val="tx1">
                    <a:lumMod val="75000"/>
                    <a:lumOff val="25000"/>
                  </a:schemeClr>
                </a:solidFill>
              </a:rPr>
              <a:t>0</a:t>
            </a:r>
            <a:r>
              <a:rPr lang="en-US" sz="2400" i="0" dirty="0">
                <a:solidFill>
                  <a:schemeClr val="tx1">
                    <a:lumMod val="75000"/>
                    <a:lumOff val="25000"/>
                  </a:schemeClr>
                </a:solidFill>
              </a:rPr>
              <a:t> = </a:t>
            </a:r>
            <a:r>
              <a:rPr lang="en-US" sz="2400" dirty="0">
                <a:solidFill>
                  <a:schemeClr val="tx1">
                    <a:lumMod val="75000"/>
                    <a:lumOff val="25000"/>
                  </a:schemeClr>
                </a:solidFill>
              </a:rPr>
              <a:t>parameter to discount historical data</a:t>
            </a:r>
            <a:r>
              <a:rPr lang="en-US" sz="2400" i="0" dirty="0">
                <a:solidFill>
                  <a:schemeClr val="tx1">
                    <a:lumMod val="75000"/>
                    <a:lumOff val="25000"/>
                  </a:schemeClr>
                </a:solidFill>
              </a:rPr>
              <a:t>;  0 ≤ a</a:t>
            </a:r>
            <a:r>
              <a:rPr lang="en-US" sz="2400" i="0" baseline="-25000" dirty="0">
                <a:solidFill>
                  <a:schemeClr val="tx1">
                    <a:lumMod val="75000"/>
                    <a:lumOff val="25000"/>
                  </a:schemeClr>
                </a:solidFill>
              </a:rPr>
              <a:t>0 </a:t>
            </a:r>
            <a:r>
              <a:rPr lang="en-US" sz="2400" i="0" dirty="0">
                <a:solidFill>
                  <a:schemeClr val="tx1">
                    <a:lumMod val="75000"/>
                    <a:lumOff val="25000"/>
                  </a:schemeClr>
                </a:solidFill>
              </a:rPr>
              <a:t>≤ 1</a:t>
            </a:r>
          </a:p>
          <a:p>
            <a:r>
              <a:rPr lang="en-US" sz="2400" i="0" dirty="0">
                <a:solidFill>
                  <a:schemeClr val="tx1">
                    <a:lumMod val="75000"/>
                    <a:lumOff val="25000"/>
                  </a:schemeClr>
                </a:solidFill>
              </a:rPr>
              <a:t>     π</a:t>
            </a:r>
            <a:r>
              <a:rPr lang="en-US" sz="2400" i="0" baseline="-25000" dirty="0">
                <a:solidFill>
                  <a:schemeClr val="tx1">
                    <a:lumMod val="75000"/>
                    <a:lumOff val="25000"/>
                  </a:schemeClr>
                </a:solidFill>
              </a:rPr>
              <a:t>0</a:t>
            </a:r>
            <a:r>
              <a:rPr lang="en-US" sz="2400" i="0" dirty="0">
                <a:solidFill>
                  <a:schemeClr val="tx1">
                    <a:lumMod val="75000"/>
                    <a:lumOff val="25000"/>
                  </a:schemeClr>
                </a:solidFill>
              </a:rPr>
              <a:t>(p) = </a:t>
            </a:r>
            <a:r>
              <a:rPr lang="en-US" sz="2400" dirty="0">
                <a:solidFill>
                  <a:schemeClr val="tx1">
                    <a:lumMod val="75000"/>
                    <a:lumOff val="25000"/>
                  </a:schemeClr>
                </a:solidFill>
              </a:rPr>
              <a:t>initial prior for historical data</a:t>
            </a:r>
            <a:endParaRPr lang="en-US" sz="2400" dirty="0"/>
          </a:p>
          <a:p>
            <a:endParaRPr lang="en-US" dirty="0">
              <a:solidFill>
                <a:schemeClr val="tx1">
                  <a:lumMod val="75000"/>
                  <a:lumOff val="25000"/>
                </a:schemeClr>
              </a:solidFill>
              <a:sym typeface="Wingdings" panose="05000000000000000000" pitchFamily="2" charset="2"/>
            </a:endParaRPr>
          </a:p>
          <a:p>
            <a:endParaRPr lang="en-US" dirty="0"/>
          </a:p>
        </p:txBody>
      </p:sp>
      <p:sp>
        <p:nvSpPr>
          <p:cNvPr id="4" name="Text Placeholder 3">
            <a:extLst>
              <a:ext uri="{FF2B5EF4-FFF2-40B4-BE49-F238E27FC236}">
                <a16:creationId xmlns:a16="http://schemas.microsoft.com/office/drawing/2014/main" xmlns="" id="{7B44F078-8A9F-48AA-9180-2798AA1F66C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92597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0F535-D308-4B2A-B51E-7FB93FEE0DAD}"/>
              </a:ext>
            </a:extLst>
          </p:cNvPr>
          <p:cNvSpPr>
            <a:spLocks noGrp="1"/>
          </p:cNvSpPr>
          <p:nvPr>
            <p:ph type="title"/>
          </p:nvPr>
        </p:nvSpPr>
        <p:spPr>
          <a:xfrm>
            <a:off x="457200" y="237973"/>
            <a:ext cx="2377924" cy="1105051"/>
          </a:xfrm>
        </p:spPr>
        <p:txBody>
          <a:bodyPr/>
          <a:lstStyle/>
          <a:p>
            <a:r>
              <a:rPr lang="en-US" dirty="0"/>
              <a:t>Posterior  trade off</a:t>
            </a:r>
          </a:p>
        </p:txBody>
      </p:sp>
      <p:pic>
        <p:nvPicPr>
          <p:cNvPr id="5" name="Picture 4">
            <a:extLst>
              <a:ext uri="{FF2B5EF4-FFF2-40B4-BE49-F238E27FC236}">
                <a16:creationId xmlns:a16="http://schemas.microsoft.com/office/drawing/2014/main" xmlns="" id="{DCE4801A-226B-47B2-AD1E-6417A4E3B5ED}"/>
              </a:ext>
            </a:extLst>
          </p:cNvPr>
          <p:cNvPicPr>
            <a:picLocks noChangeAspect="1"/>
          </p:cNvPicPr>
          <p:nvPr/>
        </p:nvPicPr>
        <p:blipFill>
          <a:blip r:embed="rId3"/>
          <a:stretch>
            <a:fillRect/>
          </a:stretch>
        </p:blipFill>
        <p:spPr>
          <a:xfrm>
            <a:off x="2895449" y="228600"/>
            <a:ext cx="6096000" cy="4572000"/>
          </a:xfrm>
          <a:prstGeom prst="rect">
            <a:avLst/>
          </a:prstGeom>
        </p:spPr>
      </p:pic>
      <p:sp>
        <p:nvSpPr>
          <p:cNvPr id="3" name="Text Placeholder 2">
            <a:extLst>
              <a:ext uri="{FF2B5EF4-FFF2-40B4-BE49-F238E27FC236}">
                <a16:creationId xmlns:a16="http://schemas.microsoft.com/office/drawing/2014/main" xmlns="" id="{E4DB7590-31E4-4FD8-9C48-1E6CE22D0372}"/>
              </a:ext>
            </a:extLst>
          </p:cNvPr>
          <p:cNvSpPr>
            <a:spLocks noGrp="1"/>
          </p:cNvSpPr>
          <p:nvPr>
            <p:ph type="body" sz="quarter" idx="11"/>
          </p:nvPr>
        </p:nvSpPr>
        <p:spPr>
          <a:xfrm>
            <a:off x="396875" y="1343025"/>
            <a:ext cx="2360839" cy="3238627"/>
          </a:xfrm>
        </p:spPr>
        <p:txBody>
          <a:bodyPr/>
          <a:lstStyle/>
          <a:p>
            <a:r>
              <a:rPr lang="en-US" dirty="0">
                <a:solidFill>
                  <a:srgbClr val="0070C0"/>
                </a:solidFill>
              </a:rPr>
              <a:t>Naïve borrowing</a:t>
            </a:r>
          </a:p>
          <a:p>
            <a:r>
              <a:rPr lang="en-US" dirty="0">
                <a:solidFill>
                  <a:srgbClr val="0070C0"/>
                </a:solidFill>
              </a:rPr>
              <a:t>           to</a:t>
            </a:r>
          </a:p>
          <a:p>
            <a:r>
              <a:rPr lang="en-US" dirty="0">
                <a:solidFill>
                  <a:srgbClr val="0070C0"/>
                </a:solidFill>
              </a:rPr>
              <a:t>Incorporation of expert opinion </a:t>
            </a:r>
          </a:p>
          <a:p>
            <a:pPr>
              <a:spcBef>
                <a:spcPts val="0"/>
              </a:spcBef>
            </a:pPr>
            <a:endParaRPr lang="en-US" dirty="0">
              <a:solidFill>
                <a:srgbClr val="002060"/>
              </a:solidFill>
            </a:endParaRPr>
          </a:p>
          <a:p>
            <a:pPr>
              <a:spcBef>
                <a:spcPts val="0"/>
              </a:spcBef>
            </a:pPr>
            <a:r>
              <a:rPr lang="en-US" dirty="0" smtClean="0">
                <a:solidFill>
                  <a:srgbClr val="002060"/>
                </a:solidFill>
              </a:rPr>
              <a:t>Historical control: </a:t>
            </a:r>
            <a:endParaRPr lang="en-US" dirty="0">
              <a:solidFill>
                <a:srgbClr val="002060"/>
              </a:solidFill>
            </a:endParaRPr>
          </a:p>
          <a:p>
            <a:pPr>
              <a:spcBef>
                <a:spcPts val="300"/>
              </a:spcBef>
            </a:pPr>
            <a:r>
              <a:rPr lang="en-US" sz="1800" dirty="0" smtClean="0">
                <a:solidFill>
                  <a:srgbClr val="002060"/>
                </a:solidFill>
              </a:rPr>
              <a:t>   CR </a:t>
            </a:r>
            <a:r>
              <a:rPr lang="en-US" sz="1800" dirty="0">
                <a:solidFill>
                  <a:srgbClr val="002060"/>
                </a:solidFill>
              </a:rPr>
              <a:t>= 0.57; </a:t>
            </a:r>
            <a:r>
              <a:rPr lang="en-US" sz="1800" dirty="0" smtClean="0">
                <a:solidFill>
                  <a:srgbClr val="002060"/>
                </a:solidFill>
              </a:rPr>
              <a:t> n=200</a:t>
            </a:r>
            <a:r>
              <a:rPr lang="en-US" dirty="0" smtClean="0">
                <a:solidFill>
                  <a:srgbClr val="002060"/>
                </a:solidFill>
              </a:rPr>
              <a:t>  </a:t>
            </a:r>
            <a:endParaRPr lang="en-US" dirty="0">
              <a:solidFill>
                <a:srgbClr val="002060"/>
              </a:solidFill>
            </a:endParaRPr>
          </a:p>
          <a:p>
            <a:pPr>
              <a:spcBef>
                <a:spcPts val="1200"/>
              </a:spcBef>
            </a:pPr>
            <a:r>
              <a:rPr lang="en-US" dirty="0" smtClean="0">
                <a:solidFill>
                  <a:srgbClr val="002060"/>
                </a:solidFill>
              </a:rPr>
              <a:t>Current control: </a:t>
            </a:r>
            <a:endParaRPr lang="en-US" dirty="0">
              <a:solidFill>
                <a:srgbClr val="002060"/>
              </a:solidFill>
            </a:endParaRPr>
          </a:p>
          <a:p>
            <a:pPr>
              <a:spcBef>
                <a:spcPts val="300"/>
              </a:spcBef>
            </a:pPr>
            <a:r>
              <a:rPr lang="en-US" sz="1800" dirty="0" smtClean="0">
                <a:solidFill>
                  <a:srgbClr val="002060"/>
                </a:solidFill>
              </a:rPr>
              <a:t>   CR </a:t>
            </a:r>
            <a:r>
              <a:rPr lang="en-US" sz="1800" dirty="0">
                <a:solidFill>
                  <a:srgbClr val="002060"/>
                </a:solidFill>
              </a:rPr>
              <a:t>= </a:t>
            </a:r>
            <a:r>
              <a:rPr lang="en-US" sz="1800" dirty="0" smtClean="0">
                <a:solidFill>
                  <a:srgbClr val="002060"/>
                </a:solidFill>
              </a:rPr>
              <a:t>0.80;  </a:t>
            </a:r>
            <a:r>
              <a:rPr lang="en-US" sz="1800" dirty="0">
                <a:solidFill>
                  <a:srgbClr val="002060"/>
                </a:solidFill>
              </a:rPr>
              <a:t>n=25</a:t>
            </a:r>
            <a:r>
              <a:rPr lang="en-US" dirty="0">
                <a:solidFill>
                  <a:srgbClr val="002060"/>
                </a:solidFill>
              </a:rPr>
              <a:t> </a:t>
            </a:r>
          </a:p>
          <a:p>
            <a:endParaRPr lang="en-US" dirty="0">
              <a:solidFill>
                <a:srgbClr val="0070C0"/>
              </a:solidFill>
            </a:endParaRPr>
          </a:p>
          <a:p>
            <a:endParaRPr lang="en-US" dirty="0"/>
          </a:p>
        </p:txBody>
      </p:sp>
      <p:sp>
        <p:nvSpPr>
          <p:cNvPr id="4" name="Text Placeholder 3">
            <a:extLst>
              <a:ext uri="{FF2B5EF4-FFF2-40B4-BE49-F238E27FC236}">
                <a16:creationId xmlns:a16="http://schemas.microsoft.com/office/drawing/2014/main" xmlns="" id="{D8A68FB7-A22B-4A73-AE47-BC990520AC9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52056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2D7EC-9C5C-4C36-8E87-0BFBDDA5A9E7}"/>
              </a:ext>
            </a:extLst>
          </p:cNvPr>
          <p:cNvSpPr>
            <a:spLocks noGrp="1"/>
          </p:cNvSpPr>
          <p:nvPr>
            <p:ph type="title"/>
          </p:nvPr>
        </p:nvSpPr>
        <p:spPr/>
        <p:txBody>
          <a:bodyPr/>
          <a:lstStyle/>
          <a:p>
            <a:r>
              <a:rPr lang="en-US" dirty="0"/>
              <a:t>Compared to Full and Mixture Posteriors</a:t>
            </a:r>
          </a:p>
        </p:txBody>
      </p:sp>
      <p:sp>
        <p:nvSpPr>
          <p:cNvPr id="8" name="Text Placeholder 7">
            <a:extLst>
              <a:ext uri="{FF2B5EF4-FFF2-40B4-BE49-F238E27FC236}">
                <a16:creationId xmlns:a16="http://schemas.microsoft.com/office/drawing/2014/main" xmlns="" id="{A4A5B8BA-F7D1-47C6-8CF3-2EA0E1745E7F}"/>
              </a:ext>
            </a:extLst>
          </p:cNvPr>
          <p:cNvSpPr>
            <a:spLocks noGrp="1"/>
          </p:cNvSpPr>
          <p:nvPr>
            <p:ph type="body" sz="quarter" idx="11"/>
          </p:nvPr>
        </p:nvSpPr>
        <p:spPr>
          <a:xfrm>
            <a:off x="401278" y="1081588"/>
            <a:ext cx="3406304" cy="3321079"/>
          </a:xfrm>
        </p:spPr>
        <p:txBody>
          <a:bodyPr/>
          <a:lstStyle/>
          <a:p>
            <a:pPr marL="342900" indent="-342900">
              <a:buFont typeface="Wingdings" panose="05000000000000000000" pitchFamily="2" charset="2"/>
              <a:buChar char="§"/>
            </a:pPr>
            <a:r>
              <a:rPr lang="en-US" sz="2200" dirty="0">
                <a:solidFill>
                  <a:srgbClr val="002060"/>
                </a:solidFill>
              </a:rPr>
              <a:t>Borrowing full information from the historical data</a:t>
            </a:r>
          </a:p>
          <a:p>
            <a:pPr marL="342900" indent="-342900">
              <a:buFont typeface="Wingdings" panose="05000000000000000000" pitchFamily="2" charset="2"/>
              <a:buChar char="§"/>
            </a:pPr>
            <a:r>
              <a:rPr lang="en-US" sz="2200" dirty="0">
                <a:solidFill>
                  <a:srgbClr val="002060"/>
                </a:solidFill>
              </a:rPr>
              <a:t>Mixture of 50% borrowed historical data and 50% uniform prior</a:t>
            </a:r>
          </a:p>
          <a:p>
            <a:pPr marL="342900" indent="-342900">
              <a:buFont typeface="Wingdings" panose="05000000000000000000" pitchFamily="2" charset="2"/>
              <a:buChar char="§"/>
            </a:pPr>
            <a:r>
              <a:rPr lang="en-US" sz="2200" dirty="0">
                <a:solidFill>
                  <a:srgbClr val="002060"/>
                </a:solidFill>
              </a:rPr>
              <a:t>Discounting historical data with </a:t>
            </a:r>
            <a:r>
              <a:rPr lang="en-US" sz="2200" i="0" dirty="0">
                <a:solidFill>
                  <a:srgbClr val="002060"/>
                </a:solidFill>
              </a:rPr>
              <a:t>a</a:t>
            </a:r>
            <a:r>
              <a:rPr lang="en-US" sz="2200" i="0" baseline="-25000" dirty="0">
                <a:solidFill>
                  <a:srgbClr val="002060"/>
                </a:solidFill>
              </a:rPr>
              <a:t>0</a:t>
            </a:r>
            <a:r>
              <a:rPr lang="en-US" sz="2200" i="0" dirty="0">
                <a:solidFill>
                  <a:srgbClr val="002060"/>
                </a:solidFill>
              </a:rPr>
              <a:t> = 0.50</a:t>
            </a:r>
            <a:endParaRPr lang="en-US" sz="2200" dirty="0">
              <a:solidFill>
                <a:srgbClr val="002060"/>
              </a:solidFill>
            </a:endParaRPr>
          </a:p>
          <a:p>
            <a:r>
              <a:rPr lang="en-US" dirty="0">
                <a:solidFill>
                  <a:schemeClr val="tx1">
                    <a:lumMod val="75000"/>
                    <a:lumOff val="25000"/>
                  </a:schemeClr>
                </a:solidFill>
              </a:rPr>
              <a:t> </a:t>
            </a:r>
            <a:endParaRPr lang="en-US" dirty="0"/>
          </a:p>
        </p:txBody>
      </p:sp>
      <p:sp>
        <p:nvSpPr>
          <p:cNvPr id="4" name="Text Placeholder 3">
            <a:extLst>
              <a:ext uri="{FF2B5EF4-FFF2-40B4-BE49-F238E27FC236}">
                <a16:creationId xmlns:a16="http://schemas.microsoft.com/office/drawing/2014/main" xmlns="" id="{7B44F078-8A9F-48AA-9180-2798AA1F66C9}"/>
              </a:ext>
            </a:extLst>
          </p:cNvPr>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xmlns="" id="{130AEA84-0C42-430B-8E01-0ACCF240D02D}"/>
              </a:ext>
            </a:extLst>
          </p:cNvPr>
          <p:cNvPicPr>
            <a:picLocks noChangeAspect="1"/>
          </p:cNvPicPr>
          <p:nvPr/>
        </p:nvPicPr>
        <p:blipFill>
          <a:blip r:embed="rId2"/>
          <a:stretch>
            <a:fillRect/>
          </a:stretch>
        </p:blipFill>
        <p:spPr>
          <a:xfrm>
            <a:off x="3904342" y="992263"/>
            <a:ext cx="5135235" cy="3851426"/>
          </a:xfrm>
          <a:prstGeom prst="rect">
            <a:avLst/>
          </a:prstGeom>
        </p:spPr>
      </p:pic>
    </p:spTree>
    <p:extLst>
      <p:ext uri="{BB962C8B-B14F-4D97-AF65-F5344CB8AC3E}">
        <p14:creationId xmlns:p14="http://schemas.microsoft.com/office/powerpoint/2010/main" val="1576551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997" y="804612"/>
            <a:ext cx="3166962" cy="400302"/>
          </a:xfrm>
          <a:prstGeom prst="rect">
            <a:avLst/>
          </a:prstGeom>
          <a:noFill/>
        </p:spPr>
        <p:txBody>
          <a:bodyPr wrap="square" rtlCol="0">
            <a:spAutoFit/>
          </a:bodyPr>
          <a:lstStyle/>
          <a:p>
            <a:pPr>
              <a:lnSpc>
                <a:spcPct val="70000"/>
              </a:lnSpc>
            </a:pPr>
            <a:r>
              <a:rPr lang="en-US" sz="2800" b="1" spc="-150" dirty="0">
                <a:solidFill>
                  <a:srgbClr val="B7D108"/>
                </a:solidFill>
                <a:latin typeface="Arial"/>
                <a:cs typeface="Arial"/>
              </a:rPr>
              <a:t>Bayesian SCA</a:t>
            </a:r>
          </a:p>
        </p:txBody>
      </p:sp>
      <p:cxnSp>
        <p:nvCxnSpPr>
          <p:cNvPr id="5" name="Straight Connector 4"/>
          <p:cNvCxnSpPr/>
          <p:nvPr/>
        </p:nvCxnSpPr>
        <p:spPr>
          <a:xfrm>
            <a:off x="525664" y="1391636"/>
            <a:ext cx="0" cy="3108960"/>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614997" y="1370383"/>
            <a:ext cx="4273342" cy="3293209"/>
          </a:xfrm>
          <a:prstGeom prst="rect">
            <a:avLst/>
          </a:prstGeom>
          <a:noFill/>
        </p:spPr>
        <p:txBody>
          <a:bodyPr wrap="square" rtlCol="0">
            <a:spAutoFit/>
          </a:bodyPr>
          <a:lstStyle/>
          <a:p>
            <a:r>
              <a:rPr lang="en-US" sz="2200" b="1" spc="-100" dirty="0">
                <a:solidFill>
                  <a:srgbClr val="000000"/>
                </a:solidFill>
                <a:latin typeface="Arial" panose="020B0604020202020204" pitchFamily="34" charset="0"/>
                <a:cs typeface="Arial" panose="020B0604020202020204" pitchFamily="34" charset="0"/>
              </a:rPr>
              <a:t>Incorporates both </a:t>
            </a:r>
            <a:r>
              <a:rPr lang="en-US" sz="2200" b="1" spc="-100" dirty="0">
                <a:solidFill>
                  <a:srgbClr val="139690"/>
                </a:solidFill>
                <a:latin typeface="Arial" panose="020B0604020202020204" pitchFamily="34" charset="0"/>
                <a:cs typeface="Arial" panose="020B0604020202020204" pitchFamily="34" charset="0"/>
              </a:rPr>
              <a:t>historical clinical trial data </a:t>
            </a:r>
            <a:r>
              <a:rPr lang="en-US" sz="2200" b="1" spc="-100" dirty="0">
                <a:solidFill>
                  <a:srgbClr val="000000"/>
                </a:solidFill>
                <a:latin typeface="Arial" panose="020B0604020202020204" pitchFamily="34" charset="0"/>
                <a:cs typeface="Arial" panose="020B0604020202020204" pitchFamily="34" charset="0"/>
              </a:rPr>
              <a:t>and </a:t>
            </a:r>
            <a:r>
              <a:rPr lang="en-US" sz="2200" b="1" spc="-100" dirty="0">
                <a:solidFill>
                  <a:srgbClr val="139690"/>
                </a:solidFill>
                <a:latin typeface="Arial" panose="020B0604020202020204" pitchFamily="34" charset="0"/>
                <a:cs typeface="Arial" panose="020B0604020202020204" pitchFamily="34" charset="0"/>
              </a:rPr>
              <a:t>expert opinion</a:t>
            </a:r>
          </a:p>
          <a:p>
            <a:endParaRPr lang="en-US" sz="1200" b="1" spc="-100" dirty="0">
              <a:solidFill>
                <a:srgbClr val="17B5AD"/>
              </a:solidFill>
              <a:latin typeface="Arial" panose="020B0604020202020204" pitchFamily="34" charset="0"/>
              <a:cs typeface="Arial" panose="020B0604020202020204" pitchFamily="34" charset="0"/>
            </a:endParaRPr>
          </a:p>
          <a:p>
            <a:r>
              <a:rPr lang="en-US" sz="2200" b="1" spc="-100" dirty="0">
                <a:solidFill>
                  <a:srgbClr val="000000"/>
                </a:solidFill>
                <a:latin typeface="Arial" panose="020B0604020202020204" pitchFamily="34" charset="0"/>
                <a:cs typeface="Arial" panose="020B0604020202020204" pitchFamily="34" charset="0"/>
              </a:rPr>
              <a:t>Can incorporate </a:t>
            </a:r>
            <a:r>
              <a:rPr lang="en-US" sz="2200" b="1" spc="-100" dirty="0">
                <a:solidFill>
                  <a:srgbClr val="139690"/>
                </a:solidFill>
                <a:latin typeface="Arial" panose="020B0604020202020204" pitchFamily="34" charset="0"/>
                <a:cs typeface="Arial" panose="020B0604020202020204" pitchFamily="34" charset="0"/>
              </a:rPr>
              <a:t>any amount </a:t>
            </a:r>
            <a:r>
              <a:rPr lang="en-US" sz="2200" b="1" spc="-100" dirty="0">
                <a:solidFill>
                  <a:srgbClr val="000000"/>
                </a:solidFill>
                <a:latin typeface="Arial" panose="020B0604020202020204" pitchFamily="34" charset="0"/>
                <a:cs typeface="Arial" panose="020B0604020202020204" pitchFamily="34" charset="0"/>
              </a:rPr>
              <a:t>of historical data – even a small amount</a:t>
            </a:r>
          </a:p>
          <a:p>
            <a:endParaRPr lang="en-US" sz="1200" b="1" spc="-100" dirty="0">
              <a:solidFill>
                <a:srgbClr val="000000"/>
              </a:solidFill>
              <a:latin typeface="Arial" panose="020B0604020202020204" pitchFamily="34" charset="0"/>
              <a:cs typeface="Arial" panose="020B0604020202020204" pitchFamily="34" charset="0"/>
            </a:endParaRPr>
          </a:p>
          <a:p>
            <a:r>
              <a:rPr lang="en-US" sz="2200" b="1" spc="-100" dirty="0">
                <a:solidFill>
                  <a:srgbClr val="000000"/>
                </a:solidFill>
                <a:latin typeface="Arial" panose="020B0604020202020204" pitchFamily="34" charset="0"/>
                <a:cs typeface="Arial" panose="020B0604020202020204" pitchFamily="34" charset="0"/>
              </a:rPr>
              <a:t>Can be </a:t>
            </a:r>
            <a:r>
              <a:rPr lang="en-US" sz="2200" b="1" spc="-100" dirty="0">
                <a:solidFill>
                  <a:srgbClr val="139690"/>
                </a:solidFill>
                <a:latin typeface="Arial" panose="020B0604020202020204" pitchFamily="34" charset="0"/>
                <a:cs typeface="Arial" panose="020B0604020202020204" pitchFamily="34" charset="0"/>
              </a:rPr>
              <a:t>computationally challenging</a:t>
            </a:r>
          </a:p>
          <a:p>
            <a:endParaRPr lang="en-US" sz="800" b="1" spc="-100" dirty="0">
              <a:solidFill>
                <a:srgbClr val="139690"/>
              </a:solidFill>
              <a:latin typeface="Arial"/>
              <a:cs typeface="Arial"/>
            </a:endParaRPr>
          </a:p>
        </p:txBody>
      </p:sp>
      <p:sp>
        <p:nvSpPr>
          <p:cNvPr id="7" name="TextBox 6"/>
          <p:cNvSpPr txBox="1"/>
          <p:nvPr/>
        </p:nvSpPr>
        <p:spPr>
          <a:xfrm>
            <a:off x="5131239" y="804612"/>
            <a:ext cx="3338277" cy="400302"/>
          </a:xfrm>
          <a:prstGeom prst="rect">
            <a:avLst/>
          </a:prstGeom>
          <a:noFill/>
        </p:spPr>
        <p:txBody>
          <a:bodyPr wrap="square" rtlCol="0">
            <a:spAutoFit/>
          </a:bodyPr>
          <a:lstStyle/>
          <a:p>
            <a:pPr>
              <a:lnSpc>
                <a:spcPct val="70000"/>
              </a:lnSpc>
            </a:pPr>
            <a:r>
              <a:rPr lang="en-US" sz="2800" b="1" spc="-150" dirty="0">
                <a:solidFill>
                  <a:srgbClr val="B7D108"/>
                </a:solidFill>
                <a:latin typeface="Arial"/>
                <a:cs typeface="Arial"/>
              </a:rPr>
              <a:t>Frequentist SCA</a:t>
            </a:r>
          </a:p>
        </p:txBody>
      </p:sp>
      <p:cxnSp>
        <p:nvCxnSpPr>
          <p:cNvPr id="8" name="Straight Connector 7"/>
          <p:cNvCxnSpPr/>
          <p:nvPr/>
        </p:nvCxnSpPr>
        <p:spPr>
          <a:xfrm>
            <a:off x="4888339" y="1391636"/>
            <a:ext cx="0" cy="3108960"/>
          </a:xfrm>
          <a:prstGeom prst="line">
            <a:avLst/>
          </a:prstGeom>
          <a:ln w="3175" cmpd="sng">
            <a:solidFill>
              <a:srgbClr val="B7D108"/>
            </a:solidFill>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5131239" y="1352799"/>
            <a:ext cx="3766575" cy="3237809"/>
          </a:xfrm>
          <a:prstGeom prst="rect">
            <a:avLst/>
          </a:prstGeom>
          <a:noFill/>
        </p:spPr>
        <p:txBody>
          <a:bodyPr wrap="square" rtlCol="0">
            <a:spAutoFit/>
          </a:bodyPr>
          <a:lstStyle/>
          <a:p>
            <a:r>
              <a:rPr lang="en-US" sz="2200" b="1" spc="-100" dirty="0">
                <a:solidFill>
                  <a:srgbClr val="000000"/>
                </a:solidFill>
                <a:latin typeface="Arial" panose="020B0604020202020204" pitchFamily="34" charset="0"/>
                <a:cs typeface="Arial" panose="020B0604020202020204" pitchFamily="34" charset="0"/>
              </a:rPr>
              <a:t>Incorporates </a:t>
            </a:r>
            <a:r>
              <a:rPr lang="en-US" sz="2200" b="1" spc="-100" dirty="0">
                <a:solidFill>
                  <a:srgbClr val="139690"/>
                </a:solidFill>
                <a:latin typeface="Arial" panose="020B0604020202020204" pitchFamily="34" charset="0"/>
                <a:cs typeface="Arial" panose="020B0604020202020204" pitchFamily="34" charset="0"/>
              </a:rPr>
              <a:t>historical clinical trial data </a:t>
            </a:r>
          </a:p>
          <a:p>
            <a:endParaRPr lang="en-US" sz="2000" b="1" spc="-100" dirty="0" smtClean="0">
              <a:solidFill>
                <a:srgbClr val="17B5AD"/>
              </a:solidFill>
              <a:latin typeface="Arial" panose="020B0604020202020204" pitchFamily="34" charset="0"/>
              <a:cs typeface="Arial" panose="020B0604020202020204" pitchFamily="34" charset="0"/>
            </a:endParaRPr>
          </a:p>
          <a:p>
            <a:endParaRPr lang="en-US" sz="1200" b="1" spc="-100" dirty="0">
              <a:solidFill>
                <a:srgbClr val="17B5AD"/>
              </a:solidFill>
              <a:latin typeface="Arial" panose="020B0604020202020204" pitchFamily="34" charset="0"/>
              <a:cs typeface="Arial" panose="020B0604020202020204" pitchFamily="34" charset="0"/>
            </a:endParaRPr>
          </a:p>
          <a:p>
            <a:r>
              <a:rPr lang="en-US" sz="2200" b="1" spc="-100" dirty="0">
                <a:solidFill>
                  <a:srgbClr val="000000"/>
                </a:solidFill>
                <a:latin typeface="Arial" panose="020B0604020202020204" pitchFamily="34" charset="0"/>
                <a:cs typeface="Arial" panose="020B0604020202020204" pitchFamily="34" charset="0"/>
              </a:rPr>
              <a:t>Generally requires availability of  a </a:t>
            </a:r>
            <a:r>
              <a:rPr lang="en-US" sz="2200" b="1" spc="-100" dirty="0">
                <a:solidFill>
                  <a:srgbClr val="139690"/>
                </a:solidFill>
                <a:latin typeface="Arial" panose="020B0604020202020204" pitchFamily="34" charset="0"/>
                <a:cs typeface="Arial" panose="020B0604020202020204" pitchFamily="34" charset="0"/>
              </a:rPr>
              <a:t>large amount </a:t>
            </a:r>
            <a:r>
              <a:rPr lang="en-US" sz="2200" b="1" spc="-100" dirty="0">
                <a:solidFill>
                  <a:srgbClr val="000000"/>
                </a:solidFill>
                <a:latin typeface="Arial" panose="020B0604020202020204" pitchFamily="34" charset="0"/>
                <a:cs typeface="Arial" panose="020B0604020202020204" pitchFamily="34" charset="0"/>
              </a:rPr>
              <a:t>of historical data</a:t>
            </a:r>
          </a:p>
          <a:p>
            <a:endParaRPr lang="en-US" sz="1200" b="1" spc="-100" dirty="0">
              <a:solidFill>
                <a:srgbClr val="000000"/>
              </a:solidFill>
              <a:latin typeface="Arial" panose="020B0604020202020204" pitchFamily="34" charset="0"/>
              <a:cs typeface="Arial" panose="020B0604020202020204" pitchFamily="34" charset="0"/>
            </a:endParaRPr>
          </a:p>
          <a:p>
            <a:r>
              <a:rPr lang="en-US" sz="2200" b="1" spc="-100" dirty="0">
                <a:solidFill>
                  <a:srgbClr val="139690"/>
                </a:solidFill>
                <a:latin typeface="Arial" panose="020B0604020202020204" pitchFamily="34" charset="0"/>
                <a:cs typeface="Arial" panose="020B0604020202020204" pitchFamily="34" charset="0"/>
              </a:rPr>
              <a:t>Computationally straightforward</a:t>
            </a:r>
          </a:p>
          <a:p>
            <a:pPr>
              <a:lnSpc>
                <a:spcPct val="80000"/>
              </a:lnSpc>
            </a:pPr>
            <a:endParaRPr lang="en-US" sz="800" b="1" spc="-100" dirty="0">
              <a:solidFill>
                <a:srgbClr val="139690"/>
              </a:solidFill>
              <a:latin typeface="Arial"/>
              <a:cs typeface="Arial"/>
            </a:endParaRPr>
          </a:p>
        </p:txBody>
      </p:sp>
      <p:sp>
        <p:nvSpPr>
          <p:cNvPr id="10" name="TextBox 9"/>
          <p:cNvSpPr txBox="1"/>
          <p:nvPr/>
        </p:nvSpPr>
        <p:spPr>
          <a:xfrm>
            <a:off x="1051561" y="235405"/>
            <a:ext cx="7006585" cy="486287"/>
          </a:xfrm>
          <a:prstGeom prst="rect">
            <a:avLst/>
          </a:prstGeom>
          <a:noFill/>
        </p:spPr>
        <p:txBody>
          <a:bodyPr wrap="square" rtlCol="0">
            <a:spAutoFit/>
          </a:bodyPr>
          <a:lstStyle/>
          <a:p>
            <a:pPr algn="ctr">
              <a:lnSpc>
                <a:spcPct val="80000"/>
              </a:lnSpc>
            </a:pPr>
            <a:r>
              <a:rPr lang="en-US" sz="3200" b="1" dirty="0">
                <a:solidFill>
                  <a:srgbClr val="00193F"/>
                </a:solidFill>
                <a:latin typeface="Arial" panose="020B0604020202020204" pitchFamily="34" charset="0"/>
                <a:cs typeface="Arial" panose="020B0604020202020204" pitchFamily="34" charset="0"/>
              </a:rPr>
              <a:t>Key Distinguishing Features</a:t>
            </a:r>
          </a:p>
        </p:txBody>
      </p:sp>
    </p:spTree>
    <p:extLst>
      <p:ext uri="{BB962C8B-B14F-4D97-AF65-F5344CB8AC3E}">
        <p14:creationId xmlns:p14="http://schemas.microsoft.com/office/powerpoint/2010/main" val="4119571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E7248A9-C848-D148-A4D6-87B82A0E9637}"/>
              </a:ext>
            </a:extLst>
          </p:cNvPr>
          <p:cNvSpPr>
            <a:spLocks noGrp="1"/>
          </p:cNvSpPr>
          <p:nvPr>
            <p:ph type="title" idx="4294967295"/>
          </p:nvPr>
        </p:nvSpPr>
        <p:spPr>
          <a:xfrm>
            <a:off x="701524" y="477836"/>
            <a:ext cx="8229600" cy="673631"/>
          </a:xfrm>
        </p:spPr>
        <p:txBody>
          <a:bodyPr/>
          <a:lstStyle/>
          <a:p>
            <a:r>
              <a:rPr lang="en-US" dirty="0"/>
              <a:t>Concluding Remarks</a:t>
            </a:r>
          </a:p>
        </p:txBody>
      </p:sp>
      <p:sp>
        <p:nvSpPr>
          <p:cNvPr id="4" name="Text Placeholder 3">
            <a:extLst>
              <a:ext uri="{FF2B5EF4-FFF2-40B4-BE49-F238E27FC236}">
                <a16:creationId xmlns:a16="http://schemas.microsoft.com/office/drawing/2014/main" xmlns="" id="{08F0D827-D1B8-6746-A143-93456D4E5CBB}"/>
              </a:ext>
            </a:extLst>
          </p:cNvPr>
          <p:cNvSpPr>
            <a:spLocks noGrp="1"/>
          </p:cNvSpPr>
          <p:nvPr>
            <p:ph type="body" sz="quarter" idx="4294967295"/>
          </p:nvPr>
        </p:nvSpPr>
        <p:spPr>
          <a:xfrm>
            <a:off x="525738" y="1117245"/>
            <a:ext cx="8053816" cy="3590222"/>
          </a:xfrm>
        </p:spPr>
        <p:txBody>
          <a:bodyPr/>
          <a:lstStyle/>
          <a:p>
            <a:pPr marL="342900" indent="-342900">
              <a:spcBef>
                <a:spcPts val="0"/>
              </a:spcBef>
              <a:buFont typeface="Wingdings" panose="05000000000000000000" pitchFamily="2" charset="2"/>
              <a:buChar char="§"/>
            </a:pPr>
            <a:r>
              <a:rPr lang="en-US" sz="2400" b="1" dirty="0">
                <a:solidFill>
                  <a:srgbClr val="011F53"/>
                </a:solidFill>
              </a:rPr>
              <a:t>SCAs present the opportunity to factor historical information </a:t>
            </a:r>
            <a:r>
              <a:rPr lang="en-US" sz="2400" b="1" dirty="0" smtClean="0">
                <a:solidFill>
                  <a:srgbClr val="011F53"/>
                </a:solidFill>
              </a:rPr>
              <a:t>into </a:t>
            </a:r>
            <a:r>
              <a:rPr lang="en-US" sz="2400" b="1" dirty="0">
                <a:solidFill>
                  <a:srgbClr val="011F53"/>
                </a:solidFill>
              </a:rPr>
              <a:t>the current trial</a:t>
            </a:r>
          </a:p>
          <a:p>
            <a:pPr marL="342900" indent="-342900">
              <a:spcBef>
                <a:spcPts val="0"/>
              </a:spcBef>
              <a:buFont typeface="Wingdings" panose="05000000000000000000" pitchFamily="2" charset="2"/>
              <a:buChar char="§"/>
            </a:pPr>
            <a:endParaRPr lang="en-US" sz="1200" b="1" dirty="0">
              <a:solidFill>
                <a:srgbClr val="011F53"/>
              </a:solidFill>
            </a:endParaRPr>
          </a:p>
          <a:p>
            <a:pPr marL="342900" indent="-342900">
              <a:spcBef>
                <a:spcPts val="0"/>
              </a:spcBef>
              <a:buFont typeface="Wingdings" panose="05000000000000000000" pitchFamily="2" charset="2"/>
              <a:buChar char="§"/>
            </a:pPr>
            <a:r>
              <a:rPr lang="en-US" sz="2400" b="1" dirty="0">
                <a:solidFill>
                  <a:srgbClr val="011F53"/>
                </a:solidFill>
              </a:rPr>
              <a:t>Historical control data should be carefully selected – all stakeholders must be in agreement on the choice</a:t>
            </a:r>
          </a:p>
          <a:p>
            <a:pPr marL="342900" indent="-342900">
              <a:spcBef>
                <a:spcPts val="0"/>
              </a:spcBef>
              <a:buFont typeface="Wingdings" panose="05000000000000000000" pitchFamily="2" charset="2"/>
              <a:buChar char="§"/>
            </a:pPr>
            <a:endParaRPr lang="en-US" sz="1200" b="1" dirty="0">
              <a:solidFill>
                <a:srgbClr val="011F53"/>
              </a:solidFill>
            </a:endParaRPr>
          </a:p>
          <a:p>
            <a:pPr marL="342900" indent="-342900">
              <a:spcBef>
                <a:spcPts val="0"/>
              </a:spcBef>
              <a:buFont typeface="Wingdings" panose="05000000000000000000" pitchFamily="2" charset="2"/>
              <a:buChar char="§"/>
            </a:pPr>
            <a:r>
              <a:rPr lang="en-US" sz="2400" b="1" dirty="0">
                <a:solidFill>
                  <a:schemeClr val="tx1"/>
                </a:solidFill>
              </a:rPr>
              <a:t>Should available historical data on the control arm be completely ignored, or </a:t>
            </a:r>
            <a:r>
              <a:rPr lang="en-US" sz="2400" b="1" dirty="0">
                <a:solidFill>
                  <a:srgbClr val="C9025A"/>
                </a:solidFill>
              </a:rPr>
              <a:t>should decisions be made in light of </a:t>
            </a:r>
            <a:r>
              <a:rPr lang="en-US" sz="2400" b="1" u="sng" dirty="0">
                <a:solidFill>
                  <a:srgbClr val="C9025A"/>
                </a:solidFill>
              </a:rPr>
              <a:t>all</a:t>
            </a:r>
            <a:r>
              <a:rPr lang="en-US" sz="2400" b="1" dirty="0">
                <a:solidFill>
                  <a:srgbClr val="C9025A"/>
                </a:solidFill>
              </a:rPr>
              <a:t> available data?</a:t>
            </a:r>
          </a:p>
        </p:txBody>
      </p:sp>
    </p:spTree>
    <p:extLst>
      <p:ext uri="{BB962C8B-B14F-4D97-AF65-F5344CB8AC3E}">
        <p14:creationId xmlns:p14="http://schemas.microsoft.com/office/powerpoint/2010/main" val="116443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10754-3F01-4BD8-B977-95F960D27B5E}"/>
              </a:ext>
            </a:extLst>
          </p:cNvPr>
          <p:cNvSpPr>
            <a:spLocks noGrp="1"/>
          </p:cNvSpPr>
          <p:nvPr>
            <p:ph type="title"/>
          </p:nvPr>
        </p:nvSpPr>
        <p:spPr/>
        <p:txBody>
          <a:bodyPr/>
          <a:lstStyle/>
          <a:p>
            <a:r>
              <a:rPr lang="en-US" dirty="0"/>
              <a:t>RCT as the Gold Standard</a:t>
            </a:r>
          </a:p>
        </p:txBody>
      </p:sp>
      <p:sp>
        <p:nvSpPr>
          <p:cNvPr id="4" name="Text Placeholder 3">
            <a:extLst>
              <a:ext uri="{FF2B5EF4-FFF2-40B4-BE49-F238E27FC236}">
                <a16:creationId xmlns:a16="http://schemas.microsoft.com/office/drawing/2014/main" xmlns="" id="{664B7273-D363-48D8-A809-5824E3D6F8FC}"/>
              </a:ext>
            </a:extLst>
          </p:cNvPr>
          <p:cNvSpPr>
            <a:spLocks noGrp="1"/>
          </p:cNvSpPr>
          <p:nvPr>
            <p:ph type="body" sz="quarter" idx="12"/>
          </p:nvPr>
        </p:nvSpPr>
        <p:spPr/>
        <p:txBody>
          <a:bodyPr/>
          <a:lstStyle/>
          <a:p>
            <a:endParaRPr lang="en-US" dirty="0"/>
          </a:p>
        </p:txBody>
      </p:sp>
      <p:sp>
        <p:nvSpPr>
          <p:cNvPr id="5" name="Rectangle: Rounded Corners 4">
            <a:extLst>
              <a:ext uri="{FF2B5EF4-FFF2-40B4-BE49-F238E27FC236}">
                <a16:creationId xmlns:a16="http://schemas.microsoft.com/office/drawing/2014/main" xmlns="" id="{AD464E0F-B7BE-464B-8040-31F8FD0E1A30}"/>
              </a:ext>
            </a:extLst>
          </p:cNvPr>
          <p:cNvSpPr/>
          <p:nvPr/>
        </p:nvSpPr>
        <p:spPr>
          <a:xfrm>
            <a:off x="457200" y="1314852"/>
            <a:ext cx="4709886" cy="1256897"/>
          </a:xfrm>
          <a:prstGeom prst="roundRect">
            <a:avLst/>
          </a:prstGeom>
          <a:solidFill>
            <a:schemeClr val="bg1"/>
          </a:solidFill>
          <a:ln>
            <a:solidFill>
              <a:srgbClr val="C9025A"/>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solidFill>
                  <a:srgbClr val="00193F"/>
                </a:solidFill>
              </a:rPr>
              <a:t>RCTs require a certain number of patients be enrolled in treatment and control arms</a:t>
            </a:r>
          </a:p>
          <a:p>
            <a:pPr algn="ctr"/>
            <a:endParaRPr lang="en-US" dirty="0"/>
          </a:p>
        </p:txBody>
      </p:sp>
      <p:graphicFrame>
        <p:nvGraphicFramePr>
          <p:cNvPr id="9" name="Diagram 8">
            <a:extLst>
              <a:ext uri="{FF2B5EF4-FFF2-40B4-BE49-F238E27FC236}">
                <a16:creationId xmlns:a16="http://schemas.microsoft.com/office/drawing/2014/main" xmlns="" id="{DD7066D1-95CD-4A16-8CA2-B587442C304D}"/>
              </a:ext>
            </a:extLst>
          </p:cNvPr>
          <p:cNvGraphicFramePr/>
          <p:nvPr>
            <p:extLst>
              <p:ext uri="{D42A27DB-BD31-4B8C-83A1-F6EECF244321}">
                <p14:modId xmlns:p14="http://schemas.microsoft.com/office/powerpoint/2010/main" val="2678732778"/>
              </p:ext>
            </p:extLst>
          </p:nvPr>
        </p:nvGraphicFramePr>
        <p:xfrm>
          <a:off x="4257524" y="1343024"/>
          <a:ext cx="4429276" cy="2922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xmlns="" id="{570E79FC-985E-42DA-9855-E6F44046327B}"/>
              </a:ext>
            </a:extLst>
          </p:cNvPr>
          <p:cNvSpPr/>
          <p:nvPr/>
        </p:nvSpPr>
        <p:spPr>
          <a:xfrm>
            <a:off x="512837" y="2888192"/>
            <a:ext cx="3744687" cy="1519891"/>
          </a:xfrm>
          <a:prstGeom prst="roundRect">
            <a:avLst/>
          </a:prstGeom>
          <a:no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Getting the objective number of patients to enroll in the control arm can pose ethical and/or operational challenges.</a:t>
            </a:r>
          </a:p>
        </p:txBody>
      </p:sp>
    </p:spTree>
    <p:extLst>
      <p:ext uri="{BB962C8B-B14F-4D97-AF65-F5344CB8AC3E}">
        <p14:creationId xmlns:p14="http://schemas.microsoft.com/office/powerpoint/2010/main" val="184605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3" cstate="print">
            <a:alphaModFix amt="5000"/>
            <a:extLst>
              <a:ext uri="{28A0092B-C50C-407E-A947-70E740481C1C}">
                <a14:useLocalDpi xmlns:a14="http://schemas.microsoft.com/office/drawing/2010/main"/>
              </a:ext>
            </a:extLst>
          </a:blip>
          <a:srcRect t="5181"/>
          <a:stretch/>
        </p:blipFill>
        <p:spPr>
          <a:xfrm flipV="1">
            <a:off x="-8128" y="30596"/>
            <a:ext cx="9152128" cy="4881325"/>
          </a:xfrm>
          <a:prstGeom prst="rect">
            <a:avLst/>
          </a:prstGeom>
        </p:spPr>
      </p:pic>
      <p:sp>
        <p:nvSpPr>
          <p:cNvPr id="7" name="TextBox 6"/>
          <p:cNvSpPr txBox="1"/>
          <p:nvPr/>
        </p:nvSpPr>
        <p:spPr>
          <a:xfrm>
            <a:off x="476240" y="1017472"/>
            <a:ext cx="6381760" cy="3108543"/>
          </a:xfrm>
          <a:prstGeom prst="rect">
            <a:avLst/>
          </a:prstGeom>
          <a:noFill/>
        </p:spPr>
        <p:txBody>
          <a:bodyPr wrap="square" rtlCol="0" anchor="ctr" anchorCtr="0">
            <a:spAutoFit/>
          </a:bodyPr>
          <a:lstStyle/>
          <a:p>
            <a:r>
              <a:rPr lang="en-US" sz="2800" b="1" spc="-150" dirty="0">
                <a:solidFill>
                  <a:srgbClr val="000000"/>
                </a:solidFill>
                <a:latin typeface="Arial"/>
                <a:cs typeface="Arial"/>
              </a:rPr>
              <a:t>A </a:t>
            </a:r>
            <a:r>
              <a:rPr lang="en-US" sz="2800" b="1" spc="-150" dirty="0">
                <a:solidFill>
                  <a:srgbClr val="000000"/>
                </a:solidFill>
                <a:cs typeface="Arial"/>
              </a:rPr>
              <a:t>Synthetic Control Arm (SCA) is an alternative to an active control arm in a clinical trial</a:t>
            </a:r>
          </a:p>
          <a:p>
            <a:endParaRPr lang="en-US" sz="2800" b="1" spc="-150" dirty="0">
              <a:solidFill>
                <a:srgbClr val="000000"/>
              </a:solidFill>
              <a:cs typeface="Arial"/>
            </a:endParaRPr>
          </a:p>
          <a:p>
            <a:r>
              <a:rPr lang="en-US" sz="2800" b="1" spc="-150" dirty="0">
                <a:solidFill>
                  <a:srgbClr val="0070C0"/>
                </a:solidFill>
                <a:cs typeface="Arial"/>
              </a:rPr>
              <a:t>SCA is constructed from individual patient-level data collected from sources outside of the current clinical trial</a:t>
            </a:r>
          </a:p>
        </p:txBody>
      </p:sp>
    </p:spTree>
    <p:extLst>
      <p:ext uri="{BB962C8B-B14F-4D97-AF65-F5344CB8AC3E}">
        <p14:creationId xmlns:p14="http://schemas.microsoft.com/office/powerpoint/2010/main" val="137291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F11FB-D722-4955-84CC-4F2207E5DA27}"/>
              </a:ext>
            </a:extLst>
          </p:cNvPr>
          <p:cNvSpPr>
            <a:spLocks noGrp="1"/>
          </p:cNvSpPr>
          <p:nvPr>
            <p:ph type="title"/>
          </p:nvPr>
        </p:nvSpPr>
        <p:spPr/>
        <p:txBody>
          <a:bodyPr/>
          <a:lstStyle/>
          <a:p>
            <a:r>
              <a:rPr lang="en-US" dirty="0"/>
              <a:t>Using RCTs to Construct an SCA</a:t>
            </a:r>
          </a:p>
        </p:txBody>
      </p:sp>
      <p:sp>
        <p:nvSpPr>
          <p:cNvPr id="3" name="Text Placeholder 2">
            <a:extLst>
              <a:ext uri="{FF2B5EF4-FFF2-40B4-BE49-F238E27FC236}">
                <a16:creationId xmlns:a16="http://schemas.microsoft.com/office/drawing/2014/main" xmlns="" id="{38ED2CE4-872C-4F0D-9B17-1F5DE54D5CB5}"/>
              </a:ext>
            </a:extLst>
          </p:cNvPr>
          <p:cNvSpPr>
            <a:spLocks noGrp="1"/>
          </p:cNvSpPr>
          <p:nvPr>
            <p:ph type="body" sz="quarter" idx="11"/>
          </p:nvPr>
        </p:nvSpPr>
        <p:spPr/>
        <p:txBody>
          <a:bodyPr/>
          <a:lstStyle/>
          <a:p>
            <a:r>
              <a:rPr lang="en-US" sz="2400" dirty="0">
                <a:solidFill>
                  <a:schemeClr val="accent4">
                    <a:lumMod val="50000"/>
                  </a:schemeClr>
                </a:solidFill>
              </a:rPr>
              <a:t>Trial 1		Trial 2		Trial 3 </a:t>
            </a:r>
            <a:r>
              <a:rPr lang="en-US" sz="2400" dirty="0"/>
              <a:t>				</a:t>
            </a:r>
            <a:r>
              <a:rPr lang="en-US" sz="2400" dirty="0">
                <a:solidFill>
                  <a:srgbClr val="139690"/>
                </a:solidFill>
              </a:rPr>
              <a:t>Current Trial</a:t>
            </a:r>
          </a:p>
          <a:p>
            <a:endParaRPr lang="en-US" sz="2400" dirty="0"/>
          </a:p>
          <a:p>
            <a:r>
              <a:rPr lang="en-US" sz="2400" dirty="0" smtClean="0">
                <a:solidFill>
                  <a:schemeClr val="tx2">
                    <a:lumMod val="40000"/>
                    <a:lumOff val="60000"/>
                  </a:schemeClr>
                </a:solidFill>
              </a:rPr>
              <a:t>Treat1</a:t>
            </a:r>
            <a:r>
              <a:rPr lang="en-US" sz="2400" dirty="0"/>
              <a:t>		</a:t>
            </a:r>
            <a:r>
              <a:rPr lang="en-US" sz="2400" dirty="0">
                <a:solidFill>
                  <a:schemeClr val="accent4">
                    <a:lumMod val="60000"/>
                    <a:lumOff val="40000"/>
                  </a:schemeClr>
                </a:solidFill>
              </a:rPr>
              <a:t>Treat2</a:t>
            </a:r>
            <a:r>
              <a:rPr lang="en-US" sz="2400" dirty="0"/>
              <a:t>		</a:t>
            </a:r>
            <a:r>
              <a:rPr lang="en-US" sz="2400" dirty="0">
                <a:solidFill>
                  <a:schemeClr val="accent3">
                    <a:lumMod val="40000"/>
                    <a:lumOff val="60000"/>
                  </a:schemeClr>
                </a:solidFill>
              </a:rPr>
              <a:t>Treat3</a:t>
            </a:r>
            <a:r>
              <a:rPr lang="en-US" sz="2400" dirty="0"/>
              <a:t>					</a:t>
            </a:r>
            <a:r>
              <a:rPr lang="en-US" sz="2400" dirty="0">
                <a:solidFill>
                  <a:srgbClr val="139690"/>
                </a:solidFill>
              </a:rPr>
              <a:t>Treat4</a:t>
            </a:r>
          </a:p>
          <a:p>
            <a:r>
              <a:rPr lang="en-US" sz="2400" dirty="0" smtClean="0">
                <a:solidFill>
                  <a:srgbClr val="7030A0"/>
                </a:solidFill>
              </a:rPr>
              <a:t>SoC1</a:t>
            </a:r>
            <a:r>
              <a:rPr lang="en-US" sz="2400" dirty="0">
                <a:solidFill>
                  <a:srgbClr val="7030A0"/>
                </a:solidFill>
              </a:rPr>
              <a:t>		</a:t>
            </a:r>
            <a:r>
              <a:rPr lang="en-US" sz="2400" dirty="0" smtClean="0">
                <a:solidFill>
                  <a:srgbClr val="7030A0"/>
                </a:solidFill>
              </a:rPr>
              <a:t>SoC2</a:t>
            </a:r>
            <a:r>
              <a:rPr lang="en-US" sz="2400" dirty="0">
                <a:solidFill>
                  <a:srgbClr val="7030A0"/>
                </a:solidFill>
              </a:rPr>
              <a:t>			</a:t>
            </a:r>
            <a:r>
              <a:rPr lang="en-US" sz="2400" dirty="0" smtClean="0">
                <a:solidFill>
                  <a:srgbClr val="7030A0"/>
                </a:solidFill>
              </a:rPr>
              <a:t>SoC3</a:t>
            </a:r>
            <a:r>
              <a:rPr lang="en-US" sz="2400" b="1" dirty="0">
                <a:solidFill>
                  <a:srgbClr val="ABC508"/>
                </a:solidFill>
              </a:rPr>
              <a:t>						</a:t>
            </a:r>
            <a:r>
              <a:rPr lang="en-US" sz="2400" b="1" dirty="0">
                <a:solidFill>
                  <a:srgbClr val="C9025A"/>
                </a:solidFill>
              </a:rPr>
              <a:t>SCA</a:t>
            </a:r>
          </a:p>
          <a:p>
            <a:endParaRPr lang="en-US" dirty="0"/>
          </a:p>
          <a:p>
            <a:r>
              <a:rPr lang="en-US" dirty="0"/>
              <a:t>		</a:t>
            </a:r>
            <a:r>
              <a:rPr lang="en-US" dirty="0" err="1" smtClean="0">
                <a:solidFill>
                  <a:srgbClr val="7030A0"/>
                </a:solidFill>
              </a:rPr>
              <a:t>SoC</a:t>
            </a:r>
            <a:r>
              <a:rPr lang="en-US" dirty="0" smtClean="0">
                <a:solidFill>
                  <a:srgbClr val="7030A0"/>
                </a:solidFill>
              </a:rPr>
              <a:t> </a:t>
            </a:r>
            <a:r>
              <a:rPr lang="en-US" dirty="0">
                <a:solidFill>
                  <a:srgbClr val="7030A0"/>
                </a:solidFill>
              </a:rPr>
              <a:t>= Standard of </a:t>
            </a:r>
            <a:r>
              <a:rPr lang="en-US" dirty="0" smtClean="0">
                <a:solidFill>
                  <a:srgbClr val="7030A0"/>
                </a:solidFill>
              </a:rPr>
              <a:t>Care</a:t>
            </a:r>
          </a:p>
          <a:p>
            <a:r>
              <a:rPr lang="en-US" dirty="0" smtClean="0">
                <a:solidFill>
                  <a:srgbClr val="7030A0"/>
                </a:solidFill>
              </a:rPr>
              <a:t>Patients randomized to</a:t>
            </a:r>
            <a:r>
              <a:rPr lang="en-US" dirty="0" smtClean="0">
                <a:solidFill>
                  <a:srgbClr val="7030A0"/>
                </a:solidFill>
                <a:latin typeface="Georgia" panose="02040502050405020303" pitchFamily="18" charset="0"/>
                <a:cs typeface="Times New Roman" panose="02020603050405020304" pitchFamily="18" charset="0"/>
              </a:rPr>
              <a:t> </a:t>
            </a:r>
            <a:r>
              <a:rPr lang="en-US" dirty="0" err="1" smtClean="0">
                <a:solidFill>
                  <a:srgbClr val="7030A0"/>
                </a:solidFill>
                <a:latin typeface="Georgia" panose="02040502050405020303" pitchFamily="18" charset="0"/>
                <a:cs typeface="Times New Roman" panose="02020603050405020304" pitchFamily="18" charset="0"/>
              </a:rPr>
              <a:t>TreatI</a:t>
            </a:r>
            <a:r>
              <a:rPr lang="en-US" dirty="0" smtClean="0">
                <a:solidFill>
                  <a:srgbClr val="7030A0"/>
                </a:solidFill>
                <a:latin typeface="Georgia" panose="02040502050405020303" pitchFamily="18" charset="0"/>
                <a:cs typeface="Times New Roman" panose="02020603050405020304" pitchFamily="18" charset="0"/>
              </a:rPr>
              <a:t> or </a:t>
            </a:r>
            <a:r>
              <a:rPr lang="en-US" dirty="0" err="1" smtClean="0">
                <a:solidFill>
                  <a:srgbClr val="7030A0"/>
                </a:solidFill>
                <a:latin typeface="Georgia" panose="02040502050405020303" pitchFamily="18" charset="0"/>
                <a:cs typeface="Times New Roman" panose="02020603050405020304" pitchFamily="18" charset="0"/>
              </a:rPr>
              <a:t>SoCI</a:t>
            </a:r>
            <a:r>
              <a:rPr lang="en-US" dirty="0">
                <a:solidFill>
                  <a:srgbClr val="7030A0"/>
                </a:solidFill>
                <a:latin typeface="Georgia" panose="02040502050405020303" pitchFamily="18" charset="0"/>
                <a:cs typeface="Times New Roman" panose="02020603050405020304" pitchFamily="18" charset="0"/>
              </a:rPr>
              <a:t> </a:t>
            </a:r>
            <a:r>
              <a:rPr lang="en-US" dirty="0" smtClean="0">
                <a:solidFill>
                  <a:srgbClr val="7030A0"/>
                </a:solidFill>
                <a:latin typeface="Georgia" panose="02040502050405020303" pitchFamily="18" charset="0"/>
                <a:cs typeface="Times New Roman" panose="02020603050405020304" pitchFamily="18" charset="0"/>
              </a:rPr>
              <a:t>for I=1,2,3</a:t>
            </a:r>
            <a:endParaRPr lang="en-US" dirty="0">
              <a:solidFill>
                <a:srgbClr val="7030A0"/>
              </a:solidFill>
              <a:latin typeface="Georgia" panose="02040502050405020303" pitchFamily="18" charset="0"/>
            </a:endParaRPr>
          </a:p>
        </p:txBody>
      </p:sp>
      <p:sp>
        <p:nvSpPr>
          <p:cNvPr id="4" name="Text Placeholder 3">
            <a:extLst>
              <a:ext uri="{FF2B5EF4-FFF2-40B4-BE49-F238E27FC236}">
                <a16:creationId xmlns:a16="http://schemas.microsoft.com/office/drawing/2014/main" xmlns="" id="{B610ADED-D353-4E94-8A8F-661DD1939250}"/>
              </a:ext>
            </a:extLst>
          </p:cNvPr>
          <p:cNvSpPr>
            <a:spLocks noGrp="1"/>
          </p:cNvSpPr>
          <p:nvPr>
            <p:ph type="body" sz="quarter" idx="12"/>
          </p:nvPr>
        </p:nvSpPr>
        <p:spPr/>
        <p:txBody>
          <a:bodyPr/>
          <a:lstStyle/>
          <a:p>
            <a:endParaRPr lang="en-US"/>
          </a:p>
        </p:txBody>
      </p:sp>
      <mc:AlternateContent xmlns:mc="http://schemas.openxmlformats.org/markup-compatibility/2006">
        <mc:Choice xmlns="" xmlns:aink="http://schemas.microsoft.com/office/drawing/2016/ink" xmlns:p14="http://schemas.microsoft.com/office/powerpoint/2010/main" Requires="p14 aink">
          <p:contentPart p14:bwMode="auto" r:id="rId2">
            <p14:nvContentPartPr>
              <p14:cNvPr id="20" name="Ink 19">
                <a:extLst>
                  <a:ext uri="{FF2B5EF4-FFF2-40B4-BE49-F238E27FC236}">
                    <a16:creationId xmlns:a16="http://schemas.microsoft.com/office/drawing/2014/main" id="{27ED084E-D8BB-4D1A-A9F8-B9CEC98C93EF}"/>
                  </a:ext>
                </a:extLst>
              </p14:cNvPr>
              <p14:cNvContentPartPr/>
              <p14:nvPr/>
            </p14:nvContentPartPr>
            <p14:xfrm>
              <a:off x="6662499" y="1970862"/>
              <a:ext cx="2544120" cy="1596960"/>
            </p14:xfrm>
          </p:contentPart>
        </mc:Choice>
        <mc:Fallback>
          <p:pic>
            <p:nvPicPr>
              <p:cNvPr id="20" name="Ink 19">
                <a:extLst>
                  <a:ext uri="{FF2B5EF4-FFF2-40B4-BE49-F238E27FC236}">
                    <a16:creationId xmlns:a16="http://schemas.microsoft.com/office/drawing/2014/main" xmlns="" id="{27ED084E-D8BB-4D1A-A9F8-B9CEC98C93EF}"/>
                  </a:ext>
                </a:extLst>
              </p:cNvPr>
              <p:cNvPicPr/>
              <p:nvPr/>
            </p:nvPicPr>
            <p:blipFill>
              <a:blip r:embed="rId3"/>
              <a:stretch>
                <a:fillRect/>
              </a:stretch>
            </p:blipFill>
            <p:spPr>
              <a:xfrm>
                <a:off x="6653499" y="1916862"/>
                <a:ext cx="2561760" cy="1704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xmlns="" id="{F8CAFBD3-D26F-437A-B6DA-0BD6B500D424}"/>
                  </a:ext>
                </a:extLst>
              </p14:cNvPr>
              <p14:cNvContentPartPr/>
              <p14:nvPr/>
            </p14:nvContentPartPr>
            <p14:xfrm>
              <a:off x="6609219" y="1807422"/>
              <a:ext cx="2304360" cy="1959480"/>
            </p14:xfrm>
          </p:contentPart>
        </mc:Choice>
        <mc:Fallback xmlns="">
          <p:pic>
            <p:nvPicPr>
              <p:cNvPr id="21" name="Ink 20">
                <a:extLst>
                  <a:ext uri="{FF2B5EF4-FFF2-40B4-BE49-F238E27FC236}">
                    <a16:creationId xmlns:a16="http://schemas.microsoft.com/office/drawing/2014/main" id="{F8CAFBD3-D26F-437A-B6DA-0BD6B500D424}"/>
                  </a:ext>
                </a:extLst>
              </p:cNvPr>
              <p:cNvPicPr/>
              <p:nvPr/>
            </p:nvPicPr>
            <p:blipFill>
              <a:blip r:embed="rId5"/>
              <a:stretch>
                <a:fillRect/>
              </a:stretch>
            </p:blipFill>
            <p:spPr>
              <a:xfrm>
                <a:off x="6600219" y="1798420"/>
                <a:ext cx="2322000" cy="19771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xmlns="" id="{FF1E0039-E22E-48CA-B389-E457EDAEEF77}"/>
                  </a:ext>
                </a:extLst>
              </p14:cNvPr>
              <p14:cNvContentPartPr/>
              <p14:nvPr/>
            </p14:nvContentPartPr>
            <p14:xfrm>
              <a:off x="5969859" y="1366782"/>
              <a:ext cx="360" cy="360"/>
            </p14:xfrm>
          </p:contentPart>
        </mc:Choice>
        <mc:Fallback xmlns="">
          <p:pic>
            <p:nvPicPr>
              <p:cNvPr id="23" name="Ink 22">
                <a:extLst>
                  <a:ext uri="{FF2B5EF4-FFF2-40B4-BE49-F238E27FC236}">
                    <a16:creationId xmlns:a16="http://schemas.microsoft.com/office/drawing/2014/main" id="{FF1E0039-E22E-48CA-B389-E457EDAEEF77}"/>
                  </a:ext>
                </a:extLst>
              </p:cNvPr>
              <p:cNvPicPr/>
              <p:nvPr/>
            </p:nvPicPr>
            <p:blipFill>
              <a:blip r:embed="rId7"/>
              <a:stretch>
                <a:fillRect/>
              </a:stretch>
            </p:blipFill>
            <p:spPr>
              <a:xfrm>
                <a:off x="5960859" y="1357782"/>
                <a:ext cx="18000" cy="18000"/>
              </a:xfrm>
              <a:prstGeom prst="rect">
                <a:avLst/>
              </a:prstGeom>
            </p:spPr>
          </p:pic>
        </mc:Fallback>
      </mc:AlternateContent>
      <p:sp>
        <p:nvSpPr>
          <p:cNvPr id="29" name="Rectangle 28">
            <a:extLst>
              <a:ext uri="{FF2B5EF4-FFF2-40B4-BE49-F238E27FC236}">
                <a16:creationId xmlns:a16="http://schemas.microsoft.com/office/drawing/2014/main" xmlns="" id="{05E24C45-6BFE-4EB5-ADA0-ED827C5B7B1B}"/>
              </a:ext>
            </a:extLst>
          </p:cNvPr>
          <p:cNvSpPr/>
          <p:nvPr/>
        </p:nvSpPr>
        <p:spPr>
          <a:xfrm>
            <a:off x="6609219" y="1970863"/>
            <a:ext cx="1470912" cy="140978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a:solidFill>
                <a:srgbClr val="011A44"/>
              </a:solidFill>
              <a:latin typeface="Arial" panose="020B0604020202020204"/>
            </a:endParaRPr>
          </a:p>
        </p:txBody>
      </p:sp>
      <p:sp>
        <p:nvSpPr>
          <p:cNvPr id="30" name="Rectangle 29">
            <a:extLst>
              <a:ext uri="{FF2B5EF4-FFF2-40B4-BE49-F238E27FC236}">
                <a16:creationId xmlns:a16="http://schemas.microsoft.com/office/drawing/2014/main" xmlns="" id="{87395948-5DD9-405E-BACE-05B26BB0FC27}"/>
              </a:ext>
            </a:extLst>
          </p:cNvPr>
          <p:cNvSpPr/>
          <p:nvPr/>
        </p:nvSpPr>
        <p:spPr>
          <a:xfrm>
            <a:off x="501163" y="2677259"/>
            <a:ext cx="7578969" cy="444011"/>
          </a:xfrm>
          <a:prstGeom prst="rect">
            <a:avLst/>
          </a:prstGeom>
          <a:no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a:solidFill>
                <a:srgbClr val="011A44"/>
              </a:solidFill>
              <a:latin typeface="Arial" panose="020B0604020202020204"/>
            </a:endParaRPr>
          </a:p>
        </p:txBody>
      </p:sp>
      <p:cxnSp>
        <p:nvCxnSpPr>
          <p:cNvPr id="10" name="Straight Arrow Connector 9">
            <a:extLst>
              <a:ext uri="{FF2B5EF4-FFF2-40B4-BE49-F238E27FC236}">
                <a16:creationId xmlns:a16="http://schemas.microsoft.com/office/drawing/2014/main" xmlns="" id="{F0CB741E-1CE8-4B73-9AF3-2FC613F1B64F}"/>
              </a:ext>
            </a:extLst>
          </p:cNvPr>
          <p:cNvCxnSpPr/>
          <p:nvPr/>
        </p:nvCxnSpPr>
        <p:spPr>
          <a:xfrm>
            <a:off x="901211" y="1723292"/>
            <a:ext cx="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1856947-8EEE-49B9-ADB7-2ABA32BAA59A}"/>
              </a:ext>
            </a:extLst>
          </p:cNvPr>
          <p:cNvCxnSpPr/>
          <p:nvPr/>
        </p:nvCxnSpPr>
        <p:spPr>
          <a:xfrm>
            <a:off x="2312377" y="1723292"/>
            <a:ext cx="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0819B73D-2828-4701-9DD9-0830E1AFEAAD}"/>
              </a:ext>
            </a:extLst>
          </p:cNvPr>
          <p:cNvCxnSpPr/>
          <p:nvPr/>
        </p:nvCxnSpPr>
        <p:spPr>
          <a:xfrm>
            <a:off x="4149969" y="1723292"/>
            <a:ext cx="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0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DFCB7-A214-4535-BAE2-3FFD326C33A1}"/>
              </a:ext>
            </a:extLst>
          </p:cNvPr>
          <p:cNvSpPr>
            <a:spLocks noGrp="1"/>
          </p:cNvSpPr>
          <p:nvPr>
            <p:ph type="title"/>
          </p:nvPr>
        </p:nvSpPr>
        <p:spPr/>
        <p:txBody>
          <a:bodyPr/>
          <a:lstStyle/>
          <a:p>
            <a:r>
              <a:rPr lang="en-US" dirty="0"/>
              <a:t>SCAs Add Value to Drug Development</a:t>
            </a:r>
          </a:p>
        </p:txBody>
      </p:sp>
      <p:sp>
        <p:nvSpPr>
          <p:cNvPr id="3" name="Text Placeholder 2">
            <a:extLst>
              <a:ext uri="{FF2B5EF4-FFF2-40B4-BE49-F238E27FC236}">
                <a16:creationId xmlns:a16="http://schemas.microsoft.com/office/drawing/2014/main" xmlns="" id="{9685B045-0B7F-44BE-8AEE-EA3EBE0D7850}"/>
              </a:ext>
            </a:extLst>
          </p:cNvPr>
          <p:cNvSpPr>
            <a:spLocks noGrp="1"/>
          </p:cNvSpPr>
          <p:nvPr>
            <p:ph type="body" sz="quarter" idx="11"/>
          </p:nvPr>
        </p:nvSpPr>
        <p:spPr/>
        <p:txBody>
          <a:bodyPr/>
          <a:lstStyle/>
          <a:p>
            <a:r>
              <a:rPr lang="en-US" sz="2400" dirty="0">
                <a:solidFill>
                  <a:srgbClr val="139690"/>
                </a:solidFill>
              </a:rPr>
              <a:t>SCAs can be useful for:</a:t>
            </a:r>
          </a:p>
          <a:p>
            <a:pPr marL="342900" indent="-342900">
              <a:buFont typeface="Wingdings" panose="05000000000000000000" pitchFamily="2" charset="2"/>
              <a:buChar char="§"/>
            </a:pPr>
            <a:r>
              <a:rPr lang="en-US" sz="2400" dirty="0">
                <a:solidFill>
                  <a:srgbClr val="139690"/>
                </a:solidFill>
              </a:rPr>
              <a:t>Early clinical development go/no-go decisions</a:t>
            </a:r>
          </a:p>
          <a:p>
            <a:pPr marL="342900" indent="-342900">
              <a:buFont typeface="Wingdings" panose="05000000000000000000" pitchFamily="2" charset="2"/>
              <a:buChar char="§"/>
            </a:pPr>
            <a:r>
              <a:rPr lang="en-US" sz="2400" dirty="0">
                <a:solidFill>
                  <a:srgbClr val="139690"/>
                </a:solidFill>
              </a:rPr>
              <a:t>Confirmatory single arm trials </a:t>
            </a:r>
          </a:p>
          <a:p>
            <a:pPr marL="342900" indent="-342900">
              <a:buFont typeface="Wingdings" panose="05000000000000000000" pitchFamily="2" charset="2"/>
              <a:buChar char="§"/>
            </a:pPr>
            <a:r>
              <a:rPr lang="en-US" sz="2400" dirty="0">
                <a:solidFill>
                  <a:srgbClr val="139690"/>
                </a:solidFill>
              </a:rPr>
              <a:t>Accelerated approval trials</a:t>
            </a:r>
          </a:p>
          <a:p>
            <a:pPr marL="342900" indent="-342900">
              <a:buFont typeface="Wingdings" panose="05000000000000000000" pitchFamily="2" charset="2"/>
              <a:buChar char="§"/>
            </a:pPr>
            <a:r>
              <a:rPr lang="en-US" sz="2400" dirty="0" smtClean="0">
                <a:solidFill>
                  <a:srgbClr val="139690"/>
                </a:solidFill>
              </a:rPr>
              <a:t>Trials when RCTs are compromised </a:t>
            </a:r>
            <a:r>
              <a:rPr lang="en-US" sz="2400" dirty="0">
                <a:solidFill>
                  <a:srgbClr val="139690"/>
                </a:solidFill>
              </a:rPr>
              <a:t>by availability of experimental product outside the current trial</a:t>
            </a:r>
          </a:p>
          <a:p>
            <a:endParaRPr lang="en-US" dirty="0"/>
          </a:p>
          <a:p>
            <a:endParaRPr lang="en-US" dirty="0"/>
          </a:p>
        </p:txBody>
      </p:sp>
      <p:sp>
        <p:nvSpPr>
          <p:cNvPr id="4" name="Text Placeholder 3">
            <a:extLst>
              <a:ext uri="{FF2B5EF4-FFF2-40B4-BE49-F238E27FC236}">
                <a16:creationId xmlns:a16="http://schemas.microsoft.com/office/drawing/2014/main" xmlns="" id="{7ECDAF88-EC92-4E8B-AD36-B78F07F25C3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654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585D6B-F552-43FD-9804-BA770FE10237}"/>
              </a:ext>
            </a:extLst>
          </p:cNvPr>
          <p:cNvSpPr>
            <a:spLocks noGrp="1"/>
          </p:cNvSpPr>
          <p:nvPr>
            <p:ph type="title"/>
          </p:nvPr>
        </p:nvSpPr>
        <p:spPr/>
        <p:txBody>
          <a:bodyPr/>
          <a:lstStyle/>
          <a:p>
            <a:pPr algn="ctr"/>
            <a:r>
              <a:rPr lang="en-US" dirty="0"/>
              <a:t>Data Sources for SCA</a:t>
            </a:r>
          </a:p>
        </p:txBody>
      </p:sp>
      <p:sp>
        <p:nvSpPr>
          <p:cNvPr id="7" name="Text Placeholder 6">
            <a:extLst>
              <a:ext uri="{FF2B5EF4-FFF2-40B4-BE49-F238E27FC236}">
                <a16:creationId xmlns:a16="http://schemas.microsoft.com/office/drawing/2014/main" xmlns="" id="{AC817ACF-BD8B-44A7-A95C-CB177FECA1DC}"/>
              </a:ext>
            </a:extLst>
          </p:cNvPr>
          <p:cNvSpPr>
            <a:spLocks noGrp="1"/>
          </p:cNvSpPr>
          <p:nvPr>
            <p:ph type="body" sz="quarter" idx="12"/>
          </p:nvPr>
        </p:nvSpPr>
        <p:spPr/>
        <p:txBody>
          <a:bodyPr/>
          <a:lstStyle/>
          <a:p>
            <a:endParaRPr lang="en-US"/>
          </a:p>
        </p:txBody>
      </p:sp>
      <p:sp>
        <p:nvSpPr>
          <p:cNvPr id="8" name="Rectangle 7">
            <a:extLst>
              <a:ext uri="{FF2B5EF4-FFF2-40B4-BE49-F238E27FC236}">
                <a16:creationId xmlns:a16="http://schemas.microsoft.com/office/drawing/2014/main" xmlns="" id="{8A56979B-0D3E-44CE-88DF-9083C1BC8228}"/>
              </a:ext>
            </a:extLst>
          </p:cNvPr>
          <p:cNvSpPr/>
          <p:nvPr/>
        </p:nvSpPr>
        <p:spPr>
          <a:xfrm>
            <a:off x="3655597" y="3441815"/>
            <a:ext cx="1924879" cy="1048307"/>
          </a:xfrm>
          <a:prstGeom prst="rect">
            <a:avLst/>
          </a:prstGeom>
          <a:solidFill>
            <a:schemeClr val="accent1"/>
          </a:solidFill>
          <a:ln>
            <a:solidFill>
              <a:srgbClr val="011F5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Synthetic Control Arm (SCA)</a:t>
            </a:r>
          </a:p>
        </p:txBody>
      </p:sp>
      <p:sp>
        <p:nvSpPr>
          <p:cNvPr id="11" name="Oval 10">
            <a:extLst>
              <a:ext uri="{FF2B5EF4-FFF2-40B4-BE49-F238E27FC236}">
                <a16:creationId xmlns:a16="http://schemas.microsoft.com/office/drawing/2014/main" xmlns="" id="{BAF339CA-7D06-44B9-855D-50CE9B3C3824}"/>
              </a:ext>
            </a:extLst>
          </p:cNvPr>
          <p:cNvSpPr/>
          <p:nvPr/>
        </p:nvSpPr>
        <p:spPr>
          <a:xfrm>
            <a:off x="1658072" y="1133872"/>
            <a:ext cx="2090357" cy="1417155"/>
          </a:xfrm>
          <a:prstGeom prst="ellipse">
            <a:avLst/>
          </a:prstGeom>
          <a:solidFill>
            <a:schemeClr val="accent1"/>
          </a:solidFill>
          <a:ln>
            <a:solidFill>
              <a:srgbClr val="00193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i="1" dirty="0"/>
              <a:t>Historical Clinical Trial Data</a:t>
            </a:r>
          </a:p>
        </p:txBody>
      </p:sp>
      <p:sp>
        <p:nvSpPr>
          <p:cNvPr id="13" name="Oval 12">
            <a:extLst>
              <a:ext uri="{FF2B5EF4-FFF2-40B4-BE49-F238E27FC236}">
                <a16:creationId xmlns:a16="http://schemas.microsoft.com/office/drawing/2014/main" xmlns="" id="{C7DBEF74-3843-48D2-9A3C-CEDE74382D50}"/>
              </a:ext>
            </a:extLst>
          </p:cNvPr>
          <p:cNvSpPr/>
          <p:nvPr/>
        </p:nvSpPr>
        <p:spPr>
          <a:xfrm>
            <a:off x="5291405" y="1014167"/>
            <a:ext cx="2033471" cy="1383370"/>
          </a:xfrm>
          <a:prstGeom prst="ellipse">
            <a:avLst/>
          </a:prstGeom>
          <a:solidFill>
            <a:srgbClr val="139690"/>
          </a:solidFill>
          <a:ln>
            <a:solidFill>
              <a:srgbClr val="ABC50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i="1" dirty="0"/>
              <a:t>Real World Data</a:t>
            </a:r>
          </a:p>
        </p:txBody>
      </p:sp>
      <p:cxnSp>
        <p:nvCxnSpPr>
          <p:cNvPr id="24" name="Straight Arrow Connector 23">
            <a:extLst>
              <a:ext uri="{FF2B5EF4-FFF2-40B4-BE49-F238E27FC236}">
                <a16:creationId xmlns:a16="http://schemas.microsoft.com/office/drawing/2014/main" xmlns="" id="{4363BD5C-D8AC-4310-A106-5C0BE320F215}"/>
              </a:ext>
            </a:extLst>
          </p:cNvPr>
          <p:cNvCxnSpPr>
            <a:cxnSpLocks/>
            <a:endCxn id="8" idx="1"/>
          </p:cNvCxnSpPr>
          <p:nvPr/>
        </p:nvCxnSpPr>
        <p:spPr>
          <a:xfrm>
            <a:off x="2848942" y="2551027"/>
            <a:ext cx="806655" cy="1414942"/>
          </a:xfrm>
          <a:prstGeom prst="straightConnector1">
            <a:avLst/>
          </a:prstGeom>
          <a:ln>
            <a:solidFill>
              <a:srgbClr val="00193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BE38A7DC-4502-4F2D-97B3-5486555BFDEC}"/>
              </a:ext>
            </a:extLst>
          </p:cNvPr>
          <p:cNvCxnSpPr>
            <a:cxnSpLocks/>
            <a:stCxn id="13" idx="4"/>
          </p:cNvCxnSpPr>
          <p:nvPr/>
        </p:nvCxnSpPr>
        <p:spPr>
          <a:xfrm flipH="1">
            <a:off x="5626985" y="2397537"/>
            <a:ext cx="681156" cy="1493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CDC90D28-D738-4508-9818-F29E179326FB}"/>
              </a:ext>
            </a:extLst>
          </p:cNvPr>
          <p:cNvSpPr txBox="1"/>
          <p:nvPr/>
        </p:nvSpPr>
        <p:spPr>
          <a:xfrm>
            <a:off x="149978" y="2631615"/>
            <a:ext cx="3201718" cy="1800493"/>
          </a:xfrm>
          <a:prstGeom prst="rect">
            <a:avLst/>
          </a:prstGeom>
          <a:noFill/>
        </p:spPr>
        <p:txBody>
          <a:bodyPr wrap="square" rtlCol="0">
            <a:spAutoFit/>
          </a:bodyPr>
          <a:lstStyle/>
          <a:p>
            <a:r>
              <a:rPr lang="en-US" sz="1600" dirty="0"/>
              <a:t>Data features:</a:t>
            </a:r>
          </a:p>
          <a:p>
            <a:pPr marL="285750" indent="-285750">
              <a:spcBef>
                <a:spcPts val="600"/>
              </a:spcBef>
              <a:buFont typeface="Wingdings" panose="05000000000000000000" pitchFamily="2" charset="2"/>
              <a:buChar char="§"/>
            </a:pPr>
            <a:r>
              <a:rPr lang="en-US" sz="1600" dirty="0"/>
              <a:t>Regulatory quality is present by design</a:t>
            </a:r>
          </a:p>
          <a:p>
            <a:pPr marL="285750" indent="-285750">
              <a:spcBef>
                <a:spcPts val="600"/>
              </a:spcBef>
              <a:buFont typeface="Wingdings" panose="05000000000000000000" pitchFamily="2" charset="2"/>
              <a:buChar char="§"/>
            </a:pPr>
            <a:r>
              <a:rPr lang="en-US" sz="1600" dirty="0"/>
              <a:t>Endpoints are well-defined </a:t>
            </a:r>
          </a:p>
          <a:p>
            <a:pPr marL="285750" indent="-285750">
              <a:spcBef>
                <a:spcPts val="600"/>
              </a:spcBef>
              <a:buFont typeface="Wingdings" panose="05000000000000000000" pitchFamily="2" charset="2"/>
              <a:buChar char="§"/>
            </a:pPr>
            <a:r>
              <a:rPr lang="en-US" sz="1600" dirty="0"/>
              <a:t>Finding novel biomarker data can be challenging</a:t>
            </a:r>
          </a:p>
        </p:txBody>
      </p:sp>
      <p:sp>
        <p:nvSpPr>
          <p:cNvPr id="3" name="TextBox 2">
            <a:extLst>
              <a:ext uri="{FF2B5EF4-FFF2-40B4-BE49-F238E27FC236}">
                <a16:creationId xmlns:a16="http://schemas.microsoft.com/office/drawing/2014/main" xmlns="" id="{EC897EDD-20FD-49E4-8EAE-976E2AA3ECB6}"/>
              </a:ext>
            </a:extLst>
          </p:cNvPr>
          <p:cNvSpPr txBox="1"/>
          <p:nvPr/>
        </p:nvSpPr>
        <p:spPr>
          <a:xfrm>
            <a:off x="5712179" y="2576628"/>
            <a:ext cx="3370598" cy="2046714"/>
          </a:xfrm>
          <a:prstGeom prst="rect">
            <a:avLst/>
          </a:prstGeom>
          <a:noFill/>
        </p:spPr>
        <p:txBody>
          <a:bodyPr wrap="square" rtlCol="0">
            <a:spAutoFit/>
          </a:bodyPr>
          <a:lstStyle/>
          <a:p>
            <a:r>
              <a:rPr lang="en-US" sz="1600" dirty="0"/>
              <a:t>Data features:</a:t>
            </a:r>
          </a:p>
          <a:p>
            <a:pPr marL="285750" indent="-285750">
              <a:spcBef>
                <a:spcPts val="600"/>
              </a:spcBef>
              <a:buFont typeface="Wingdings" panose="05000000000000000000" pitchFamily="2" charset="2"/>
              <a:buChar char="§"/>
            </a:pPr>
            <a:r>
              <a:rPr lang="en-US" sz="1600" dirty="0"/>
              <a:t>Unknown data quality &amp; missing data can be problematic</a:t>
            </a:r>
          </a:p>
          <a:p>
            <a:pPr marL="285750" indent="-285750">
              <a:spcBef>
                <a:spcPts val="600"/>
              </a:spcBef>
              <a:buFont typeface="Wingdings" panose="05000000000000000000" pitchFamily="2" charset="2"/>
              <a:buChar char="§"/>
            </a:pPr>
            <a:r>
              <a:rPr lang="en-US" sz="1600" dirty="0"/>
              <a:t>Non-standard endpoints can be constructed</a:t>
            </a:r>
          </a:p>
          <a:p>
            <a:pPr marL="285750" indent="-285750">
              <a:spcBef>
                <a:spcPts val="600"/>
              </a:spcBef>
              <a:buFont typeface="Wingdings" panose="05000000000000000000" pitchFamily="2" charset="2"/>
              <a:buChar char="§"/>
            </a:pPr>
            <a:r>
              <a:rPr lang="en-US" sz="1600" dirty="0"/>
              <a:t>Initial number of patients is large (Big Data)</a:t>
            </a:r>
          </a:p>
        </p:txBody>
      </p:sp>
    </p:spTree>
    <p:extLst>
      <p:ext uri="{BB962C8B-B14F-4D97-AF65-F5344CB8AC3E}">
        <p14:creationId xmlns:p14="http://schemas.microsoft.com/office/powerpoint/2010/main" val="239835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3"/>
        <p:cNvGrpSpPr/>
        <p:nvPr/>
      </p:nvGrpSpPr>
      <p:grpSpPr>
        <a:xfrm>
          <a:off x="0" y="0"/>
          <a:ext cx="0" cy="0"/>
          <a:chOff x="0" y="0"/>
          <a:chExt cx="0" cy="0"/>
        </a:xfrm>
      </p:grpSpPr>
      <p:sp>
        <p:nvSpPr>
          <p:cNvPr id="153" name="Google Shape;4495;p630">
            <a:extLst>
              <a:ext uri="{FF2B5EF4-FFF2-40B4-BE49-F238E27FC236}">
                <a16:creationId xmlns:a16="http://schemas.microsoft.com/office/drawing/2014/main" xmlns="" id="{0F7401FE-B9C2-4BB0-8217-8F76521BA745}"/>
              </a:ext>
            </a:extLst>
          </p:cNvPr>
          <p:cNvSpPr/>
          <p:nvPr/>
        </p:nvSpPr>
        <p:spPr>
          <a:xfrm>
            <a:off x="5403552" y="2575062"/>
            <a:ext cx="485775" cy="485775"/>
          </a:xfrm>
          <a:prstGeom prst="ellipse">
            <a:avLst/>
          </a:prstGeom>
          <a:noFill/>
          <a:ln w="9525" cap="flat" cmpd="sng">
            <a:solidFill>
              <a:srgbClr val="EDA747"/>
            </a:solidFill>
            <a:prstDash val="solid"/>
            <a:round/>
            <a:headEnd type="none" w="sm" len="sm"/>
            <a:tailEnd type="none" w="sm" len="sm"/>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64" name="Google Shape;4464;p630"/>
          <p:cNvSpPr/>
          <p:nvPr/>
        </p:nvSpPr>
        <p:spPr>
          <a:xfrm>
            <a:off x="2539658" y="3466306"/>
            <a:ext cx="1152000" cy="3609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buClr>
                <a:srgbClr val="000000"/>
              </a:buClr>
              <a:buSzPts val="2400"/>
            </a:pPr>
            <a:endParaRPr>
              <a:solidFill>
                <a:schemeClr val="lt1"/>
              </a:solidFill>
              <a:latin typeface="Arial"/>
              <a:ea typeface="Arial"/>
              <a:cs typeface="Arial"/>
              <a:sym typeface="Arial"/>
            </a:endParaRPr>
          </a:p>
        </p:txBody>
      </p:sp>
      <p:sp>
        <p:nvSpPr>
          <p:cNvPr id="4465" name="Google Shape;4465;p630"/>
          <p:cNvSpPr txBox="1"/>
          <p:nvPr/>
        </p:nvSpPr>
        <p:spPr>
          <a:xfrm>
            <a:off x="262890" y="217492"/>
            <a:ext cx="8706799" cy="507825"/>
          </a:xfrm>
          <a:prstGeom prst="rect">
            <a:avLst/>
          </a:prstGeom>
          <a:noFill/>
          <a:ln>
            <a:noFill/>
          </a:ln>
        </p:spPr>
        <p:txBody>
          <a:bodyPr spcFirstLastPara="1" wrap="square" lIns="0" tIns="45694" rIns="0" bIns="45694" anchor="t" anchorCtr="0">
            <a:noAutofit/>
          </a:bodyPr>
          <a:lstStyle/>
          <a:p>
            <a:pPr>
              <a:lnSpc>
                <a:spcPct val="87000"/>
              </a:lnSpc>
              <a:buClr>
                <a:srgbClr val="000000"/>
              </a:buClr>
              <a:buSzPts val="2800"/>
            </a:pPr>
            <a:r>
              <a:rPr lang="en-US" sz="2800" b="1" dirty="0">
                <a:solidFill>
                  <a:srgbClr val="000000"/>
                </a:solidFill>
                <a:latin typeface="Arial" panose="020B0604020202020204" pitchFamily="34" charset="0"/>
                <a:ea typeface="Arial"/>
                <a:cs typeface="Arial" panose="020B0604020202020204" pitchFamily="34" charset="0"/>
                <a:sym typeface="Arial"/>
              </a:rPr>
              <a:t>Creating a Disease-Specific Control Data Set:</a:t>
            </a:r>
            <a:r>
              <a:rPr lang="en-US" sz="2800" b="1" dirty="0">
                <a:solidFill>
                  <a:schemeClr val="accent6"/>
                </a:solidFill>
                <a:latin typeface="Arial" panose="020B0604020202020204" pitchFamily="34" charset="0"/>
                <a:cs typeface="Arial" panose="020B0604020202020204" pitchFamily="34" charset="0"/>
              </a:rPr>
              <a:t> SCA</a:t>
            </a:r>
            <a:endParaRPr sz="2800" b="1" dirty="0">
              <a:solidFill>
                <a:schemeClr val="accent6"/>
              </a:solidFill>
              <a:latin typeface="Arial" panose="020B0604020202020204" pitchFamily="34" charset="0"/>
              <a:cs typeface="Arial" panose="020B0604020202020204" pitchFamily="34" charset="0"/>
            </a:endParaRPr>
          </a:p>
        </p:txBody>
      </p:sp>
      <p:sp>
        <p:nvSpPr>
          <p:cNvPr id="4466" name="Google Shape;4466;p630"/>
          <p:cNvSpPr/>
          <p:nvPr/>
        </p:nvSpPr>
        <p:spPr>
          <a:xfrm>
            <a:off x="2122649" y="970662"/>
            <a:ext cx="1562175" cy="676125"/>
          </a:xfrm>
          <a:prstGeom prst="roundRect">
            <a:avLst>
              <a:gd name="adj" fmla="val 11404"/>
            </a:avLst>
          </a:prstGeom>
          <a:noFill/>
          <a:ln>
            <a:noFill/>
          </a:ln>
        </p:spPr>
        <p:txBody>
          <a:bodyPr spcFirstLastPara="1" wrap="square" lIns="91425" tIns="45694" rIns="91425" bIns="45694" anchor="b" anchorCtr="0">
            <a:noAutofit/>
          </a:bodyPr>
          <a:lstStyle/>
          <a:p>
            <a:pPr>
              <a:buClr>
                <a:srgbClr val="000000"/>
              </a:buClr>
              <a:buSzPts val="1867"/>
            </a:pPr>
            <a:r>
              <a:rPr lang="en-US" sz="1400" b="1" dirty="0">
                <a:solidFill>
                  <a:srgbClr val="000000"/>
                </a:solidFill>
                <a:latin typeface="Arial"/>
                <a:ea typeface="Arial"/>
                <a:cs typeface="Arial"/>
                <a:sym typeface="Arial"/>
              </a:rPr>
              <a:t>Candidate</a:t>
            </a:r>
            <a:br>
              <a:rPr lang="en-US" sz="1400" b="1" dirty="0">
                <a:solidFill>
                  <a:srgbClr val="000000"/>
                </a:solidFill>
                <a:latin typeface="Arial"/>
                <a:ea typeface="Arial"/>
                <a:cs typeface="Arial"/>
                <a:sym typeface="Arial"/>
              </a:rPr>
            </a:br>
            <a:r>
              <a:rPr lang="en-US" sz="1400" b="1" dirty="0">
                <a:solidFill>
                  <a:srgbClr val="000000"/>
                </a:solidFill>
                <a:latin typeface="Arial"/>
                <a:ea typeface="Arial"/>
                <a:cs typeface="Arial"/>
                <a:sym typeface="Arial"/>
              </a:rPr>
              <a:t>Studies</a:t>
            </a:r>
            <a:endParaRPr sz="1100" dirty="0">
              <a:solidFill>
                <a:srgbClr val="000000"/>
              </a:solidFill>
              <a:latin typeface="Calibri"/>
              <a:ea typeface="Calibri"/>
              <a:cs typeface="Calibri"/>
              <a:sym typeface="Calibri"/>
            </a:endParaRPr>
          </a:p>
        </p:txBody>
      </p:sp>
      <p:sp>
        <p:nvSpPr>
          <p:cNvPr id="4467" name="Google Shape;4467;p630"/>
          <p:cNvSpPr/>
          <p:nvPr/>
        </p:nvSpPr>
        <p:spPr>
          <a:xfrm>
            <a:off x="4062857" y="970662"/>
            <a:ext cx="1283499" cy="676125"/>
          </a:xfrm>
          <a:prstGeom prst="roundRect">
            <a:avLst>
              <a:gd name="adj" fmla="val 11404"/>
            </a:avLst>
          </a:prstGeom>
          <a:noFill/>
          <a:ln>
            <a:noFill/>
          </a:ln>
        </p:spPr>
        <p:txBody>
          <a:bodyPr spcFirstLastPara="1" wrap="square" lIns="91425" tIns="45694" rIns="91425" bIns="45694" anchor="b" anchorCtr="0">
            <a:noAutofit/>
          </a:bodyPr>
          <a:lstStyle/>
          <a:p>
            <a:pPr>
              <a:buClr>
                <a:srgbClr val="000000"/>
              </a:buClr>
              <a:buSzPts val="1867"/>
            </a:pPr>
            <a:r>
              <a:rPr lang="en-US" sz="1400" b="1" dirty="0">
                <a:solidFill>
                  <a:srgbClr val="000000"/>
                </a:solidFill>
                <a:latin typeface="Arial"/>
                <a:ea typeface="Arial"/>
                <a:cs typeface="Arial"/>
                <a:sym typeface="Arial"/>
              </a:rPr>
              <a:t>Control Patient Pool</a:t>
            </a:r>
            <a:endParaRPr sz="1100" dirty="0">
              <a:solidFill>
                <a:srgbClr val="000000"/>
              </a:solidFill>
              <a:latin typeface="Calibri"/>
              <a:ea typeface="Calibri"/>
              <a:cs typeface="Calibri"/>
              <a:sym typeface="Calibri"/>
            </a:endParaRPr>
          </a:p>
        </p:txBody>
      </p:sp>
      <p:sp>
        <p:nvSpPr>
          <p:cNvPr id="4468" name="Google Shape;4468;p630"/>
          <p:cNvSpPr/>
          <p:nvPr/>
        </p:nvSpPr>
        <p:spPr>
          <a:xfrm>
            <a:off x="2083277" y="1817704"/>
            <a:ext cx="800100" cy="800100"/>
          </a:xfrm>
          <a:prstGeom prst="ellipse">
            <a:avLst/>
          </a:prstGeom>
          <a:noFill/>
          <a:ln w="9525" cap="flat" cmpd="sng">
            <a:solidFill>
              <a:srgbClr val="EDA747"/>
            </a:solidFill>
            <a:prstDash val="solid"/>
            <a:round/>
            <a:headEnd type="none" w="sm" len="sm"/>
            <a:tailEnd type="none" w="sm" len="sm"/>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nvGrpSpPr>
          <p:cNvPr id="4469" name="Google Shape;4469;p630"/>
          <p:cNvGrpSpPr/>
          <p:nvPr/>
        </p:nvGrpSpPr>
        <p:grpSpPr>
          <a:xfrm>
            <a:off x="2194022" y="1889424"/>
            <a:ext cx="629952" cy="656261"/>
            <a:chOff x="2133916" y="2220813"/>
            <a:chExt cx="629968" cy="656278"/>
          </a:xfrm>
        </p:grpSpPr>
        <p:sp>
          <p:nvSpPr>
            <p:cNvPr id="4470" name="Google Shape;4470;p630"/>
            <p:cNvSpPr/>
            <p:nvPr/>
          </p:nvSpPr>
          <p:spPr>
            <a:xfrm>
              <a:off x="2133916" y="2387502"/>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1" name="Google Shape;4471;p630"/>
            <p:cNvSpPr/>
            <p:nvPr/>
          </p:nvSpPr>
          <p:spPr>
            <a:xfrm>
              <a:off x="2524442" y="2352293"/>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2" name="Google Shape;4472;p630"/>
            <p:cNvSpPr/>
            <p:nvPr/>
          </p:nvSpPr>
          <p:spPr>
            <a:xfrm>
              <a:off x="2133916" y="2599433"/>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3" name="Google Shape;4473;p630"/>
            <p:cNvSpPr/>
            <p:nvPr/>
          </p:nvSpPr>
          <p:spPr>
            <a:xfrm>
              <a:off x="2611533" y="2680057"/>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4" name="Google Shape;4474;p630"/>
            <p:cNvSpPr/>
            <p:nvPr/>
          </p:nvSpPr>
          <p:spPr>
            <a:xfrm>
              <a:off x="2414718" y="2351785"/>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5" name="Google Shape;4475;p630"/>
            <p:cNvSpPr/>
            <p:nvPr/>
          </p:nvSpPr>
          <p:spPr>
            <a:xfrm>
              <a:off x="2294448" y="2397027"/>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6" name="Google Shape;4476;p630"/>
            <p:cNvSpPr/>
            <p:nvPr/>
          </p:nvSpPr>
          <p:spPr>
            <a:xfrm>
              <a:off x="2430944" y="2819791"/>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7" name="Google Shape;4477;p630"/>
            <p:cNvSpPr/>
            <p:nvPr/>
          </p:nvSpPr>
          <p:spPr>
            <a:xfrm>
              <a:off x="2168174" y="2713732"/>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8" name="Google Shape;4478;p630"/>
            <p:cNvSpPr/>
            <p:nvPr/>
          </p:nvSpPr>
          <p:spPr>
            <a:xfrm>
              <a:off x="2430944" y="2670845"/>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79" name="Google Shape;4479;p630"/>
            <p:cNvSpPr/>
            <p:nvPr/>
          </p:nvSpPr>
          <p:spPr>
            <a:xfrm>
              <a:off x="2315474" y="2723177"/>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80" name="Google Shape;4480;p630"/>
            <p:cNvSpPr/>
            <p:nvPr/>
          </p:nvSpPr>
          <p:spPr>
            <a:xfrm>
              <a:off x="2372624" y="2220813"/>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81" name="Google Shape;4481;p630"/>
            <p:cNvSpPr/>
            <p:nvPr/>
          </p:nvSpPr>
          <p:spPr>
            <a:xfrm>
              <a:off x="2706584" y="2501063"/>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sp>
        <p:nvSpPr>
          <p:cNvPr id="4482" name="Google Shape;4482;p630"/>
          <p:cNvSpPr/>
          <p:nvPr/>
        </p:nvSpPr>
        <p:spPr>
          <a:xfrm>
            <a:off x="2279005" y="2171752"/>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3" name="Google Shape;4483;p630"/>
          <p:cNvSpPr/>
          <p:nvPr/>
        </p:nvSpPr>
        <p:spPr>
          <a:xfrm>
            <a:off x="2569705" y="1922332"/>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4" name="Google Shape;4484;p630"/>
          <p:cNvSpPr/>
          <p:nvPr/>
        </p:nvSpPr>
        <p:spPr>
          <a:xfrm>
            <a:off x="2715121" y="2055988"/>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5" name="Google Shape;4485;p630"/>
          <p:cNvSpPr/>
          <p:nvPr/>
        </p:nvSpPr>
        <p:spPr>
          <a:xfrm>
            <a:off x="2362021" y="2287066"/>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6" name="Google Shape;4486;p630"/>
          <p:cNvSpPr/>
          <p:nvPr/>
        </p:nvSpPr>
        <p:spPr>
          <a:xfrm>
            <a:off x="2569331" y="2156434"/>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7" name="Google Shape;4487;p630"/>
          <p:cNvSpPr/>
          <p:nvPr/>
        </p:nvSpPr>
        <p:spPr>
          <a:xfrm>
            <a:off x="2405165" y="2164629"/>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8" name="Google Shape;4488;p630"/>
          <p:cNvSpPr/>
          <p:nvPr/>
        </p:nvSpPr>
        <p:spPr>
          <a:xfrm>
            <a:off x="2607431" y="2434447"/>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89" name="Google Shape;4489;p630"/>
          <p:cNvSpPr/>
          <p:nvPr/>
        </p:nvSpPr>
        <p:spPr>
          <a:xfrm>
            <a:off x="2322788" y="2488456"/>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90" name="Google Shape;4490;p630"/>
          <p:cNvSpPr/>
          <p:nvPr/>
        </p:nvSpPr>
        <p:spPr>
          <a:xfrm>
            <a:off x="2129150" y="2193204"/>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91" name="Google Shape;4491;p630"/>
          <p:cNvSpPr/>
          <p:nvPr/>
        </p:nvSpPr>
        <p:spPr>
          <a:xfrm>
            <a:off x="2768008" y="2281311"/>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92" name="Google Shape;4492;p630"/>
          <p:cNvSpPr/>
          <p:nvPr/>
        </p:nvSpPr>
        <p:spPr>
          <a:xfrm>
            <a:off x="2298311" y="1952676"/>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93" name="Google Shape;4493;p630"/>
          <p:cNvSpPr/>
          <p:nvPr/>
        </p:nvSpPr>
        <p:spPr>
          <a:xfrm>
            <a:off x="2696668" y="2225272"/>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494" name="Google Shape;4494;p630"/>
          <p:cNvSpPr/>
          <p:nvPr/>
        </p:nvSpPr>
        <p:spPr>
          <a:xfrm>
            <a:off x="2526280" y="2241571"/>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95" name="Google Shape;4495;p630"/>
          <p:cNvSpPr/>
          <p:nvPr/>
        </p:nvSpPr>
        <p:spPr>
          <a:xfrm>
            <a:off x="2869448" y="1625205"/>
            <a:ext cx="485775" cy="485775"/>
          </a:xfrm>
          <a:prstGeom prst="ellipse">
            <a:avLst/>
          </a:prstGeom>
          <a:noFill/>
          <a:ln w="9525" cap="flat" cmpd="sng">
            <a:solidFill>
              <a:srgbClr val="EDA747"/>
            </a:solidFill>
            <a:prstDash val="solid"/>
            <a:round/>
            <a:headEnd type="none" w="sm" len="sm"/>
            <a:tailEnd type="none" w="sm" len="sm"/>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nvGrpSpPr>
          <p:cNvPr id="4496" name="Google Shape;4496;p630"/>
          <p:cNvGrpSpPr/>
          <p:nvPr/>
        </p:nvGrpSpPr>
        <p:grpSpPr>
          <a:xfrm>
            <a:off x="2992660" y="1712614"/>
            <a:ext cx="287287" cy="240185"/>
            <a:chOff x="2932578" y="2044001"/>
            <a:chExt cx="287294" cy="240191"/>
          </a:xfrm>
        </p:grpSpPr>
        <p:sp>
          <p:nvSpPr>
            <p:cNvPr id="4497" name="Google Shape;4497;p630"/>
            <p:cNvSpPr/>
            <p:nvPr/>
          </p:nvSpPr>
          <p:spPr>
            <a:xfrm>
              <a:off x="3162572" y="2175481"/>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98" name="Google Shape;4498;p630"/>
            <p:cNvSpPr/>
            <p:nvPr/>
          </p:nvSpPr>
          <p:spPr>
            <a:xfrm>
              <a:off x="2932578" y="2220215"/>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499" name="Google Shape;4499;p630"/>
            <p:cNvSpPr/>
            <p:nvPr/>
          </p:nvSpPr>
          <p:spPr>
            <a:xfrm>
              <a:off x="3010754" y="2044001"/>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00" name="Google Shape;4500;p630"/>
            <p:cNvSpPr/>
            <p:nvPr/>
          </p:nvSpPr>
          <p:spPr>
            <a:xfrm>
              <a:off x="3088491" y="2226892"/>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sp>
        <p:nvSpPr>
          <p:cNvPr id="4501" name="Google Shape;4501;p630"/>
          <p:cNvSpPr/>
          <p:nvPr/>
        </p:nvSpPr>
        <p:spPr>
          <a:xfrm>
            <a:off x="2956295" y="1802256"/>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502" name="Google Shape;4502;p630"/>
          <p:cNvSpPr/>
          <p:nvPr/>
        </p:nvSpPr>
        <p:spPr>
          <a:xfrm>
            <a:off x="3099485" y="1974046"/>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503" name="Google Shape;4503;p630"/>
          <p:cNvSpPr/>
          <p:nvPr/>
        </p:nvSpPr>
        <p:spPr>
          <a:xfrm>
            <a:off x="3104254" y="1808292"/>
            <a:ext cx="57375" cy="57375"/>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4C2D4D"/>
              </a:solidFill>
              <a:latin typeface="Arial"/>
              <a:ea typeface="Arial"/>
              <a:cs typeface="Arial"/>
              <a:sym typeface="Arial"/>
            </a:endParaRPr>
          </a:p>
        </p:txBody>
      </p:sp>
      <p:sp>
        <p:nvSpPr>
          <p:cNvPr id="4504" name="Google Shape;4504;p630"/>
          <p:cNvSpPr/>
          <p:nvPr/>
        </p:nvSpPr>
        <p:spPr>
          <a:xfrm>
            <a:off x="2756735" y="2314077"/>
            <a:ext cx="800100" cy="800100"/>
          </a:xfrm>
          <a:prstGeom prst="ellipse">
            <a:avLst/>
          </a:prstGeom>
          <a:noFill/>
          <a:ln w="9525" cap="flat" cmpd="sng">
            <a:solidFill>
              <a:srgbClr val="EDA747"/>
            </a:solidFill>
            <a:prstDash val="solid"/>
            <a:round/>
            <a:headEnd type="none" w="sm" len="sm"/>
            <a:tailEnd type="none" w="sm" len="sm"/>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nvGrpSpPr>
          <p:cNvPr id="4505" name="Google Shape;4505;p630"/>
          <p:cNvGrpSpPr/>
          <p:nvPr/>
        </p:nvGrpSpPr>
        <p:grpSpPr>
          <a:xfrm>
            <a:off x="2812578" y="2375280"/>
            <a:ext cx="629953" cy="661361"/>
            <a:chOff x="2752487" y="2706680"/>
            <a:chExt cx="629968" cy="661378"/>
          </a:xfrm>
        </p:grpSpPr>
        <p:sp>
          <p:nvSpPr>
            <p:cNvPr id="4506" name="Google Shape;4506;p630"/>
            <p:cNvSpPr/>
            <p:nvPr/>
          </p:nvSpPr>
          <p:spPr>
            <a:xfrm rot="10800000" flipH="1">
              <a:off x="3325155" y="2873369"/>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07" name="Google Shape;4507;p630"/>
            <p:cNvSpPr/>
            <p:nvPr/>
          </p:nvSpPr>
          <p:spPr>
            <a:xfrm rot="10800000" flipH="1">
              <a:off x="2934629" y="2838160"/>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08" name="Google Shape;4508;p630"/>
            <p:cNvSpPr/>
            <p:nvPr/>
          </p:nvSpPr>
          <p:spPr>
            <a:xfrm rot="10800000" flipH="1">
              <a:off x="3325155" y="3085300"/>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09" name="Google Shape;4509;p630"/>
            <p:cNvSpPr/>
            <p:nvPr/>
          </p:nvSpPr>
          <p:spPr>
            <a:xfrm rot="10800000" flipH="1">
              <a:off x="2847538" y="3171024"/>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0" name="Google Shape;4510;p630"/>
            <p:cNvSpPr/>
            <p:nvPr/>
          </p:nvSpPr>
          <p:spPr>
            <a:xfrm rot="10800000" flipH="1">
              <a:off x="3044353" y="2837652"/>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1" name="Google Shape;4511;p630"/>
            <p:cNvSpPr/>
            <p:nvPr/>
          </p:nvSpPr>
          <p:spPr>
            <a:xfrm rot="10800000" flipH="1">
              <a:off x="3164623" y="2882894"/>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2" name="Google Shape;4512;p630"/>
            <p:cNvSpPr/>
            <p:nvPr/>
          </p:nvSpPr>
          <p:spPr>
            <a:xfrm rot="10800000" flipH="1">
              <a:off x="3028127" y="3310758"/>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3" name="Google Shape;4513;p630"/>
            <p:cNvSpPr/>
            <p:nvPr/>
          </p:nvSpPr>
          <p:spPr>
            <a:xfrm rot="10800000" flipH="1">
              <a:off x="3290897" y="3199599"/>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4" name="Google Shape;4514;p630"/>
            <p:cNvSpPr/>
            <p:nvPr/>
          </p:nvSpPr>
          <p:spPr>
            <a:xfrm rot="10800000" flipH="1">
              <a:off x="3028127" y="3161812"/>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5" name="Google Shape;4515;p630"/>
            <p:cNvSpPr/>
            <p:nvPr/>
          </p:nvSpPr>
          <p:spPr>
            <a:xfrm rot="10800000" flipH="1">
              <a:off x="3143597" y="3214144"/>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6" name="Google Shape;4516;p630"/>
            <p:cNvSpPr/>
            <p:nvPr/>
          </p:nvSpPr>
          <p:spPr>
            <a:xfrm rot="10800000" flipH="1">
              <a:off x="3086447" y="2706680"/>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17" name="Google Shape;4517;p630"/>
            <p:cNvSpPr/>
            <p:nvPr/>
          </p:nvSpPr>
          <p:spPr>
            <a:xfrm rot="10800000" flipH="1">
              <a:off x="2752487" y="2986930"/>
              <a:ext cx="57300" cy="57300"/>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grpSp>
        <p:nvGrpSpPr>
          <p:cNvPr id="4518" name="Google Shape;4518;p630"/>
          <p:cNvGrpSpPr/>
          <p:nvPr/>
        </p:nvGrpSpPr>
        <p:grpSpPr>
          <a:xfrm>
            <a:off x="2811308" y="2383308"/>
            <a:ext cx="696141" cy="653333"/>
            <a:chOff x="2751220" y="2714708"/>
            <a:chExt cx="696158" cy="653350"/>
          </a:xfrm>
        </p:grpSpPr>
        <p:sp>
          <p:nvSpPr>
            <p:cNvPr id="4519" name="Google Shape;4519;p630"/>
            <p:cNvSpPr/>
            <p:nvPr/>
          </p:nvSpPr>
          <p:spPr>
            <a:xfrm rot="10800000" flipH="1">
              <a:off x="3240223" y="3017848"/>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0" name="Google Shape;4520;p630"/>
            <p:cNvSpPr/>
            <p:nvPr/>
          </p:nvSpPr>
          <p:spPr>
            <a:xfrm rot="10800000" flipH="1">
              <a:off x="2949523" y="2714708"/>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1" name="Google Shape;4521;p630"/>
            <p:cNvSpPr/>
            <p:nvPr/>
          </p:nvSpPr>
          <p:spPr>
            <a:xfrm rot="10800000" flipH="1">
              <a:off x="2804107" y="2848365"/>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2" name="Google Shape;4522;p630"/>
            <p:cNvSpPr/>
            <p:nvPr/>
          </p:nvSpPr>
          <p:spPr>
            <a:xfrm rot="10800000" flipH="1">
              <a:off x="3157207" y="3133162"/>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3" name="Google Shape;4523;p630"/>
            <p:cNvSpPr/>
            <p:nvPr/>
          </p:nvSpPr>
          <p:spPr>
            <a:xfrm rot="10800000" flipH="1">
              <a:off x="2949896" y="2948811"/>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4" name="Google Shape;4524;p630"/>
            <p:cNvSpPr/>
            <p:nvPr/>
          </p:nvSpPr>
          <p:spPr>
            <a:xfrm rot="10800000" flipH="1">
              <a:off x="3114063" y="3010725"/>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5" name="Google Shape;4525;p630"/>
            <p:cNvSpPr/>
            <p:nvPr/>
          </p:nvSpPr>
          <p:spPr>
            <a:xfrm rot="10800000" flipH="1">
              <a:off x="2911796" y="3256749"/>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6" name="Google Shape;4526;p630"/>
            <p:cNvSpPr/>
            <p:nvPr/>
          </p:nvSpPr>
          <p:spPr>
            <a:xfrm rot="10800000" flipH="1">
              <a:off x="3196440" y="3310758"/>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7" name="Google Shape;4527;p630"/>
            <p:cNvSpPr/>
            <p:nvPr/>
          </p:nvSpPr>
          <p:spPr>
            <a:xfrm rot="10800000" flipH="1">
              <a:off x="3390078" y="3039300"/>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8" name="Google Shape;4528;p630"/>
            <p:cNvSpPr/>
            <p:nvPr/>
          </p:nvSpPr>
          <p:spPr>
            <a:xfrm rot="10800000" flipH="1">
              <a:off x="2751220" y="3103612"/>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29" name="Google Shape;4529;p630"/>
            <p:cNvSpPr/>
            <p:nvPr/>
          </p:nvSpPr>
          <p:spPr>
            <a:xfrm rot="10800000" flipH="1">
              <a:off x="3220917" y="2798772"/>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30" name="Google Shape;4530;p630"/>
            <p:cNvSpPr/>
            <p:nvPr/>
          </p:nvSpPr>
          <p:spPr>
            <a:xfrm rot="10800000" flipH="1">
              <a:off x="2822560" y="3032912"/>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31" name="Google Shape;4531;p630"/>
            <p:cNvSpPr/>
            <p:nvPr/>
          </p:nvSpPr>
          <p:spPr>
            <a:xfrm rot="10800000" flipH="1">
              <a:off x="2992948" y="3063873"/>
              <a:ext cx="57300" cy="57300"/>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grpSp>
      <p:sp>
        <p:nvSpPr>
          <p:cNvPr id="4532" name="Google Shape;4532;p630"/>
          <p:cNvSpPr/>
          <p:nvPr/>
        </p:nvSpPr>
        <p:spPr>
          <a:xfrm>
            <a:off x="5850601" y="944707"/>
            <a:ext cx="1580625" cy="676125"/>
          </a:xfrm>
          <a:prstGeom prst="roundRect">
            <a:avLst>
              <a:gd name="adj" fmla="val 11404"/>
            </a:avLst>
          </a:prstGeom>
          <a:noFill/>
          <a:ln>
            <a:noFill/>
          </a:ln>
        </p:spPr>
        <p:txBody>
          <a:bodyPr spcFirstLastPara="1" wrap="square" lIns="91425" tIns="45694" rIns="91425" bIns="45694" anchor="b" anchorCtr="0">
            <a:noAutofit/>
          </a:bodyPr>
          <a:lstStyle/>
          <a:p>
            <a:pPr>
              <a:buClr>
                <a:srgbClr val="000000"/>
              </a:buClr>
              <a:buSzPts val="1867"/>
            </a:pPr>
            <a:r>
              <a:rPr lang="en-US" sz="1400" b="1">
                <a:solidFill>
                  <a:srgbClr val="000000"/>
                </a:solidFill>
                <a:latin typeface="Arial"/>
                <a:ea typeface="Arial"/>
                <a:cs typeface="Arial"/>
                <a:sym typeface="Arial"/>
              </a:rPr>
              <a:t>Match &amp; Compute</a:t>
            </a:r>
            <a:endParaRPr sz="1100">
              <a:solidFill>
                <a:srgbClr val="000000"/>
              </a:solidFill>
              <a:latin typeface="Calibri"/>
              <a:ea typeface="Calibri"/>
              <a:cs typeface="Calibri"/>
              <a:sym typeface="Calibri"/>
            </a:endParaRPr>
          </a:p>
        </p:txBody>
      </p:sp>
      <p:sp>
        <p:nvSpPr>
          <p:cNvPr id="4533" name="Google Shape;4533;p630"/>
          <p:cNvSpPr/>
          <p:nvPr/>
        </p:nvSpPr>
        <p:spPr>
          <a:xfrm>
            <a:off x="967155" y="4134692"/>
            <a:ext cx="2892668" cy="468532"/>
          </a:xfrm>
          <a:prstGeom prst="roundRect">
            <a:avLst>
              <a:gd name="adj" fmla="val 11404"/>
            </a:avLst>
          </a:prstGeom>
          <a:noFill/>
          <a:ln>
            <a:noFill/>
          </a:ln>
        </p:spPr>
        <p:txBody>
          <a:bodyPr spcFirstLastPara="1" wrap="square" lIns="91425" tIns="45694" rIns="91425" bIns="45694" anchor="ctr" anchorCtr="0">
            <a:noAutofit/>
          </a:bodyPr>
          <a:lstStyle/>
          <a:p>
            <a:pPr>
              <a:buClr>
                <a:srgbClr val="000000"/>
              </a:buClr>
              <a:buSzPts val="1467"/>
            </a:pPr>
            <a:r>
              <a:rPr lang="en-US" sz="1400" b="1" dirty="0">
                <a:solidFill>
                  <a:srgbClr val="000000"/>
                </a:solidFill>
                <a:latin typeface="Arial"/>
                <a:ea typeface="Arial"/>
                <a:cs typeface="Arial"/>
                <a:sym typeface="Arial"/>
              </a:rPr>
              <a:t>Sponsor’s Specific Indication, Line of Therapy...</a:t>
            </a:r>
            <a:endParaRPr sz="1400" b="1" dirty="0">
              <a:solidFill>
                <a:srgbClr val="000000"/>
              </a:solidFill>
              <a:latin typeface="Calibri"/>
              <a:ea typeface="Calibri"/>
              <a:cs typeface="Calibri"/>
              <a:sym typeface="Calibri"/>
            </a:endParaRPr>
          </a:p>
        </p:txBody>
      </p:sp>
      <p:sp>
        <p:nvSpPr>
          <p:cNvPr id="4534" name="Google Shape;4534;p630"/>
          <p:cNvSpPr/>
          <p:nvPr/>
        </p:nvSpPr>
        <p:spPr>
          <a:xfrm>
            <a:off x="1672598" y="1078897"/>
            <a:ext cx="425025" cy="587700"/>
          </a:xfrm>
          <a:prstGeom prst="rect">
            <a:avLst/>
          </a:prstGeom>
          <a:noFill/>
          <a:ln>
            <a:noFill/>
          </a:ln>
        </p:spPr>
        <p:txBody>
          <a:bodyPr spcFirstLastPara="1" wrap="square" lIns="91425" tIns="45694" rIns="91425" bIns="45694" anchor="ctr" anchorCtr="0">
            <a:noAutofit/>
          </a:bodyPr>
          <a:lstStyle/>
          <a:p>
            <a:pPr algn="ctr">
              <a:buClr>
                <a:srgbClr val="000000"/>
              </a:buClr>
              <a:buSzPts val="2400"/>
            </a:pPr>
            <a:endParaRPr>
              <a:solidFill>
                <a:schemeClr val="dk1"/>
              </a:solidFill>
              <a:latin typeface="Arial"/>
              <a:ea typeface="Arial"/>
              <a:cs typeface="Arial"/>
              <a:sym typeface="Arial"/>
            </a:endParaRPr>
          </a:p>
        </p:txBody>
      </p:sp>
      <p:sp>
        <p:nvSpPr>
          <p:cNvPr id="4535" name="Google Shape;4535;p630"/>
          <p:cNvSpPr txBox="1"/>
          <p:nvPr/>
        </p:nvSpPr>
        <p:spPr>
          <a:xfrm>
            <a:off x="7116794" y="2455687"/>
            <a:ext cx="1852896" cy="1975810"/>
          </a:xfrm>
          <a:prstGeom prst="rect">
            <a:avLst/>
          </a:prstGeom>
          <a:noFill/>
          <a:ln>
            <a:noFill/>
          </a:ln>
        </p:spPr>
        <p:txBody>
          <a:bodyPr spcFirstLastPara="1" wrap="square" lIns="45694" tIns="45694" rIns="45694" bIns="45694" anchor="t" anchorCtr="0">
            <a:noAutofit/>
          </a:bodyPr>
          <a:lstStyle/>
          <a:p>
            <a:pPr marL="171445" indent="-171445">
              <a:lnSpc>
                <a:spcPct val="90000"/>
              </a:lnSpc>
              <a:buClr>
                <a:srgbClr val="EDA747"/>
              </a:buClr>
              <a:buSzPts val="1000"/>
              <a:buFont typeface="Noto Sans Symbols"/>
              <a:buChar char="▪"/>
            </a:pPr>
            <a:r>
              <a:rPr lang="en-US" sz="1200" dirty="0">
                <a:solidFill>
                  <a:schemeClr val="accent6"/>
                </a:solidFill>
                <a:latin typeface="Arial"/>
                <a:ea typeface="Arial"/>
                <a:cs typeface="Arial"/>
                <a:sym typeface="Arial"/>
              </a:rPr>
              <a:t>Population Attributes</a:t>
            </a:r>
            <a:endParaRPr sz="1200" dirty="0">
              <a:solidFill>
                <a:schemeClr val="accent6"/>
              </a:solidFill>
              <a:latin typeface="Calibri"/>
              <a:ea typeface="Calibri"/>
              <a:cs typeface="Calibri"/>
              <a:sym typeface="Calibri"/>
            </a:endParaRPr>
          </a:p>
          <a:p>
            <a:pPr marL="171445" indent="-171445">
              <a:lnSpc>
                <a:spcPct val="90000"/>
              </a:lnSpc>
              <a:spcBef>
                <a:spcPts val="600"/>
              </a:spcBef>
              <a:buClr>
                <a:srgbClr val="EDA747"/>
              </a:buClr>
              <a:buSzPts val="1000"/>
              <a:buFont typeface="Noto Sans Symbols"/>
              <a:buChar char="▪"/>
            </a:pPr>
            <a:r>
              <a:rPr lang="en-US" sz="1200" dirty="0">
                <a:solidFill>
                  <a:schemeClr val="accent6"/>
                </a:solidFill>
                <a:latin typeface="Arial"/>
                <a:ea typeface="Arial"/>
                <a:cs typeface="Arial"/>
                <a:sym typeface="Arial"/>
              </a:rPr>
              <a:t>Treatment vs Control</a:t>
            </a:r>
          </a:p>
          <a:p>
            <a:pPr marL="171445" indent="-171445">
              <a:lnSpc>
                <a:spcPct val="90000"/>
              </a:lnSpc>
              <a:spcBef>
                <a:spcPts val="600"/>
              </a:spcBef>
              <a:buClr>
                <a:srgbClr val="EDA747"/>
              </a:buClr>
              <a:buSzPts val="1000"/>
              <a:buFont typeface="Noto Sans Symbols"/>
              <a:buChar char="▪"/>
            </a:pPr>
            <a:r>
              <a:rPr lang="en-US" sz="1200" dirty="0">
                <a:solidFill>
                  <a:schemeClr val="accent6"/>
                </a:solidFill>
                <a:latin typeface="Arial"/>
                <a:ea typeface="Arial"/>
                <a:cs typeface="Arial"/>
                <a:sym typeface="Arial"/>
              </a:rPr>
              <a:t>Response Rates</a:t>
            </a:r>
            <a:endParaRPr sz="1200" dirty="0">
              <a:solidFill>
                <a:schemeClr val="accent6"/>
              </a:solidFill>
              <a:latin typeface="Calibri"/>
              <a:ea typeface="Calibri"/>
              <a:cs typeface="Calibri"/>
              <a:sym typeface="Calibri"/>
            </a:endParaRPr>
          </a:p>
          <a:p>
            <a:pPr marL="171445" indent="-171445">
              <a:lnSpc>
                <a:spcPct val="90000"/>
              </a:lnSpc>
              <a:spcBef>
                <a:spcPts val="600"/>
              </a:spcBef>
              <a:buClr>
                <a:srgbClr val="EDA747"/>
              </a:buClr>
              <a:buSzPts val="1000"/>
              <a:buFont typeface="Noto Sans Symbols"/>
              <a:buChar char="▪"/>
            </a:pPr>
            <a:r>
              <a:rPr lang="en-US" sz="1200" dirty="0">
                <a:solidFill>
                  <a:schemeClr val="accent6"/>
                </a:solidFill>
                <a:latin typeface="Arial"/>
                <a:ea typeface="Arial"/>
                <a:cs typeface="Arial"/>
                <a:sym typeface="Arial"/>
              </a:rPr>
              <a:t>Survival Curves</a:t>
            </a:r>
            <a:endParaRPr sz="1200" dirty="0">
              <a:solidFill>
                <a:schemeClr val="accent6"/>
              </a:solidFill>
              <a:latin typeface="Calibri"/>
              <a:ea typeface="Calibri"/>
              <a:cs typeface="Calibri"/>
              <a:sym typeface="Calibri"/>
            </a:endParaRPr>
          </a:p>
          <a:p>
            <a:pPr marL="171445" indent="-171445">
              <a:lnSpc>
                <a:spcPct val="90000"/>
              </a:lnSpc>
              <a:spcBef>
                <a:spcPts val="600"/>
              </a:spcBef>
              <a:buClr>
                <a:srgbClr val="EDA747"/>
              </a:buClr>
              <a:buSzPts val="1000"/>
              <a:buFont typeface="Noto Sans Symbols"/>
              <a:buChar char="▪"/>
            </a:pPr>
            <a:r>
              <a:rPr lang="en-US" sz="1200" dirty="0">
                <a:solidFill>
                  <a:schemeClr val="accent6"/>
                </a:solidFill>
                <a:latin typeface="Arial"/>
                <a:ea typeface="Arial"/>
                <a:cs typeface="Arial"/>
                <a:sym typeface="Arial"/>
              </a:rPr>
              <a:t>Adverse Event Frequencies</a:t>
            </a:r>
            <a:endParaRPr sz="1200" dirty="0">
              <a:solidFill>
                <a:schemeClr val="accent6"/>
              </a:solidFill>
              <a:latin typeface="Calibri"/>
              <a:ea typeface="Calibri"/>
              <a:cs typeface="Calibri"/>
              <a:sym typeface="Calibri"/>
            </a:endParaRPr>
          </a:p>
          <a:p>
            <a:pPr marL="171445" indent="-171445">
              <a:lnSpc>
                <a:spcPct val="90000"/>
              </a:lnSpc>
              <a:spcBef>
                <a:spcPts val="600"/>
              </a:spcBef>
              <a:buClr>
                <a:srgbClr val="EDA747"/>
              </a:buClr>
              <a:buSzPts val="1000"/>
              <a:buFont typeface="Noto Sans Symbols"/>
              <a:buChar char="▪"/>
            </a:pPr>
            <a:r>
              <a:rPr lang="en-US" sz="1200" dirty="0">
                <a:solidFill>
                  <a:schemeClr val="accent6"/>
                </a:solidFill>
                <a:latin typeface="Arial"/>
                <a:ea typeface="Arial"/>
                <a:cs typeface="Arial"/>
                <a:sym typeface="Arial"/>
              </a:rPr>
              <a:t>Bivariate Correlations</a:t>
            </a:r>
            <a:endParaRPr sz="1200" dirty="0">
              <a:solidFill>
                <a:schemeClr val="accent6"/>
              </a:solidFill>
              <a:latin typeface="Calibri"/>
              <a:ea typeface="Calibri"/>
              <a:cs typeface="Calibri"/>
              <a:sym typeface="Calibri"/>
            </a:endParaRPr>
          </a:p>
          <a:p>
            <a:pPr marL="171445" indent="-171445">
              <a:lnSpc>
                <a:spcPct val="90000"/>
              </a:lnSpc>
              <a:spcBef>
                <a:spcPts val="600"/>
              </a:spcBef>
              <a:spcAft>
                <a:spcPts val="600"/>
              </a:spcAft>
              <a:buClr>
                <a:srgbClr val="EDA747"/>
              </a:buClr>
              <a:buSzPts val="1000"/>
              <a:buFont typeface="Noto Sans Symbols"/>
              <a:buChar char="▪"/>
            </a:pPr>
            <a:r>
              <a:rPr lang="en-US" sz="1200" dirty="0">
                <a:solidFill>
                  <a:schemeClr val="accent6"/>
                </a:solidFill>
                <a:latin typeface="Arial"/>
                <a:ea typeface="Arial"/>
                <a:cs typeface="Arial"/>
                <a:sym typeface="Arial"/>
              </a:rPr>
              <a:t>Filters for Dynamic Subgroup Analyses</a:t>
            </a:r>
            <a:endParaRPr sz="1200" dirty="0">
              <a:solidFill>
                <a:schemeClr val="accent6"/>
              </a:solidFill>
              <a:latin typeface="Calibri"/>
              <a:ea typeface="Calibri"/>
              <a:cs typeface="Calibri"/>
              <a:sym typeface="Calibri"/>
            </a:endParaRPr>
          </a:p>
        </p:txBody>
      </p:sp>
      <p:sp>
        <p:nvSpPr>
          <p:cNvPr id="4536" name="Google Shape;4536;p630"/>
          <p:cNvSpPr/>
          <p:nvPr/>
        </p:nvSpPr>
        <p:spPr>
          <a:xfrm>
            <a:off x="7363664" y="894652"/>
            <a:ext cx="914625" cy="676125"/>
          </a:xfrm>
          <a:prstGeom prst="roundRect">
            <a:avLst>
              <a:gd name="adj" fmla="val 11404"/>
            </a:avLst>
          </a:prstGeom>
          <a:noFill/>
          <a:ln>
            <a:noFill/>
          </a:ln>
        </p:spPr>
        <p:txBody>
          <a:bodyPr spcFirstLastPara="1" wrap="square" lIns="91425" tIns="45694" rIns="91425" bIns="45694" anchor="b" anchorCtr="0">
            <a:noAutofit/>
          </a:bodyPr>
          <a:lstStyle/>
          <a:p>
            <a:pPr>
              <a:lnSpc>
                <a:spcPct val="128571"/>
              </a:lnSpc>
              <a:buClr>
                <a:srgbClr val="000000"/>
              </a:buClr>
              <a:buSzPts val="1867"/>
            </a:pPr>
            <a:r>
              <a:rPr lang="en-US" sz="1400" b="1">
                <a:solidFill>
                  <a:srgbClr val="000000"/>
                </a:solidFill>
                <a:latin typeface="Arial"/>
                <a:ea typeface="Arial"/>
                <a:cs typeface="Arial"/>
                <a:sym typeface="Arial"/>
              </a:rPr>
              <a:t>Results</a:t>
            </a:r>
            <a:endParaRPr sz="1100">
              <a:solidFill>
                <a:srgbClr val="000000"/>
              </a:solidFill>
              <a:latin typeface="Calibri"/>
              <a:ea typeface="Calibri"/>
              <a:cs typeface="Calibri"/>
              <a:sym typeface="Calibri"/>
            </a:endParaRPr>
          </a:p>
        </p:txBody>
      </p:sp>
      <p:sp>
        <p:nvSpPr>
          <p:cNvPr id="4537" name="Google Shape;4537;p630"/>
          <p:cNvSpPr/>
          <p:nvPr/>
        </p:nvSpPr>
        <p:spPr>
          <a:xfrm>
            <a:off x="369044" y="970662"/>
            <a:ext cx="1152000" cy="676125"/>
          </a:xfrm>
          <a:prstGeom prst="roundRect">
            <a:avLst>
              <a:gd name="adj" fmla="val 11404"/>
            </a:avLst>
          </a:prstGeom>
          <a:noFill/>
          <a:ln>
            <a:noFill/>
          </a:ln>
        </p:spPr>
        <p:txBody>
          <a:bodyPr spcFirstLastPara="1" wrap="square" lIns="91425" tIns="45694" rIns="91425" bIns="45694" anchor="b" anchorCtr="0">
            <a:noAutofit/>
          </a:bodyPr>
          <a:lstStyle/>
          <a:p>
            <a:pPr>
              <a:buClr>
                <a:srgbClr val="000000"/>
              </a:buClr>
              <a:buSzPts val="1867"/>
            </a:pPr>
            <a:r>
              <a:rPr lang="en-US" sz="1400" b="1" dirty="0">
                <a:solidFill>
                  <a:srgbClr val="000000"/>
                </a:solidFill>
                <a:latin typeface="Arial"/>
                <a:ea typeface="Arial"/>
                <a:cs typeface="Arial"/>
                <a:sym typeface="Arial"/>
              </a:rPr>
              <a:t>Archive of Studies</a:t>
            </a:r>
            <a:endParaRPr sz="1100" dirty="0">
              <a:solidFill>
                <a:srgbClr val="000000"/>
              </a:solidFill>
              <a:latin typeface="Calibri"/>
              <a:ea typeface="Calibri"/>
              <a:cs typeface="Calibri"/>
              <a:sym typeface="Calibri"/>
            </a:endParaRPr>
          </a:p>
        </p:txBody>
      </p:sp>
      <p:sp>
        <p:nvSpPr>
          <p:cNvPr id="4538" name="Google Shape;4538;p630"/>
          <p:cNvSpPr txBox="1"/>
          <p:nvPr/>
        </p:nvSpPr>
        <p:spPr>
          <a:xfrm>
            <a:off x="391519" y="1918861"/>
            <a:ext cx="1534105" cy="1057953"/>
          </a:xfrm>
          <a:prstGeom prst="rect">
            <a:avLst/>
          </a:prstGeom>
          <a:noFill/>
          <a:ln>
            <a:noFill/>
          </a:ln>
        </p:spPr>
        <p:txBody>
          <a:bodyPr spcFirstLastPara="1" wrap="square" lIns="91425" tIns="45694" rIns="91425" bIns="45694" anchor="t" anchorCtr="0">
            <a:noAutofit/>
          </a:bodyPr>
          <a:lstStyle/>
          <a:p>
            <a:pPr>
              <a:buClr>
                <a:srgbClr val="000000"/>
              </a:buClr>
              <a:buSzPts val="2400"/>
            </a:pPr>
            <a:r>
              <a:rPr lang="en-US" b="1" dirty="0">
                <a:solidFill>
                  <a:srgbClr val="EDA747"/>
                </a:solidFill>
                <a:latin typeface="Arial"/>
                <a:ea typeface="Arial"/>
                <a:cs typeface="Arial"/>
                <a:sym typeface="Arial"/>
              </a:rPr>
              <a:t>Medidata:</a:t>
            </a:r>
          </a:p>
          <a:p>
            <a:pPr>
              <a:buClr>
                <a:srgbClr val="000000"/>
              </a:buClr>
              <a:buSzPts val="2400"/>
            </a:pPr>
            <a:r>
              <a:rPr lang="en-US" b="1" dirty="0">
                <a:solidFill>
                  <a:srgbClr val="EDA747"/>
                </a:solidFill>
                <a:latin typeface="Arial"/>
                <a:ea typeface="Arial"/>
                <a:cs typeface="Arial"/>
                <a:sym typeface="Arial"/>
              </a:rPr>
              <a:t>17K</a:t>
            </a:r>
            <a:r>
              <a:rPr lang="en-US" sz="1200" b="1" dirty="0">
                <a:solidFill>
                  <a:schemeClr val="accent1"/>
                </a:solidFill>
                <a:latin typeface="Arial"/>
                <a:ea typeface="Arial"/>
                <a:cs typeface="Arial"/>
                <a:sym typeface="Arial"/>
              </a:rPr>
              <a:t> </a:t>
            </a:r>
            <a:r>
              <a:rPr lang="en-US" sz="1400" dirty="0">
                <a:solidFill>
                  <a:srgbClr val="000000"/>
                </a:solidFill>
                <a:latin typeface="Arial"/>
                <a:ea typeface="Arial"/>
                <a:cs typeface="Arial"/>
                <a:sym typeface="Arial"/>
              </a:rPr>
              <a:t>Studies</a:t>
            </a:r>
            <a:endParaRPr sz="1400" b="1" dirty="0">
              <a:solidFill>
                <a:srgbClr val="000000"/>
              </a:solidFill>
              <a:latin typeface="Arial"/>
              <a:ea typeface="Arial"/>
              <a:cs typeface="Arial"/>
              <a:sym typeface="Arial"/>
            </a:endParaRPr>
          </a:p>
          <a:p>
            <a:pPr>
              <a:buClr>
                <a:srgbClr val="000000"/>
              </a:buClr>
              <a:buSzPts val="2400"/>
            </a:pPr>
            <a:r>
              <a:rPr lang="en-US" b="1" dirty="0">
                <a:solidFill>
                  <a:srgbClr val="EDA747"/>
                </a:solidFill>
                <a:latin typeface="Arial"/>
                <a:ea typeface="Arial"/>
                <a:cs typeface="Arial"/>
                <a:sym typeface="Arial"/>
              </a:rPr>
              <a:t>&gt;4.7M </a:t>
            </a:r>
            <a:r>
              <a:rPr lang="en-US" sz="1400" dirty="0">
                <a:solidFill>
                  <a:srgbClr val="000000"/>
                </a:solidFill>
                <a:latin typeface="Arial"/>
                <a:ea typeface="Arial"/>
                <a:cs typeface="Arial"/>
                <a:sym typeface="Arial"/>
              </a:rPr>
              <a:t>Patients</a:t>
            </a:r>
            <a:endParaRPr sz="1400" dirty="0">
              <a:solidFill>
                <a:srgbClr val="000000"/>
              </a:solidFill>
              <a:latin typeface="Calibri"/>
              <a:ea typeface="Calibri"/>
              <a:cs typeface="Calibri"/>
              <a:sym typeface="Calibri"/>
            </a:endParaRPr>
          </a:p>
        </p:txBody>
      </p:sp>
      <p:sp>
        <p:nvSpPr>
          <p:cNvPr id="4539" name="Google Shape;4539;p630"/>
          <p:cNvSpPr/>
          <p:nvPr/>
        </p:nvSpPr>
        <p:spPr>
          <a:xfrm>
            <a:off x="369044" y="3466297"/>
            <a:ext cx="1967337" cy="300600"/>
          </a:xfrm>
          <a:prstGeom prst="rect">
            <a:avLst/>
          </a:prstGeom>
          <a:noFill/>
          <a:ln>
            <a:noFill/>
          </a:ln>
        </p:spPr>
        <p:txBody>
          <a:bodyPr spcFirstLastPara="1" wrap="square" lIns="91425" tIns="45694" rIns="91425" bIns="45694" anchor="t" anchorCtr="0">
            <a:noAutofit/>
          </a:bodyPr>
          <a:lstStyle/>
          <a:p>
            <a:pPr>
              <a:lnSpc>
                <a:spcPct val="150000"/>
              </a:lnSpc>
              <a:buClr>
                <a:srgbClr val="000000"/>
              </a:buClr>
              <a:buSzPts val="1600"/>
            </a:pPr>
            <a:r>
              <a:rPr lang="en-US" sz="1200" b="1" dirty="0">
                <a:solidFill>
                  <a:srgbClr val="4C2D4D"/>
                </a:solidFill>
                <a:latin typeface="Arial"/>
                <a:ea typeface="Arial"/>
                <a:cs typeface="Arial"/>
                <a:sym typeface="Arial"/>
              </a:rPr>
              <a:t>Inclusion / Exclusion</a:t>
            </a:r>
            <a:endParaRPr sz="1100" dirty="0">
              <a:solidFill>
                <a:srgbClr val="4C2D4D"/>
              </a:solidFill>
              <a:latin typeface="Calibri"/>
              <a:ea typeface="Calibri"/>
              <a:cs typeface="Calibri"/>
              <a:sym typeface="Calibri"/>
            </a:endParaRPr>
          </a:p>
        </p:txBody>
      </p:sp>
      <p:sp>
        <p:nvSpPr>
          <p:cNvPr id="4540" name="Google Shape;4540;p630"/>
          <p:cNvSpPr/>
          <p:nvPr/>
        </p:nvSpPr>
        <p:spPr>
          <a:xfrm>
            <a:off x="3103861" y="1080565"/>
            <a:ext cx="989325" cy="294525"/>
          </a:xfrm>
          <a:prstGeom prst="rect">
            <a:avLst/>
          </a:prstGeom>
          <a:noFill/>
          <a:ln>
            <a:noFill/>
          </a:ln>
        </p:spPr>
        <p:txBody>
          <a:bodyPr spcFirstLastPara="1" wrap="square" lIns="91425" tIns="45694" rIns="91425" bIns="45694" anchor="t" anchorCtr="0">
            <a:noAutofit/>
          </a:bodyPr>
          <a:lstStyle/>
          <a:p>
            <a:pPr algn="ctr">
              <a:lnSpc>
                <a:spcPct val="180000"/>
              </a:lnSpc>
              <a:buClr>
                <a:srgbClr val="000000"/>
              </a:buClr>
              <a:buSzPts val="1467"/>
            </a:pPr>
            <a:endParaRPr sz="1100">
              <a:solidFill>
                <a:schemeClr val="dk1"/>
              </a:solidFill>
              <a:latin typeface="Calibri"/>
              <a:ea typeface="Calibri"/>
              <a:cs typeface="Calibri"/>
              <a:sym typeface="Calibri"/>
            </a:endParaRPr>
          </a:p>
        </p:txBody>
      </p:sp>
      <p:pic>
        <p:nvPicPr>
          <p:cNvPr id="4541" name="Google Shape;4541;p630"/>
          <p:cNvPicPr preferRelativeResize="0"/>
          <p:nvPr/>
        </p:nvPicPr>
        <p:blipFill rotWithShape="1">
          <a:blip r:embed="rId3">
            <a:alphaModFix/>
          </a:blip>
          <a:srcRect b="54458"/>
          <a:stretch/>
        </p:blipFill>
        <p:spPr>
          <a:xfrm>
            <a:off x="2551406" y="3504910"/>
            <a:ext cx="1058975" cy="150300"/>
          </a:xfrm>
          <a:prstGeom prst="rect">
            <a:avLst/>
          </a:prstGeom>
          <a:noFill/>
          <a:ln>
            <a:noFill/>
          </a:ln>
        </p:spPr>
      </p:pic>
      <p:pic>
        <p:nvPicPr>
          <p:cNvPr id="4542" name="Google Shape;4542;p630"/>
          <p:cNvPicPr preferRelativeResize="0"/>
          <p:nvPr/>
        </p:nvPicPr>
        <p:blipFill rotWithShape="1">
          <a:blip r:embed="rId3">
            <a:alphaModFix/>
          </a:blip>
          <a:srcRect b="54458"/>
          <a:stretch/>
        </p:blipFill>
        <p:spPr>
          <a:xfrm>
            <a:off x="2549503" y="3650434"/>
            <a:ext cx="1058975" cy="150300"/>
          </a:xfrm>
          <a:prstGeom prst="rect">
            <a:avLst/>
          </a:prstGeom>
          <a:noFill/>
          <a:ln>
            <a:noFill/>
          </a:ln>
        </p:spPr>
      </p:pic>
      <p:sp>
        <p:nvSpPr>
          <p:cNvPr id="4551" name="Google Shape;4551;p630"/>
          <p:cNvSpPr/>
          <p:nvPr/>
        </p:nvSpPr>
        <p:spPr>
          <a:xfrm>
            <a:off x="4062857" y="1806307"/>
            <a:ext cx="1084725" cy="1084725"/>
          </a:xfrm>
          <a:prstGeom prst="ellipse">
            <a:avLst/>
          </a:prstGeom>
          <a:noFill/>
          <a:ln w="9525" cap="flat" cmpd="sng">
            <a:solidFill>
              <a:srgbClr val="EDA747"/>
            </a:solidFill>
            <a:prstDash val="solid"/>
            <a:round/>
            <a:headEnd type="none" w="sm" len="sm"/>
            <a:tailEnd type="none" w="sm" len="sm"/>
          </a:ln>
        </p:spPr>
        <p:txBody>
          <a:bodyPr spcFirstLastPara="1" wrap="square" lIns="68569" tIns="34275" rIns="68569" bIns="34275" anchor="ctr" anchorCtr="0">
            <a:noAutofit/>
          </a:bodyPr>
          <a:lstStyle/>
          <a:p>
            <a:pPr algn="ctr">
              <a:buClr>
                <a:srgbClr val="000000"/>
              </a:buClr>
              <a:buSzPts val="2400"/>
            </a:pPr>
            <a:endParaRPr>
              <a:solidFill>
                <a:schemeClr val="lt1"/>
              </a:solidFill>
              <a:latin typeface="Arial"/>
              <a:ea typeface="Arial"/>
              <a:cs typeface="Arial"/>
              <a:sym typeface="Arial"/>
            </a:endParaRPr>
          </a:p>
        </p:txBody>
      </p:sp>
      <p:sp>
        <p:nvSpPr>
          <p:cNvPr id="4552" name="Google Shape;4552;p630"/>
          <p:cNvSpPr/>
          <p:nvPr/>
        </p:nvSpPr>
        <p:spPr>
          <a:xfrm rot="10800000" flipH="1">
            <a:off x="4346707" y="23911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3" name="Google Shape;4553;p630"/>
          <p:cNvSpPr/>
          <p:nvPr/>
        </p:nvSpPr>
        <p:spPr>
          <a:xfrm rot="10800000" flipH="1">
            <a:off x="4802252" y="191391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4" name="Google Shape;4554;p630"/>
          <p:cNvSpPr/>
          <p:nvPr/>
        </p:nvSpPr>
        <p:spPr>
          <a:xfrm rot="10800000" flipH="1">
            <a:off x="4497452" y="218292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5" name="Google Shape;4555;p630"/>
          <p:cNvSpPr/>
          <p:nvPr/>
        </p:nvSpPr>
        <p:spPr>
          <a:xfrm rot="10800000" flipH="1">
            <a:off x="4835483" y="2253334"/>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6" name="Google Shape;4556;p630"/>
          <p:cNvSpPr/>
          <p:nvPr/>
        </p:nvSpPr>
        <p:spPr>
          <a:xfrm rot="10800000" flipH="1">
            <a:off x="4748197" y="2052394"/>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7" name="Google Shape;4557;p630"/>
          <p:cNvSpPr/>
          <p:nvPr/>
        </p:nvSpPr>
        <p:spPr>
          <a:xfrm rot="10800000" flipH="1">
            <a:off x="4594246" y="235943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8" name="Google Shape;4558;p630"/>
          <p:cNvSpPr/>
          <p:nvPr/>
        </p:nvSpPr>
        <p:spPr>
          <a:xfrm rot="10800000" flipH="1">
            <a:off x="4307378" y="2642086"/>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59" name="Google Shape;4559;p630"/>
          <p:cNvSpPr/>
          <p:nvPr/>
        </p:nvSpPr>
        <p:spPr>
          <a:xfrm rot="10800000" flipH="1">
            <a:off x="4852972" y="243316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0" name="Google Shape;4560;p630"/>
          <p:cNvSpPr/>
          <p:nvPr/>
        </p:nvSpPr>
        <p:spPr>
          <a:xfrm rot="10800000" flipH="1">
            <a:off x="4192406" y="2168455"/>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1" name="Google Shape;4561;p630"/>
          <p:cNvSpPr/>
          <p:nvPr/>
        </p:nvSpPr>
        <p:spPr>
          <a:xfrm rot="10800000" flipH="1">
            <a:off x="4478692" y="2654346"/>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2" name="Google Shape;4562;p630"/>
          <p:cNvSpPr/>
          <p:nvPr/>
        </p:nvSpPr>
        <p:spPr>
          <a:xfrm rot="10800000" flipH="1">
            <a:off x="4751432" y="2576368"/>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3" name="Google Shape;4563;p630"/>
          <p:cNvSpPr/>
          <p:nvPr/>
        </p:nvSpPr>
        <p:spPr>
          <a:xfrm rot="10800000" flipH="1">
            <a:off x="4750628" y="2745364"/>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4" name="Google Shape;4564;p630"/>
          <p:cNvSpPr/>
          <p:nvPr/>
        </p:nvSpPr>
        <p:spPr>
          <a:xfrm rot="10800000" flipH="1">
            <a:off x="4411709" y="2039736"/>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5" name="Google Shape;4565;p630"/>
          <p:cNvSpPr/>
          <p:nvPr/>
        </p:nvSpPr>
        <p:spPr>
          <a:xfrm rot="10800000" flipH="1">
            <a:off x="4590752" y="207819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6" name="Google Shape;4566;p630"/>
          <p:cNvSpPr/>
          <p:nvPr/>
        </p:nvSpPr>
        <p:spPr>
          <a:xfrm rot="10800000" flipH="1">
            <a:off x="4499107" y="25435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7" name="Google Shape;4567;p630"/>
          <p:cNvSpPr/>
          <p:nvPr/>
        </p:nvSpPr>
        <p:spPr>
          <a:xfrm rot="10800000" flipH="1">
            <a:off x="4651507" y="26959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8" name="Google Shape;4568;p630"/>
          <p:cNvSpPr/>
          <p:nvPr/>
        </p:nvSpPr>
        <p:spPr>
          <a:xfrm rot="10800000" flipH="1">
            <a:off x="4961542" y="25169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69" name="Google Shape;4569;p630"/>
          <p:cNvSpPr/>
          <p:nvPr/>
        </p:nvSpPr>
        <p:spPr>
          <a:xfrm rot="10800000" flipH="1">
            <a:off x="4340756" y="226423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0" name="Google Shape;4570;p630"/>
          <p:cNvSpPr/>
          <p:nvPr/>
        </p:nvSpPr>
        <p:spPr>
          <a:xfrm rot="10800000" flipH="1">
            <a:off x="4756511" y="2341579"/>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1" name="Google Shape;4571;p630"/>
          <p:cNvSpPr/>
          <p:nvPr/>
        </p:nvSpPr>
        <p:spPr>
          <a:xfrm rot="10800000" flipH="1">
            <a:off x="4681130" y="2447665"/>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2" name="Google Shape;4572;p630"/>
          <p:cNvSpPr/>
          <p:nvPr/>
        </p:nvSpPr>
        <p:spPr>
          <a:xfrm rot="10800000" flipH="1">
            <a:off x="4890080" y="201360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3" name="Google Shape;4573;p630"/>
          <p:cNvSpPr/>
          <p:nvPr/>
        </p:nvSpPr>
        <p:spPr>
          <a:xfrm rot="10800000" flipH="1">
            <a:off x="4881622" y="265362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4" name="Google Shape;4574;p630"/>
          <p:cNvSpPr/>
          <p:nvPr/>
        </p:nvSpPr>
        <p:spPr>
          <a:xfrm rot="10800000" flipH="1">
            <a:off x="4493156" y="241663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5" name="Google Shape;4575;p630"/>
          <p:cNvSpPr/>
          <p:nvPr/>
        </p:nvSpPr>
        <p:spPr>
          <a:xfrm rot="10800000" flipH="1">
            <a:off x="4645556" y="256903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6" name="Google Shape;4576;p630"/>
          <p:cNvSpPr/>
          <p:nvPr/>
        </p:nvSpPr>
        <p:spPr>
          <a:xfrm rot="10800000" flipH="1">
            <a:off x="4323902" y="2157648"/>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7" name="Google Shape;4577;p630"/>
          <p:cNvSpPr/>
          <p:nvPr/>
        </p:nvSpPr>
        <p:spPr>
          <a:xfrm rot="10800000" flipH="1">
            <a:off x="5030225" y="223145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8" name="Google Shape;4578;p630"/>
          <p:cNvSpPr/>
          <p:nvPr/>
        </p:nvSpPr>
        <p:spPr>
          <a:xfrm rot="10800000" flipH="1">
            <a:off x="4434865" y="18980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79" name="Google Shape;4579;p630"/>
          <p:cNvSpPr/>
          <p:nvPr/>
        </p:nvSpPr>
        <p:spPr>
          <a:xfrm rot="10800000" flipH="1">
            <a:off x="4225871" y="2538079"/>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0" name="Google Shape;4580;p630"/>
          <p:cNvSpPr/>
          <p:nvPr/>
        </p:nvSpPr>
        <p:spPr>
          <a:xfrm rot="10800000" flipH="1">
            <a:off x="4298069" y="1975918"/>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1" name="Google Shape;4581;p630"/>
          <p:cNvSpPr/>
          <p:nvPr/>
        </p:nvSpPr>
        <p:spPr>
          <a:xfrm rot="10800000" flipH="1">
            <a:off x="4894897" y="2157736"/>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2" name="Google Shape;4582;p630"/>
          <p:cNvSpPr/>
          <p:nvPr/>
        </p:nvSpPr>
        <p:spPr>
          <a:xfrm rot="10800000" flipH="1">
            <a:off x="4756511" y="2171532"/>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3" name="Google Shape;4583;p630"/>
          <p:cNvSpPr/>
          <p:nvPr/>
        </p:nvSpPr>
        <p:spPr>
          <a:xfrm rot="10800000" flipH="1">
            <a:off x="4881896" y="254231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4" name="Google Shape;4584;p630"/>
          <p:cNvSpPr/>
          <p:nvPr/>
        </p:nvSpPr>
        <p:spPr>
          <a:xfrm rot="10800000" flipH="1">
            <a:off x="4598153" y="1918618"/>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5" name="Google Shape;4585;p630"/>
          <p:cNvSpPr/>
          <p:nvPr/>
        </p:nvSpPr>
        <p:spPr>
          <a:xfrm rot="10800000" flipH="1">
            <a:off x="5002297" y="2370862"/>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6" name="Google Shape;4586;p630"/>
          <p:cNvSpPr/>
          <p:nvPr/>
        </p:nvSpPr>
        <p:spPr>
          <a:xfrm rot="10800000" flipH="1">
            <a:off x="4339673" y="2515297"/>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7" name="Google Shape;4587;p630"/>
          <p:cNvSpPr/>
          <p:nvPr/>
        </p:nvSpPr>
        <p:spPr>
          <a:xfrm rot="10800000" flipH="1">
            <a:off x="4645556" y="2248842"/>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8" name="Google Shape;4588;p630"/>
          <p:cNvSpPr/>
          <p:nvPr/>
        </p:nvSpPr>
        <p:spPr>
          <a:xfrm rot="10800000" flipH="1">
            <a:off x="4487146" y="209437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89" name="Google Shape;4589;p630"/>
          <p:cNvSpPr/>
          <p:nvPr/>
        </p:nvSpPr>
        <p:spPr>
          <a:xfrm rot="10800000" flipH="1">
            <a:off x="4802252" y="248772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0" name="Google Shape;4590;p630"/>
          <p:cNvSpPr/>
          <p:nvPr/>
        </p:nvSpPr>
        <p:spPr>
          <a:xfrm rot="10800000" flipH="1">
            <a:off x="4715570" y="1971519"/>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1" name="Google Shape;4591;p630"/>
          <p:cNvSpPr/>
          <p:nvPr/>
        </p:nvSpPr>
        <p:spPr>
          <a:xfrm rot="10800000" flipH="1">
            <a:off x="4670764" y="187783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2" name="Google Shape;4592;p630"/>
          <p:cNvSpPr/>
          <p:nvPr/>
        </p:nvSpPr>
        <p:spPr>
          <a:xfrm rot="10800000" flipH="1">
            <a:off x="4488578" y="2319997"/>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3" name="Google Shape;4593;p630"/>
          <p:cNvSpPr/>
          <p:nvPr/>
        </p:nvSpPr>
        <p:spPr>
          <a:xfrm rot="10800000" flipH="1">
            <a:off x="4678199" y="2139817"/>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4" name="Google Shape;4594;p630"/>
          <p:cNvSpPr/>
          <p:nvPr/>
        </p:nvSpPr>
        <p:spPr>
          <a:xfrm rot="10800000" flipH="1">
            <a:off x="4262758" y="2416635"/>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5" name="Google Shape;4595;p630"/>
          <p:cNvSpPr/>
          <p:nvPr/>
        </p:nvSpPr>
        <p:spPr>
          <a:xfrm rot="10800000" flipH="1">
            <a:off x="4493156" y="1982608"/>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6" name="Google Shape;4596;p630"/>
          <p:cNvSpPr/>
          <p:nvPr/>
        </p:nvSpPr>
        <p:spPr>
          <a:xfrm rot="10800000" flipH="1">
            <a:off x="4170733" y="2421480"/>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7" name="Google Shape;4597;p630"/>
          <p:cNvSpPr/>
          <p:nvPr/>
        </p:nvSpPr>
        <p:spPr>
          <a:xfrm rot="10800000" flipH="1">
            <a:off x="4892065" y="23552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8" name="Google Shape;4598;p630"/>
          <p:cNvSpPr/>
          <p:nvPr/>
        </p:nvSpPr>
        <p:spPr>
          <a:xfrm rot="10800000" flipH="1">
            <a:off x="4214083" y="2070072"/>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99" name="Google Shape;4599;p630"/>
          <p:cNvSpPr/>
          <p:nvPr/>
        </p:nvSpPr>
        <p:spPr>
          <a:xfrm rot="10800000" flipH="1">
            <a:off x="4222205" y="2260101"/>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600" name="Google Shape;4600;p630"/>
          <p:cNvSpPr/>
          <p:nvPr/>
        </p:nvSpPr>
        <p:spPr>
          <a:xfrm rot="10800000" flipH="1">
            <a:off x="4383059" y="2720023"/>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601" name="Google Shape;4601;p630"/>
          <p:cNvSpPr/>
          <p:nvPr/>
        </p:nvSpPr>
        <p:spPr>
          <a:xfrm rot="10800000" flipH="1">
            <a:off x="4562021" y="2751565"/>
            <a:ext cx="57375" cy="57375"/>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cxnSp>
        <p:nvCxnSpPr>
          <p:cNvPr id="4602" name="Google Shape;4602;p630"/>
          <p:cNvCxnSpPr/>
          <p:nvPr/>
        </p:nvCxnSpPr>
        <p:spPr>
          <a:xfrm>
            <a:off x="3209297" y="1372747"/>
            <a:ext cx="915300" cy="0"/>
          </a:xfrm>
          <a:prstGeom prst="straightConnector1">
            <a:avLst/>
          </a:prstGeom>
          <a:noFill/>
          <a:ln w="9525" cap="flat" cmpd="sng">
            <a:solidFill>
              <a:srgbClr val="7F7F7F"/>
            </a:solidFill>
            <a:prstDash val="solid"/>
            <a:round/>
            <a:headEnd type="none" w="sm" len="sm"/>
            <a:tailEnd type="triangle" w="med" len="med"/>
          </a:ln>
        </p:spPr>
      </p:cxnSp>
      <p:cxnSp>
        <p:nvCxnSpPr>
          <p:cNvPr id="4603" name="Google Shape;4603;p630"/>
          <p:cNvCxnSpPr/>
          <p:nvPr/>
        </p:nvCxnSpPr>
        <p:spPr>
          <a:xfrm>
            <a:off x="4957815" y="1372747"/>
            <a:ext cx="915300" cy="0"/>
          </a:xfrm>
          <a:prstGeom prst="straightConnector1">
            <a:avLst/>
          </a:prstGeom>
          <a:noFill/>
          <a:ln w="9525" cap="flat" cmpd="sng">
            <a:solidFill>
              <a:srgbClr val="7F7F7F"/>
            </a:solidFill>
            <a:prstDash val="solid"/>
            <a:round/>
            <a:headEnd type="none" w="sm" len="sm"/>
            <a:tailEnd type="triangle" w="med" len="med"/>
          </a:ln>
        </p:spPr>
      </p:cxnSp>
      <p:cxnSp>
        <p:nvCxnSpPr>
          <p:cNvPr id="4604" name="Google Shape;4604;p630"/>
          <p:cNvCxnSpPr/>
          <p:nvPr/>
        </p:nvCxnSpPr>
        <p:spPr>
          <a:xfrm>
            <a:off x="1417369" y="1372747"/>
            <a:ext cx="717525" cy="0"/>
          </a:xfrm>
          <a:prstGeom prst="straightConnector1">
            <a:avLst/>
          </a:prstGeom>
          <a:noFill/>
          <a:ln w="9525" cap="flat" cmpd="sng">
            <a:solidFill>
              <a:srgbClr val="7F7F7F"/>
            </a:solidFill>
            <a:prstDash val="solid"/>
            <a:round/>
            <a:headEnd type="none" w="sm" len="sm"/>
            <a:tailEnd type="triangle" w="med" len="med"/>
          </a:ln>
        </p:spPr>
      </p:cxnSp>
      <p:cxnSp>
        <p:nvCxnSpPr>
          <p:cNvPr id="4605" name="Google Shape;4605;p630"/>
          <p:cNvCxnSpPr/>
          <p:nvPr/>
        </p:nvCxnSpPr>
        <p:spPr>
          <a:xfrm>
            <a:off x="6834521" y="1372747"/>
            <a:ext cx="573075" cy="0"/>
          </a:xfrm>
          <a:prstGeom prst="straightConnector1">
            <a:avLst/>
          </a:prstGeom>
          <a:noFill/>
          <a:ln w="9525" cap="flat" cmpd="sng">
            <a:solidFill>
              <a:srgbClr val="7F7F7F"/>
            </a:solidFill>
            <a:prstDash val="solid"/>
            <a:round/>
            <a:headEnd type="none" w="sm" len="sm"/>
            <a:tailEnd type="triangle" w="med" len="med"/>
          </a:ln>
        </p:spPr>
      </p:cxnSp>
      <p:cxnSp>
        <p:nvCxnSpPr>
          <p:cNvPr id="4606" name="Google Shape;4606;p630"/>
          <p:cNvCxnSpPr>
            <a:cxnSpLocks/>
            <a:stCxn id="4607" idx="0"/>
          </p:cNvCxnSpPr>
          <p:nvPr/>
        </p:nvCxnSpPr>
        <p:spPr>
          <a:xfrm flipV="1">
            <a:off x="1436688" y="2631323"/>
            <a:ext cx="1208588" cy="834974"/>
          </a:xfrm>
          <a:prstGeom prst="straightConnector1">
            <a:avLst/>
          </a:prstGeom>
          <a:noFill/>
          <a:ln w="9525" cap="flat" cmpd="sng">
            <a:solidFill>
              <a:schemeClr val="dk1"/>
            </a:solidFill>
            <a:prstDash val="dash"/>
            <a:round/>
            <a:headEnd type="none" w="sm" len="sm"/>
            <a:tailEnd type="triangle" w="med" len="med"/>
          </a:ln>
        </p:spPr>
      </p:cxnSp>
      <p:sp>
        <p:nvSpPr>
          <p:cNvPr id="4607" name="Google Shape;4607;p630"/>
          <p:cNvSpPr/>
          <p:nvPr/>
        </p:nvSpPr>
        <p:spPr>
          <a:xfrm>
            <a:off x="369044" y="3466297"/>
            <a:ext cx="2135288" cy="360900"/>
          </a:xfrm>
          <a:prstGeom prst="rect">
            <a:avLst/>
          </a:prstGeom>
          <a:noFill/>
          <a:ln w="9525"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buClr>
                <a:srgbClr val="000000"/>
              </a:buClr>
              <a:buSzPts val="2400"/>
            </a:pPr>
            <a:endParaRPr>
              <a:solidFill>
                <a:srgbClr val="000000"/>
              </a:solidFill>
              <a:latin typeface="Arial"/>
              <a:ea typeface="Arial"/>
              <a:cs typeface="Arial"/>
              <a:sym typeface="Arial"/>
            </a:endParaRPr>
          </a:p>
        </p:txBody>
      </p:sp>
      <p:pic>
        <p:nvPicPr>
          <p:cNvPr id="4608" name="Google Shape;4608;p630"/>
          <p:cNvPicPr preferRelativeResize="0"/>
          <p:nvPr/>
        </p:nvPicPr>
        <p:blipFill rotWithShape="1">
          <a:blip r:embed="rId4">
            <a:alphaModFix/>
          </a:blip>
          <a:srcRect/>
          <a:stretch/>
        </p:blipFill>
        <p:spPr>
          <a:xfrm>
            <a:off x="5847549" y="1845593"/>
            <a:ext cx="1034377" cy="954337"/>
          </a:xfrm>
          <a:prstGeom prst="rect">
            <a:avLst/>
          </a:prstGeom>
          <a:noFill/>
          <a:ln>
            <a:noFill/>
          </a:ln>
        </p:spPr>
      </p:pic>
      <p:sp>
        <p:nvSpPr>
          <p:cNvPr id="4609" name="Google Shape;4609;p630"/>
          <p:cNvSpPr/>
          <p:nvPr/>
        </p:nvSpPr>
        <p:spPr>
          <a:xfrm>
            <a:off x="3034604" y="1965387"/>
            <a:ext cx="1081288" cy="294525"/>
          </a:xfrm>
          <a:prstGeom prst="rect">
            <a:avLst/>
          </a:prstGeom>
          <a:noFill/>
          <a:ln>
            <a:noFill/>
          </a:ln>
        </p:spPr>
        <p:txBody>
          <a:bodyPr spcFirstLastPara="1" wrap="square" lIns="91425" tIns="45694" rIns="91425" bIns="45694" anchor="t" anchorCtr="0">
            <a:noAutofit/>
          </a:bodyPr>
          <a:lstStyle/>
          <a:p>
            <a:pPr algn="ctr">
              <a:lnSpc>
                <a:spcPct val="180000"/>
              </a:lnSpc>
              <a:buClr>
                <a:srgbClr val="000000"/>
              </a:buClr>
              <a:buSzPts val="1333"/>
            </a:pPr>
            <a:r>
              <a:rPr lang="en-US" sz="1200" dirty="0">
                <a:solidFill>
                  <a:srgbClr val="000000"/>
                </a:solidFill>
                <a:latin typeface="Arial"/>
                <a:ea typeface="Arial"/>
                <a:cs typeface="Arial"/>
                <a:sym typeface="Arial"/>
              </a:rPr>
              <a:t>Standardize</a:t>
            </a:r>
            <a:endParaRPr sz="1200" dirty="0">
              <a:solidFill>
                <a:srgbClr val="000000"/>
              </a:solidFill>
              <a:latin typeface="Calibri"/>
              <a:ea typeface="Calibri"/>
              <a:cs typeface="Calibri"/>
              <a:sym typeface="Calibri"/>
            </a:endParaRPr>
          </a:p>
        </p:txBody>
      </p:sp>
      <p:cxnSp>
        <p:nvCxnSpPr>
          <p:cNvPr id="4610" name="Google Shape;4610;p630"/>
          <p:cNvCxnSpPr/>
          <p:nvPr/>
        </p:nvCxnSpPr>
        <p:spPr>
          <a:xfrm>
            <a:off x="3122466" y="2298946"/>
            <a:ext cx="915300" cy="0"/>
          </a:xfrm>
          <a:prstGeom prst="straightConnector1">
            <a:avLst/>
          </a:prstGeom>
          <a:noFill/>
          <a:ln w="9525" cap="flat" cmpd="sng">
            <a:solidFill>
              <a:srgbClr val="7F7F7F"/>
            </a:solidFill>
            <a:prstDash val="solid"/>
            <a:round/>
            <a:headEnd type="none" w="sm" len="sm"/>
            <a:tailEnd type="triangle" w="med" len="med"/>
          </a:ln>
        </p:spPr>
      </p:cxnSp>
      <p:pic>
        <p:nvPicPr>
          <p:cNvPr id="4611" name="Google Shape;4611;p630" descr="https://lh4.googleusercontent.com/-MFQ745P75jCqUmn11vAI_1o6BIdW7Wx8Frx1G77dn7aREiSF9Tzj-dgfWQHnvWG2lXDWNkZtgezl_2u3HLsf2NAPqmv0U549aaeBs2RKFtqrMr5yxg3e0ll_7oLf6Jj5jmFr4V1xYU"/>
          <p:cNvPicPr preferRelativeResize="0"/>
          <p:nvPr/>
        </p:nvPicPr>
        <p:blipFill rotWithShape="1">
          <a:blip r:embed="rId5">
            <a:alphaModFix/>
          </a:blip>
          <a:srcRect/>
          <a:stretch/>
        </p:blipFill>
        <p:spPr>
          <a:xfrm>
            <a:off x="7530642" y="1761136"/>
            <a:ext cx="784303" cy="535519"/>
          </a:xfrm>
          <a:prstGeom prst="rect">
            <a:avLst/>
          </a:prstGeom>
          <a:noFill/>
          <a:ln>
            <a:noFill/>
          </a:ln>
        </p:spPr>
      </p:pic>
      <p:sp>
        <p:nvSpPr>
          <p:cNvPr id="2" name="TextBox 1">
            <a:extLst>
              <a:ext uri="{FF2B5EF4-FFF2-40B4-BE49-F238E27FC236}">
                <a16:creationId xmlns:a16="http://schemas.microsoft.com/office/drawing/2014/main" xmlns="" id="{C0F06744-6F24-427A-91A9-D9B20C1FFB99}"/>
              </a:ext>
            </a:extLst>
          </p:cNvPr>
          <p:cNvSpPr txBox="1"/>
          <p:nvPr/>
        </p:nvSpPr>
        <p:spPr>
          <a:xfrm>
            <a:off x="4594075" y="3021352"/>
            <a:ext cx="1941910"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Current 1-arm Study in Disease X</a:t>
            </a:r>
          </a:p>
        </p:txBody>
      </p:sp>
      <p:cxnSp>
        <p:nvCxnSpPr>
          <p:cNvPr id="151" name="Google Shape;4606;p630">
            <a:extLst>
              <a:ext uri="{FF2B5EF4-FFF2-40B4-BE49-F238E27FC236}">
                <a16:creationId xmlns:a16="http://schemas.microsoft.com/office/drawing/2014/main" xmlns="" id="{5ACC3FDB-64F8-48C4-8178-3226B579BE69}"/>
              </a:ext>
            </a:extLst>
          </p:cNvPr>
          <p:cNvCxnSpPr>
            <a:cxnSpLocks/>
          </p:cNvCxnSpPr>
          <p:nvPr/>
        </p:nvCxnSpPr>
        <p:spPr>
          <a:xfrm rot="9540000" flipH="1">
            <a:off x="4806306" y="1907415"/>
            <a:ext cx="1463040" cy="834975"/>
          </a:xfrm>
          <a:prstGeom prst="straightConnector1">
            <a:avLst/>
          </a:prstGeom>
          <a:noFill/>
          <a:ln w="9525" cap="flat" cmpd="sng">
            <a:solidFill>
              <a:schemeClr val="dk1"/>
            </a:solidFill>
            <a:prstDash val="dash"/>
            <a:round/>
            <a:headEnd type="none" w="sm" len="sm"/>
            <a:tailEnd type="triangle" w="med" len="med"/>
          </a:ln>
        </p:spPr>
      </p:cxnSp>
      <p:grpSp>
        <p:nvGrpSpPr>
          <p:cNvPr id="3" name="Group 2"/>
          <p:cNvGrpSpPr/>
          <p:nvPr/>
        </p:nvGrpSpPr>
        <p:grpSpPr>
          <a:xfrm>
            <a:off x="4076345" y="3582883"/>
            <a:ext cx="2805579" cy="1292337"/>
            <a:chOff x="4076345" y="3710099"/>
            <a:chExt cx="2805579" cy="1292337"/>
          </a:xfrm>
        </p:grpSpPr>
        <p:pic>
          <p:nvPicPr>
            <p:cNvPr id="4550" name="Google Shape;4550;p630"/>
            <p:cNvPicPr preferRelativeResize="0"/>
            <p:nvPr/>
          </p:nvPicPr>
          <p:blipFill rotWithShape="1">
            <a:blip r:embed="rId3">
              <a:alphaModFix/>
            </a:blip>
            <a:srcRect l="-48699" r="16038" b="47913"/>
            <a:stretch/>
          </p:blipFill>
          <p:spPr>
            <a:xfrm>
              <a:off x="4076345" y="4687290"/>
              <a:ext cx="814704" cy="174999"/>
            </a:xfrm>
            <a:prstGeom prst="rect">
              <a:avLst/>
            </a:prstGeom>
            <a:noFill/>
            <a:ln>
              <a:noFill/>
            </a:ln>
          </p:spPr>
        </p:pic>
        <p:sp>
          <p:nvSpPr>
            <p:cNvPr id="4544" name="Google Shape;4544;p630"/>
            <p:cNvSpPr/>
            <p:nvPr/>
          </p:nvSpPr>
          <p:spPr>
            <a:xfrm>
              <a:off x="4333526" y="3710099"/>
              <a:ext cx="2538376" cy="1152190"/>
            </a:xfrm>
            <a:prstGeom prst="rect">
              <a:avLst/>
            </a:prstGeom>
            <a:noFill/>
            <a:ln w="9525" cap="flat" cmpd="sng">
              <a:solidFill>
                <a:srgbClr val="A5A5A5"/>
              </a:solidFill>
              <a:prstDash val="solid"/>
              <a:round/>
              <a:headEnd type="none" w="sm" len="sm"/>
              <a:tailEnd type="none" w="sm" len="sm"/>
            </a:ln>
          </p:spPr>
          <p:txBody>
            <a:bodyPr spcFirstLastPara="1" wrap="square" lIns="68569" tIns="34275" rIns="68569" bIns="34275" anchor="ctr" anchorCtr="0">
              <a:noAutofit/>
            </a:bodyPr>
            <a:lstStyle/>
            <a:p>
              <a:pPr algn="ctr">
                <a:buClr>
                  <a:srgbClr val="000000"/>
                </a:buClr>
                <a:buSzPts val="2400"/>
              </a:pPr>
              <a:endParaRPr>
                <a:solidFill>
                  <a:schemeClr val="lt1"/>
                </a:solidFill>
                <a:latin typeface="Arial"/>
                <a:ea typeface="Arial"/>
                <a:cs typeface="Arial"/>
                <a:sym typeface="Arial"/>
              </a:endParaRPr>
            </a:p>
          </p:txBody>
        </p:sp>
        <p:sp>
          <p:nvSpPr>
            <p:cNvPr id="4545" name="Google Shape;4545;p630"/>
            <p:cNvSpPr/>
            <p:nvPr/>
          </p:nvSpPr>
          <p:spPr>
            <a:xfrm>
              <a:off x="4663440" y="4138652"/>
              <a:ext cx="91440" cy="91498"/>
            </a:xfrm>
            <a:prstGeom prst="ellipse">
              <a:avLst/>
            </a:prstGeom>
            <a:solidFill>
              <a:srgbClr val="EDA747"/>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4546" name="Google Shape;4546;p630"/>
            <p:cNvSpPr/>
            <p:nvPr/>
          </p:nvSpPr>
          <p:spPr>
            <a:xfrm>
              <a:off x="4663440" y="3803104"/>
              <a:ext cx="91440" cy="91498"/>
            </a:xfrm>
            <a:prstGeom prst="ellipse">
              <a:avLst/>
            </a:prstGeom>
            <a:solidFill>
              <a:srgbClr val="4C2D4D"/>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4547" name="Google Shape;4547;p630"/>
            <p:cNvSpPr/>
            <p:nvPr/>
          </p:nvSpPr>
          <p:spPr>
            <a:xfrm>
              <a:off x="4846319" y="3739438"/>
              <a:ext cx="2035605" cy="339932"/>
            </a:xfrm>
            <a:prstGeom prst="rect">
              <a:avLst/>
            </a:prstGeom>
            <a:noFill/>
            <a:ln>
              <a:noFill/>
            </a:ln>
          </p:spPr>
          <p:txBody>
            <a:bodyPr spcFirstLastPara="1" wrap="square" lIns="91425" tIns="0" rIns="91425" bIns="0" anchor="ctr" anchorCtr="0">
              <a:noAutofit/>
            </a:bodyPr>
            <a:lstStyle/>
            <a:p>
              <a:pPr>
                <a:buClr>
                  <a:srgbClr val="000000"/>
                </a:buClr>
                <a:buSzPts val="1200"/>
              </a:pPr>
              <a:r>
                <a:rPr lang="en-US" sz="1100" dirty="0">
                  <a:solidFill>
                    <a:srgbClr val="000000"/>
                  </a:solidFill>
                  <a:latin typeface="Arial"/>
                  <a:ea typeface="Arial"/>
                  <a:cs typeface="Arial"/>
                  <a:sym typeface="Arial"/>
                </a:rPr>
                <a:t>Experimental patients from archive</a:t>
              </a:r>
              <a:endParaRPr sz="1100" dirty="0">
                <a:solidFill>
                  <a:srgbClr val="000000"/>
                </a:solidFill>
                <a:latin typeface="Calibri"/>
                <a:ea typeface="Calibri"/>
                <a:cs typeface="Calibri"/>
                <a:sym typeface="Calibri"/>
              </a:endParaRPr>
            </a:p>
          </p:txBody>
        </p:sp>
        <p:sp>
          <p:nvSpPr>
            <p:cNvPr id="4548" name="Google Shape;4548;p630"/>
            <p:cNvSpPr/>
            <p:nvPr/>
          </p:nvSpPr>
          <p:spPr>
            <a:xfrm>
              <a:off x="4846319" y="4098896"/>
              <a:ext cx="2025584" cy="210864"/>
            </a:xfrm>
            <a:prstGeom prst="rect">
              <a:avLst/>
            </a:prstGeom>
            <a:noFill/>
            <a:ln>
              <a:noFill/>
            </a:ln>
          </p:spPr>
          <p:txBody>
            <a:bodyPr spcFirstLastPara="1" wrap="square" lIns="91425" tIns="0" rIns="91425" bIns="0" anchor="t" anchorCtr="0">
              <a:noAutofit/>
            </a:bodyPr>
            <a:lstStyle/>
            <a:p>
              <a:pPr>
                <a:buClr>
                  <a:srgbClr val="000000"/>
                </a:buClr>
                <a:buSzPts val="1200"/>
              </a:pPr>
              <a:r>
                <a:rPr lang="en-US" sz="1100" dirty="0">
                  <a:solidFill>
                    <a:srgbClr val="000000"/>
                  </a:solidFill>
                  <a:latin typeface="Arial"/>
                  <a:ea typeface="Arial"/>
                  <a:cs typeface="Arial"/>
                  <a:sym typeface="Arial"/>
                </a:rPr>
                <a:t>Control patients from archive</a:t>
              </a:r>
              <a:endParaRPr sz="1100" dirty="0">
                <a:solidFill>
                  <a:srgbClr val="000000"/>
                </a:solidFill>
                <a:latin typeface="Calibri"/>
                <a:ea typeface="Calibri"/>
                <a:cs typeface="Calibri"/>
                <a:sym typeface="Calibri"/>
              </a:endParaRPr>
            </a:p>
          </p:txBody>
        </p:sp>
        <p:sp>
          <p:nvSpPr>
            <p:cNvPr id="4549" name="Google Shape;4549;p630"/>
            <p:cNvSpPr/>
            <p:nvPr/>
          </p:nvSpPr>
          <p:spPr>
            <a:xfrm>
              <a:off x="4846320" y="4679344"/>
              <a:ext cx="2000294" cy="323092"/>
            </a:xfrm>
            <a:prstGeom prst="rect">
              <a:avLst/>
            </a:prstGeom>
            <a:noFill/>
            <a:ln>
              <a:noFill/>
            </a:ln>
          </p:spPr>
          <p:txBody>
            <a:bodyPr spcFirstLastPara="1" wrap="square" lIns="91425" tIns="0" rIns="91425" bIns="0" anchor="t" anchorCtr="0">
              <a:noAutofit/>
            </a:bodyPr>
            <a:lstStyle/>
            <a:p>
              <a:pPr>
                <a:buClr>
                  <a:srgbClr val="000000"/>
                </a:buClr>
                <a:buSzPts val="1200"/>
              </a:pPr>
              <a:r>
                <a:rPr lang="en-US" sz="1100" dirty="0">
                  <a:solidFill>
                    <a:srgbClr val="000000"/>
                  </a:solidFill>
                  <a:latin typeface="Arial"/>
                  <a:ea typeface="Arial"/>
                  <a:cs typeface="Arial"/>
                  <a:sym typeface="Arial"/>
                </a:rPr>
                <a:t>Sponsor’s Requirements</a:t>
              </a:r>
              <a:endParaRPr sz="1100" dirty="0">
                <a:solidFill>
                  <a:srgbClr val="000000"/>
                </a:solidFill>
                <a:latin typeface="Calibri"/>
                <a:ea typeface="Calibri"/>
                <a:cs typeface="Calibri"/>
                <a:sym typeface="Calibri"/>
              </a:endParaRPr>
            </a:p>
          </p:txBody>
        </p:sp>
        <p:sp>
          <p:nvSpPr>
            <p:cNvPr id="154" name="Google Shape;4545;p630"/>
            <p:cNvSpPr/>
            <p:nvPr/>
          </p:nvSpPr>
          <p:spPr>
            <a:xfrm>
              <a:off x="4663440" y="4370032"/>
              <a:ext cx="91440" cy="91498"/>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FFFFFF"/>
                </a:solidFill>
                <a:latin typeface="Arial"/>
                <a:ea typeface="Arial"/>
                <a:cs typeface="Arial"/>
                <a:sym typeface="Arial"/>
              </a:endParaRPr>
            </a:p>
          </p:txBody>
        </p:sp>
        <p:sp>
          <p:nvSpPr>
            <p:cNvPr id="155" name="Google Shape;4548;p630"/>
            <p:cNvSpPr/>
            <p:nvPr/>
          </p:nvSpPr>
          <p:spPr>
            <a:xfrm>
              <a:off x="4846320" y="4297680"/>
              <a:ext cx="2025584" cy="210864"/>
            </a:xfrm>
            <a:prstGeom prst="rect">
              <a:avLst/>
            </a:prstGeom>
            <a:noFill/>
            <a:ln>
              <a:noFill/>
            </a:ln>
          </p:spPr>
          <p:txBody>
            <a:bodyPr spcFirstLastPara="1" wrap="square" lIns="91425" tIns="0" rIns="91425" bIns="0" anchor="t" anchorCtr="0">
              <a:noAutofit/>
            </a:bodyPr>
            <a:lstStyle/>
            <a:p>
              <a:pPr>
                <a:buClr>
                  <a:srgbClr val="000000"/>
                </a:buClr>
                <a:buSzPts val="1200"/>
              </a:pPr>
              <a:r>
                <a:rPr lang="en-US" sz="1100" dirty="0">
                  <a:solidFill>
                    <a:srgbClr val="000000"/>
                  </a:solidFill>
                  <a:latin typeface="Arial"/>
                  <a:ea typeface="Arial"/>
                  <a:cs typeface="Arial"/>
                  <a:sym typeface="Arial"/>
                </a:rPr>
                <a:t>Experimental patients from current study</a:t>
              </a:r>
              <a:endParaRPr sz="1100" dirty="0">
                <a:solidFill>
                  <a:srgbClr val="000000"/>
                </a:solidFill>
                <a:latin typeface="Calibri"/>
                <a:ea typeface="Calibri"/>
                <a:cs typeface="Calibri"/>
                <a:sym typeface="Calibri"/>
              </a:endParaRPr>
            </a:p>
          </p:txBody>
        </p:sp>
      </p:grpSp>
      <p:sp>
        <p:nvSpPr>
          <p:cNvPr id="164" name="Google Shape;4553;p630"/>
          <p:cNvSpPr/>
          <p:nvPr/>
        </p:nvSpPr>
        <p:spPr>
          <a:xfrm rot="10800000" flipH="1">
            <a:off x="5797379" y="2724920"/>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65" name="Google Shape;4554;p630"/>
          <p:cNvSpPr/>
          <p:nvPr/>
        </p:nvSpPr>
        <p:spPr>
          <a:xfrm rot="10800000" flipH="1">
            <a:off x="5526146" y="2923752"/>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66" name="Google Shape;4555;p630"/>
          <p:cNvSpPr/>
          <p:nvPr/>
        </p:nvSpPr>
        <p:spPr>
          <a:xfrm rot="10800000" flipH="1">
            <a:off x="5625444" y="2872882"/>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67" name="Google Shape;4556;p630"/>
          <p:cNvSpPr/>
          <p:nvPr/>
        </p:nvSpPr>
        <p:spPr>
          <a:xfrm rot="10800000" flipH="1">
            <a:off x="5776891" y="2793226"/>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68" name="Google Shape;4564;p630"/>
          <p:cNvSpPr/>
          <p:nvPr/>
        </p:nvSpPr>
        <p:spPr>
          <a:xfrm rot="10800000" flipH="1">
            <a:off x="5440403" y="2780568"/>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69" name="Google Shape;4565;p630"/>
          <p:cNvSpPr/>
          <p:nvPr/>
        </p:nvSpPr>
        <p:spPr>
          <a:xfrm rot="10800000" flipH="1">
            <a:off x="5581912" y="2806121"/>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0" name="Google Shape;4569;p630"/>
          <p:cNvSpPr/>
          <p:nvPr/>
        </p:nvSpPr>
        <p:spPr>
          <a:xfrm rot="10800000" flipH="1">
            <a:off x="5675137" y="2783891"/>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1" name="Google Shape;4576;p630"/>
          <p:cNvSpPr/>
          <p:nvPr/>
        </p:nvSpPr>
        <p:spPr>
          <a:xfrm rot="10800000" flipH="1">
            <a:off x="5596756" y="2960964"/>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2" name="Google Shape;4578;p630"/>
          <p:cNvSpPr/>
          <p:nvPr/>
        </p:nvSpPr>
        <p:spPr>
          <a:xfrm rot="10800000" flipH="1">
            <a:off x="5494241" y="2659837"/>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3" name="Google Shape;4580;p630"/>
          <p:cNvSpPr/>
          <p:nvPr/>
        </p:nvSpPr>
        <p:spPr>
          <a:xfrm rot="10800000" flipH="1">
            <a:off x="5581729" y="2610904"/>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4" name="Google Shape;4582;p630"/>
          <p:cNvSpPr/>
          <p:nvPr/>
        </p:nvSpPr>
        <p:spPr>
          <a:xfrm rot="10800000" flipH="1">
            <a:off x="5777036" y="2868418"/>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5" name="Google Shape;4584;p630"/>
          <p:cNvSpPr/>
          <p:nvPr/>
        </p:nvSpPr>
        <p:spPr>
          <a:xfrm rot="10800000" flipH="1">
            <a:off x="5622504" y="2701466"/>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6" name="Google Shape;4587;p630"/>
          <p:cNvSpPr/>
          <p:nvPr/>
        </p:nvSpPr>
        <p:spPr>
          <a:xfrm rot="10800000" flipH="1">
            <a:off x="5690620" y="2959702"/>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7" name="Google Shape;4588;p630"/>
          <p:cNvSpPr/>
          <p:nvPr/>
        </p:nvSpPr>
        <p:spPr>
          <a:xfrm rot="10800000" flipH="1">
            <a:off x="5494241" y="2844651"/>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8" name="Google Shape;4590;p630"/>
          <p:cNvSpPr/>
          <p:nvPr/>
        </p:nvSpPr>
        <p:spPr>
          <a:xfrm rot="10800000" flipH="1">
            <a:off x="5699458" y="2707817"/>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79" name="Google Shape;4591;p630"/>
          <p:cNvSpPr/>
          <p:nvPr/>
        </p:nvSpPr>
        <p:spPr>
          <a:xfrm rot="10800000" flipH="1">
            <a:off x="5699458" y="2618662"/>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80" name="Google Shape;4593;p630"/>
          <p:cNvSpPr/>
          <p:nvPr/>
        </p:nvSpPr>
        <p:spPr>
          <a:xfrm rot="10800000" flipH="1">
            <a:off x="5706893" y="2880649"/>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
        <p:nvSpPr>
          <p:cNvPr id="181" name="Google Shape;4595;p630"/>
          <p:cNvSpPr/>
          <p:nvPr/>
        </p:nvSpPr>
        <p:spPr>
          <a:xfrm rot="10800000" flipH="1">
            <a:off x="5521850" y="2723440"/>
            <a:ext cx="57375" cy="57375"/>
          </a:xfrm>
          <a:prstGeom prst="ellipse">
            <a:avLst/>
          </a:prstGeom>
          <a:solidFill>
            <a:schemeClr val="tx1">
              <a:lumMod val="75000"/>
              <a:lumOff val="25000"/>
            </a:schemeClr>
          </a:solidFill>
          <a:ln>
            <a:noFill/>
          </a:ln>
        </p:spPr>
        <p:txBody>
          <a:bodyPr spcFirstLastPara="1" wrap="square" lIns="91425" tIns="45694" rIns="91425" bIns="45694" anchor="ctr" anchorCtr="0">
            <a:noAutofit/>
          </a:bodyPr>
          <a:lstStyle/>
          <a:p>
            <a:pPr algn="ctr">
              <a:buClr>
                <a:srgbClr val="000000"/>
              </a:buClr>
              <a:buSzPts val="2400"/>
            </a:pPr>
            <a:endParaRPr>
              <a:solidFill>
                <a:srgbClr val="C00000"/>
              </a:solidFill>
              <a:latin typeface="Arial"/>
              <a:ea typeface="Arial"/>
              <a:cs typeface="Arial"/>
              <a:sym typeface="Arial"/>
            </a:endParaRPr>
          </a:p>
        </p:txBody>
      </p:sp>
    </p:spTree>
    <p:extLst>
      <p:ext uri="{BB962C8B-B14F-4D97-AF65-F5344CB8AC3E}">
        <p14:creationId xmlns:p14="http://schemas.microsoft.com/office/powerpoint/2010/main" val="22928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87445-628E-41BF-B1F0-56278B95CEA4}"/>
              </a:ext>
            </a:extLst>
          </p:cNvPr>
          <p:cNvSpPr>
            <a:spLocks noGrp="1"/>
          </p:cNvSpPr>
          <p:nvPr>
            <p:ph type="title"/>
          </p:nvPr>
        </p:nvSpPr>
        <p:spPr/>
        <p:txBody>
          <a:bodyPr/>
          <a:lstStyle/>
          <a:p>
            <a:r>
              <a:rPr lang="en-US" dirty="0"/>
              <a:t>Frequentist SCA</a:t>
            </a:r>
          </a:p>
        </p:txBody>
      </p:sp>
      <p:sp>
        <p:nvSpPr>
          <p:cNvPr id="3" name="Text Placeholder 2">
            <a:extLst>
              <a:ext uri="{FF2B5EF4-FFF2-40B4-BE49-F238E27FC236}">
                <a16:creationId xmlns:a16="http://schemas.microsoft.com/office/drawing/2014/main" xmlns="" id="{B7A5C03A-65BA-4A40-8A83-29E1743EF566}"/>
              </a:ext>
            </a:extLst>
          </p:cNvPr>
          <p:cNvSpPr>
            <a:spLocks noGrp="1"/>
          </p:cNvSpPr>
          <p:nvPr>
            <p:ph type="body" sz="quarter" idx="11"/>
          </p:nvPr>
        </p:nvSpPr>
        <p:spPr>
          <a:xfrm>
            <a:off x="457200" y="1096842"/>
            <a:ext cx="8229600" cy="3299311"/>
          </a:xfrm>
        </p:spPr>
        <p:txBody>
          <a:bodyPr/>
          <a:lstStyle/>
          <a:p>
            <a:r>
              <a:rPr lang="en-US" sz="2400" dirty="0">
                <a:solidFill>
                  <a:srgbClr val="011F53"/>
                </a:solidFill>
              </a:rPr>
              <a:t>Select historical patients who match current trial patients on relevant baseline characteristics </a:t>
            </a:r>
          </a:p>
          <a:p>
            <a:endParaRPr lang="en-US" sz="1200" dirty="0">
              <a:solidFill>
                <a:srgbClr val="011F53"/>
              </a:solidFill>
            </a:endParaRPr>
          </a:p>
          <a:p>
            <a:r>
              <a:rPr lang="en-US" sz="2400" dirty="0">
                <a:solidFill>
                  <a:srgbClr val="011F53"/>
                </a:solidFill>
              </a:rPr>
              <a:t>Post-matching, perform analysis as usual; compare treatment to control results </a:t>
            </a:r>
          </a:p>
          <a:p>
            <a:endParaRPr lang="en-US" sz="1200" dirty="0">
              <a:solidFill>
                <a:srgbClr val="011F53"/>
              </a:solidFill>
            </a:endParaRPr>
          </a:p>
          <a:p>
            <a:r>
              <a:rPr lang="en-US" sz="2400" dirty="0">
                <a:solidFill>
                  <a:srgbClr val="011F53"/>
                </a:solidFill>
              </a:rPr>
              <a:t>Matching methods available:  </a:t>
            </a:r>
            <a:r>
              <a:rPr lang="en-US" sz="2400" dirty="0">
                <a:solidFill>
                  <a:srgbClr val="0070C0"/>
                </a:solidFill>
              </a:rPr>
              <a:t>Propensity Scores,  IPTW (Inverse Probability of Treatment Weighting),  </a:t>
            </a:r>
            <a:r>
              <a:rPr lang="en-US" sz="2400" dirty="0" err="1" smtClean="0">
                <a:solidFill>
                  <a:srgbClr val="0070C0"/>
                </a:solidFill>
              </a:rPr>
              <a:t>Mahalano-bis</a:t>
            </a:r>
            <a:r>
              <a:rPr lang="en-US" sz="2400" dirty="0" smtClean="0">
                <a:solidFill>
                  <a:srgbClr val="0070C0"/>
                </a:solidFill>
              </a:rPr>
              <a:t> </a:t>
            </a:r>
            <a:r>
              <a:rPr lang="en-US" sz="2400" dirty="0">
                <a:solidFill>
                  <a:srgbClr val="0070C0"/>
                </a:solidFill>
              </a:rPr>
              <a:t>Distance,  Gradient matching,  Instrumental variable</a:t>
            </a:r>
          </a:p>
          <a:p>
            <a:endParaRPr lang="en-US" dirty="0"/>
          </a:p>
          <a:p>
            <a:endParaRPr lang="en-US" dirty="0"/>
          </a:p>
        </p:txBody>
      </p:sp>
      <p:sp>
        <p:nvSpPr>
          <p:cNvPr id="4" name="Text Placeholder 3">
            <a:extLst>
              <a:ext uri="{FF2B5EF4-FFF2-40B4-BE49-F238E27FC236}">
                <a16:creationId xmlns:a16="http://schemas.microsoft.com/office/drawing/2014/main" xmlns="" id="{5883D73D-15CE-473F-AE25-3B9BF237B2B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80207045"/>
      </p:ext>
    </p:extLst>
  </p:cSld>
  <p:clrMapOvr>
    <a:masterClrMapping/>
  </p:clrMapOvr>
</p:sld>
</file>

<file path=ppt/theme/theme1.xml><?xml version="1.0" encoding="utf-8"?>
<a:theme xmlns:a="http://schemas.openxmlformats.org/drawingml/2006/main" name="Medidata_2019">
  <a:themeElements>
    <a:clrScheme name="Medidata 2">
      <a:dk1>
        <a:srgbClr val="011A44"/>
      </a:dk1>
      <a:lt1>
        <a:srgbClr val="FFFFFF"/>
      </a:lt1>
      <a:dk2>
        <a:srgbClr val="0F5C8B"/>
      </a:dk2>
      <a:lt2>
        <a:srgbClr val="FFFFFF"/>
      </a:lt2>
      <a:accent1>
        <a:srgbClr val="ABC607"/>
      </a:accent1>
      <a:accent2>
        <a:srgbClr val="D30958"/>
      </a:accent2>
      <a:accent3>
        <a:srgbClr val="0A31C0"/>
      </a:accent3>
      <a:accent4>
        <a:srgbClr val="118FBE"/>
      </a:accent4>
      <a:accent5>
        <a:srgbClr val="14A198"/>
      </a:accent5>
      <a:accent6>
        <a:srgbClr val="000000"/>
      </a:accent6>
      <a:hlink>
        <a:srgbClr val="0A31C0"/>
      </a:hlink>
      <a:folHlink>
        <a:srgbClr val="0A31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36274</TotalTime>
  <Words>1571</Words>
  <Application>Microsoft Office PowerPoint</Application>
  <PresentationFormat>On-screen Show (16:9)</PresentationFormat>
  <Paragraphs>206</Paragraphs>
  <Slides>24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.AppleSystemUIFont</vt:lpstr>
      <vt:lpstr>Arial</vt:lpstr>
      <vt:lpstr>Calibri</vt:lpstr>
      <vt:lpstr>Georgia</vt:lpstr>
      <vt:lpstr>Noto Sans Symbols</vt:lpstr>
      <vt:lpstr>System Font Regular</vt:lpstr>
      <vt:lpstr>Times New Roman</vt:lpstr>
      <vt:lpstr>Wingdings</vt:lpstr>
      <vt:lpstr>Medidata_2019</vt:lpstr>
      <vt:lpstr>PowerPoint Presentation</vt:lpstr>
      <vt:lpstr>Content Outline</vt:lpstr>
      <vt:lpstr>RCT as the Gold Standard</vt:lpstr>
      <vt:lpstr>PowerPoint Presentation</vt:lpstr>
      <vt:lpstr>Using RCTs to Construct an SCA</vt:lpstr>
      <vt:lpstr>SCAs Add Value to Drug Development</vt:lpstr>
      <vt:lpstr>Data Sources for SCA</vt:lpstr>
      <vt:lpstr>PowerPoint Presentation</vt:lpstr>
      <vt:lpstr>Frequentist SCA</vt:lpstr>
      <vt:lpstr>R Computation for Frequentist SCAs</vt:lpstr>
      <vt:lpstr>Example: Frequentist SCA</vt:lpstr>
      <vt:lpstr>ASCO Poster </vt:lpstr>
      <vt:lpstr>Thinking Behind Bayesian SCA </vt:lpstr>
      <vt:lpstr>Bayesian SCA </vt:lpstr>
      <vt:lpstr>R Computation for Bayesian SCA </vt:lpstr>
      <vt:lpstr>Borrowing Information From Historical Trials</vt:lpstr>
      <vt:lpstr>Suppose only one historical trial is available </vt:lpstr>
      <vt:lpstr>Selection of Historical Data for Bayesian SCA</vt:lpstr>
      <vt:lpstr>Example: Bayesian SCA in Early Development</vt:lpstr>
      <vt:lpstr>Power prior (Ibrahim and Chen, 2000)</vt:lpstr>
      <vt:lpstr>Posterior  trade off</vt:lpstr>
      <vt:lpstr>Compared to Full and Mixture Posteriors</vt:lpstr>
      <vt:lpstr>PowerPoint Presentation</vt:lpstr>
      <vt:lpstr>Concluding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J. Schwager</dc:creator>
  <cp:lastModifiedBy>Esserman, Denise</cp:lastModifiedBy>
  <cp:revision>718</cp:revision>
  <cp:lastPrinted>2019-09-10T04:08:46Z</cp:lastPrinted>
  <dcterms:created xsi:type="dcterms:W3CDTF">2018-01-20T01:30:40Z</dcterms:created>
  <dcterms:modified xsi:type="dcterms:W3CDTF">2019-09-14T14:00:37Z</dcterms:modified>
</cp:coreProperties>
</file>