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notesMasterIdLst>
    <p:notesMasterId r:id="rId44"/>
  </p:notesMasterIdLst>
  <p:sldIdLst>
    <p:sldId id="256" r:id="rId2"/>
    <p:sldId id="282" r:id="rId3"/>
    <p:sldId id="283" r:id="rId4"/>
    <p:sldId id="284" r:id="rId5"/>
    <p:sldId id="259" r:id="rId6"/>
    <p:sldId id="285" r:id="rId7"/>
    <p:sldId id="286" r:id="rId8"/>
    <p:sldId id="287" r:id="rId9"/>
    <p:sldId id="288" r:id="rId10"/>
    <p:sldId id="289" r:id="rId11"/>
    <p:sldId id="257" r:id="rId12"/>
    <p:sldId id="293" r:id="rId13"/>
    <p:sldId id="268" r:id="rId14"/>
    <p:sldId id="290" r:id="rId15"/>
    <p:sldId id="294" r:id="rId16"/>
    <p:sldId id="291" r:id="rId17"/>
    <p:sldId id="295" r:id="rId18"/>
    <p:sldId id="296" r:id="rId19"/>
    <p:sldId id="297" r:id="rId20"/>
    <p:sldId id="298" r:id="rId21"/>
    <p:sldId id="261" r:id="rId22"/>
    <p:sldId id="267" r:id="rId23"/>
    <p:sldId id="262" r:id="rId24"/>
    <p:sldId id="258" r:id="rId25"/>
    <p:sldId id="301" r:id="rId26"/>
    <p:sldId id="302" r:id="rId27"/>
    <p:sldId id="292" r:id="rId28"/>
    <p:sldId id="263" r:id="rId29"/>
    <p:sldId id="276" r:id="rId30"/>
    <p:sldId id="271" r:id="rId31"/>
    <p:sldId id="277" r:id="rId32"/>
    <p:sldId id="264" r:id="rId33"/>
    <p:sldId id="278" r:id="rId34"/>
    <p:sldId id="279" r:id="rId35"/>
    <p:sldId id="281" r:id="rId36"/>
    <p:sldId id="280" r:id="rId37"/>
    <p:sldId id="273" r:id="rId38"/>
    <p:sldId id="274" r:id="rId39"/>
    <p:sldId id="299" r:id="rId40"/>
    <p:sldId id="300" r:id="rId41"/>
    <p:sldId id="265" r:id="rId42"/>
    <p:sldId id="26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piegelman, Donna" initials="SD" lastIdx="1" clrIdx="0">
    <p:extLst>
      <p:ext uri="{19B8F6BF-5375-455C-9EA6-DF929625EA0E}">
        <p15:presenceInfo xmlns:p15="http://schemas.microsoft.com/office/powerpoint/2012/main" userId="S-1-5-21-505881439-82067924-1220176271-5992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4674"/>
  </p:normalViewPr>
  <p:slideViewPr>
    <p:cSldViewPr snapToGrid="0">
      <p:cViewPr varScale="1">
        <p:scale>
          <a:sx n="76" d="100"/>
          <a:sy n="76" d="100"/>
        </p:scale>
        <p:origin x="102"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3T15:08:03.981" idx="1">
    <p:pos x="10" y="10"/>
    <p:text>Molin -- can you check these 2 equations and revise if needed?</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13T15:08:03.981" idx="1">
    <p:pos x="10" y="10"/>
    <p:text>Molin -- can you check these 2 equations and revise if needed?</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6D1A5-D42E-E24E-A095-2B3F37B2F32E}" type="datetimeFigureOut">
              <a:rPr lang="en-US" smtClean="0"/>
              <a:t>9/13/2019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5B966-22A9-094E-831B-4A32A847FD69}" type="slidenum">
              <a:rPr lang="en-US" smtClean="0"/>
              <a:t>‹#›</a:t>
            </a:fld>
            <a:endParaRPr lang="en-US"/>
          </a:p>
        </p:txBody>
      </p:sp>
    </p:spTree>
    <p:extLst>
      <p:ext uri="{BB962C8B-B14F-4D97-AF65-F5344CB8AC3E}">
        <p14:creationId xmlns:p14="http://schemas.microsoft.com/office/powerpoint/2010/main" val="4199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25B966-22A9-094E-831B-4A32A847FD69}" type="slidenum">
              <a:rPr lang="en-US" smtClean="0"/>
              <a:t>8</a:t>
            </a:fld>
            <a:endParaRPr lang="en-US"/>
          </a:p>
        </p:txBody>
      </p:sp>
    </p:spTree>
    <p:extLst>
      <p:ext uri="{BB962C8B-B14F-4D97-AF65-F5344CB8AC3E}">
        <p14:creationId xmlns:p14="http://schemas.microsoft.com/office/powerpoint/2010/main" val="400831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25B966-22A9-094E-831B-4A32A847FD69}" type="slidenum">
              <a:rPr lang="en-US" smtClean="0"/>
              <a:t>9</a:t>
            </a:fld>
            <a:endParaRPr lang="en-US"/>
          </a:p>
        </p:txBody>
      </p:sp>
    </p:spTree>
    <p:extLst>
      <p:ext uri="{BB962C8B-B14F-4D97-AF65-F5344CB8AC3E}">
        <p14:creationId xmlns:p14="http://schemas.microsoft.com/office/powerpoint/2010/main" val="530369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25B966-22A9-094E-831B-4A32A847FD69}" type="slidenum">
              <a:rPr lang="en-US" smtClean="0"/>
              <a:t>10</a:t>
            </a:fld>
            <a:endParaRPr lang="en-US"/>
          </a:p>
        </p:txBody>
      </p:sp>
    </p:spTree>
    <p:extLst>
      <p:ext uri="{BB962C8B-B14F-4D97-AF65-F5344CB8AC3E}">
        <p14:creationId xmlns:p14="http://schemas.microsoft.com/office/powerpoint/2010/main" val="2317033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5DC772-6BD8-9D45-A5BC-8F93A0CB68EE}" type="datetime1">
              <a:rPr lang="en-US" smtClean="0"/>
              <a:t>9/13/2019</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7EDDBAE6-2C1C-4ED2-AE17-F17983A5D41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4215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DEA2D-57F9-1A49-87FD-1BF5904ACF6D}" type="datetime1">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DBAE6-2C1C-4ED2-AE17-F17983A5D415}"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995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73712-A241-724C-8B2D-273AA1DA7AFB}" type="datetime1">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DBAE6-2C1C-4ED2-AE17-F17983A5D415}"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25830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BADBA1DF-50DD-214D-98C7-68410E384F10}" type="datetime1">
              <a:rPr lang="en-US" smtClean="0"/>
              <a:t>9/13/2019</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7EDDBAE6-2C1C-4ED2-AE17-F17983A5D415}"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42669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7A487E-819D-B447-A512-5EBE8E45F371}" type="datetime1">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DBAE6-2C1C-4ED2-AE17-F17983A5D41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8745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1E98EF-7DBF-D54C-A810-4B0D934F1CA9}" type="datetime1">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DBAE6-2C1C-4ED2-AE17-F17983A5D41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969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78A122-B0DF-834D-976B-5ADE1CB24D13}" type="datetime1">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DDBAE6-2C1C-4ED2-AE17-F17983A5D415}"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63206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03EC0-B558-F744-8995-12A79151BEF4}" type="datetime1">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DDBAE6-2C1C-4ED2-AE17-F17983A5D415}"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8035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E9A89-50F2-4242-A955-3307903201AF}" type="datetime1">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DDBAE6-2C1C-4ED2-AE17-F17983A5D415}" type="slidenum">
              <a:rPr lang="en-US" smtClean="0"/>
              <a:t>‹#›</a:t>
            </a:fld>
            <a:endParaRPr lang="en-US"/>
          </a:p>
        </p:txBody>
      </p:sp>
    </p:spTree>
    <p:extLst>
      <p:ext uri="{BB962C8B-B14F-4D97-AF65-F5344CB8AC3E}">
        <p14:creationId xmlns:p14="http://schemas.microsoft.com/office/powerpoint/2010/main" val="349691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E2DFCA-7A52-FA46-9D98-FBEBE58309E1}" type="datetime1">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DBAE6-2C1C-4ED2-AE17-F17983A5D41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9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B9B9AA9B-8618-034B-8761-453FB27771F6}" type="datetime1">
              <a:rPr lang="en-US" smtClean="0"/>
              <a:t>9/13/2019</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7EDDBAE6-2C1C-4ED2-AE17-F17983A5D415}"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759263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94172E5-DF6A-B045-8234-3678D92406AF}" type="datetime1">
              <a:rPr lang="en-US" smtClean="0"/>
              <a:t>9/13/2019</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7EDDBAE6-2C1C-4ED2-AE17-F17983A5D415}" type="slidenum">
              <a:rPr lang="en-US" smtClean="0"/>
              <a:t>‹#›</a:t>
            </a:fld>
            <a:endParaRPr lang="en-US"/>
          </a:p>
        </p:txBody>
      </p:sp>
    </p:spTree>
    <p:extLst>
      <p:ext uri="{BB962C8B-B14F-4D97-AF65-F5344CB8AC3E}">
        <p14:creationId xmlns:p14="http://schemas.microsoft.com/office/powerpoint/2010/main" val="4117221233"/>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Donna.Spiegelman@yal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City" TargetMode="External"/><Relationship Id="rId13" Type="http://schemas.openxmlformats.org/officeDocument/2006/relationships/image" Target="../media/image3.jpeg"/><Relationship Id="rId3" Type="http://schemas.openxmlformats.org/officeDocument/2006/relationships/hyperlink" Target="https://en.wikipedia.org/wiki/Book_of_Genesis" TargetMode="External"/><Relationship Id="rId7" Type="http://schemas.openxmlformats.org/officeDocument/2006/relationships/hyperlink" Target="https://en.wikipedia.org/wiki/Shinar" TargetMode="External"/><Relationship Id="rId12" Type="http://schemas.openxmlformats.org/officeDocument/2006/relationships/hyperlink" Target="https://en.wikipedia.org/wiki/Tower_of_Babel" TargetMode="External"/><Relationship Id="rId2" Type="http://schemas.openxmlformats.org/officeDocument/2006/relationships/hyperlink" Target="https://en.wikipedia.org/wiki/Hebrew_language" TargetMode="External"/><Relationship Id="rId1" Type="http://schemas.openxmlformats.org/officeDocument/2006/relationships/slideLayout" Target="../slideLayouts/slideLayout2.xml"/><Relationship Id="rId6" Type="http://schemas.openxmlformats.org/officeDocument/2006/relationships/hyperlink" Target="https://en.wikipedia.org/wiki/Genesis_flood_narrative" TargetMode="External"/><Relationship Id="rId11" Type="http://schemas.openxmlformats.org/officeDocument/2006/relationships/hyperlink" Target="https://en.wikipedia.org/wiki/God" TargetMode="External"/><Relationship Id="rId5" Type="http://schemas.openxmlformats.org/officeDocument/2006/relationships/hyperlink" Target="https://en.wikipedia.org/wiki/Human_race" TargetMode="External"/><Relationship Id="rId15" Type="http://schemas.openxmlformats.org/officeDocument/2006/relationships/hyperlink" Target="https://creativecommons.org/licenses/by-sa/3.0/" TargetMode="External"/><Relationship Id="rId10" Type="http://schemas.openxmlformats.org/officeDocument/2006/relationships/hyperlink" Target="https://en.wikipedia.org/wiki/Heaven" TargetMode="External"/><Relationship Id="rId4" Type="http://schemas.openxmlformats.org/officeDocument/2006/relationships/hyperlink" Target="https://en.wikipedia.org/wiki/Origin_myth" TargetMode="External"/><Relationship Id="rId9" Type="http://schemas.openxmlformats.org/officeDocument/2006/relationships/hyperlink" Target="https://en.wikipedia.org/wiki/Tower" TargetMode="External"/><Relationship Id="rId14" Type="http://schemas.openxmlformats.org/officeDocument/2006/relationships/hyperlink" Target="https://en.wikipedia.org/wiki/Bedford_Hour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hsph.harvard.edu/donna-spiegelman/software/icc9/" TargetMode="External"/><Relationship Id="rId13" Type="http://schemas.openxmlformats.org/officeDocument/2006/relationships/hyperlink" Target="https://www.hsph.harvard.edu/donna-spiegelman/software/mediate/" TargetMode="External"/><Relationship Id="rId18" Type="http://schemas.openxmlformats.org/officeDocument/2006/relationships/hyperlink" Target="https://www.hsph.harvard.edu/donna-spiegelman/software/pctl9/" TargetMode="External"/><Relationship Id="rId3" Type="http://schemas.openxmlformats.org/officeDocument/2006/relationships/hyperlink" Target="https://publichealth.yale.edu/cmips/software/" TargetMode="External"/><Relationship Id="rId21" Type="http://schemas.openxmlformats.org/officeDocument/2006/relationships/hyperlink" Target="https://www.hsph.harvard.edu/donna-spiegelman/software/robreg9/" TargetMode="External"/><Relationship Id="rId7" Type="http://schemas.openxmlformats.org/officeDocument/2006/relationships/hyperlink" Target="https://www.hsph.harvard.edu/donna-spiegelman/software/glmcurv9/" TargetMode="External"/><Relationship Id="rId12" Type="http://schemas.openxmlformats.org/officeDocument/2006/relationships/hyperlink" Target="https://www.hsph.harvard.edu/donna-spiegelman/software/lgtphcurv9/" TargetMode="External"/><Relationship Id="rId17" Type="http://schemas.openxmlformats.org/officeDocument/2006/relationships/hyperlink" Target="https://www.hsph.harvard.edu/donna-spiegelman/software/par/" TargetMode="External"/><Relationship Id="rId2" Type="http://schemas.openxmlformats.org/officeDocument/2006/relationships/notesSlide" Target="../notesSlides/notesSlide1.xml"/><Relationship Id="rId16" Type="http://schemas.openxmlformats.org/officeDocument/2006/relationships/hyperlink" Target="https://www.hsph.harvard.edu/donna-spiegelman/software/metadose/" TargetMode="External"/><Relationship Id="rId20" Type="http://schemas.openxmlformats.org/officeDocument/2006/relationships/hyperlink" Target="https://www.hsph.harvard.edu/donna-spiegelman/software/relrisk9/" TargetMode="External"/><Relationship Id="rId1" Type="http://schemas.openxmlformats.org/officeDocument/2006/relationships/slideLayout" Target="../slideLayouts/slideLayout2.xml"/><Relationship Id="rId6" Type="http://schemas.openxmlformats.org/officeDocument/2006/relationships/hyperlink" Target="https://www.hsph.harvard.edu/donna-spiegelman/software/blinplus-macro/" TargetMode="External"/><Relationship Id="rId11" Type="http://schemas.openxmlformats.org/officeDocument/2006/relationships/hyperlink" Target="https://www.hsph.harvard.edu/donna-spiegelman/software/lefttrunc/" TargetMode="External"/><Relationship Id="rId5" Type="http://schemas.openxmlformats.org/officeDocument/2006/relationships/hyperlink" Target="https://www.hsph.harvard.edu/donna-spiegelman/software/contrasttest/" TargetMode="External"/><Relationship Id="rId15" Type="http://schemas.openxmlformats.org/officeDocument/2006/relationships/hyperlink" Target="https://www.hsph.harvard.edu/donna-spiegelman/software/meta_subtype_trend/" TargetMode="External"/><Relationship Id="rId10" Type="http://schemas.openxmlformats.org/officeDocument/2006/relationships/hyperlink" Target="https://www.hsph.harvard.edu/donna-spiegelman/software/kmplot9/" TargetMode="External"/><Relationship Id="rId19" Type="http://schemas.openxmlformats.org/officeDocument/2006/relationships/hyperlink" Target="https://www.hsph.harvard.edu/donna-spiegelman/software/relibpls8/" TargetMode="External"/><Relationship Id="rId4" Type="http://schemas.openxmlformats.org/officeDocument/2006/relationships/hyperlink" Target="https://www.hsph.harvard.edu/donna-spiegelman/software/" TargetMode="External"/><Relationship Id="rId9" Type="http://schemas.openxmlformats.org/officeDocument/2006/relationships/hyperlink" Target="https://www.hsph.harvard.edu/donna-spiegelman/software/int2way/" TargetMode="External"/><Relationship Id="rId14" Type="http://schemas.openxmlformats.org/officeDocument/2006/relationships/hyperlink" Target="https://www.hsph.harvard.edu/donna-spiegelman/software/metaana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ublichealth.yale.edu/cmips/softwa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38508"/>
            <a:ext cx="11771453" cy="2291787"/>
          </a:xfrm>
        </p:spPr>
        <p:txBody>
          <a:bodyPr>
            <a:normAutofit/>
          </a:bodyPr>
          <a:lstStyle/>
          <a:p>
            <a:pPr algn="ctr"/>
            <a:r>
              <a:rPr lang="en-US" sz="3600" dirty="0">
                <a:solidFill>
                  <a:srgbClr val="0000FF"/>
                </a:solidFill>
              </a:rPr>
              <a:t>The case for SAS as the go-to tool for statistical analysis of funded research</a:t>
            </a:r>
            <a:br>
              <a:rPr lang="en-US" sz="3600" dirty="0">
                <a:solidFill>
                  <a:srgbClr val="0000FF"/>
                </a:solidFill>
              </a:rPr>
            </a:br>
            <a:r>
              <a:rPr lang="en-US" sz="3600" dirty="0">
                <a:solidFill>
                  <a:srgbClr val="0000FF"/>
                </a:solidFill>
              </a:rPr>
              <a:t>         (if only they’d lower the price...)</a:t>
            </a:r>
            <a:br>
              <a:rPr lang="en-US" sz="3600" dirty="0">
                <a:solidFill>
                  <a:srgbClr val="0000FF"/>
                </a:solidFill>
              </a:rPr>
            </a:br>
            <a:endParaRPr lang="en-US" sz="3600" dirty="0">
              <a:solidFill>
                <a:srgbClr val="0000FF"/>
              </a:solidFill>
            </a:endParaRPr>
          </a:p>
        </p:txBody>
      </p:sp>
      <p:sp>
        <p:nvSpPr>
          <p:cNvPr id="3" name="Subtitle 2"/>
          <p:cNvSpPr>
            <a:spLocks noGrp="1"/>
          </p:cNvSpPr>
          <p:nvPr>
            <p:ph type="subTitle" idx="1"/>
          </p:nvPr>
        </p:nvSpPr>
        <p:spPr>
          <a:xfrm>
            <a:off x="1157468" y="2500132"/>
            <a:ext cx="8766924" cy="3350870"/>
          </a:xfrm>
        </p:spPr>
        <p:txBody>
          <a:bodyPr>
            <a:normAutofit fontScale="25000" lnSpcReduction="20000"/>
          </a:bodyPr>
          <a:lstStyle/>
          <a:p>
            <a:pPr algn="ctr"/>
            <a:r>
              <a:rPr lang="en-US" sz="8000" dirty="0"/>
              <a:t>Donna Spiegelman, Sc.D.</a:t>
            </a:r>
          </a:p>
          <a:p>
            <a:pPr algn="ctr">
              <a:spcBef>
                <a:spcPts val="0"/>
              </a:spcBef>
            </a:pPr>
            <a:r>
              <a:rPr lang="en-US" sz="5600" dirty="0"/>
              <a:t>Director, Center for Methods on Implementation and Prevention Science &amp;</a:t>
            </a:r>
          </a:p>
          <a:p>
            <a:pPr algn="ctr">
              <a:spcBef>
                <a:spcPts val="0"/>
              </a:spcBef>
            </a:pPr>
            <a:r>
              <a:rPr lang="en-US" sz="5600" dirty="0"/>
              <a:t>Professor, Department of Biostatistics</a:t>
            </a:r>
          </a:p>
          <a:p>
            <a:pPr algn="ctr">
              <a:spcBef>
                <a:spcPts val="0"/>
              </a:spcBef>
            </a:pPr>
            <a:r>
              <a:rPr lang="en-US" sz="5600" dirty="0"/>
              <a:t>Yale School of Public Health</a:t>
            </a:r>
          </a:p>
          <a:p>
            <a:pPr algn="ctr">
              <a:spcBef>
                <a:spcPts val="0"/>
              </a:spcBef>
            </a:pPr>
            <a:r>
              <a:rPr lang="en-US" sz="5600" dirty="0"/>
              <a:t>New Haven, CT.</a:t>
            </a:r>
          </a:p>
          <a:p>
            <a:pPr algn="ctr">
              <a:spcBef>
                <a:spcPts val="0"/>
              </a:spcBef>
            </a:pPr>
            <a:r>
              <a:rPr lang="en-US" sz="5600" dirty="0">
                <a:hlinkClick r:id="rId2"/>
              </a:rPr>
              <a:t>Donna.Spiegelman@yale.edu</a:t>
            </a:r>
            <a:endParaRPr lang="en-US" sz="5600" dirty="0"/>
          </a:p>
          <a:p>
            <a:pPr algn="ctr"/>
            <a:endParaRPr lang="en-US" sz="5600" dirty="0"/>
          </a:p>
          <a:p>
            <a:pPr algn="ctr"/>
            <a:r>
              <a:rPr lang="en-US" sz="5600" dirty="0"/>
              <a:t>Molin Wang, Ph.D.</a:t>
            </a:r>
          </a:p>
          <a:p>
            <a:pPr algn="ctr">
              <a:spcBef>
                <a:spcPts val="0"/>
              </a:spcBef>
            </a:pPr>
            <a:r>
              <a:rPr lang="en-US" sz="4200" dirty="0"/>
              <a:t>Associate Professor, Departments of Epidemiology and Biostatistics</a:t>
            </a:r>
          </a:p>
          <a:p>
            <a:pPr algn="ctr">
              <a:spcBef>
                <a:spcPts val="0"/>
              </a:spcBef>
            </a:pPr>
            <a:r>
              <a:rPr lang="en-US" sz="4200" dirty="0"/>
              <a:t>Harvard School of Public Health</a:t>
            </a:r>
          </a:p>
          <a:p>
            <a:pPr algn="ctr">
              <a:spcBef>
                <a:spcPts val="0"/>
              </a:spcBef>
            </a:pPr>
            <a:r>
              <a:rPr lang="en-US" sz="4200" dirty="0"/>
              <a:t>Boston, MA</a:t>
            </a:r>
          </a:p>
          <a:p>
            <a:pPr algn="ctr"/>
            <a:endParaRPr lang="en-US" dirty="0"/>
          </a:p>
          <a:p>
            <a:pPr algn="ctr">
              <a:spcBef>
                <a:spcPts val="0"/>
              </a:spcBef>
            </a:pPr>
            <a:r>
              <a:rPr lang="en-US" sz="5600" dirty="0" err="1"/>
              <a:t>Boyang</a:t>
            </a:r>
            <a:r>
              <a:rPr lang="en-US" sz="5600" dirty="0"/>
              <a:t> Chai, M.S. &amp; </a:t>
            </a:r>
            <a:r>
              <a:rPr lang="en-US" sz="5600" dirty="0" err="1"/>
              <a:t>Biling</a:t>
            </a:r>
            <a:r>
              <a:rPr lang="en-US" sz="5600" dirty="0"/>
              <a:t> Hong, M.S.</a:t>
            </a:r>
          </a:p>
          <a:p>
            <a:pPr algn="ctr">
              <a:spcBef>
                <a:spcPts val="0"/>
              </a:spcBef>
            </a:pPr>
            <a:r>
              <a:rPr lang="en-US" sz="4400" dirty="0"/>
              <a:t>Statisticians</a:t>
            </a:r>
          </a:p>
          <a:p>
            <a:pPr algn="ctr">
              <a:spcBef>
                <a:spcPts val="0"/>
              </a:spcBef>
            </a:pPr>
            <a:r>
              <a:rPr lang="en-US" sz="4400" dirty="0"/>
              <a:t>Harvard School of Public Health, Channing Laboratory and Harvard Medical School</a:t>
            </a:r>
          </a:p>
          <a:p>
            <a:pPr algn="ctr">
              <a:spcBef>
                <a:spcPts val="0"/>
              </a:spcBef>
            </a:pPr>
            <a:r>
              <a:rPr lang="en-US" sz="4400" dirty="0"/>
              <a:t>Boston, MA</a:t>
            </a:r>
          </a:p>
          <a:p>
            <a:pPr algn="ctr">
              <a:spcBef>
                <a:spcPts val="0"/>
              </a:spcBef>
            </a:pPr>
            <a:r>
              <a:rPr lang="en-US" dirty="0"/>
              <a:t>9/9/2019</a:t>
            </a:r>
          </a:p>
        </p:txBody>
      </p:sp>
      <p:sp>
        <p:nvSpPr>
          <p:cNvPr id="5" name="Slide Number Placeholder 4">
            <a:extLst>
              <a:ext uri="{FF2B5EF4-FFF2-40B4-BE49-F238E27FC236}">
                <a16:creationId xmlns:a16="http://schemas.microsoft.com/office/drawing/2014/main" id="{A4C74AC7-D094-1C4D-BD90-1374846B4B49}"/>
              </a:ext>
            </a:extLst>
          </p:cNvPr>
          <p:cNvSpPr>
            <a:spLocks noGrp="1"/>
          </p:cNvSpPr>
          <p:nvPr>
            <p:ph type="sldNum" sz="quarter" idx="12"/>
          </p:nvPr>
        </p:nvSpPr>
        <p:spPr/>
        <p:txBody>
          <a:bodyPr/>
          <a:lstStyle/>
          <a:p>
            <a:fld id="{7EDDBAE6-2C1C-4ED2-AE17-F17983A5D415}" type="slidenum">
              <a:rPr lang="en-US" smtClean="0"/>
              <a:t>1</a:t>
            </a:fld>
            <a:endParaRPr lang="en-US"/>
          </a:p>
        </p:txBody>
      </p:sp>
    </p:spTree>
    <p:extLst>
      <p:ext uri="{BB962C8B-B14F-4D97-AF65-F5344CB8AC3E}">
        <p14:creationId xmlns:p14="http://schemas.microsoft.com/office/powerpoint/2010/main" val="1784488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2682-DEAC-4263-BC27-249559ED208C}"/>
              </a:ext>
            </a:extLst>
          </p:cNvPr>
          <p:cNvSpPr>
            <a:spLocks noGrp="1"/>
          </p:cNvSpPr>
          <p:nvPr>
            <p:ph type="title"/>
          </p:nvPr>
        </p:nvSpPr>
        <p:spPr>
          <a:xfrm>
            <a:off x="1130270" y="953324"/>
            <a:ext cx="9603275" cy="1500509"/>
          </a:xfrm>
        </p:spPr>
        <p:txBody>
          <a:bodyPr>
            <a:normAutofit fontScale="90000"/>
          </a:bodyPr>
          <a:lstStyle/>
          <a:p>
            <a:pPr marL="457200" indent="-457200">
              <a:buFont typeface="Arial" panose="020B0604020202020204" pitchFamily="34" charset="0"/>
              <a:buChar char="•"/>
            </a:pPr>
            <a:r>
              <a:rPr lang="en-US" dirty="0"/>
              <a:t>Feasibility of an NHS conversion to R –&gt; SAS speed/hardware/operating system support considerations</a:t>
            </a:r>
            <a:br>
              <a:rPr lang="en-US" dirty="0"/>
            </a:br>
            <a:br>
              <a:rPr lang="en-US" dirty="0"/>
            </a:br>
            <a:br>
              <a:rPr lang="en-US"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CE431D3B-209F-40A2-99A4-EC119CC6DB85}"/>
              </a:ext>
            </a:extLst>
          </p:cNvPr>
          <p:cNvSpPr>
            <a:spLocks noGrp="1"/>
          </p:cNvSpPr>
          <p:nvPr>
            <p:ph type="sldNum" sz="quarter" idx="12"/>
          </p:nvPr>
        </p:nvSpPr>
        <p:spPr/>
        <p:txBody>
          <a:bodyPr/>
          <a:lstStyle/>
          <a:p>
            <a:fld id="{7EDDBAE6-2C1C-4ED2-AE17-F17983A5D415}" type="slidenum">
              <a:rPr lang="en-US" smtClean="0"/>
              <a:t>10</a:t>
            </a:fld>
            <a:endParaRPr lang="en-US"/>
          </a:p>
        </p:txBody>
      </p:sp>
      <p:sp>
        <p:nvSpPr>
          <p:cNvPr id="6" name="Rectangle 1">
            <a:extLst>
              <a:ext uri="{FF2B5EF4-FFF2-40B4-BE49-F238E27FC236}">
                <a16:creationId xmlns:a16="http://schemas.microsoft.com/office/drawing/2014/main" id="{DA42CA9E-C40B-44D2-AC3F-C0D68A0588F2}"/>
              </a:ext>
            </a:extLst>
          </p:cNvPr>
          <p:cNvSpPr>
            <a:spLocks noChangeArrowheads="1"/>
          </p:cNvSpPr>
          <p:nvPr/>
        </p:nvSpPr>
        <p:spPr bwMode="auto">
          <a:xfrm>
            <a:off x="0" y="-138499"/>
            <a:ext cx="1219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F2BF04DA-C4E3-49EB-9921-A30CDED28B85}"/>
              </a:ext>
            </a:extLst>
          </p:cNvPr>
          <p:cNvSpPr>
            <a:spLocks noChangeArrowheads="1"/>
          </p:cNvSpPr>
          <p:nvPr/>
        </p:nvSpPr>
        <p:spPr bwMode="auto">
          <a:xfrm>
            <a:off x="0" y="460528"/>
            <a:ext cx="1219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80B2D7E-9C4C-4E76-B7A4-392F2FA8E633}"/>
              </a:ext>
            </a:extLst>
          </p:cNvPr>
          <p:cNvSpPr txBox="1"/>
          <p:nvPr/>
        </p:nvSpPr>
        <p:spPr>
          <a:xfrm>
            <a:off x="1886672" y="3116483"/>
            <a:ext cx="976903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We undertook a comparison of R vs. SAS speed for</a:t>
            </a:r>
          </a:p>
          <a:p>
            <a:pPr marL="285750" indent="-285750">
              <a:buFont typeface="Arial" panose="020B0604020202020204" pitchFamily="34" charset="0"/>
              <a:buChar char="•"/>
            </a:pPr>
            <a:endParaRPr lang="en-US" b="1" dirty="0"/>
          </a:p>
          <a:p>
            <a:pPr marL="742950" lvl="1" indent="-285750">
              <a:buFont typeface="Arial" panose="020B0604020202020204" pitchFamily="34" charset="0"/>
              <a:buChar char="•"/>
            </a:pPr>
            <a:r>
              <a:rPr lang="en-US" b="1" dirty="0"/>
              <a:t>Cox regression with time-varying covariates</a:t>
            </a:r>
          </a:p>
          <a:p>
            <a:pPr marL="742950" lvl="1" indent="-285750">
              <a:buFont typeface="Arial" panose="020B0604020202020204" pitchFamily="34" charset="0"/>
              <a:buChar char="•"/>
            </a:pPr>
            <a:r>
              <a:rPr lang="en-US" b="1" dirty="0"/>
              <a:t>Longitudinal generalized estimating equations</a:t>
            </a:r>
          </a:p>
          <a:p>
            <a:pPr marL="742950" lvl="1" indent="-285750">
              <a:buFont typeface="Arial" panose="020B0604020202020204" pitchFamily="34" charset="0"/>
              <a:buChar char="•"/>
            </a:pPr>
            <a:endParaRPr lang="en-US" b="1" dirty="0"/>
          </a:p>
          <a:p>
            <a:pPr lvl="1"/>
            <a:r>
              <a:rPr lang="en-US" b="1" dirty="0"/>
              <a:t>These are the two primary tools for the analysis of prospective cohort studies</a:t>
            </a:r>
            <a:br>
              <a:rPr lang="en-US" b="1" dirty="0"/>
            </a:br>
            <a:endParaRPr lang="en-US" dirty="0"/>
          </a:p>
        </p:txBody>
      </p:sp>
    </p:spTree>
    <p:extLst>
      <p:ext uri="{BB962C8B-B14F-4D97-AF65-F5344CB8AC3E}">
        <p14:creationId xmlns:p14="http://schemas.microsoft.com/office/powerpoint/2010/main" val="1870531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4000"/>
                <a:satMod val="80000"/>
                <a:lumMod val="106000"/>
              </a:schemeClr>
            </a:gs>
            <a:gs pos="100000">
              <a:schemeClr val="bg1">
                <a:shade val="80000"/>
                <a:lumMod val="108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263" y="909700"/>
            <a:ext cx="10995949" cy="503579"/>
          </a:xfrm>
        </p:spPr>
        <p:txBody>
          <a:bodyPr>
            <a:normAutofit fontScale="90000"/>
          </a:bodyPr>
          <a:lstStyle/>
          <a:p>
            <a:r>
              <a:rPr lang="en-US" sz="3600" dirty="0">
                <a:solidFill>
                  <a:srgbClr val="0000FF"/>
                </a:solidFill>
              </a:rPr>
              <a:t>Cox regression for time-varying covariates comparison</a:t>
            </a:r>
            <a:br>
              <a:rPr lang="en-US" sz="3600" dirty="0">
                <a:solidFill>
                  <a:srgbClr val="0000FF"/>
                </a:solidFill>
              </a:rPr>
            </a:br>
            <a:endParaRPr lang="en-US" sz="3600" dirty="0">
              <a:solidFill>
                <a:srgbClr val="0000FF"/>
              </a:solidFill>
            </a:endParaRPr>
          </a:p>
        </p:txBody>
      </p:sp>
      <p:sp>
        <p:nvSpPr>
          <p:cNvPr id="3" name="Content Placeholder 2"/>
          <p:cNvSpPr>
            <a:spLocks noGrp="1"/>
          </p:cNvSpPr>
          <p:nvPr>
            <p:ph idx="1"/>
          </p:nvPr>
        </p:nvSpPr>
        <p:spPr>
          <a:xfrm>
            <a:off x="544010" y="1413279"/>
            <a:ext cx="10185085" cy="3712434"/>
          </a:xfrm>
        </p:spPr>
        <p:txBody>
          <a:bodyPr>
            <a:noAutofit/>
          </a:bodyPr>
          <a:lstStyle/>
          <a:p>
            <a:pPr>
              <a:spcBef>
                <a:spcPts val="600"/>
              </a:spcBef>
            </a:pPr>
            <a:r>
              <a:rPr lang="en-US" sz="1400" dirty="0"/>
              <a:t>Number of participants: 110,497</a:t>
            </a:r>
          </a:p>
          <a:p>
            <a:pPr>
              <a:spcBef>
                <a:spcPts val="600"/>
              </a:spcBef>
            </a:pPr>
            <a:r>
              <a:rPr lang="en-US" sz="1400" dirty="0"/>
              <a:t>Number of questionnaires returned before censoring (representing approximately 2 years of follow-up each with little if any intervening data updates); size of input file to proc </a:t>
            </a:r>
            <a:r>
              <a:rPr lang="en-US" sz="1400" dirty="0" err="1"/>
              <a:t>phreg</a:t>
            </a:r>
            <a:r>
              <a:rPr lang="en-US" sz="1400" dirty="0"/>
              <a:t>, </a:t>
            </a:r>
            <a:r>
              <a:rPr lang="en-US" sz="1400" dirty="0" err="1"/>
              <a:t>coxph</a:t>
            </a:r>
            <a:r>
              <a:rPr lang="en-US" sz="1400" dirty="0"/>
              <a:t>: </a:t>
            </a:r>
            <a:r>
              <a:rPr lang="en-US" sz="1400" b="1" dirty="0"/>
              <a:t>1,846,364</a:t>
            </a:r>
          </a:p>
          <a:p>
            <a:r>
              <a:rPr lang="en-US" sz="1400" dirty="0"/>
              <a:t>Number of events: 30,982 (all-cause mortality)</a:t>
            </a:r>
          </a:p>
          <a:p>
            <a:r>
              <a:rPr lang="en-US" sz="1400" dirty="0"/>
              <a:t>Total follow-up time: 3,664,565 years</a:t>
            </a:r>
          </a:p>
          <a:p>
            <a:r>
              <a:rPr lang="en-US" sz="1400" dirty="0"/>
              <a:t>Standard NHS model</a:t>
            </a:r>
          </a:p>
          <a:p>
            <a:pPr marL="0" indent="0">
              <a:buNone/>
            </a:pPr>
            <a:r>
              <a:rPr lang="en-US" sz="1400" dirty="0"/>
              <a:t>        By age (months) &amp; questionnaire cycle/calendar 2-year (1-18)</a:t>
            </a:r>
          </a:p>
          <a:p>
            <a:pPr marL="0" indent="0">
              <a:buNone/>
            </a:pPr>
            <a:r>
              <a:rPr lang="en-US" sz="1400" dirty="0"/>
              <a:t>        Number of strata: 5,933</a:t>
            </a:r>
          </a:p>
          <a:p>
            <a:pPr marL="0" indent="0">
              <a:buNone/>
            </a:pPr>
            <a:r>
              <a:rPr lang="en-US" sz="1400" dirty="0"/>
              <a:t>        Survival time = days from age in months at questionnaire return or start of questionnaire cycle if missed)</a:t>
            </a:r>
          </a:p>
          <a:p>
            <a:r>
              <a:rPr lang="en-US" sz="1400" dirty="0" err="1"/>
              <a:t>agein,ageout</a:t>
            </a:r>
            <a:r>
              <a:rPr lang="en-US" sz="1400" dirty="0"/>
              <a:t> model</a:t>
            </a:r>
          </a:p>
          <a:p>
            <a:pPr marL="0" indent="0">
              <a:buNone/>
            </a:pPr>
            <a:r>
              <a:rPr lang="en-US" sz="1400" dirty="0"/>
              <a:t>        By questionnaire cycle/calendar 2-year (1-18)</a:t>
            </a:r>
          </a:p>
          <a:p>
            <a:pPr marL="0" indent="0">
              <a:buNone/>
            </a:pPr>
            <a:r>
              <a:rPr lang="en-US" sz="1400" dirty="0"/>
              <a:t>        Number of strata: 18</a:t>
            </a:r>
          </a:p>
          <a:p>
            <a:pPr marL="0" indent="0">
              <a:buNone/>
            </a:pPr>
            <a:r>
              <a:rPr lang="en-US" sz="1400" dirty="0"/>
              <a:t>        Survival time = days from age in months at start of questionnaire cycle return</a:t>
            </a:r>
          </a:p>
        </p:txBody>
      </p:sp>
      <p:sp>
        <p:nvSpPr>
          <p:cNvPr id="5" name="Slide Number Placeholder 4">
            <a:extLst>
              <a:ext uri="{FF2B5EF4-FFF2-40B4-BE49-F238E27FC236}">
                <a16:creationId xmlns:a16="http://schemas.microsoft.com/office/drawing/2014/main" id="{83A7DF27-7F7E-EF44-815F-A29F273DF2ED}"/>
              </a:ext>
            </a:extLst>
          </p:cNvPr>
          <p:cNvSpPr>
            <a:spLocks noGrp="1"/>
          </p:cNvSpPr>
          <p:nvPr>
            <p:ph type="sldNum" sz="quarter" idx="12"/>
          </p:nvPr>
        </p:nvSpPr>
        <p:spPr/>
        <p:txBody>
          <a:bodyPr/>
          <a:lstStyle/>
          <a:p>
            <a:fld id="{7EDDBAE6-2C1C-4ED2-AE17-F17983A5D415}" type="slidenum">
              <a:rPr lang="en-US" smtClean="0"/>
              <a:t>11</a:t>
            </a:fld>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8AA3CA2-78D5-414E-BCA7-9D5597DDB386}"/>
                  </a:ext>
                </a:extLst>
              </p:cNvPr>
              <p:cNvSpPr txBox="1"/>
              <p:nvPr/>
            </p:nvSpPr>
            <p:spPr>
              <a:xfrm>
                <a:off x="6326397" y="4739485"/>
                <a:ext cx="5417368" cy="1068819"/>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800"/>
                  </a:spcAft>
                </a:pPr>
                <a14:m>
                  <m:oMath xmlns:m="http://schemas.openxmlformats.org/officeDocument/2006/math">
                    <m:sSub>
                      <m:sSubPr>
                        <m:ctrlPr>
                          <a:rPr lang="en-US"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𝐼</m:t>
                        </m:r>
                      </m:e>
                      <m:sub>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𝑡</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𝑋</m:t>
                    </m:r>
                    <m:d>
                      <m:dPr>
                        <m:ctrlP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𝑡</m:t>
                        </m:r>
                      </m:e>
                    </m:d>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𝐼</m:t>
                        </m:r>
                      </m:e>
                      <m:sub>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0</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𝑟</m:t>
                        </m:r>
                      </m:sub>
                    </m:sSub>
                    <m:d>
                      <m:dPr>
                        <m:ctrlP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𝑡</m:t>
                        </m:r>
                      </m:e>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𝑋</m:t>
                        </m:r>
                        <m:d>
                          <m:dPr>
                            <m:ctrlP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𝑡</m:t>
                            </m:r>
                          </m:e>
                        </m:d>
                      </m:e>
                    </m:d>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p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𝛽</m:t>
                        </m:r>
                      </m:e>
                      <m:sup>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𝑇</m:t>
                        </m:r>
                      </m:sup>
                    </m:sSup>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𝑋</m:t>
                    </m:r>
                    <m:d>
                      <m:dPr>
                        <m:ctrlP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𝑡</m:t>
                        </m:r>
                      </m:e>
                    </m:d>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where </a:t>
                </a:r>
                <a14:m>
                  <m:oMath xmlns:m="http://schemas.openxmlformats.org/officeDocument/2006/math">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𝑟</m:t>
                    </m:r>
                  </m:oMath>
                </a14:m>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is questionnaire cycle, r=1, …, 18, t is time in months from age at questionnaire return</a:t>
                </a:r>
                <a:endParaRPr lang="en-US" dirty="0">
                  <a:ln>
                    <a:solidFill>
                      <a:schemeClr val="tx1"/>
                    </a:solidFill>
                  </a:ln>
                  <a:solidFill>
                    <a:srgbClr val="FF0000"/>
                  </a:solidFill>
                </a:endParaRPr>
              </a:p>
            </p:txBody>
          </p:sp>
        </mc:Choice>
        <mc:Fallback>
          <p:sp>
            <p:nvSpPr>
              <p:cNvPr id="9" name="TextBox 8">
                <a:extLst>
                  <a:ext uri="{FF2B5EF4-FFF2-40B4-BE49-F238E27FC236}">
                    <a16:creationId xmlns:a16="http://schemas.microsoft.com/office/drawing/2014/main" id="{68AA3CA2-78D5-414E-BCA7-9D5597DDB386}"/>
                  </a:ext>
                </a:extLst>
              </p:cNvPr>
              <p:cNvSpPr txBox="1">
                <a:spLocks noRot="1" noChangeAspect="1" noMove="1" noResize="1" noEditPoints="1" noAdjustHandles="1" noChangeArrowheads="1" noChangeShapeType="1" noTextEdit="1"/>
              </p:cNvSpPr>
              <p:nvPr/>
            </p:nvSpPr>
            <p:spPr>
              <a:xfrm>
                <a:off x="6326397" y="4739485"/>
                <a:ext cx="5417368" cy="1068819"/>
              </a:xfrm>
              <a:prstGeom prst="rect">
                <a:avLst/>
              </a:prstGeom>
              <a:blipFill>
                <a:blip r:embed="rId2"/>
                <a:stretch>
                  <a:fillRect l="-898" b="-6704"/>
                </a:stretch>
              </a:blipFill>
              <a:ln/>
            </p:spPr>
            <p:txBody>
              <a:bodyPr/>
              <a:lstStyle/>
              <a:p>
                <a:r>
                  <a:rPr lang="en-US">
                    <a:noFill/>
                  </a:rPr>
                  <a:t> </a:t>
                </a:r>
              </a:p>
            </p:txBody>
          </p:sp>
        </mc:Fallback>
      </mc:AlternateContent>
    </p:spTree>
    <p:extLst>
      <p:ext uri="{BB962C8B-B14F-4D97-AF65-F5344CB8AC3E}">
        <p14:creationId xmlns:p14="http://schemas.microsoft.com/office/powerpoint/2010/main" val="101340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263" y="909700"/>
            <a:ext cx="10995949" cy="503579"/>
          </a:xfrm>
        </p:spPr>
        <p:txBody>
          <a:bodyPr>
            <a:normAutofit fontScale="90000"/>
          </a:bodyPr>
          <a:lstStyle/>
          <a:p>
            <a:r>
              <a:rPr lang="en-US" sz="3600" dirty="0">
                <a:solidFill>
                  <a:srgbClr val="0000FF"/>
                </a:solidFill>
              </a:rPr>
              <a:t>Cox regression for time-varying covariates comparison</a:t>
            </a:r>
            <a:br>
              <a:rPr lang="en-US" sz="3600" dirty="0">
                <a:solidFill>
                  <a:srgbClr val="0000FF"/>
                </a:solidFill>
              </a:rPr>
            </a:br>
            <a:endParaRPr lang="en-US" sz="3600" dirty="0">
              <a:solidFill>
                <a:srgbClr val="0000FF"/>
              </a:solidFill>
            </a:endParaRPr>
          </a:p>
        </p:txBody>
      </p:sp>
      <p:sp>
        <p:nvSpPr>
          <p:cNvPr id="3" name="Content Placeholder 2"/>
          <p:cNvSpPr>
            <a:spLocks noGrp="1"/>
          </p:cNvSpPr>
          <p:nvPr>
            <p:ph idx="1"/>
          </p:nvPr>
        </p:nvSpPr>
        <p:spPr>
          <a:xfrm>
            <a:off x="544010" y="1413279"/>
            <a:ext cx="10185085" cy="3712434"/>
          </a:xfrm>
        </p:spPr>
        <p:txBody>
          <a:bodyPr>
            <a:noAutofit/>
          </a:bodyPr>
          <a:lstStyle/>
          <a:p>
            <a:pPr>
              <a:spcBef>
                <a:spcPts val="600"/>
              </a:spcBef>
            </a:pPr>
            <a:r>
              <a:rPr lang="en-US" sz="1400" dirty="0"/>
              <a:t>Number of participants: 110,497</a:t>
            </a:r>
          </a:p>
          <a:p>
            <a:pPr>
              <a:spcBef>
                <a:spcPts val="600"/>
              </a:spcBef>
            </a:pPr>
            <a:r>
              <a:rPr lang="en-US" sz="1400" dirty="0"/>
              <a:t>Number of questionnaires returned before censoring (representing approximately 2 years of follow-up each with little if any intervening data updates); size of input file to proc </a:t>
            </a:r>
            <a:r>
              <a:rPr lang="en-US" sz="1400" dirty="0" err="1"/>
              <a:t>phreg</a:t>
            </a:r>
            <a:r>
              <a:rPr lang="en-US" sz="1400" dirty="0"/>
              <a:t>, </a:t>
            </a:r>
            <a:r>
              <a:rPr lang="en-US" sz="1400" dirty="0" err="1"/>
              <a:t>coxph</a:t>
            </a:r>
            <a:r>
              <a:rPr lang="en-US" sz="1400" dirty="0"/>
              <a:t>: </a:t>
            </a:r>
            <a:r>
              <a:rPr lang="en-US" sz="1400" b="1" dirty="0"/>
              <a:t>1,846,364</a:t>
            </a:r>
          </a:p>
          <a:p>
            <a:r>
              <a:rPr lang="en-US" sz="1400" dirty="0"/>
              <a:t>Number of events: 30,982 (all-cause mortality)</a:t>
            </a:r>
          </a:p>
          <a:p>
            <a:r>
              <a:rPr lang="en-US" sz="1400" dirty="0"/>
              <a:t>Total follow-up time: 3,664,565 years</a:t>
            </a:r>
          </a:p>
          <a:p>
            <a:r>
              <a:rPr lang="en-US" sz="1400" dirty="0"/>
              <a:t>Standard NHS model</a:t>
            </a:r>
          </a:p>
          <a:p>
            <a:pPr marL="0" indent="0">
              <a:buNone/>
            </a:pPr>
            <a:r>
              <a:rPr lang="en-US" sz="1400" dirty="0"/>
              <a:t>        By age (months) &amp; questionnaire cycle/calendar 2-year (1-18)</a:t>
            </a:r>
          </a:p>
          <a:p>
            <a:pPr marL="0" indent="0">
              <a:buNone/>
            </a:pPr>
            <a:r>
              <a:rPr lang="en-US" sz="1400" dirty="0"/>
              <a:t>        Number of strata: 5,933</a:t>
            </a:r>
          </a:p>
          <a:p>
            <a:pPr marL="0" indent="0">
              <a:buNone/>
            </a:pPr>
            <a:r>
              <a:rPr lang="en-US" sz="1400" dirty="0"/>
              <a:t>        Survival time = days from age in months at questionnaire return or start of questionnaire cycle if missed)</a:t>
            </a:r>
          </a:p>
          <a:p>
            <a:r>
              <a:rPr lang="en-US" sz="1400" dirty="0" err="1"/>
              <a:t>agein,ageout</a:t>
            </a:r>
            <a:r>
              <a:rPr lang="en-US" sz="1400" dirty="0"/>
              <a:t> model</a:t>
            </a:r>
          </a:p>
          <a:p>
            <a:pPr marL="0" indent="0">
              <a:buNone/>
            </a:pPr>
            <a:r>
              <a:rPr lang="en-US" sz="1400" dirty="0"/>
              <a:t>        By questionnaire cycle/calendar 2-year (1-18)</a:t>
            </a:r>
          </a:p>
          <a:p>
            <a:pPr marL="0" indent="0">
              <a:buNone/>
            </a:pPr>
            <a:r>
              <a:rPr lang="en-US" sz="1400" dirty="0"/>
              <a:t>        Number of strata: 18</a:t>
            </a:r>
          </a:p>
          <a:p>
            <a:pPr marL="0" indent="0">
              <a:buNone/>
            </a:pPr>
            <a:r>
              <a:rPr lang="en-US" sz="1400" dirty="0"/>
              <a:t>        Survival time = days from age in months at start of questionnaire cycle return</a:t>
            </a:r>
          </a:p>
        </p:txBody>
      </p:sp>
      <p:sp>
        <p:nvSpPr>
          <p:cNvPr id="5" name="Slide Number Placeholder 4">
            <a:extLst>
              <a:ext uri="{FF2B5EF4-FFF2-40B4-BE49-F238E27FC236}">
                <a16:creationId xmlns:a16="http://schemas.microsoft.com/office/drawing/2014/main" id="{83A7DF27-7F7E-EF44-815F-A29F273DF2ED}"/>
              </a:ext>
            </a:extLst>
          </p:cNvPr>
          <p:cNvSpPr>
            <a:spLocks noGrp="1"/>
          </p:cNvSpPr>
          <p:nvPr>
            <p:ph type="sldNum" sz="quarter" idx="12"/>
          </p:nvPr>
        </p:nvSpPr>
        <p:spPr/>
        <p:txBody>
          <a:bodyPr/>
          <a:lstStyle/>
          <a:p>
            <a:fld id="{7EDDBAE6-2C1C-4ED2-AE17-F17983A5D415}" type="slidenum">
              <a:rPr lang="en-US" smtClean="0"/>
              <a:t>12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85F7EB-70F0-4701-A4D2-1F1CC58FB408}"/>
                  </a:ext>
                </a:extLst>
              </p:cNvPr>
              <p:cNvSpPr txBox="1"/>
              <p:nvPr/>
            </p:nvSpPr>
            <p:spPr>
              <a:xfrm>
                <a:off x="6566023" y="2450046"/>
                <a:ext cx="5177742" cy="139980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800"/>
                  </a:spcAft>
                </a:pPr>
                <a14:m>
                  <m:oMath xmlns:m="http://schemas.openxmlformats.org/officeDocument/2006/math">
                    <m:sSub>
                      <m:sSubPr>
                        <m:ctrlPr>
                          <a:rPr lang="en-US"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𝐼</m:t>
                        </m:r>
                      </m:e>
                      <m:sub>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𝑡</m:t>
                    </m:r>
                    <m:r>
                      <a:rPr lang="en-US"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𝐼</m:t>
                        </m:r>
                      </m:e>
                      <m:sub>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0</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𝑟𝑠</m:t>
                        </m:r>
                      </m:sub>
                    </m:sSub>
                    <m:d>
                      <m:dPr>
                        <m:ctrlPr>
                          <a:rPr lang="en-US"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𝑡</m:t>
                        </m:r>
                      </m:e>
                    </m:d>
                    <m:r>
                      <m:rPr>
                        <m:sty m:val="p"/>
                      </m:rPr>
                      <a:rPr lang="en-US" b="0" i="0"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exp</m:t>
                    </m:r>
                    <m:r>
                      <a:rPr lang="en-US"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p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𝛽</m:t>
                        </m:r>
                      </m:e>
                      <m:sup>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𝑇</m:t>
                        </m:r>
                      </m:sup>
                    </m:sSup>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𝑋</m:t>
                    </m:r>
                    <m:d>
                      <m:dPr>
                        <m:ctrlP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𝑡</m:t>
                        </m:r>
                      </m:e>
                    </m:d>
                    <m:r>
                      <a:rPr lang="en-US"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endParaRPr lang="en-US"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where </a:t>
                </a:r>
                <a14:m>
                  <m:oMath xmlns:m="http://schemas.openxmlformats.org/officeDocument/2006/math">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𝑟</m:t>
                    </m:r>
                  </m:oMath>
                </a14:m>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is questionnaire cycle, r=1, …, 18, </a:t>
                </a:r>
                <a14:m>
                  <m:oMath xmlns:m="http://schemas.openxmlformats.org/officeDocument/2006/math">
                    <m:r>
                      <a:rPr lang="en-US" i="1">
                        <a:solidFill>
                          <a:srgbClr val="FF0000"/>
                        </a:solidFill>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is age in months at the start of each questionnaire cycle, t is age in months</a:t>
                </a:r>
                <a:endParaRPr lang="en-US" dirty="0">
                  <a:ln>
                    <a:solidFill>
                      <a:schemeClr val="tx1"/>
                    </a:solidFill>
                  </a:ln>
                  <a:noFill/>
                </a:endParaRPr>
              </a:p>
            </p:txBody>
          </p:sp>
        </mc:Choice>
        <mc:Fallback xmlns="">
          <p:sp>
            <p:nvSpPr>
              <p:cNvPr id="4" name="TextBox 3">
                <a:extLst>
                  <a:ext uri="{FF2B5EF4-FFF2-40B4-BE49-F238E27FC236}">
                    <a16:creationId xmlns:a16="http://schemas.microsoft.com/office/drawing/2014/main" id="{C985F7EB-70F0-4701-A4D2-1F1CC58FB408}"/>
                  </a:ext>
                </a:extLst>
              </p:cNvPr>
              <p:cNvSpPr txBox="1">
                <a:spLocks noRot="1" noChangeAspect="1" noMove="1" noResize="1" noEditPoints="1" noAdjustHandles="1" noChangeArrowheads="1" noChangeShapeType="1" noTextEdit="1"/>
              </p:cNvSpPr>
              <p:nvPr/>
            </p:nvSpPr>
            <p:spPr>
              <a:xfrm>
                <a:off x="6566023" y="2450046"/>
                <a:ext cx="5177742" cy="1399807"/>
              </a:xfrm>
              <a:prstGeom prst="rect">
                <a:avLst/>
              </a:prstGeom>
              <a:blipFill>
                <a:blip r:embed="rId2"/>
                <a:stretch>
                  <a:fillRect l="-822" b="-257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8AA3CA2-78D5-414E-BCA7-9D5597DDB386}"/>
                  </a:ext>
                </a:extLst>
              </p:cNvPr>
              <p:cNvSpPr txBox="1"/>
              <p:nvPr/>
            </p:nvSpPr>
            <p:spPr>
              <a:xfrm>
                <a:off x="6326397" y="4739485"/>
                <a:ext cx="5417368" cy="1084015"/>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𝐼</m:t>
                          </m:r>
                        </m:e>
                        <m:sub>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𝑡</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𝐼</m:t>
                          </m:r>
                        </m:e>
                        <m:sub>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0</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𝑟</m:t>
                          </m:r>
                        </m:sub>
                      </m:sSub>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𝑡</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r>
                        <m:rPr>
                          <m:sty m:val="p"/>
                        </m:rPr>
                        <a:rPr lang="en-US" b="0" i="0"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exp</m:t>
                      </m:r>
                      <m:r>
                        <a:rPr lang="en-US"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pPr>
                        <m:e>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𝛽</m:t>
                          </m:r>
                        </m:e>
                        <m:sup>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𝑇</m:t>
                          </m:r>
                        </m:sup>
                      </m:sSup>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𝑋</m:t>
                      </m:r>
                      <m:d>
                        <m:dPr>
                          <m:ctrlP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dPr>
                        <m:e>
                          <m:r>
                            <a:rPr lang="en-US"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𝑡</m:t>
                          </m:r>
                        </m:e>
                      </m:d>
                      <m:r>
                        <a:rPr lang="en-US" b="0" i="1"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where </a:t>
                </a:r>
                <a14:m>
                  <m:oMath xmlns:m="http://schemas.openxmlformats.org/officeDocument/2006/math">
                    <m:r>
                      <a:rPr lang="en-US"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𝑟</m:t>
                    </m:r>
                  </m:oMath>
                </a14:m>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is questionnaire cycle, r=1, …, 18, t is age in months</a:t>
                </a:r>
                <a:endParaRPr lang="en-US" dirty="0">
                  <a:ln>
                    <a:solidFill>
                      <a:schemeClr val="tx1"/>
                    </a:solidFill>
                  </a:ln>
                  <a:solidFill>
                    <a:srgbClr val="FF0000"/>
                  </a:solidFill>
                </a:endParaRPr>
              </a:p>
            </p:txBody>
          </p:sp>
        </mc:Choice>
        <mc:Fallback xmlns="">
          <p:sp>
            <p:nvSpPr>
              <p:cNvPr id="9" name="TextBox 8">
                <a:extLst>
                  <a:ext uri="{FF2B5EF4-FFF2-40B4-BE49-F238E27FC236}">
                    <a16:creationId xmlns:a16="http://schemas.microsoft.com/office/drawing/2014/main" id="{68AA3CA2-78D5-414E-BCA7-9D5597DDB386}"/>
                  </a:ext>
                </a:extLst>
              </p:cNvPr>
              <p:cNvSpPr txBox="1">
                <a:spLocks noRot="1" noChangeAspect="1" noMove="1" noResize="1" noEditPoints="1" noAdjustHandles="1" noChangeArrowheads="1" noChangeShapeType="1" noTextEdit="1"/>
              </p:cNvSpPr>
              <p:nvPr/>
            </p:nvSpPr>
            <p:spPr>
              <a:xfrm>
                <a:off x="6326397" y="4739485"/>
                <a:ext cx="5417368" cy="1084015"/>
              </a:xfrm>
              <a:prstGeom prst="rect">
                <a:avLst/>
              </a:prstGeom>
              <a:blipFill>
                <a:blip r:embed="rId3"/>
                <a:stretch>
                  <a:fillRect l="-898" b="-5525"/>
                </a:stretch>
              </a:blipFill>
              <a:ln/>
            </p:spPr>
            <p:txBody>
              <a:bodyPr/>
              <a:lstStyle/>
              <a:p>
                <a:r>
                  <a:rPr lang="en-US">
                    <a:noFill/>
                  </a:rPr>
                  <a:t> </a:t>
                </a:r>
              </a:p>
            </p:txBody>
          </p:sp>
        </mc:Fallback>
      </mc:AlternateContent>
    </p:spTree>
    <p:extLst>
      <p:ext uri="{BB962C8B-B14F-4D97-AF65-F5344CB8AC3E}">
        <p14:creationId xmlns:p14="http://schemas.microsoft.com/office/powerpoint/2010/main" val="17769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901234"/>
            <a:ext cx="11285317" cy="628625"/>
          </a:xfrm>
        </p:spPr>
        <p:txBody>
          <a:bodyPr>
            <a:normAutofit fontScale="90000"/>
          </a:bodyPr>
          <a:lstStyle/>
          <a:p>
            <a:r>
              <a:rPr lang="en-US" sz="3600" dirty="0">
                <a:solidFill>
                  <a:srgbClr val="0000FF"/>
                </a:solidFill>
              </a:rPr>
              <a:t>Cox regression for time-varying covariates comparison</a:t>
            </a:r>
          </a:p>
        </p:txBody>
      </p:sp>
      <p:sp>
        <p:nvSpPr>
          <p:cNvPr id="3" name="Content Placeholder 2"/>
          <p:cNvSpPr>
            <a:spLocks noGrp="1"/>
          </p:cNvSpPr>
          <p:nvPr>
            <p:ph idx="1"/>
          </p:nvPr>
        </p:nvSpPr>
        <p:spPr>
          <a:xfrm>
            <a:off x="1120860" y="1529859"/>
            <a:ext cx="9608235" cy="4123593"/>
          </a:xfrm>
        </p:spPr>
        <p:txBody>
          <a:bodyPr>
            <a:noAutofit/>
          </a:bodyPr>
          <a:lstStyle/>
          <a:p>
            <a:r>
              <a:rPr lang="en-US" sz="1600" dirty="0"/>
              <a:t>Main exposure: BMI (kg/m^2)</a:t>
            </a:r>
          </a:p>
          <a:p>
            <a:pPr marL="0" indent="0">
              <a:buNone/>
            </a:pPr>
            <a:r>
              <a:rPr lang="en-US" sz="1400" dirty="0"/>
              <a:t>        (12.5 - &lt; 18.5), (18.5 - &lt; 20.0), (20.0 - &lt; 22.5), (22.5 - &lt; 25.0), </a:t>
            </a:r>
          </a:p>
          <a:p>
            <a:pPr marL="0" indent="0">
              <a:buNone/>
            </a:pPr>
            <a:r>
              <a:rPr lang="en-US" sz="1400" dirty="0"/>
              <a:t>        (25.0 - &lt; 30.0), (30.0 - &lt; 35.0), (35.0 - &lt; 40.0), (40.0+)</a:t>
            </a:r>
          </a:p>
          <a:p>
            <a:r>
              <a:rPr lang="en-US" sz="1600" dirty="0"/>
              <a:t>Number of covariates included in the model: 45 representing 15 conceptual variables</a:t>
            </a:r>
          </a:p>
          <a:p>
            <a:pPr lvl="1"/>
            <a:r>
              <a:rPr lang="en-US" sz="1600" dirty="0"/>
              <a:t>Baseline covariates</a:t>
            </a:r>
          </a:p>
          <a:p>
            <a:pPr marL="457200" lvl="1" indent="0">
              <a:buNone/>
            </a:pPr>
            <a:r>
              <a:rPr lang="en-US" sz="1400" dirty="0"/>
              <a:t>Race (2 variables + 1 missing indicator), Family history of CVD (1 variable), Family history of cancer (1 variable), High cholesterol (1 variable),  High blood pressure (1 variable), Physical activity (4 variables + 1 missing)</a:t>
            </a:r>
          </a:p>
          <a:p>
            <a:pPr lvl="1"/>
            <a:r>
              <a:rPr lang="en-US" sz="1600" dirty="0"/>
              <a:t>Time-varying covariates</a:t>
            </a:r>
          </a:p>
          <a:p>
            <a:pPr marL="457200" lvl="1" indent="0">
              <a:buNone/>
            </a:pPr>
            <a:r>
              <a:rPr lang="en-US" sz="1400" dirty="0"/>
              <a:t>Alcohol (4 variables + 1 missing), Calories (4 variables), AHEI (4 variables + 1 missing), Menopause (1 variable + 1 missing), Hormone use (2 variables + 1 missing), Parity (4 variables + 1 missing), Smoking (4 variables + 1 missing), Vitamin use (1 variable + 1 missing), Aspirin use (1 variable + 1 missing)</a:t>
            </a:r>
          </a:p>
        </p:txBody>
      </p:sp>
      <p:sp>
        <p:nvSpPr>
          <p:cNvPr id="5" name="Slide Number Placeholder 4">
            <a:extLst>
              <a:ext uri="{FF2B5EF4-FFF2-40B4-BE49-F238E27FC236}">
                <a16:creationId xmlns:a16="http://schemas.microsoft.com/office/drawing/2014/main" id="{876FBEF4-8463-8E43-B32C-3C6206911761}"/>
              </a:ext>
            </a:extLst>
          </p:cNvPr>
          <p:cNvSpPr>
            <a:spLocks noGrp="1"/>
          </p:cNvSpPr>
          <p:nvPr>
            <p:ph type="sldNum" sz="quarter" idx="12"/>
          </p:nvPr>
        </p:nvSpPr>
        <p:spPr/>
        <p:txBody>
          <a:bodyPr/>
          <a:lstStyle/>
          <a:p>
            <a:fld id="{7EDDBAE6-2C1C-4ED2-AE17-F17983A5D415}" type="slidenum">
              <a:rPr lang="en-US" smtClean="0"/>
              <a:t>13</a:t>
            </a:fld>
            <a:endParaRPr lang="en-US"/>
          </a:p>
        </p:txBody>
      </p:sp>
    </p:spTree>
    <p:extLst>
      <p:ext uri="{BB962C8B-B14F-4D97-AF65-F5344CB8AC3E}">
        <p14:creationId xmlns:p14="http://schemas.microsoft.com/office/powerpoint/2010/main" val="404828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20" y="760224"/>
            <a:ext cx="9603275" cy="628625"/>
          </a:xfrm>
        </p:spPr>
        <p:txBody>
          <a:bodyPr>
            <a:normAutofit fontScale="90000"/>
          </a:bodyPr>
          <a:lstStyle/>
          <a:p>
            <a:r>
              <a:rPr lang="en-US" sz="3600" dirty="0">
                <a:solidFill>
                  <a:srgbClr val="0000FF"/>
                </a:solidFill>
              </a:rPr>
              <a:t>Running time comparisons – full MV model -- UNIX</a:t>
            </a:r>
          </a:p>
        </p:txBody>
      </p:sp>
      <p:sp>
        <p:nvSpPr>
          <p:cNvPr id="6" name="Slide Number Placeholder 5">
            <a:extLst>
              <a:ext uri="{FF2B5EF4-FFF2-40B4-BE49-F238E27FC236}">
                <a16:creationId xmlns:a16="http://schemas.microsoft.com/office/drawing/2014/main" id="{3C470A60-D1F1-E849-AADF-E7BB59D68D57}"/>
              </a:ext>
            </a:extLst>
          </p:cNvPr>
          <p:cNvSpPr>
            <a:spLocks noGrp="1"/>
          </p:cNvSpPr>
          <p:nvPr>
            <p:ph type="sldNum" sz="quarter" idx="12"/>
          </p:nvPr>
        </p:nvSpPr>
        <p:spPr/>
        <p:txBody>
          <a:bodyPr/>
          <a:lstStyle/>
          <a:p>
            <a:fld id="{7EDDBAE6-2C1C-4ED2-AE17-F17983A5D415}" type="slidenum">
              <a:rPr lang="en-US" smtClean="0"/>
              <a:t>14</a:t>
            </a:fld>
            <a:endParaRPr lang="en-US"/>
          </a:p>
        </p:txBody>
      </p:sp>
      <p:graphicFrame>
        <p:nvGraphicFramePr>
          <p:cNvPr id="3" name="Table 2">
            <a:extLst>
              <a:ext uri="{FF2B5EF4-FFF2-40B4-BE49-F238E27FC236}">
                <a16:creationId xmlns:a16="http://schemas.microsoft.com/office/drawing/2014/main" id="{7F46A5C0-4349-3345-BA21-2A723CFBA7B8}"/>
              </a:ext>
            </a:extLst>
          </p:cNvPr>
          <p:cNvGraphicFramePr>
            <a:graphicFrameLocks noGrp="1"/>
          </p:cNvGraphicFramePr>
          <p:nvPr>
            <p:extLst>
              <p:ext uri="{D42A27DB-BD31-4B8C-83A1-F6EECF244321}">
                <p14:modId xmlns:p14="http://schemas.microsoft.com/office/powerpoint/2010/main" val="737447751"/>
              </p:ext>
            </p:extLst>
          </p:nvPr>
        </p:nvGraphicFramePr>
        <p:xfrm>
          <a:off x="1190204" y="1800188"/>
          <a:ext cx="9538891" cy="4074870"/>
        </p:xfrm>
        <a:graphic>
          <a:graphicData uri="http://schemas.openxmlformats.org/drawingml/2006/table">
            <a:tbl>
              <a:tblPr firstRow="1" firstCol="1" bandRow="1">
                <a:tableStyleId>{5C22544A-7EE6-4342-B048-85BDC9FD1C3A}</a:tableStyleId>
              </a:tblPr>
              <a:tblGrid>
                <a:gridCol w="1530850">
                  <a:extLst>
                    <a:ext uri="{9D8B030D-6E8A-4147-A177-3AD203B41FA5}">
                      <a16:colId xmlns:a16="http://schemas.microsoft.com/office/drawing/2014/main" val="2780656502"/>
                    </a:ext>
                  </a:extLst>
                </a:gridCol>
                <a:gridCol w="934948">
                  <a:extLst>
                    <a:ext uri="{9D8B030D-6E8A-4147-A177-3AD203B41FA5}">
                      <a16:colId xmlns:a16="http://schemas.microsoft.com/office/drawing/2014/main" val="2118522175"/>
                    </a:ext>
                  </a:extLst>
                </a:gridCol>
                <a:gridCol w="2178122">
                  <a:extLst>
                    <a:ext uri="{9D8B030D-6E8A-4147-A177-3AD203B41FA5}">
                      <a16:colId xmlns:a16="http://schemas.microsoft.com/office/drawing/2014/main" val="2366928446"/>
                    </a:ext>
                  </a:extLst>
                </a:gridCol>
                <a:gridCol w="606175">
                  <a:extLst>
                    <a:ext uri="{9D8B030D-6E8A-4147-A177-3AD203B41FA5}">
                      <a16:colId xmlns:a16="http://schemas.microsoft.com/office/drawing/2014/main" val="1413992856"/>
                    </a:ext>
                  </a:extLst>
                </a:gridCol>
                <a:gridCol w="945222">
                  <a:extLst>
                    <a:ext uri="{9D8B030D-6E8A-4147-A177-3AD203B41FA5}">
                      <a16:colId xmlns:a16="http://schemas.microsoft.com/office/drawing/2014/main" val="3579004876"/>
                    </a:ext>
                  </a:extLst>
                </a:gridCol>
                <a:gridCol w="2816717">
                  <a:extLst>
                    <a:ext uri="{9D8B030D-6E8A-4147-A177-3AD203B41FA5}">
                      <a16:colId xmlns:a16="http://schemas.microsoft.com/office/drawing/2014/main" val="3813845775"/>
                    </a:ext>
                  </a:extLst>
                </a:gridCol>
                <a:gridCol w="526857">
                  <a:extLst>
                    <a:ext uri="{9D8B030D-6E8A-4147-A177-3AD203B41FA5}">
                      <a16:colId xmlns:a16="http://schemas.microsoft.com/office/drawing/2014/main" val="2788960868"/>
                    </a:ext>
                  </a:extLst>
                </a:gridCol>
              </a:tblGrid>
              <a:tr h="402905">
                <a:tc>
                  <a:txBody>
                    <a:bodyPr/>
                    <a:lstStyle/>
                    <a:p>
                      <a:pPr marL="0" marR="0" algn="l">
                        <a:spcBef>
                          <a:spcPts val="0"/>
                        </a:spcBef>
                        <a:spcAft>
                          <a:spcPts val="0"/>
                        </a:spcAft>
                      </a:pPr>
                      <a:r>
                        <a:rPr lang="en-US" sz="1000" dirty="0">
                          <a:effectLst/>
                        </a:rPr>
                        <a:t>­September 2019</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tc>
                <a:tc gridSpan="3">
                  <a:txBody>
                    <a:bodyPr/>
                    <a:lstStyle/>
                    <a:p>
                      <a:pPr marL="0" marR="0" algn="ctr">
                        <a:spcBef>
                          <a:spcPts val="0"/>
                        </a:spcBef>
                        <a:spcAft>
                          <a:spcPts val="0"/>
                        </a:spcAft>
                      </a:pPr>
                      <a:r>
                        <a:rPr lang="en-US" sz="1000">
                          <a:effectLst/>
                        </a:rPr>
                        <a:t>SAS</a:t>
                      </a:r>
                      <a:endParaRPr lang="en-US" sz="1000">
                        <a:effectLst/>
                        <a:latin typeface="Times New Roman" panose="02020603050405020304" pitchFamily="18" charset="0"/>
                        <a:ea typeface="Times New Roman" panose="02020603050405020304" pitchFamily="18" charset="0"/>
                      </a:endParaRPr>
                    </a:p>
                  </a:txBody>
                  <a:tcPr marL="7479" marR="7479" marT="0" marB="0" anchor="ct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a:effectLst/>
                        </a:rPr>
                        <a:t>R</a:t>
                      </a:r>
                      <a:endParaRPr lang="en-US" sz="1000">
                        <a:effectLst/>
                        <a:latin typeface="Times New Roman" panose="02020603050405020304" pitchFamily="18" charset="0"/>
                        <a:ea typeface="Times New Roman" panose="02020603050405020304" pitchFamily="18" charset="0"/>
                      </a:endParaRPr>
                    </a:p>
                  </a:txBody>
                  <a:tcPr marL="7479" marR="7479"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4635130"/>
                  </a:ext>
                </a:extLst>
              </a:tr>
              <a:tr h="328773">
                <a:tc>
                  <a:txBody>
                    <a:bodyPr/>
                    <a:lstStyle/>
                    <a:p>
                      <a:pPr marL="0" marR="0">
                        <a:spcBef>
                          <a:spcPts val="0"/>
                        </a:spcBef>
                        <a:spcAft>
                          <a:spcPts val="0"/>
                        </a:spcAft>
                      </a:pPr>
                      <a:r>
                        <a:rPr lang="en-US" sz="1000">
                          <a:effectLst/>
                        </a:rPr>
                        <a:t>Software version</a:t>
                      </a:r>
                      <a:endParaRPr lang="en-US" sz="1000">
                        <a:effectLst/>
                        <a:latin typeface="Times New Roman" panose="02020603050405020304" pitchFamily="18" charset="0"/>
                        <a:ea typeface="Times New Roman" panose="02020603050405020304" pitchFamily="18" charset="0"/>
                      </a:endParaRPr>
                    </a:p>
                  </a:txBody>
                  <a:tcPr marL="7479" marR="7479" marT="0" marB="0" anchor="ctr"/>
                </a:tc>
                <a:tc gridSpan="3">
                  <a:txBody>
                    <a:bodyPr/>
                    <a:lstStyle/>
                    <a:p>
                      <a:pPr marL="0" marR="0" algn="ctr">
                        <a:spcBef>
                          <a:spcPts val="0"/>
                        </a:spcBef>
                        <a:spcAft>
                          <a:spcPts val="0"/>
                        </a:spcAft>
                      </a:pPr>
                      <a:r>
                        <a:rPr lang="en-US" sz="1000" dirty="0">
                          <a:effectLst/>
                        </a:rPr>
                        <a:t>9.4</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a:effectLst/>
                        </a:rPr>
                        <a:t>3.6.0</a:t>
                      </a:r>
                      <a:endParaRPr lang="en-US" sz="1000">
                        <a:effectLst/>
                        <a:latin typeface="Times New Roman" panose="02020603050405020304" pitchFamily="18" charset="0"/>
                        <a:ea typeface="Times New Roman" panose="02020603050405020304" pitchFamily="18" charset="0"/>
                      </a:endParaRPr>
                    </a:p>
                  </a:txBody>
                  <a:tcPr marL="7479" marR="7479" marT="0" marB="0"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0134057"/>
                  </a:ext>
                </a:extLst>
              </a:tr>
              <a:tr h="349322">
                <a:tc>
                  <a:txBody>
                    <a:bodyPr/>
                    <a:lstStyle/>
                    <a:p>
                      <a:pPr marL="0" marR="0">
                        <a:spcBef>
                          <a:spcPts val="0"/>
                        </a:spcBef>
                        <a:spcAft>
                          <a:spcPts val="0"/>
                        </a:spcAft>
                      </a:pPr>
                      <a:r>
                        <a:rPr lang="en-US" sz="1000">
                          <a:effectLst/>
                        </a:rPr>
                        <a:t>Code</a:t>
                      </a:r>
                      <a:endParaRPr lang="en-US" sz="1000">
                        <a:effectLst/>
                        <a:latin typeface="Times New Roman" panose="02020603050405020304" pitchFamily="18" charset="0"/>
                        <a:ea typeface="Times New Roman" panose="02020603050405020304" pitchFamily="18" charset="0"/>
                      </a:endParaRPr>
                    </a:p>
                  </a:txBody>
                  <a:tcPr marL="7479" marR="7479" marT="0" marB="0" anchor="ctr"/>
                </a:tc>
                <a:tc gridSpan="3">
                  <a:txBody>
                    <a:bodyPr/>
                    <a:lstStyle/>
                    <a:p>
                      <a:pPr marL="0" marR="0" algn="ctr">
                        <a:spcBef>
                          <a:spcPts val="0"/>
                        </a:spcBef>
                        <a:spcAft>
                          <a:spcPts val="0"/>
                        </a:spcAft>
                      </a:pPr>
                      <a:r>
                        <a:rPr lang="en-US" sz="1000" dirty="0">
                          <a:effectLst/>
                        </a:rPr>
                        <a:t>PROC PHREG procedure with STRATA statement</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rPr>
                        <a:t>R Survival package COXPH with STRATA function</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35152639"/>
                  </a:ext>
                </a:extLst>
              </a:tr>
              <a:tr h="349321">
                <a:tc>
                  <a:txBody>
                    <a:bodyPr/>
                    <a:lstStyle/>
                    <a:p>
                      <a:pPr marL="0" marR="0">
                        <a:spcBef>
                          <a:spcPts val="0"/>
                        </a:spcBef>
                        <a:spcAft>
                          <a:spcPts val="0"/>
                        </a:spcAft>
                      </a:pPr>
                      <a:r>
                        <a:rPr lang="en-US" sz="1000">
                          <a:effectLst/>
                        </a:rPr>
                        <a:t>Environment</a:t>
                      </a:r>
                      <a:endParaRPr lang="en-US" sz="1000">
                        <a:effectLst/>
                        <a:latin typeface="Times New Roman" panose="02020603050405020304" pitchFamily="18" charset="0"/>
                        <a:ea typeface="Times New Roman" panose="02020603050405020304" pitchFamily="18" charset="0"/>
                      </a:endParaRPr>
                    </a:p>
                  </a:txBody>
                  <a:tcPr marL="7479" marR="7479" marT="0" marB="0" anchor="ctr"/>
                </a:tc>
                <a:tc gridSpan="3">
                  <a:txBody>
                    <a:bodyPr/>
                    <a:lstStyle/>
                    <a:p>
                      <a:pPr marL="0" marR="0" algn="ctr">
                        <a:spcBef>
                          <a:spcPts val="0"/>
                        </a:spcBef>
                        <a:spcAft>
                          <a:spcPts val="0"/>
                        </a:spcAft>
                      </a:pPr>
                      <a:r>
                        <a:rPr lang="en-US" sz="1000" dirty="0">
                          <a:effectLst/>
                        </a:rPr>
                        <a:t>Unix – batch mode</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rPr>
                        <a:t>Unix – batch mode</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54150428"/>
                  </a:ext>
                </a:extLst>
              </a:tr>
              <a:tr h="297951">
                <a:tc>
                  <a:txBody>
                    <a:bodyPr/>
                    <a:lstStyle/>
                    <a:p>
                      <a:pPr marL="0" marR="0">
                        <a:spcBef>
                          <a:spcPts val="0"/>
                        </a:spcBef>
                        <a:spcAft>
                          <a:spcPts val="0"/>
                        </a:spcAft>
                      </a:pPr>
                      <a:r>
                        <a:rPr lang="en-US" sz="1000">
                          <a:effectLst/>
                        </a:rPr>
                        <a:t># of test servers</a:t>
                      </a:r>
                      <a:endParaRPr lang="en-US" sz="1000">
                        <a:effectLst/>
                        <a:latin typeface="Times New Roman" panose="02020603050405020304" pitchFamily="18" charset="0"/>
                        <a:ea typeface="Times New Roman" panose="02020603050405020304" pitchFamily="18" charset="0"/>
                      </a:endParaRPr>
                    </a:p>
                  </a:txBody>
                  <a:tcPr marL="7479" marR="7479" marT="0" marB="0" anchor="ctr"/>
                </a:tc>
                <a:tc gridSpan="3">
                  <a:txBody>
                    <a:bodyPr/>
                    <a:lstStyle/>
                    <a:p>
                      <a:pPr marL="0" marR="0" algn="ctr">
                        <a:spcBef>
                          <a:spcPts val="0"/>
                        </a:spcBef>
                        <a:spcAft>
                          <a:spcPts val="0"/>
                        </a:spcAft>
                      </a:pPr>
                      <a:r>
                        <a:rPr lang="en-US" sz="1000" dirty="0">
                          <a:effectLst/>
                        </a:rPr>
                        <a:t>1</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rPr>
                        <a:t>1</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039562"/>
                  </a:ext>
                </a:extLst>
              </a:tr>
              <a:tr h="318498">
                <a:tc>
                  <a:txBody>
                    <a:bodyPr/>
                    <a:lstStyle/>
                    <a:p>
                      <a:pPr marL="0" marR="0">
                        <a:spcBef>
                          <a:spcPts val="0"/>
                        </a:spcBef>
                        <a:spcAft>
                          <a:spcPts val="0"/>
                        </a:spcAft>
                      </a:pPr>
                      <a:r>
                        <a:rPr lang="en-US" sz="1000">
                          <a:effectLst/>
                        </a:rPr>
                        <a:t># of runs on each server</a:t>
                      </a:r>
                      <a:endParaRPr lang="en-US" sz="1000">
                        <a:effectLst/>
                        <a:latin typeface="Times New Roman" panose="02020603050405020304" pitchFamily="18" charset="0"/>
                        <a:ea typeface="Times New Roman" panose="02020603050405020304" pitchFamily="18" charset="0"/>
                      </a:endParaRPr>
                    </a:p>
                  </a:txBody>
                  <a:tcPr marL="7479" marR="7479" marT="0" marB="0" anchor="ctr"/>
                </a:tc>
                <a:tc gridSpan="3">
                  <a:txBody>
                    <a:bodyPr/>
                    <a:lstStyle/>
                    <a:p>
                      <a:pPr marL="0" marR="0" algn="ctr">
                        <a:spcBef>
                          <a:spcPts val="0"/>
                        </a:spcBef>
                        <a:spcAft>
                          <a:spcPts val="0"/>
                        </a:spcAft>
                      </a:pPr>
                      <a:r>
                        <a:rPr lang="en-US" sz="1000" dirty="0">
                          <a:effectLst/>
                        </a:rPr>
                        <a:t>2</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000" dirty="0">
                          <a:effectLst/>
                        </a:rPr>
                        <a:t>2</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10849741"/>
                  </a:ext>
                </a:extLst>
              </a:tr>
              <a:tr h="51942">
                <a:tc rowSpan="7">
                  <a:txBody>
                    <a:bodyPr/>
                    <a:lstStyle/>
                    <a:p>
                      <a:pPr marL="0" marR="0" algn="l">
                        <a:spcBef>
                          <a:spcPts val="0"/>
                        </a:spcBef>
                        <a:spcAft>
                          <a:spcPts val="0"/>
                        </a:spcAft>
                      </a:pPr>
                      <a:r>
                        <a:rPr lang="en-US" sz="1000" dirty="0">
                          <a:effectLst/>
                        </a:rPr>
                        <a:t>Average CPU time</a:t>
                      </a:r>
                    </a:p>
                    <a:p>
                      <a:pPr marL="0" marR="0" algn="l">
                        <a:spcBef>
                          <a:spcPts val="0"/>
                        </a:spcBef>
                        <a:spcAft>
                          <a:spcPts val="0"/>
                        </a:spcAft>
                      </a:pPr>
                      <a:r>
                        <a:rPr lang="en-US" sz="1000" dirty="0">
                          <a:effectLst/>
                        </a:rPr>
                        <a:t>(seconds)</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tc>
                <a:tc gridSpan="3">
                  <a:txBody>
                    <a:bodyPr/>
                    <a:lstStyle/>
                    <a:p>
                      <a:pPr marL="0" marR="0" algn="ctr">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hMerge="1">
                  <a:txBody>
                    <a:bodyPr/>
                    <a:lstStyle/>
                    <a:p>
                      <a:pPr marL="0" marR="0">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hMerge="1">
                  <a:txBody>
                    <a:bodyPr/>
                    <a:lstStyle/>
                    <a:p>
                      <a:pPr marL="0" marR="0" algn="ctr">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rowSpan="5">
                  <a:txBody>
                    <a:bodyPr/>
                    <a:lstStyle/>
                    <a:p>
                      <a:pPr marL="0" marR="0" algn="ctr">
                        <a:spcBef>
                          <a:spcPts val="0"/>
                        </a:spcBef>
                        <a:spcAft>
                          <a:spcPts val="0"/>
                        </a:spcAft>
                      </a:pPr>
                      <a:r>
                        <a:rPr lang="en-US" sz="1000" dirty="0">
                          <a:effectLst/>
                        </a:rPr>
                        <a:t>Standard</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rowSpan="2">
                  <a:txBody>
                    <a:bodyPr/>
                    <a:lstStyle/>
                    <a:p>
                      <a:pPr marL="0" marR="0">
                        <a:spcBef>
                          <a:spcPts val="0"/>
                        </a:spcBef>
                        <a:spcAft>
                          <a:spcPts val="0"/>
                        </a:spcAft>
                      </a:pPr>
                      <a:r>
                        <a:rPr lang="en-US" sz="1000" dirty="0">
                          <a:effectLst/>
                        </a:rPr>
                        <a:t>E. y=TRUE, ties=c("</a:t>
                      </a:r>
                      <a:r>
                        <a:rPr lang="en-US" sz="1000" dirty="0" err="1">
                          <a:effectLst/>
                        </a:rPr>
                        <a:t>efron</a:t>
                      </a:r>
                      <a:r>
                        <a:rPr lang="en-US" sz="1000" dirty="0">
                          <a:effectLst/>
                        </a:rPr>
                        <a:t>") -R default</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rowSpan="2">
                  <a:txBody>
                    <a:bodyPr/>
                    <a:lstStyle/>
                    <a:p>
                      <a:pPr marL="0" marR="0" algn="ctr">
                        <a:spcBef>
                          <a:spcPts val="0"/>
                        </a:spcBef>
                        <a:spcAft>
                          <a:spcPts val="0"/>
                        </a:spcAft>
                      </a:pPr>
                      <a:r>
                        <a:rPr lang="en-US" sz="1000" dirty="0">
                          <a:effectLst/>
                        </a:rPr>
                        <a:t>530</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extLst>
                  <a:ext uri="{0D108BD9-81ED-4DB2-BD59-A6C34878D82A}">
                    <a16:rowId xmlns:a16="http://schemas.microsoft.com/office/drawing/2014/main" val="2169575718"/>
                  </a:ext>
                </a:extLst>
              </a:tr>
              <a:tr h="293955">
                <a:tc vMerge="1">
                  <a:txBody>
                    <a:bodyPr/>
                    <a:lstStyle/>
                    <a:p>
                      <a:endParaRPr lang="en-US"/>
                    </a:p>
                  </a:txBody>
                  <a:tcPr/>
                </a:tc>
                <a:tc rowSpan="4">
                  <a:txBody>
                    <a:bodyPr/>
                    <a:lstStyle/>
                    <a:p>
                      <a:r>
                        <a:rPr lang="en-US" sz="1000" dirty="0">
                          <a:effectLst/>
                        </a:rPr>
                        <a:t>Standard </a:t>
                      </a:r>
                      <a:endParaRPr lang="en-US" dirty="0"/>
                    </a:p>
                  </a:txBody>
                  <a:tcPr marL="7479" marR="7479" marT="0" marB="0" anchor="ctr">
                    <a:noFill/>
                  </a:tcPr>
                </a:tc>
                <a:tc rowSpan="2">
                  <a:txBody>
                    <a:bodyPr/>
                    <a:lstStyle/>
                    <a:p>
                      <a:r>
                        <a:rPr lang="en-US" sz="1000">
                          <a:effectLst/>
                        </a:rPr>
                        <a:t>A. SAS default</a:t>
                      </a:r>
                      <a:endParaRPr lang="en-US"/>
                    </a:p>
                  </a:txBody>
                  <a:tcPr marL="7479" marR="7479" marT="0" marB="0" anchor="ctr">
                    <a:noFill/>
                  </a:tcPr>
                </a:tc>
                <a:tc rowSpan="2">
                  <a:txBody>
                    <a:bodyPr/>
                    <a:lstStyle/>
                    <a:p>
                      <a:r>
                        <a:rPr lang="en-US" sz="1000" dirty="0">
                          <a:effectLst/>
                        </a:rPr>
                        <a:t>70</a:t>
                      </a:r>
                      <a:endParaRPr lang="en-US" dirty="0"/>
                    </a:p>
                  </a:txBody>
                  <a:tcPr marL="7479" marR="7479" marT="0" marB="0" anchor="ctr">
                    <a:noFill/>
                  </a:tcPr>
                </a:tc>
                <a:tc vMerge="1">
                  <a:txBody>
                    <a:bodyPr/>
                    <a:lstStyle/>
                    <a:p>
                      <a:endParaRPr lang="en-US"/>
                    </a:p>
                  </a:txBody>
                  <a:tcPr/>
                </a:tc>
                <a:tc vMerge="1">
                  <a:txBody>
                    <a:bodyPr/>
                    <a:lstStyle/>
                    <a:p>
                      <a:pPr marL="0" marR="0">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vMerge="1">
                  <a:txBody>
                    <a:bodyPr/>
                    <a:lstStyle/>
                    <a:p>
                      <a:pPr marL="0" marR="0" algn="ctr">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extLst>
                  <a:ext uri="{0D108BD9-81ED-4DB2-BD59-A6C34878D82A}">
                    <a16:rowId xmlns:a16="http://schemas.microsoft.com/office/drawing/2014/main" val="2471121686"/>
                  </a:ext>
                </a:extLst>
              </a:tr>
              <a:tr h="345897">
                <a:tc vMerge="1">
                  <a:txBody>
                    <a:bodyPr/>
                    <a:lstStyle/>
                    <a:p>
                      <a:pPr marL="0" marR="0" algn="ctr">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tc>
                <a:tc vMerge="1">
                  <a:txBody>
                    <a:bodyPr/>
                    <a:lstStyle/>
                    <a:p>
                      <a:pPr marL="0" marR="0" algn="ctr">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vMerge="1">
                  <a:txBody>
                    <a:bodyPr/>
                    <a:lstStyle/>
                    <a:p>
                      <a:pPr marL="0" marR="0">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vMerge="1">
                  <a:txBody>
                    <a:bodyPr/>
                    <a:lstStyle/>
                    <a:p>
                      <a:pPr marL="0" marR="0" algn="ctr">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vMerge="1">
                  <a:txBody>
                    <a:bodyPr/>
                    <a:lstStyle/>
                    <a:p>
                      <a:pPr marL="0" marR="0" algn="ctr">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a:txBody>
                    <a:bodyPr/>
                    <a:lstStyle/>
                    <a:p>
                      <a:pPr marL="0" marR="0">
                        <a:spcBef>
                          <a:spcPts val="0"/>
                        </a:spcBef>
                        <a:spcAft>
                          <a:spcPts val="0"/>
                        </a:spcAft>
                      </a:pPr>
                      <a:r>
                        <a:rPr lang="en-US" sz="1000" dirty="0">
                          <a:effectLst/>
                        </a:rPr>
                        <a:t>F. y=FALSE, ties=c("</a:t>
                      </a:r>
                      <a:r>
                        <a:rPr lang="en-US" sz="1000" dirty="0" err="1">
                          <a:effectLst/>
                        </a:rPr>
                        <a:t>efron</a:t>
                      </a:r>
                      <a:r>
                        <a:rPr lang="en-US" sz="1000" dirty="0">
                          <a:effectLst/>
                        </a:rPr>
                        <a:t>")</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a:txBody>
                    <a:bodyPr/>
                    <a:lstStyle/>
                    <a:p>
                      <a:pPr marL="0" marR="0" algn="ctr">
                        <a:spcBef>
                          <a:spcPts val="0"/>
                        </a:spcBef>
                        <a:spcAft>
                          <a:spcPts val="0"/>
                        </a:spcAft>
                      </a:pPr>
                      <a:r>
                        <a:rPr lang="en-US" sz="1000" dirty="0">
                          <a:effectLst/>
                        </a:rPr>
                        <a:t>528</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extLst>
                  <a:ext uri="{0D108BD9-81ED-4DB2-BD59-A6C34878D82A}">
                    <a16:rowId xmlns:a16="http://schemas.microsoft.com/office/drawing/2014/main" val="1156445471"/>
                  </a:ext>
                </a:extLst>
              </a:tr>
              <a:tr h="369585">
                <a:tc vMerge="1">
                  <a:txBody>
                    <a:bodyPr/>
                    <a:lstStyle/>
                    <a:p>
                      <a:pPr marL="0" marR="0" algn="ctr">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tc>
                <a:tc vMerge="1">
                  <a:txBody>
                    <a:bodyPr/>
                    <a:lstStyle/>
                    <a:p>
                      <a:pPr marL="0" marR="0" algn="ctr">
                        <a:spcBef>
                          <a:spcPts val="0"/>
                        </a:spcBef>
                        <a:spcAft>
                          <a:spcPts val="0"/>
                        </a:spcAft>
                      </a:pPr>
                      <a:r>
                        <a:rPr lang="en-US" sz="1000" dirty="0">
                          <a:effectLst/>
                        </a:rPr>
                        <a:t>Standard </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rowSpan="2">
                  <a:txBody>
                    <a:bodyPr/>
                    <a:lstStyle/>
                    <a:p>
                      <a:pPr marL="0" marR="0">
                        <a:spcBef>
                          <a:spcPts val="0"/>
                        </a:spcBef>
                        <a:spcAft>
                          <a:spcPts val="0"/>
                        </a:spcAft>
                      </a:pPr>
                      <a:r>
                        <a:rPr lang="en-US" sz="1000">
                          <a:effectLst/>
                        </a:rPr>
                        <a:t>B. with FAST option</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rowSpan="2">
                  <a:txBody>
                    <a:bodyPr/>
                    <a:lstStyle/>
                    <a:p>
                      <a:pPr marL="0" marR="0" algn="ctr">
                        <a:spcBef>
                          <a:spcPts val="0"/>
                        </a:spcBef>
                        <a:spcAft>
                          <a:spcPts val="0"/>
                        </a:spcAft>
                      </a:pPr>
                      <a:r>
                        <a:rPr lang="en-US" sz="1000" dirty="0">
                          <a:effectLst/>
                        </a:rPr>
                        <a:t>63</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vMerge="1">
                  <a:txBody>
                    <a:bodyPr/>
                    <a:lstStyle/>
                    <a:p>
                      <a:pPr marL="0" marR="0" algn="ctr">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a:txBody>
                    <a:bodyPr/>
                    <a:lstStyle/>
                    <a:p>
                      <a:pPr marL="0" marR="0">
                        <a:spcBef>
                          <a:spcPts val="0"/>
                        </a:spcBef>
                        <a:spcAft>
                          <a:spcPts val="0"/>
                        </a:spcAft>
                      </a:pPr>
                      <a:r>
                        <a:rPr lang="en-US" sz="1000" dirty="0">
                          <a:effectLst/>
                        </a:rPr>
                        <a:t>G. y=TRUE, ties=c("</a:t>
                      </a:r>
                      <a:r>
                        <a:rPr lang="en-US" sz="1000" dirty="0" err="1">
                          <a:effectLst/>
                        </a:rPr>
                        <a:t>breslow</a:t>
                      </a:r>
                      <a:r>
                        <a:rPr lang="en-US" sz="1000" dirty="0">
                          <a:effectLst/>
                        </a:rPr>
                        <a:t>")</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a:txBody>
                    <a:bodyPr/>
                    <a:lstStyle/>
                    <a:p>
                      <a:pPr marL="0" marR="0" algn="ctr">
                        <a:spcBef>
                          <a:spcPts val="0"/>
                        </a:spcBef>
                        <a:spcAft>
                          <a:spcPts val="0"/>
                        </a:spcAft>
                      </a:pPr>
                      <a:r>
                        <a:rPr lang="en-US" sz="1000" dirty="0">
                          <a:effectLst/>
                        </a:rPr>
                        <a:t>522</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extLst>
                  <a:ext uri="{0D108BD9-81ED-4DB2-BD59-A6C34878D82A}">
                    <a16:rowId xmlns:a16="http://schemas.microsoft.com/office/drawing/2014/main" val="2825279237"/>
                  </a:ext>
                </a:extLst>
              </a:tr>
              <a:tr h="292223">
                <a:tc vMerge="1">
                  <a:txBody>
                    <a:bodyPr/>
                    <a:lstStyle/>
                    <a:p>
                      <a:endParaRPr lang="en-US"/>
                    </a:p>
                  </a:txBody>
                  <a:tcPr/>
                </a:tc>
                <a:tc vMerge="1">
                  <a:txBody>
                    <a:bodyPr/>
                    <a:lstStyle/>
                    <a:p>
                      <a:pPr marL="0" marR="0">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tc>
                <a:tc vMerge="1">
                  <a:txBody>
                    <a:bodyPr/>
                    <a:lstStyle/>
                    <a:p>
                      <a:pPr marL="0" marR="0">
                        <a:spcBef>
                          <a:spcPts val="0"/>
                        </a:spcBef>
                        <a:spcAft>
                          <a:spcPts val="0"/>
                        </a:spcAft>
                      </a:pPr>
                      <a:r>
                        <a:rPr lang="en-US" sz="1000" dirty="0">
                          <a:effectLst/>
                        </a:rPr>
                        <a:t>B. with FAST option</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vMerge="1">
                  <a:txBody>
                    <a:bodyPr/>
                    <a:lstStyle/>
                    <a:p>
                      <a:pPr marL="0" marR="0" algn="ctr">
                        <a:spcBef>
                          <a:spcPts val="0"/>
                        </a:spcBef>
                        <a:spcAft>
                          <a:spcPts val="0"/>
                        </a:spcAft>
                      </a:pPr>
                      <a:r>
                        <a:rPr lang="en-US" sz="1000" dirty="0">
                          <a:effectLst/>
                        </a:rPr>
                        <a:t>63</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vMerge="1">
                  <a:txBody>
                    <a:bodyPr/>
                    <a:lstStyle/>
                    <a:p>
                      <a:endParaRPr lang="en-US" dirty="0"/>
                    </a:p>
                  </a:txBody>
                  <a:tcPr marL="7479" marR="7479" marT="0" marB="0" anchor="ctr">
                    <a:noFill/>
                  </a:tcPr>
                </a:tc>
                <a:tc>
                  <a:txBody>
                    <a:bodyPr/>
                    <a:lstStyle/>
                    <a:p>
                      <a:pPr marL="0" marR="0">
                        <a:spcBef>
                          <a:spcPts val="0"/>
                        </a:spcBef>
                        <a:spcAft>
                          <a:spcPts val="0"/>
                        </a:spcAft>
                      </a:pPr>
                      <a:r>
                        <a:rPr lang="en-US" sz="1000" dirty="0">
                          <a:effectLst/>
                        </a:rPr>
                        <a:t>H. y=FALSE, ties=c("</a:t>
                      </a:r>
                      <a:r>
                        <a:rPr lang="en-US" sz="1000" dirty="0" err="1">
                          <a:effectLst/>
                        </a:rPr>
                        <a:t>breslow</a:t>
                      </a:r>
                      <a:r>
                        <a:rPr lang="en-US" sz="1000" dirty="0">
                          <a:effectLst/>
                        </a:rPr>
                        <a:t>")</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a:txBody>
                    <a:bodyPr/>
                    <a:lstStyle/>
                    <a:p>
                      <a:pPr marL="0" marR="0" algn="ctr">
                        <a:spcBef>
                          <a:spcPts val="0"/>
                        </a:spcBef>
                        <a:spcAft>
                          <a:spcPts val="0"/>
                        </a:spcAft>
                      </a:pPr>
                      <a:r>
                        <a:rPr lang="en-US" sz="1000" dirty="0">
                          <a:effectLst/>
                        </a:rPr>
                        <a:t>485</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extLst>
                  <a:ext uri="{0D108BD9-81ED-4DB2-BD59-A6C34878D82A}">
                    <a16:rowId xmlns:a16="http://schemas.microsoft.com/office/drawing/2014/main" val="4215428280"/>
                  </a:ext>
                </a:extLst>
              </a:tr>
              <a:tr h="299720">
                <a:tc vMerge="1">
                  <a:txBody>
                    <a:bodyPr/>
                    <a:lstStyle/>
                    <a:p>
                      <a:endParaRPr lang="en-US"/>
                    </a:p>
                  </a:txBody>
                  <a:tcPr/>
                </a:tc>
                <a:tc rowSpan="2">
                  <a:txBody>
                    <a:bodyPr/>
                    <a:lstStyle/>
                    <a:p>
                      <a:pPr algn="ctr"/>
                      <a:r>
                        <a:rPr lang="en-US" sz="1000" dirty="0" err="1">
                          <a:effectLst/>
                        </a:rPr>
                        <a:t>Agein</a:t>
                      </a:r>
                      <a:r>
                        <a:rPr lang="en-US" sz="1000" dirty="0">
                          <a:effectLst/>
                        </a:rPr>
                        <a:t>, </a:t>
                      </a:r>
                      <a:r>
                        <a:rPr lang="en-US" sz="1000" dirty="0" err="1">
                          <a:effectLst/>
                        </a:rPr>
                        <a:t>Ageout</a:t>
                      </a:r>
                      <a:endParaRPr lang="en-US" dirty="0"/>
                    </a:p>
                  </a:txBody>
                  <a:tcPr marL="7479" marR="7479" marT="0" marB="0" anchor="ctr">
                    <a:noFill/>
                  </a:tcPr>
                </a:tc>
                <a:tc>
                  <a:txBody>
                    <a:bodyPr/>
                    <a:lstStyle/>
                    <a:p>
                      <a:r>
                        <a:rPr lang="en-US" sz="1000" dirty="0">
                          <a:effectLst/>
                        </a:rPr>
                        <a:t>C. </a:t>
                      </a:r>
                      <a:r>
                        <a:rPr lang="en-US" sz="1000" dirty="0" err="1">
                          <a:effectLst/>
                        </a:rPr>
                        <a:t>agein</a:t>
                      </a:r>
                      <a:r>
                        <a:rPr lang="en-US" sz="1000" dirty="0">
                          <a:effectLst/>
                        </a:rPr>
                        <a:t> </a:t>
                      </a:r>
                      <a:r>
                        <a:rPr lang="en-US" sz="1000" dirty="0" err="1">
                          <a:effectLst/>
                        </a:rPr>
                        <a:t>agout</a:t>
                      </a:r>
                      <a:endParaRPr lang="en-US" dirty="0"/>
                    </a:p>
                  </a:txBody>
                  <a:tcPr marL="7479" marR="7479" marT="0" marB="0" anchor="ctr">
                    <a:noFill/>
                  </a:tcPr>
                </a:tc>
                <a:tc>
                  <a:txBody>
                    <a:bodyPr/>
                    <a:lstStyle/>
                    <a:p>
                      <a:pPr algn="ctr"/>
                      <a:r>
                        <a:rPr lang="en-US" sz="1000" dirty="0">
                          <a:effectLst/>
                        </a:rPr>
                        <a:t>328</a:t>
                      </a:r>
                      <a:endParaRPr lang="en-US" dirty="0"/>
                    </a:p>
                  </a:txBody>
                  <a:tcPr marL="7479" marR="7479" marT="0" marB="0" anchor="ctr">
                    <a:noFill/>
                  </a:tcPr>
                </a:tc>
                <a:tc>
                  <a:txBody>
                    <a:bodyPr/>
                    <a:lstStyle/>
                    <a:p>
                      <a:pPr marL="0" marR="0" algn="ctr">
                        <a:spcBef>
                          <a:spcPts val="0"/>
                        </a:spcBef>
                        <a:spcAft>
                          <a:spcPts val="0"/>
                        </a:spcAft>
                      </a:pPr>
                      <a:r>
                        <a:rPr lang="en-US" sz="1000" dirty="0" err="1">
                          <a:effectLst/>
                        </a:rPr>
                        <a:t>Agein</a:t>
                      </a:r>
                      <a:r>
                        <a:rPr lang="en-US" sz="1000" dirty="0">
                          <a:effectLst/>
                        </a:rPr>
                        <a:t>, </a:t>
                      </a:r>
                      <a:r>
                        <a:rPr lang="en-US" sz="1000" dirty="0" err="1">
                          <a:effectLst/>
                        </a:rPr>
                        <a:t>Ageout</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a:txBody>
                    <a:bodyPr/>
                    <a:lstStyle/>
                    <a:p>
                      <a:pPr marL="0" marR="0">
                        <a:spcBef>
                          <a:spcPts val="0"/>
                        </a:spcBef>
                        <a:spcAft>
                          <a:spcPts val="0"/>
                        </a:spcAft>
                      </a:pPr>
                      <a:r>
                        <a:rPr lang="en-US" sz="1000" dirty="0">
                          <a:effectLst/>
                        </a:rPr>
                        <a:t>I. y=FALSE, ties=c("</a:t>
                      </a:r>
                      <a:r>
                        <a:rPr lang="en-US" sz="1000" dirty="0" err="1">
                          <a:effectLst/>
                        </a:rPr>
                        <a:t>breslow</a:t>
                      </a:r>
                      <a:r>
                        <a:rPr lang="en-US" sz="1000" dirty="0">
                          <a:effectLst/>
                        </a:rPr>
                        <a:t>") &amp; </a:t>
                      </a:r>
                      <a:r>
                        <a:rPr lang="en-US" sz="1000" dirty="0" err="1">
                          <a:effectLst/>
                        </a:rPr>
                        <a:t>agein</a:t>
                      </a:r>
                      <a:r>
                        <a:rPr lang="en-US" sz="1000" dirty="0">
                          <a:effectLst/>
                        </a:rPr>
                        <a:t> </a:t>
                      </a:r>
                      <a:r>
                        <a:rPr lang="en-US" sz="1000" dirty="0" err="1">
                          <a:effectLst/>
                        </a:rPr>
                        <a:t>ageout</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a:txBody>
                    <a:bodyPr/>
                    <a:lstStyle/>
                    <a:p>
                      <a:pPr marL="0" marR="0" algn="ctr">
                        <a:spcBef>
                          <a:spcPts val="0"/>
                        </a:spcBef>
                        <a:spcAft>
                          <a:spcPts val="0"/>
                        </a:spcAft>
                      </a:pPr>
                      <a:r>
                        <a:rPr lang="en-US" sz="1000" dirty="0">
                          <a:effectLst/>
                        </a:rPr>
                        <a:t>624</a:t>
                      </a: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extLst>
                  <a:ext uri="{0D108BD9-81ED-4DB2-BD59-A6C34878D82A}">
                    <a16:rowId xmlns:a16="http://schemas.microsoft.com/office/drawing/2014/main" val="3252192851"/>
                  </a:ext>
                </a:extLst>
              </a:tr>
              <a:tr h="0">
                <a:tc vMerge="1">
                  <a:txBody>
                    <a:bodyPr/>
                    <a:lstStyle/>
                    <a:p>
                      <a:endParaRPr lang="en-US"/>
                    </a:p>
                  </a:txBody>
                  <a:tcPr/>
                </a:tc>
                <a:tc vMerge="1">
                  <a:txBody>
                    <a:bodyPr/>
                    <a:lstStyle/>
                    <a:p>
                      <a:endParaRPr lang="en-US"/>
                    </a:p>
                  </a:txBody>
                  <a:tcPr/>
                </a:tc>
                <a:tc>
                  <a:txBody>
                    <a:bodyPr/>
                    <a:lstStyle/>
                    <a:p>
                      <a:r>
                        <a:rPr lang="en-US" sz="1000" dirty="0">
                          <a:effectLst/>
                        </a:rPr>
                        <a:t>D. </a:t>
                      </a:r>
                      <a:r>
                        <a:rPr lang="en-US" sz="1000" dirty="0" err="1">
                          <a:effectLst/>
                        </a:rPr>
                        <a:t>agein</a:t>
                      </a:r>
                      <a:r>
                        <a:rPr lang="en-US" sz="1000" dirty="0">
                          <a:effectLst/>
                        </a:rPr>
                        <a:t> </a:t>
                      </a:r>
                      <a:r>
                        <a:rPr lang="en-US" sz="1000" dirty="0" err="1">
                          <a:effectLst/>
                        </a:rPr>
                        <a:t>agout</a:t>
                      </a:r>
                      <a:r>
                        <a:rPr lang="en-US" sz="1000" dirty="0">
                          <a:effectLst/>
                        </a:rPr>
                        <a:t> &amp; with FAST option</a:t>
                      </a:r>
                      <a:endParaRPr lang="en-US" dirty="0"/>
                    </a:p>
                  </a:txBody>
                  <a:tcPr marL="7479" marR="7479" marT="0" marB="0" anchor="ctr">
                    <a:noFill/>
                  </a:tcPr>
                </a:tc>
                <a:tc>
                  <a:txBody>
                    <a:bodyPr/>
                    <a:lstStyle/>
                    <a:p>
                      <a:pPr algn="ctr"/>
                      <a:r>
                        <a:rPr lang="en-US" sz="1000" dirty="0">
                          <a:effectLst/>
                        </a:rPr>
                        <a:t>46</a:t>
                      </a:r>
                      <a:endParaRPr lang="en-US" dirty="0"/>
                    </a:p>
                  </a:txBody>
                  <a:tcPr marL="7479" marR="7479" marT="0" marB="0" anchor="ctr">
                    <a:noFill/>
                  </a:tcPr>
                </a:tc>
                <a:tc>
                  <a:txBody>
                    <a:bodyPr/>
                    <a:lstStyle/>
                    <a:p>
                      <a:endParaRPr lang="en-US" dirty="0"/>
                    </a:p>
                  </a:txBody>
                  <a:tcPr marL="7479" marR="7479" marT="0" marB="0" anchor="ctr">
                    <a:noFill/>
                  </a:tcPr>
                </a:tc>
                <a:tc>
                  <a:txBody>
                    <a:bodyPr/>
                    <a:lstStyle/>
                    <a:p>
                      <a:pPr marL="0" marR="0">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tc>
                  <a:txBody>
                    <a:bodyPr/>
                    <a:lstStyle/>
                    <a:p>
                      <a:pPr marL="0" marR="0" algn="ctr">
                        <a:spcBef>
                          <a:spcPts val="0"/>
                        </a:spcBef>
                        <a:spcAft>
                          <a:spcPts val="0"/>
                        </a:spcAft>
                      </a:pPr>
                      <a:endParaRPr lang="en-US" sz="1000" dirty="0">
                        <a:effectLst/>
                        <a:latin typeface="Times New Roman" panose="02020603050405020304" pitchFamily="18" charset="0"/>
                        <a:ea typeface="Times New Roman" panose="02020603050405020304" pitchFamily="18" charset="0"/>
                      </a:endParaRPr>
                    </a:p>
                  </a:txBody>
                  <a:tcPr marL="7479" marR="7479" marT="0" marB="0" anchor="ctr">
                    <a:noFill/>
                  </a:tcPr>
                </a:tc>
                <a:extLst>
                  <a:ext uri="{0D108BD9-81ED-4DB2-BD59-A6C34878D82A}">
                    <a16:rowId xmlns:a16="http://schemas.microsoft.com/office/drawing/2014/main" val="2980604450"/>
                  </a:ext>
                </a:extLst>
              </a:tr>
            </a:tbl>
          </a:graphicData>
        </a:graphic>
      </p:graphicFrame>
    </p:spTree>
    <p:extLst>
      <p:ext uri="{BB962C8B-B14F-4D97-AF65-F5344CB8AC3E}">
        <p14:creationId xmlns:p14="http://schemas.microsoft.com/office/powerpoint/2010/main" val="77796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187" y="901234"/>
            <a:ext cx="9603275" cy="628625"/>
          </a:xfrm>
        </p:spPr>
        <p:txBody>
          <a:bodyPr>
            <a:normAutofit fontScale="90000"/>
          </a:bodyPr>
          <a:lstStyle/>
          <a:p>
            <a:r>
              <a:rPr lang="en-US" sz="3600" dirty="0">
                <a:solidFill>
                  <a:srgbClr val="0000FF"/>
                </a:solidFill>
              </a:rPr>
              <a:t>Running time comparisons – Univariate model  &amp; PC vs UNIX platforms</a:t>
            </a:r>
          </a:p>
        </p:txBody>
      </p:sp>
      <p:sp>
        <p:nvSpPr>
          <p:cNvPr id="3" name="Content Placeholder 2"/>
          <p:cNvSpPr>
            <a:spLocks noGrp="1"/>
          </p:cNvSpPr>
          <p:nvPr>
            <p:ph idx="1"/>
          </p:nvPr>
        </p:nvSpPr>
        <p:spPr>
          <a:xfrm>
            <a:off x="1126187" y="3429000"/>
            <a:ext cx="7107148" cy="1109609"/>
          </a:xfrm>
        </p:spPr>
        <p:txBody>
          <a:bodyPr>
            <a:noAutofit/>
          </a:bodyPr>
          <a:lstStyle/>
          <a:p>
            <a:r>
              <a:rPr lang="en-US" sz="1600" dirty="0"/>
              <a:t>Rerun standard model using PC SAS &amp; PC R.</a:t>
            </a:r>
          </a:p>
          <a:p>
            <a:pPr lvl="1"/>
            <a:r>
              <a:rPr lang="en-US" sz="1400" dirty="0"/>
              <a:t>SAS (version 9.4): 160.46 seconds</a:t>
            </a:r>
          </a:p>
          <a:p>
            <a:pPr lvl="1"/>
            <a:r>
              <a:rPr lang="en-US" sz="1400" dirty="0"/>
              <a:t>R (version 3.6.0): 69.93 seconds</a:t>
            </a:r>
          </a:p>
          <a:p>
            <a:pPr marL="0" indent="0">
              <a:buNone/>
            </a:pPr>
            <a:endParaRPr lang="en-US" sz="1400" dirty="0"/>
          </a:p>
          <a:p>
            <a:r>
              <a:rPr lang="en-US" sz="1400" dirty="0"/>
              <a:t>SAS UNIX = R PC</a:t>
            </a:r>
          </a:p>
          <a:p>
            <a:pPr marL="0" indent="0">
              <a:buNone/>
            </a:pPr>
            <a:endParaRPr lang="en-US" sz="1600" dirty="0"/>
          </a:p>
          <a:p>
            <a:pPr marL="457200" lvl="1" indent="0">
              <a:buNone/>
            </a:pPr>
            <a:endParaRPr lang="en-US" sz="1400" dirty="0"/>
          </a:p>
          <a:p>
            <a:pPr lvl="1">
              <a:buFont typeface="Courier New" panose="02070309020205020404" pitchFamily="49" charset="0"/>
              <a:buChar char="o"/>
            </a:pPr>
            <a:endParaRPr lang="en-US" sz="1400" dirty="0"/>
          </a:p>
        </p:txBody>
      </p:sp>
      <p:sp>
        <p:nvSpPr>
          <p:cNvPr id="5" name="Slide Number Placeholder 4">
            <a:extLst>
              <a:ext uri="{FF2B5EF4-FFF2-40B4-BE49-F238E27FC236}">
                <a16:creationId xmlns:a16="http://schemas.microsoft.com/office/drawing/2014/main" id="{6581D6CD-D558-5549-B576-1FFDF357859E}"/>
              </a:ext>
            </a:extLst>
          </p:cNvPr>
          <p:cNvSpPr>
            <a:spLocks noGrp="1"/>
          </p:cNvSpPr>
          <p:nvPr>
            <p:ph type="sldNum" sz="quarter" idx="12"/>
          </p:nvPr>
        </p:nvSpPr>
        <p:spPr/>
        <p:txBody>
          <a:bodyPr/>
          <a:lstStyle/>
          <a:p>
            <a:fld id="{7EDDBAE6-2C1C-4ED2-AE17-F17983A5D415}" type="slidenum">
              <a:rPr lang="en-US" smtClean="0"/>
              <a:t>15</a:t>
            </a:fld>
            <a:endParaRPr lang="en-US"/>
          </a:p>
        </p:txBody>
      </p:sp>
      <p:sp>
        <p:nvSpPr>
          <p:cNvPr id="8" name="Content Placeholder 2">
            <a:extLst>
              <a:ext uri="{FF2B5EF4-FFF2-40B4-BE49-F238E27FC236}">
                <a16:creationId xmlns:a16="http://schemas.microsoft.com/office/drawing/2014/main" id="{AB3E6ADE-117D-3B4D-A887-85938061BF25}"/>
              </a:ext>
            </a:extLst>
          </p:cNvPr>
          <p:cNvSpPr txBox="1">
            <a:spLocks/>
          </p:cNvSpPr>
          <p:nvPr/>
        </p:nvSpPr>
        <p:spPr>
          <a:xfrm>
            <a:off x="1112178" y="1984820"/>
            <a:ext cx="9608235" cy="1634679"/>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dirty="0"/>
              <a:t>Modified standard model: exposure BMI as </a:t>
            </a:r>
            <a:r>
              <a:rPr lang="en-US" sz="1600" dirty="0" err="1"/>
              <a:t>tertile</a:t>
            </a:r>
            <a:r>
              <a:rPr lang="en-US" sz="1600" dirty="0"/>
              <a:t> indicators &amp; no covariates, UNIX.</a:t>
            </a:r>
          </a:p>
          <a:p>
            <a:pPr lvl="1"/>
            <a:r>
              <a:rPr lang="en-US" sz="1400" dirty="0"/>
              <a:t>SAS: 17.43 seconds</a:t>
            </a:r>
          </a:p>
          <a:p>
            <a:pPr lvl="1"/>
            <a:r>
              <a:rPr lang="en-US" sz="1400" dirty="0"/>
              <a:t>R:  291.7 seconds</a:t>
            </a:r>
          </a:p>
          <a:p>
            <a:r>
              <a:rPr lang="en-US" sz="1600" dirty="0"/>
              <a:t>High performance of SAS does not appear to be related to model complexity</a:t>
            </a:r>
          </a:p>
          <a:p>
            <a:pPr lvl="1"/>
            <a:endParaRPr lang="en-US" sz="1400" dirty="0"/>
          </a:p>
          <a:p>
            <a:pPr lvl="1">
              <a:buFont typeface="Courier New" panose="02070309020205020404" pitchFamily="49" charset="0"/>
              <a:buChar char="o"/>
            </a:pPr>
            <a:endParaRPr lang="en-US" sz="1400" dirty="0"/>
          </a:p>
        </p:txBody>
      </p:sp>
      <p:graphicFrame>
        <p:nvGraphicFramePr>
          <p:cNvPr id="7" name="Table 6">
            <a:extLst>
              <a:ext uri="{FF2B5EF4-FFF2-40B4-BE49-F238E27FC236}">
                <a16:creationId xmlns:a16="http://schemas.microsoft.com/office/drawing/2014/main" id="{9D647570-EC08-47FA-B8BB-E40614C27D26}"/>
              </a:ext>
            </a:extLst>
          </p:cNvPr>
          <p:cNvGraphicFramePr>
            <a:graphicFrameLocks noGrp="1"/>
          </p:cNvGraphicFramePr>
          <p:nvPr>
            <p:extLst>
              <p:ext uri="{D42A27DB-BD31-4B8C-83A1-F6EECF244321}">
                <p14:modId xmlns:p14="http://schemas.microsoft.com/office/powerpoint/2010/main" val="908956970"/>
              </p:ext>
            </p:extLst>
          </p:nvPr>
        </p:nvGraphicFramePr>
        <p:xfrm>
          <a:off x="6845299" y="3437808"/>
          <a:ext cx="2870201" cy="1789385"/>
        </p:xfrm>
        <a:graphic>
          <a:graphicData uri="http://schemas.openxmlformats.org/drawingml/2006/table">
            <a:tbl>
              <a:tblPr firstRow="1" firstCol="1" bandRow="1">
                <a:tableStyleId>{5C22544A-7EE6-4342-B048-85BDC9FD1C3A}</a:tableStyleId>
              </a:tblPr>
              <a:tblGrid>
                <a:gridCol w="956734">
                  <a:extLst>
                    <a:ext uri="{9D8B030D-6E8A-4147-A177-3AD203B41FA5}">
                      <a16:colId xmlns:a16="http://schemas.microsoft.com/office/drawing/2014/main" val="3308729009"/>
                    </a:ext>
                  </a:extLst>
                </a:gridCol>
                <a:gridCol w="1195917">
                  <a:extLst>
                    <a:ext uri="{9D8B030D-6E8A-4147-A177-3AD203B41FA5}">
                      <a16:colId xmlns:a16="http://schemas.microsoft.com/office/drawing/2014/main" val="3645967154"/>
                    </a:ext>
                  </a:extLst>
                </a:gridCol>
                <a:gridCol w="717550">
                  <a:extLst>
                    <a:ext uri="{9D8B030D-6E8A-4147-A177-3AD203B41FA5}">
                      <a16:colId xmlns:a16="http://schemas.microsoft.com/office/drawing/2014/main" val="85691051"/>
                    </a:ext>
                  </a:extLst>
                </a:gridCol>
              </a:tblGrid>
              <a:tr h="585887">
                <a:tc gridSpan="3">
                  <a:txBody>
                    <a:bodyPr/>
                    <a:lstStyle/>
                    <a:p>
                      <a:pPr marL="0" marR="0" algn="ctr">
                        <a:spcBef>
                          <a:spcPts val="0"/>
                        </a:spcBef>
                        <a:spcAft>
                          <a:spcPts val="0"/>
                        </a:spcAft>
                      </a:pPr>
                      <a:r>
                        <a:rPr lang="en-US" sz="1200" dirty="0">
                          <a:effectLst/>
                        </a:rPr>
                        <a:t>Standard model - total CPU 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7317483"/>
                  </a:ext>
                </a:extLst>
              </a:tr>
              <a:tr h="585887">
                <a:tc>
                  <a:txBody>
                    <a:bodyPr/>
                    <a:lstStyle/>
                    <a:p>
                      <a:pPr marL="0" marR="0" algn="ctr">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spcBef>
                          <a:spcPts val="0"/>
                        </a:spcBef>
                        <a:spcAft>
                          <a:spcPts val="0"/>
                        </a:spcAft>
                      </a:pPr>
                      <a:r>
                        <a:rPr lang="en-US" sz="1200">
                          <a:effectLst/>
                        </a:rPr>
                        <a:t>Channing UNIX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spcBef>
                          <a:spcPts val="0"/>
                        </a:spcBef>
                        <a:spcAft>
                          <a:spcPts val="0"/>
                        </a:spcAft>
                      </a:pPr>
                      <a:r>
                        <a:rPr lang="en-US" sz="1200">
                          <a:effectLst/>
                        </a:rPr>
                        <a:t>PC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2292837894"/>
                  </a:ext>
                </a:extLst>
              </a:tr>
              <a:tr h="317232">
                <a:tc>
                  <a:txBody>
                    <a:bodyPr/>
                    <a:lstStyle/>
                    <a:p>
                      <a:pPr marL="0" marR="0" algn="ctr">
                        <a:spcBef>
                          <a:spcPts val="0"/>
                        </a:spcBef>
                        <a:spcAft>
                          <a:spcPts val="0"/>
                        </a:spcAft>
                      </a:pPr>
                      <a:r>
                        <a:rPr lang="en-US" sz="1200">
                          <a:effectLst/>
                        </a:rPr>
                        <a:t>SAS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spcBef>
                          <a:spcPts val="0"/>
                        </a:spcBef>
                        <a:spcAft>
                          <a:spcPts val="0"/>
                        </a:spcAft>
                      </a:pPr>
                      <a:r>
                        <a:rPr lang="en-US" sz="1200" dirty="0">
                          <a:effectLst/>
                          <a:highlight>
                            <a:srgbClr val="00FF00"/>
                          </a:highlight>
                        </a:rPr>
                        <a:t>70.32</a:t>
                      </a:r>
                      <a:endParaRPr lang="en-US"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spcBef>
                          <a:spcPts val="0"/>
                        </a:spcBef>
                        <a:spcAft>
                          <a:spcPts val="0"/>
                        </a:spcAft>
                      </a:pPr>
                      <a:r>
                        <a:rPr lang="en-US" sz="1200">
                          <a:effectLst/>
                        </a:rPr>
                        <a:t>160.46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351573743"/>
                  </a:ext>
                </a:extLst>
              </a:tr>
              <a:tr h="300379">
                <a:tc>
                  <a:txBody>
                    <a:bodyPr/>
                    <a:lstStyle/>
                    <a:p>
                      <a:pPr marL="0" marR="0" algn="ctr">
                        <a:spcBef>
                          <a:spcPts val="0"/>
                        </a:spcBef>
                        <a:spcAft>
                          <a:spcPts val="0"/>
                        </a:spcAft>
                      </a:pPr>
                      <a:r>
                        <a:rPr lang="en-US" sz="1200">
                          <a:effectLst/>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spcBef>
                          <a:spcPts val="0"/>
                        </a:spcBef>
                        <a:spcAft>
                          <a:spcPts val="0"/>
                        </a:spcAft>
                      </a:pPr>
                      <a:r>
                        <a:rPr lang="en-US" sz="1200">
                          <a:effectLst/>
                        </a:rPr>
                        <a:t>484.64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gn="ctr">
                        <a:spcBef>
                          <a:spcPts val="0"/>
                        </a:spcBef>
                        <a:spcAft>
                          <a:spcPts val="0"/>
                        </a:spcAft>
                      </a:pPr>
                      <a:r>
                        <a:rPr lang="en-US" sz="1200" dirty="0">
                          <a:effectLst/>
                          <a:highlight>
                            <a:srgbClr val="00FF00"/>
                          </a:highlight>
                        </a:rPr>
                        <a:t>69.93</a:t>
                      </a:r>
                      <a:endParaRPr lang="en-US" sz="1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732224560"/>
                  </a:ext>
                </a:extLst>
              </a:tr>
            </a:tbl>
          </a:graphicData>
        </a:graphic>
      </p:graphicFrame>
      <p:sp>
        <p:nvSpPr>
          <p:cNvPr id="9" name="Rectangle 1">
            <a:extLst>
              <a:ext uri="{FF2B5EF4-FFF2-40B4-BE49-F238E27FC236}">
                <a16:creationId xmlns:a16="http://schemas.microsoft.com/office/drawing/2014/main" id="{2C01D96C-46C5-4619-BCDD-888462942BFB}"/>
              </a:ext>
            </a:extLst>
          </p:cNvPr>
          <p:cNvSpPr>
            <a:spLocks noChangeArrowheads="1"/>
          </p:cNvSpPr>
          <p:nvPr/>
        </p:nvSpPr>
        <p:spPr bwMode="auto">
          <a:xfrm>
            <a:off x="4813300" y="33258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43516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187" y="901234"/>
            <a:ext cx="9603275" cy="628625"/>
          </a:xfrm>
        </p:spPr>
        <p:txBody>
          <a:bodyPr>
            <a:normAutofit/>
          </a:bodyPr>
          <a:lstStyle/>
          <a:p>
            <a:r>
              <a:rPr lang="en-US" sz="3600" dirty="0">
                <a:solidFill>
                  <a:srgbClr val="0000FF"/>
                </a:solidFill>
              </a:rPr>
              <a:t>Results comparison</a:t>
            </a:r>
          </a:p>
        </p:txBody>
      </p:sp>
      <p:sp>
        <p:nvSpPr>
          <p:cNvPr id="3" name="Content Placeholder 2"/>
          <p:cNvSpPr>
            <a:spLocks noGrp="1"/>
          </p:cNvSpPr>
          <p:nvPr>
            <p:ph idx="1"/>
          </p:nvPr>
        </p:nvSpPr>
        <p:spPr>
          <a:xfrm>
            <a:off x="1112178" y="3635706"/>
            <a:ext cx="6357402" cy="402747"/>
          </a:xfrm>
        </p:spPr>
        <p:txBody>
          <a:bodyPr>
            <a:noAutofit/>
          </a:bodyPr>
          <a:lstStyle/>
          <a:p>
            <a:r>
              <a:rPr lang="en-US" sz="1600" dirty="0"/>
              <a:t>The reported HRs from SAS and R are nevertheless the same. </a:t>
            </a:r>
          </a:p>
          <a:p>
            <a:pPr marL="457200" lvl="1" indent="0">
              <a:buNone/>
            </a:pPr>
            <a:endParaRPr lang="en-US" sz="1400" dirty="0"/>
          </a:p>
          <a:p>
            <a:pPr lvl="1">
              <a:buFont typeface="Courier New" panose="02070309020205020404" pitchFamily="49" charset="0"/>
              <a:buChar char="o"/>
            </a:pPr>
            <a:endParaRPr lang="en-US" sz="1400" dirty="0"/>
          </a:p>
        </p:txBody>
      </p:sp>
      <p:sp>
        <p:nvSpPr>
          <p:cNvPr id="5" name="Slide Number Placeholder 4">
            <a:extLst>
              <a:ext uri="{FF2B5EF4-FFF2-40B4-BE49-F238E27FC236}">
                <a16:creationId xmlns:a16="http://schemas.microsoft.com/office/drawing/2014/main" id="{6581D6CD-D558-5549-B576-1FFDF357859E}"/>
              </a:ext>
            </a:extLst>
          </p:cNvPr>
          <p:cNvSpPr>
            <a:spLocks noGrp="1"/>
          </p:cNvSpPr>
          <p:nvPr>
            <p:ph type="sldNum" sz="quarter" idx="12"/>
          </p:nvPr>
        </p:nvSpPr>
        <p:spPr/>
        <p:txBody>
          <a:bodyPr/>
          <a:lstStyle/>
          <a:p>
            <a:fld id="{7EDDBAE6-2C1C-4ED2-AE17-F17983A5D415}" type="slidenum">
              <a:rPr lang="en-US" smtClean="0"/>
              <a:t>16</a:t>
            </a:fld>
            <a:endParaRPr lang="en-US"/>
          </a:p>
        </p:txBody>
      </p:sp>
      <p:graphicFrame>
        <p:nvGraphicFramePr>
          <p:cNvPr id="4" name="Table 3">
            <a:extLst>
              <a:ext uri="{FF2B5EF4-FFF2-40B4-BE49-F238E27FC236}">
                <a16:creationId xmlns:a16="http://schemas.microsoft.com/office/drawing/2014/main" id="{5368C267-6F87-874A-931B-A34C7AB04EBA}"/>
              </a:ext>
            </a:extLst>
          </p:cNvPr>
          <p:cNvGraphicFramePr>
            <a:graphicFrameLocks noGrp="1"/>
          </p:cNvGraphicFramePr>
          <p:nvPr>
            <p:extLst/>
          </p:nvPr>
        </p:nvGraphicFramePr>
        <p:xfrm>
          <a:off x="6693523" y="4038453"/>
          <a:ext cx="4035572" cy="1448934"/>
        </p:xfrm>
        <a:graphic>
          <a:graphicData uri="http://schemas.openxmlformats.org/drawingml/2006/table">
            <a:tbl>
              <a:tblPr>
                <a:tableStyleId>{5C22544A-7EE6-4342-B048-85BDC9FD1C3A}</a:tableStyleId>
              </a:tblPr>
              <a:tblGrid>
                <a:gridCol w="1292372">
                  <a:extLst>
                    <a:ext uri="{9D8B030D-6E8A-4147-A177-3AD203B41FA5}">
                      <a16:colId xmlns:a16="http://schemas.microsoft.com/office/drawing/2014/main" val="1845254042"/>
                    </a:ext>
                  </a:extLst>
                </a:gridCol>
                <a:gridCol w="1413164">
                  <a:extLst>
                    <a:ext uri="{9D8B030D-6E8A-4147-A177-3AD203B41FA5}">
                      <a16:colId xmlns:a16="http://schemas.microsoft.com/office/drawing/2014/main" val="1926441427"/>
                    </a:ext>
                  </a:extLst>
                </a:gridCol>
                <a:gridCol w="1330036">
                  <a:extLst>
                    <a:ext uri="{9D8B030D-6E8A-4147-A177-3AD203B41FA5}">
                      <a16:colId xmlns:a16="http://schemas.microsoft.com/office/drawing/2014/main" val="1762281776"/>
                    </a:ext>
                  </a:extLst>
                </a:gridCol>
              </a:tblGrid>
              <a:tr h="250218">
                <a:tc>
                  <a:txBody>
                    <a:bodyPr/>
                    <a:lstStyle/>
                    <a:p>
                      <a:pPr algn="ctr" fontAlgn="b"/>
                      <a:r>
                        <a:rPr lang="en-US" sz="1200" u="none" strike="noStrike" dirty="0">
                          <a:effectLst/>
                        </a:rPr>
                        <a:t>Decimal places</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 of different HRs</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Total # of HRs</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3955132"/>
                  </a:ext>
                </a:extLst>
              </a:tr>
              <a:tr h="199786">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6873217"/>
                  </a:ext>
                </a:extLst>
              </a:tr>
              <a:tr h="199786">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1357913"/>
                  </a:ext>
                </a:extLst>
              </a:tr>
              <a:tr h="199786">
                <a:tc>
                  <a:txBody>
                    <a:bodyPr/>
                    <a:lstStyle/>
                    <a:p>
                      <a:pPr algn="ct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9220619"/>
                  </a:ext>
                </a:extLst>
              </a:tr>
              <a:tr h="199786">
                <a:tc>
                  <a:txBody>
                    <a:bodyPr/>
                    <a:lstStyle/>
                    <a:p>
                      <a:pPr algn="ct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52</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2720674"/>
                  </a:ext>
                </a:extLst>
              </a:tr>
              <a:tr h="199786">
                <a:tc>
                  <a:txBody>
                    <a:bodyPr/>
                    <a:lstStyle/>
                    <a:p>
                      <a:pPr algn="ct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52</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402143"/>
                  </a:ext>
                </a:extLst>
              </a:tr>
              <a:tr h="199786">
                <a:tc gridSpan="3">
                  <a:txBody>
                    <a:bodyPr/>
                    <a:lstStyle/>
                    <a:p>
                      <a:pPr algn="l" fontAlgn="b"/>
                      <a:r>
                        <a:rPr lang="en-US" sz="1200" b="0" i="0" u="none" strike="noStrike" dirty="0">
                          <a:solidFill>
                            <a:srgbClr val="000000"/>
                          </a:solidFill>
                          <a:effectLst/>
                          <a:latin typeface="Calibri" panose="020F0502020204030204" pitchFamily="34" charset="0"/>
                        </a:rPr>
                        <a:t>* This is a missing indicator.</a:t>
                      </a:r>
                    </a:p>
                  </a:txBody>
                  <a:tcPr marL="9525" marR="9525" marT="9525"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681143"/>
                  </a:ext>
                </a:extLst>
              </a:tr>
            </a:tbl>
          </a:graphicData>
        </a:graphic>
      </p:graphicFrame>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85332151-C9F3-BC4C-AC3F-DE2839CFC9CD}"/>
                  </a:ext>
                </a:extLst>
              </p:cNvPr>
              <p:cNvSpPr txBox="1">
                <a:spLocks/>
              </p:cNvSpPr>
              <p:nvPr/>
            </p:nvSpPr>
            <p:spPr>
              <a:xfrm>
                <a:off x="1112178" y="4089206"/>
                <a:ext cx="4718607" cy="104122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dirty="0"/>
                  <a:t>Percent error in R:</a:t>
                </a:r>
              </a:p>
              <a:p>
                <a:pPr lvl="1"/>
                <a:r>
                  <a:rPr lang="en-US" sz="1400" dirty="0"/>
                  <a:t>Calculate as [(HR</a:t>
                </a:r>
                <a:r>
                  <a:rPr lang="en-US" sz="1400" baseline="-25000" dirty="0"/>
                  <a:t>SAS</a:t>
                </a:r>
                <a:r>
                  <a:rPr lang="en-US" sz="1400" dirty="0"/>
                  <a:t>-HR</a:t>
                </a:r>
                <a:r>
                  <a:rPr lang="en-US" sz="1400" baseline="-25000" dirty="0"/>
                  <a:t>R</a:t>
                </a:r>
                <a:r>
                  <a:rPr lang="en-US" sz="1400" dirty="0"/>
                  <a:t>)/HR</a:t>
                </a:r>
                <a:r>
                  <a:rPr lang="en-US" sz="1400" baseline="-25000" dirty="0"/>
                  <a:t>SAS</a:t>
                </a:r>
                <a:r>
                  <a:rPr lang="en-US" sz="1400" dirty="0"/>
                  <a:t>]</a:t>
                </a:r>
                <a14:m>
                  <m:oMath xmlns:m="http://schemas.openxmlformats.org/officeDocument/2006/math">
                    <m:r>
                      <a:rPr lang="en-US" sz="1400" i="1">
                        <a:latin typeface="Cambria Math" panose="02040503050406030204" pitchFamily="18" charset="0"/>
                      </a:rPr>
                      <m:t>∗</m:t>
                    </m:r>
                  </m:oMath>
                </a14:m>
                <a:r>
                  <a:rPr lang="en-US" sz="1400" dirty="0"/>
                  <a:t>100</a:t>
                </a:r>
              </a:p>
              <a:p>
                <a:pPr lvl="1"/>
                <a:r>
                  <a:rPr lang="en-US" sz="1400" dirty="0"/>
                  <a:t>Median (25</a:t>
                </a:r>
                <a:r>
                  <a:rPr lang="en-US" sz="1400" baseline="30000" dirty="0"/>
                  <a:t>th</a:t>
                </a:r>
                <a:r>
                  <a:rPr lang="en-US" sz="1400" dirty="0"/>
                  <a:t>, 75</a:t>
                </a:r>
                <a:r>
                  <a:rPr lang="en-US" sz="1400" baseline="30000" dirty="0"/>
                  <a:t>th</a:t>
                </a:r>
                <a:r>
                  <a:rPr lang="en-US" sz="1400" dirty="0"/>
                  <a:t>) = 0.0000 (0.0000, 0.0000)</a:t>
                </a:r>
              </a:p>
              <a:p>
                <a:pPr lvl="1">
                  <a:buFont typeface="Courier New" panose="02070309020205020404" pitchFamily="49" charset="0"/>
                  <a:buChar char="o"/>
                </a:pPr>
                <a:endParaRPr lang="en-US" sz="1400" dirty="0"/>
              </a:p>
              <a:p>
                <a:pPr lvl="1">
                  <a:buFont typeface="Courier New" panose="02070309020205020404" pitchFamily="49" charset="0"/>
                  <a:buChar char="o"/>
                </a:pPr>
                <a:endParaRPr lang="en-US" sz="1400" dirty="0"/>
              </a:p>
            </p:txBody>
          </p:sp>
        </mc:Choice>
        <mc:Fallback>
          <p:sp>
            <p:nvSpPr>
              <p:cNvPr id="7" name="Content Placeholder 2">
                <a:extLst>
                  <a:ext uri="{FF2B5EF4-FFF2-40B4-BE49-F238E27FC236}">
                    <a16:creationId xmlns:a16="http://schemas.microsoft.com/office/drawing/2014/main" id="{85332151-C9F3-BC4C-AC3F-DE2839CFC9CD}"/>
                  </a:ext>
                </a:extLst>
              </p:cNvPr>
              <p:cNvSpPr txBox="1">
                <a:spLocks noRot="1" noChangeAspect="1" noMove="1" noResize="1" noEditPoints="1" noAdjustHandles="1" noChangeArrowheads="1" noChangeShapeType="1" noTextEdit="1"/>
              </p:cNvSpPr>
              <p:nvPr/>
            </p:nvSpPr>
            <p:spPr>
              <a:xfrm>
                <a:off x="1112178" y="4089206"/>
                <a:ext cx="4718607" cy="1041226"/>
              </a:xfrm>
              <a:prstGeom prst="rect">
                <a:avLst/>
              </a:prstGeom>
              <a:blipFill>
                <a:blip r:embed="rId2"/>
                <a:stretch>
                  <a:fillRect l="-517" b="-1170"/>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AB3E6ADE-117D-3B4D-A887-85938061BF25}"/>
              </a:ext>
            </a:extLst>
          </p:cNvPr>
          <p:cNvSpPr txBox="1">
            <a:spLocks/>
          </p:cNvSpPr>
          <p:nvPr/>
        </p:nvSpPr>
        <p:spPr>
          <a:xfrm>
            <a:off x="1126187" y="1527621"/>
            <a:ext cx="9608235" cy="205733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dirty="0"/>
              <a:t>SAS</a:t>
            </a:r>
          </a:p>
          <a:p>
            <a:pPr lvl="1"/>
            <a:r>
              <a:rPr lang="en-US" sz="1400" dirty="0"/>
              <a:t>Log-likelihood: without covariates: -172502.13;  with covariates: -162017.91 </a:t>
            </a:r>
          </a:p>
          <a:p>
            <a:pPr lvl="1"/>
            <a:r>
              <a:rPr lang="en-US" sz="1400" dirty="0"/>
              <a:t>Number of iterations to converge: 4</a:t>
            </a:r>
          </a:p>
          <a:p>
            <a:r>
              <a:rPr lang="en-US" sz="1600" dirty="0"/>
              <a:t>R</a:t>
            </a:r>
          </a:p>
          <a:p>
            <a:pPr lvl="1"/>
            <a:r>
              <a:rPr lang="en-US" sz="1400" dirty="0"/>
              <a:t>Log-likelihood: without covariates: -172502.1; with covariates: -162017.9</a:t>
            </a:r>
          </a:p>
          <a:p>
            <a:pPr lvl="1"/>
            <a:r>
              <a:rPr lang="en-US" sz="1400" dirty="0"/>
              <a:t>Number of iterations to converge: 6</a:t>
            </a:r>
          </a:p>
          <a:p>
            <a:pPr lvl="1"/>
            <a:endParaRPr lang="en-US" sz="1400" dirty="0"/>
          </a:p>
          <a:p>
            <a:pPr lvl="1">
              <a:buFont typeface="Courier New" panose="02070309020205020404" pitchFamily="49" charset="0"/>
              <a:buChar char="o"/>
            </a:pPr>
            <a:endParaRPr lang="en-US" sz="1400" dirty="0"/>
          </a:p>
        </p:txBody>
      </p:sp>
    </p:spTree>
    <p:extLst>
      <p:ext uri="{BB962C8B-B14F-4D97-AF65-F5344CB8AC3E}">
        <p14:creationId xmlns:p14="http://schemas.microsoft.com/office/powerpoint/2010/main" val="135113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666" y="791454"/>
            <a:ext cx="9603275" cy="628625"/>
          </a:xfrm>
        </p:spPr>
        <p:txBody>
          <a:bodyPr>
            <a:normAutofit/>
          </a:bodyPr>
          <a:lstStyle/>
          <a:p>
            <a:r>
              <a:rPr lang="en-US" sz="3600" dirty="0">
                <a:solidFill>
                  <a:srgbClr val="0000FF"/>
                </a:solidFill>
              </a:rPr>
              <a:t>Summary for the Cox Model</a:t>
            </a:r>
          </a:p>
        </p:txBody>
      </p:sp>
      <p:sp>
        <p:nvSpPr>
          <p:cNvPr id="3" name="Content Placeholder 2"/>
          <p:cNvSpPr>
            <a:spLocks noGrp="1"/>
          </p:cNvSpPr>
          <p:nvPr>
            <p:ph idx="1"/>
          </p:nvPr>
        </p:nvSpPr>
        <p:spPr>
          <a:xfrm>
            <a:off x="317500" y="1319762"/>
            <a:ext cx="11531599" cy="4578628"/>
          </a:xfrm>
        </p:spPr>
        <p:txBody>
          <a:bodyPr>
            <a:noAutofit/>
          </a:bodyPr>
          <a:lstStyle/>
          <a:p>
            <a:r>
              <a:rPr lang="en-US" sz="1400" dirty="0"/>
              <a:t>Channing UNIX </a:t>
            </a:r>
          </a:p>
          <a:p>
            <a:pPr lvl="1"/>
            <a:r>
              <a:rPr lang="en-US" sz="1200" dirty="0"/>
              <a:t>SAS</a:t>
            </a:r>
          </a:p>
          <a:p>
            <a:pPr lvl="2"/>
            <a:r>
              <a:rPr lang="en-US" sz="1200" dirty="0"/>
              <a:t>The </a:t>
            </a:r>
            <a:r>
              <a:rPr lang="en-US" sz="1200" dirty="0" err="1"/>
              <a:t>agein-ageout</a:t>
            </a:r>
            <a:r>
              <a:rPr lang="en-US" sz="1200" dirty="0"/>
              <a:t> model took 4.5 times as much CUP time as the standard model. </a:t>
            </a:r>
          </a:p>
          <a:p>
            <a:pPr lvl="2"/>
            <a:r>
              <a:rPr lang="en-US" sz="1200" dirty="0"/>
              <a:t>The FAST option vastly reduced the running time of the </a:t>
            </a:r>
            <a:r>
              <a:rPr lang="en-US" sz="1200" dirty="0" err="1"/>
              <a:t>agein-ageout</a:t>
            </a:r>
            <a:r>
              <a:rPr lang="en-US" sz="1200" dirty="0"/>
              <a:t> model by 85% and output the same results. </a:t>
            </a:r>
          </a:p>
          <a:p>
            <a:pPr lvl="1"/>
            <a:r>
              <a:rPr lang="en-US" sz="1200" dirty="0"/>
              <a:t>R</a:t>
            </a:r>
          </a:p>
          <a:p>
            <a:pPr lvl="2"/>
            <a:r>
              <a:rPr lang="en-US" sz="1200" dirty="0"/>
              <a:t>The </a:t>
            </a:r>
            <a:r>
              <a:rPr lang="en-US" sz="1200" dirty="0" err="1"/>
              <a:t>agein-ageout</a:t>
            </a:r>
            <a:r>
              <a:rPr lang="en-US" sz="1200" dirty="0"/>
              <a:t> model took about 30% more CPU time than the standard model.</a:t>
            </a:r>
          </a:p>
          <a:p>
            <a:pPr lvl="1"/>
            <a:r>
              <a:rPr lang="en-US" sz="1200" dirty="0"/>
              <a:t>SAS vs. R </a:t>
            </a:r>
          </a:p>
          <a:p>
            <a:pPr lvl="2"/>
            <a:r>
              <a:rPr lang="en-US" sz="1200" dirty="0"/>
              <a:t>SAS proc </a:t>
            </a:r>
            <a:r>
              <a:rPr lang="en-US" sz="1200" dirty="0" err="1"/>
              <a:t>phreg</a:t>
            </a:r>
            <a:r>
              <a:rPr lang="en-US" sz="1200" dirty="0"/>
              <a:t> took substantially less CPU time than R (</a:t>
            </a:r>
            <a:r>
              <a:rPr lang="en-US" sz="1200" dirty="0" err="1"/>
              <a:t>coxph</a:t>
            </a:r>
            <a:r>
              <a:rPr lang="en-US" sz="1200" dirty="0"/>
              <a:t>) to run the survival model in this comparison.</a:t>
            </a:r>
          </a:p>
          <a:p>
            <a:pPr lvl="2"/>
            <a:r>
              <a:rPr lang="en-US" sz="1200" b="1" dirty="0"/>
              <a:t>The standard model was 7 times faster in SAS than in R.</a:t>
            </a:r>
          </a:p>
          <a:p>
            <a:pPr lvl="2"/>
            <a:r>
              <a:rPr lang="en-US" sz="1200" dirty="0"/>
              <a:t>For the </a:t>
            </a:r>
            <a:r>
              <a:rPr lang="en-US" sz="1200" dirty="0" err="1"/>
              <a:t>agein-ageout</a:t>
            </a:r>
            <a:r>
              <a:rPr lang="en-US" sz="1200" dirty="0"/>
              <a:t> model, SAS took 30% less time than R. With the FAST option, SAS took about 1/10 of the CPU time comparing with R.</a:t>
            </a:r>
          </a:p>
          <a:p>
            <a:r>
              <a:rPr lang="en-US" sz="1400" dirty="0"/>
              <a:t>PC SAS &amp; PC R</a:t>
            </a:r>
          </a:p>
          <a:p>
            <a:pPr lvl="1"/>
            <a:r>
              <a:rPr lang="en-US" sz="1200" dirty="0"/>
              <a:t>SAS took twice as much time as R to run the standard model</a:t>
            </a:r>
          </a:p>
          <a:p>
            <a:r>
              <a:rPr lang="en-US" sz="1400" dirty="0"/>
              <a:t>PC R = UNIX SAS for run-time</a:t>
            </a:r>
          </a:p>
          <a:p>
            <a:r>
              <a:rPr lang="en-US" sz="1400" dirty="0"/>
              <a:t>The reported HRs from SAS and R are nevertheless the same, to two decimal places, as were the partial likelihoods.</a:t>
            </a:r>
          </a:p>
          <a:p>
            <a:pPr lvl="1"/>
            <a:endParaRPr lang="en-US" sz="1400" dirty="0"/>
          </a:p>
        </p:txBody>
      </p:sp>
      <p:sp>
        <p:nvSpPr>
          <p:cNvPr id="5" name="Slide Number Placeholder 4">
            <a:extLst>
              <a:ext uri="{FF2B5EF4-FFF2-40B4-BE49-F238E27FC236}">
                <a16:creationId xmlns:a16="http://schemas.microsoft.com/office/drawing/2014/main" id="{6581D6CD-D558-5549-B576-1FFDF357859E}"/>
              </a:ext>
            </a:extLst>
          </p:cNvPr>
          <p:cNvSpPr>
            <a:spLocks noGrp="1"/>
          </p:cNvSpPr>
          <p:nvPr>
            <p:ph type="sldNum" sz="quarter" idx="12"/>
          </p:nvPr>
        </p:nvSpPr>
        <p:spPr/>
        <p:txBody>
          <a:bodyPr/>
          <a:lstStyle/>
          <a:p>
            <a:fld id="{7EDDBAE6-2C1C-4ED2-AE17-F17983A5D415}" type="slidenum">
              <a:rPr lang="en-US" smtClean="0"/>
              <a:t>17</a:t>
            </a:fld>
            <a:endParaRPr lang="en-US"/>
          </a:p>
        </p:txBody>
      </p:sp>
    </p:spTree>
    <p:extLst>
      <p:ext uri="{BB962C8B-B14F-4D97-AF65-F5344CB8AC3E}">
        <p14:creationId xmlns:p14="http://schemas.microsoft.com/office/powerpoint/2010/main" val="1721703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3"/>
            <a:ext cx="10058400" cy="2450240"/>
          </a:xfrm>
        </p:spPr>
        <p:txBody>
          <a:bodyPr>
            <a:normAutofit/>
          </a:bodyPr>
          <a:lstStyle/>
          <a:p>
            <a:r>
              <a:rPr lang="en-US" sz="3600" dirty="0">
                <a:solidFill>
                  <a:srgbClr val="0000FF"/>
                </a:solidFill>
              </a:rPr>
              <a:t>Comparing the computation time for GEE models by using SAS vs. R</a:t>
            </a:r>
            <a:br>
              <a:rPr lang="en-US" sz="3600" dirty="0">
                <a:solidFill>
                  <a:srgbClr val="0000FF"/>
                </a:solidFill>
              </a:rPr>
            </a:br>
            <a:br>
              <a:rPr lang="en-US" sz="3600" dirty="0">
                <a:solidFill>
                  <a:srgbClr val="0000FF"/>
                </a:solidFill>
              </a:rPr>
            </a:br>
            <a:endParaRPr lang="en-US" sz="3600" dirty="0">
              <a:solidFill>
                <a:srgbClr val="0000FF"/>
              </a:solidFill>
            </a:endParaRPr>
          </a:p>
        </p:txBody>
      </p:sp>
    </p:spTree>
    <p:extLst>
      <p:ext uri="{BB962C8B-B14F-4D97-AF65-F5344CB8AC3E}">
        <p14:creationId xmlns:p14="http://schemas.microsoft.com/office/powerpoint/2010/main" val="204863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0000FF"/>
                </a:solidFill>
              </a:rPr>
              <a:t>Introduction of the data set used in this example</a:t>
            </a:r>
          </a:p>
        </p:txBody>
      </p:sp>
      <p:sp>
        <p:nvSpPr>
          <p:cNvPr id="3" name="Content Placeholder 2"/>
          <p:cNvSpPr>
            <a:spLocks noGrp="1"/>
          </p:cNvSpPr>
          <p:nvPr>
            <p:ph idx="1"/>
          </p:nvPr>
        </p:nvSpPr>
        <p:spPr>
          <a:xfrm>
            <a:off x="1451580" y="2242037"/>
            <a:ext cx="8817836" cy="2971801"/>
          </a:xfrm>
        </p:spPr>
        <p:txBody>
          <a:bodyPr>
            <a:noAutofit/>
          </a:bodyPr>
          <a:lstStyle/>
          <a:p>
            <a:pPr marL="0" lvl="0" indent="0">
              <a:buNone/>
            </a:pPr>
            <a:r>
              <a:rPr lang="en-US" sz="1600" dirty="0"/>
              <a:t>We used data from the </a:t>
            </a:r>
            <a:r>
              <a:rPr lang="en-US" sz="1600" dirty="0" err="1"/>
              <a:t>Familia</a:t>
            </a:r>
            <a:r>
              <a:rPr lang="en-US" sz="1600" dirty="0"/>
              <a:t> </a:t>
            </a:r>
            <a:r>
              <a:rPr lang="en-US" sz="1600" dirty="0" err="1"/>
              <a:t>Salama</a:t>
            </a:r>
            <a:r>
              <a:rPr lang="en-US" sz="1600" dirty="0"/>
              <a:t> study as our working example.</a:t>
            </a:r>
          </a:p>
          <a:p>
            <a:pPr marL="0" lvl="0" indent="0">
              <a:buNone/>
            </a:pPr>
            <a:r>
              <a:rPr lang="en-US" sz="1600" dirty="0"/>
              <a:t>The Familia Salama study was a public health intervention conducted in Dar </a:t>
            </a:r>
            <a:r>
              <a:rPr lang="en-US" sz="1600" dirty="0" err="1"/>
              <a:t>es</a:t>
            </a:r>
            <a:r>
              <a:rPr lang="en-US" sz="1600" dirty="0"/>
              <a:t> Salaam, Tanzania between 2012 and 2014, which aimed to evaluate if an enhanced community health worker program intervention would improve antenatal care (ANC)through education, referrals, and follow-up, comparing to the standard of care. </a:t>
            </a:r>
          </a:p>
          <a:p>
            <a:pPr marL="0" lvl="0" indent="0">
              <a:buNone/>
            </a:pPr>
            <a:r>
              <a:rPr lang="en-US" sz="1200" dirty="0"/>
              <a:t>Ref: Sando D, Geldsetzer P, </a:t>
            </a:r>
            <a:r>
              <a:rPr lang="en-US" sz="1200" dirty="0" err="1"/>
              <a:t>Magesa</a:t>
            </a:r>
            <a:r>
              <a:rPr lang="en-US" sz="1200" dirty="0"/>
              <a:t> L, </a:t>
            </a:r>
            <a:r>
              <a:rPr lang="en-US" sz="1200" dirty="0" err="1"/>
              <a:t>Lema</a:t>
            </a:r>
            <a:r>
              <a:rPr lang="en-US" sz="1200" dirty="0"/>
              <a:t> IA, </a:t>
            </a:r>
            <a:r>
              <a:rPr lang="en-US" sz="1200" dirty="0" err="1"/>
              <a:t>Machumi</a:t>
            </a:r>
            <a:r>
              <a:rPr lang="en-US" sz="1200" dirty="0"/>
              <a:t> L, </a:t>
            </a:r>
            <a:r>
              <a:rPr lang="en-US" sz="1200" dirty="0" err="1"/>
              <a:t>Mwanyika</a:t>
            </a:r>
            <a:r>
              <a:rPr lang="en-US" sz="1200" dirty="0"/>
              <a:t>-Sando M, Li N, Spiegelman D, </a:t>
            </a:r>
            <a:r>
              <a:rPr lang="en-US" sz="1200" dirty="0" err="1"/>
              <a:t>Mungure</a:t>
            </a:r>
            <a:r>
              <a:rPr lang="en-US" sz="1200" dirty="0"/>
              <a:t> E, </a:t>
            </a:r>
            <a:r>
              <a:rPr lang="en-US" sz="1200" dirty="0" err="1"/>
              <a:t>Siril</a:t>
            </a:r>
            <a:r>
              <a:rPr lang="en-US" sz="1200" dirty="0"/>
              <a:t> H, </a:t>
            </a:r>
            <a:r>
              <a:rPr lang="en-US" sz="1200" dirty="0" err="1"/>
              <a:t>Mujinja</a:t>
            </a:r>
            <a:r>
              <a:rPr lang="en-US" sz="1200" dirty="0"/>
              <a:t> P, </a:t>
            </a:r>
            <a:r>
              <a:rPr lang="en-US" sz="1200" dirty="0" err="1"/>
              <a:t>Naburi</a:t>
            </a:r>
            <a:r>
              <a:rPr lang="en-US" sz="1200" dirty="0"/>
              <a:t> H, </a:t>
            </a:r>
            <a:r>
              <a:rPr lang="en-US" sz="1200" dirty="0" err="1"/>
              <a:t>Chalamilla</a:t>
            </a:r>
            <a:r>
              <a:rPr lang="en-US" sz="1200" dirty="0"/>
              <a:t> G, Kilewo C, </a:t>
            </a:r>
            <a:r>
              <a:rPr lang="en-US" sz="1200" dirty="0" err="1"/>
              <a:t>Ekström</a:t>
            </a:r>
            <a:r>
              <a:rPr lang="en-US" sz="1200" dirty="0"/>
              <a:t> AM, Fawzi WW, </a:t>
            </a:r>
            <a:r>
              <a:rPr lang="en-US" sz="1200" dirty="0" err="1"/>
              <a:t>Bärnighausen</a:t>
            </a:r>
            <a:r>
              <a:rPr lang="en-US" sz="1200" dirty="0"/>
              <a:t> TW. Evaluation of a community health worker intervention and the World Health Organization's Option B versus Option A to improve antenatal care and PMTCT outcomes in Dar </a:t>
            </a:r>
            <a:r>
              <a:rPr lang="en-US" sz="1200" dirty="0" err="1"/>
              <a:t>es</a:t>
            </a:r>
            <a:r>
              <a:rPr lang="en-US" sz="1200" dirty="0"/>
              <a:t> Salaam, Tanzania: study protocol for a cluster-randomized controlled health systems implementation trial. Trials. 2014 Sep 15;15:359. </a:t>
            </a:r>
            <a:r>
              <a:rPr lang="en-US" sz="1200" dirty="0" err="1"/>
              <a:t>doi</a:t>
            </a:r>
            <a:r>
              <a:rPr lang="en-US" sz="1200" dirty="0"/>
              <a:t>: 10.1186/1745-6215-15-359. PMID: 25224756; PMCID: PMC4247663.</a:t>
            </a:r>
          </a:p>
        </p:txBody>
      </p:sp>
    </p:spTree>
    <p:extLst>
      <p:ext uri="{BB962C8B-B14F-4D97-AF65-F5344CB8AC3E}">
        <p14:creationId xmlns:p14="http://schemas.microsoft.com/office/powerpoint/2010/main" val="29055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AF59-8D34-4EF1-AEE0-0AAC6F26BD11}"/>
              </a:ext>
            </a:extLst>
          </p:cNvPr>
          <p:cNvSpPr>
            <a:spLocks noGrp="1"/>
          </p:cNvSpPr>
          <p:nvPr>
            <p:ph type="title"/>
          </p:nvPr>
        </p:nvSpPr>
        <p:spPr/>
        <p:txBody>
          <a:bodyPr/>
          <a:lstStyle/>
          <a:p>
            <a:pPr algn="ctr"/>
            <a:r>
              <a:rPr lang="en-US" dirty="0"/>
              <a:t>A crisis: The Tower of Babel of statistical software</a:t>
            </a:r>
          </a:p>
        </p:txBody>
      </p:sp>
      <p:sp>
        <p:nvSpPr>
          <p:cNvPr id="3" name="Content Placeholder 2">
            <a:extLst>
              <a:ext uri="{FF2B5EF4-FFF2-40B4-BE49-F238E27FC236}">
                <a16:creationId xmlns:a16="http://schemas.microsoft.com/office/drawing/2014/main" id="{3C8CC789-678C-428F-AF74-043DB691D825}"/>
              </a:ext>
            </a:extLst>
          </p:cNvPr>
          <p:cNvSpPr>
            <a:spLocks noGrp="1"/>
          </p:cNvSpPr>
          <p:nvPr>
            <p:ph idx="1"/>
          </p:nvPr>
        </p:nvSpPr>
        <p:spPr>
          <a:xfrm>
            <a:off x="486137" y="2171769"/>
            <a:ext cx="6470248" cy="3294576"/>
          </a:xfrm>
        </p:spPr>
        <p:txBody>
          <a:bodyPr>
            <a:normAutofit fontScale="70000" lnSpcReduction="20000"/>
          </a:bodyPr>
          <a:lstStyle/>
          <a:p>
            <a:r>
              <a:rPr lang="en-US" dirty="0"/>
              <a:t>The </a:t>
            </a:r>
            <a:r>
              <a:rPr lang="en-US" b="1" dirty="0"/>
              <a:t>Tower of Babel</a:t>
            </a:r>
            <a:r>
              <a:rPr lang="en-US" dirty="0"/>
              <a:t> (</a:t>
            </a:r>
            <a:r>
              <a:rPr lang="en-US" dirty="0">
                <a:hlinkClick r:id="rId2" tooltip="Hebrew language"/>
              </a:rPr>
              <a:t>Hebrew</a:t>
            </a:r>
            <a:r>
              <a:rPr lang="en-US" dirty="0"/>
              <a:t>: </a:t>
            </a:r>
            <a:r>
              <a:rPr lang="he-IL" dirty="0"/>
              <a:t>מִגְדַּל בָּבֶל‎</a:t>
            </a:r>
            <a:r>
              <a:rPr lang="en-US" dirty="0"/>
              <a:t>) narrative in </a:t>
            </a:r>
            <a:r>
              <a:rPr lang="en-US" dirty="0">
                <a:hlinkClick r:id="rId3" tooltip="Book of Genesis"/>
              </a:rPr>
              <a:t>Genesis</a:t>
            </a:r>
            <a:r>
              <a:rPr lang="en-US" dirty="0"/>
              <a:t> 11:1–9 is an </a:t>
            </a:r>
            <a:r>
              <a:rPr lang="en-US" dirty="0">
                <a:hlinkClick r:id="rId4" tooltip="Origin myth"/>
              </a:rPr>
              <a:t>origin myth</a:t>
            </a:r>
            <a:r>
              <a:rPr lang="en-US" dirty="0"/>
              <a:t> meant to explain why the world's peoples speak different languages</a:t>
            </a:r>
          </a:p>
          <a:p>
            <a:r>
              <a:rPr lang="en-US" dirty="0"/>
              <a:t>According to the story, a united </a:t>
            </a:r>
            <a:r>
              <a:rPr lang="en-US" dirty="0">
                <a:hlinkClick r:id="rId5" tooltip="Human race"/>
              </a:rPr>
              <a:t>humanity</a:t>
            </a:r>
            <a:r>
              <a:rPr lang="en-US" dirty="0"/>
              <a:t> in the generations following the </a:t>
            </a:r>
            <a:r>
              <a:rPr lang="en-US" dirty="0">
                <a:hlinkClick r:id="rId6" tooltip="Genesis flood narrative"/>
              </a:rPr>
              <a:t>Great Flood</a:t>
            </a:r>
            <a:r>
              <a:rPr lang="en-US" dirty="0"/>
              <a:t>, speaking a single language and migrating westward, comes to the land of </a:t>
            </a:r>
            <a:r>
              <a:rPr lang="en-US" dirty="0">
                <a:hlinkClick r:id="rId7" tooltip="Shinar"/>
              </a:rPr>
              <a:t>Shinar</a:t>
            </a:r>
            <a:r>
              <a:rPr lang="en-US" dirty="0"/>
              <a:t> (</a:t>
            </a:r>
            <a:r>
              <a:rPr lang="he-IL" dirty="0"/>
              <a:t>שִׁנְעָר). </a:t>
            </a:r>
            <a:r>
              <a:rPr lang="en-US" dirty="0"/>
              <a:t> There they agree to build a </a:t>
            </a:r>
            <a:r>
              <a:rPr lang="en-US" dirty="0">
                <a:hlinkClick r:id="rId8" tooltip="City"/>
              </a:rPr>
              <a:t>city</a:t>
            </a:r>
            <a:r>
              <a:rPr lang="en-US" dirty="0"/>
              <a:t> and a </a:t>
            </a:r>
            <a:r>
              <a:rPr lang="en-US" dirty="0">
                <a:hlinkClick r:id="rId9" tooltip="Tower"/>
              </a:rPr>
              <a:t>tower</a:t>
            </a:r>
            <a:r>
              <a:rPr lang="en-US" dirty="0"/>
              <a:t> tall enough to reach </a:t>
            </a:r>
            <a:r>
              <a:rPr lang="en-US" dirty="0">
                <a:hlinkClick r:id="rId10" tooltip="Heaven"/>
              </a:rPr>
              <a:t>heaven</a:t>
            </a:r>
            <a:r>
              <a:rPr lang="en-US" dirty="0"/>
              <a:t>. </a:t>
            </a:r>
            <a:r>
              <a:rPr lang="en-US" dirty="0">
                <a:hlinkClick r:id="rId11" tooltip="God"/>
              </a:rPr>
              <a:t>God</a:t>
            </a:r>
            <a:r>
              <a:rPr lang="en-US" dirty="0"/>
              <a:t>, observing their city and tower, confounds their speech so that they can no longer understand each other, and scatters them around the world.</a:t>
            </a:r>
          </a:p>
          <a:p>
            <a:endParaRPr lang="en-US" dirty="0"/>
          </a:p>
          <a:p>
            <a:r>
              <a:rPr lang="en-US" dirty="0"/>
              <a:t>From Wikipedia </a:t>
            </a:r>
            <a:r>
              <a:rPr lang="en-US" dirty="0">
                <a:hlinkClick r:id="rId12"/>
              </a:rPr>
              <a:t>https://en.wikipedia.org/wiki/Tower_of_Babel</a:t>
            </a:r>
            <a:endParaRPr lang="en-US" dirty="0"/>
          </a:p>
          <a:p>
            <a:endParaRPr lang="en-US" dirty="0"/>
          </a:p>
        </p:txBody>
      </p:sp>
      <p:sp>
        <p:nvSpPr>
          <p:cNvPr id="4" name="Slide Number Placeholder 3">
            <a:extLst>
              <a:ext uri="{FF2B5EF4-FFF2-40B4-BE49-F238E27FC236}">
                <a16:creationId xmlns:a16="http://schemas.microsoft.com/office/drawing/2014/main" id="{B4BA29DE-A544-419F-A307-C48689F6AC49}"/>
              </a:ext>
            </a:extLst>
          </p:cNvPr>
          <p:cNvSpPr>
            <a:spLocks noGrp="1"/>
          </p:cNvSpPr>
          <p:nvPr>
            <p:ph type="sldNum" sz="quarter" idx="12"/>
          </p:nvPr>
        </p:nvSpPr>
        <p:spPr/>
        <p:txBody>
          <a:bodyPr/>
          <a:lstStyle/>
          <a:p>
            <a:fld id="{7EDDBAE6-2C1C-4ED2-AE17-F17983A5D415}" type="slidenum">
              <a:rPr lang="en-US" smtClean="0"/>
              <a:t>2</a:t>
            </a:fld>
            <a:endParaRPr lang="en-US"/>
          </a:p>
        </p:txBody>
      </p:sp>
      <p:pic>
        <p:nvPicPr>
          <p:cNvPr id="7" name="Picture 6">
            <a:extLst>
              <a:ext uri="{FF2B5EF4-FFF2-40B4-BE49-F238E27FC236}">
                <a16:creationId xmlns:a16="http://schemas.microsoft.com/office/drawing/2014/main" id="{1BDD2331-E10B-44BE-A664-54CD5A58B892}"/>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7329317" y="1477941"/>
            <a:ext cx="3188208" cy="4487779"/>
          </a:xfrm>
          <a:prstGeom prst="rect">
            <a:avLst/>
          </a:prstGeom>
        </p:spPr>
      </p:pic>
      <p:sp>
        <p:nvSpPr>
          <p:cNvPr id="8" name="TextBox 7">
            <a:extLst>
              <a:ext uri="{FF2B5EF4-FFF2-40B4-BE49-F238E27FC236}">
                <a16:creationId xmlns:a16="http://schemas.microsoft.com/office/drawing/2014/main" id="{A86684AC-3570-4499-9CA0-DFF3EEDE83B2}"/>
              </a:ext>
            </a:extLst>
          </p:cNvPr>
          <p:cNvSpPr txBox="1"/>
          <p:nvPr/>
        </p:nvSpPr>
        <p:spPr>
          <a:xfrm>
            <a:off x="7329317" y="5904677"/>
            <a:ext cx="3188208" cy="369332"/>
          </a:xfrm>
          <a:prstGeom prst="rect">
            <a:avLst/>
          </a:prstGeom>
          <a:noFill/>
        </p:spPr>
        <p:txBody>
          <a:bodyPr wrap="square" rtlCol="0">
            <a:spAutoFit/>
          </a:bodyPr>
          <a:lstStyle/>
          <a:p>
            <a:r>
              <a:rPr lang="en-US" sz="900">
                <a:hlinkClick r:id="rId14" tooltip="https://en.wikipedia.org/wiki/Bedford_Hours"/>
              </a:rPr>
              <a:t>This Photo</a:t>
            </a:r>
            <a:r>
              <a:rPr lang="en-US" sz="900"/>
              <a:t> by Unknown Author is licensed under </a:t>
            </a:r>
            <a:r>
              <a:rPr lang="en-US" sz="900">
                <a:hlinkClick r:id="rId15" tooltip="https://creativecommons.org/licenses/by-sa/3.0/"/>
              </a:rPr>
              <a:t>CC BY-SA</a:t>
            </a:r>
            <a:endParaRPr lang="en-US" sz="900"/>
          </a:p>
        </p:txBody>
      </p:sp>
    </p:spTree>
    <p:extLst>
      <p:ext uri="{BB962C8B-B14F-4D97-AF65-F5344CB8AC3E}">
        <p14:creationId xmlns:p14="http://schemas.microsoft.com/office/powerpoint/2010/main" val="53510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559" y="901234"/>
            <a:ext cx="9603275" cy="751719"/>
          </a:xfrm>
        </p:spPr>
        <p:txBody>
          <a:bodyPr>
            <a:normAutofit/>
          </a:bodyPr>
          <a:lstStyle/>
          <a:p>
            <a:r>
              <a:rPr lang="en-US" sz="3600" dirty="0">
                <a:solidFill>
                  <a:srgbClr val="0000FF"/>
                </a:solidFill>
              </a:rPr>
              <a:t>Data information</a:t>
            </a:r>
          </a:p>
        </p:txBody>
      </p:sp>
      <p:sp>
        <p:nvSpPr>
          <p:cNvPr id="3" name="Content Placeholder 2"/>
          <p:cNvSpPr>
            <a:spLocks noGrp="1"/>
          </p:cNvSpPr>
          <p:nvPr>
            <p:ph idx="1"/>
          </p:nvPr>
        </p:nvSpPr>
        <p:spPr>
          <a:xfrm>
            <a:off x="1371599" y="1529859"/>
            <a:ext cx="9608235" cy="4123593"/>
          </a:xfrm>
        </p:spPr>
        <p:txBody>
          <a:bodyPr>
            <a:noAutofit/>
          </a:bodyPr>
          <a:lstStyle/>
          <a:p>
            <a:pPr>
              <a:spcBef>
                <a:spcPts val="600"/>
              </a:spcBef>
            </a:pPr>
            <a:r>
              <a:rPr lang="en-US" sz="1400" dirty="0"/>
              <a:t>Number of observations (pregnancies): 243,989</a:t>
            </a:r>
          </a:p>
          <a:p>
            <a:pPr>
              <a:spcBef>
                <a:spcPts val="600"/>
              </a:spcBef>
            </a:pPr>
            <a:r>
              <a:rPr lang="en-US" sz="1400" dirty="0"/>
              <a:t>Number of events: 19,686 (4+ ANC visits)</a:t>
            </a:r>
          </a:p>
          <a:p>
            <a:pPr>
              <a:spcBef>
                <a:spcPts val="600"/>
              </a:spcBef>
            </a:pPr>
            <a:r>
              <a:rPr lang="en-US" sz="1400" dirty="0"/>
              <a:t>Number of clusters: 132 (wards)</a:t>
            </a:r>
          </a:p>
          <a:p>
            <a:pPr>
              <a:spcBef>
                <a:spcPts val="600"/>
              </a:spcBef>
            </a:pPr>
            <a:r>
              <a:rPr lang="en-US" sz="1400" dirty="0"/>
              <a:t>Maximum Cluster Size: 13,773,  Minimum Cluster Size: 2</a:t>
            </a:r>
          </a:p>
          <a:p>
            <a:pPr>
              <a:spcBef>
                <a:spcPts val="600"/>
              </a:spcBef>
            </a:pPr>
            <a:r>
              <a:rPr lang="en-US" sz="1400" dirty="0"/>
              <a:t>Working independence covariance matrix</a:t>
            </a:r>
          </a:p>
          <a:p>
            <a:pPr marL="0" indent="0">
              <a:spcBef>
                <a:spcPts val="600"/>
              </a:spcBef>
              <a:buNone/>
            </a:pPr>
            <a:endParaRPr lang="en-US" sz="1100" dirty="0"/>
          </a:p>
          <a:p>
            <a:pPr marL="0" indent="0">
              <a:spcBef>
                <a:spcPts val="600"/>
              </a:spcBef>
              <a:buNone/>
            </a:pPr>
            <a:r>
              <a:rPr lang="en-US" sz="1400" b="1" dirty="0"/>
              <a:t>Response variable: </a:t>
            </a:r>
            <a:endParaRPr lang="en-US" sz="1400" dirty="0"/>
          </a:p>
          <a:p>
            <a:pPr marL="0" indent="0">
              <a:spcBef>
                <a:spcPts val="600"/>
              </a:spcBef>
              <a:buNone/>
            </a:pPr>
            <a:r>
              <a:rPr lang="en-US" sz="1400" dirty="0"/>
              <a:t>visitge4  (1=‘≥4 ANC visits during the same pregnancy’ vs 0= ‘&lt;4 ANC visits during the same pregnancy’)</a:t>
            </a:r>
            <a:endParaRPr lang="en-US" sz="1400" b="1" dirty="0"/>
          </a:p>
          <a:p>
            <a:pPr marL="0" indent="0">
              <a:spcBef>
                <a:spcPts val="600"/>
              </a:spcBef>
              <a:buNone/>
            </a:pPr>
            <a:r>
              <a:rPr lang="en-US" sz="1400" b="1" dirty="0"/>
              <a:t>Main exposure:</a:t>
            </a:r>
            <a:r>
              <a:rPr lang="en-US" sz="1400" dirty="0"/>
              <a:t> </a:t>
            </a:r>
          </a:p>
          <a:p>
            <a:pPr marL="0" indent="0">
              <a:spcBef>
                <a:spcPts val="600"/>
              </a:spcBef>
              <a:buNone/>
            </a:pPr>
            <a:r>
              <a:rPr lang="en-US" sz="1400" dirty="0" err="1"/>
              <a:t>Chw_by_clinic</a:t>
            </a:r>
            <a:r>
              <a:rPr lang="en-US" sz="1400" dirty="0"/>
              <a:t> (1 is for intervention group vs 0 is for control group; the intervention status defined by ward of clinic)</a:t>
            </a:r>
          </a:p>
          <a:p>
            <a:pPr marL="0" indent="0">
              <a:spcBef>
                <a:spcPts val="600"/>
              </a:spcBef>
              <a:buNone/>
            </a:pPr>
            <a:r>
              <a:rPr lang="en-US" sz="1400" b="1" dirty="0"/>
              <a:t>Number of other covariates (5 in total):</a:t>
            </a:r>
            <a:r>
              <a:rPr lang="en-US" sz="1400" dirty="0"/>
              <a:t> </a:t>
            </a:r>
          </a:p>
          <a:p>
            <a:pPr marL="0" indent="0">
              <a:spcBef>
                <a:spcPts val="600"/>
              </a:spcBef>
              <a:buNone/>
            </a:pPr>
            <a:r>
              <a:rPr lang="en-US" sz="1400" dirty="0"/>
              <a:t>Mother’s age, gestation age in weeks, district indicator, and their missing indicators when needed. </a:t>
            </a:r>
          </a:p>
        </p:txBody>
      </p:sp>
    </p:spTree>
    <p:extLst>
      <p:ext uri="{BB962C8B-B14F-4D97-AF65-F5344CB8AC3E}">
        <p14:creationId xmlns:p14="http://schemas.microsoft.com/office/powerpoint/2010/main" val="2600805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a:solidFill>
                  <a:srgbClr val="0000FF"/>
                </a:solidFill>
              </a:rPr>
              <a:t>Some background information for 3 R packages</a:t>
            </a:r>
          </a:p>
        </p:txBody>
      </p:sp>
      <p:sp>
        <p:nvSpPr>
          <p:cNvPr id="4" name="Content Placeholder 3"/>
          <p:cNvSpPr>
            <a:spLocks noGrp="1"/>
          </p:cNvSpPr>
          <p:nvPr>
            <p:ph sz="half" idx="1"/>
          </p:nvPr>
        </p:nvSpPr>
        <p:spPr>
          <a:xfrm>
            <a:off x="1131052" y="2312377"/>
            <a:ext cx="4566363" cy="3147096"/>
          </a:xfrm>
        </p:spPr>
        <p:txBody>
          <a:bodyPr>
            <a:normAutofit fontScale="62500" lnSpcReduction="20000"/>
          </a:bodyPr>
          <a:lstStyle/>
          <a:p>
            <a:r>
              <a:rPr lang="en-US" dirty="0"/>
              <a:t>gee 4.13-19 was updated in 2016-06-29 by Vincent J Carey and Brian Ripley.</a:t>
            </a:r>
          </a:p>
          <a:p>
            <a:endParaRPr lang="en-US" dirty="0"/>
          </a:p>
          <a:p>
            <a:r>
              <a:rPr lang="en-US" dirty="0" err="1"/>
              <a:t>geeM</a:t>
            </a:r>
            <a:r>
              <a:rPr lang="en-US" dirty="0"/>
              <a:t> 0.10.1 was updated in  2018-05-21 by Lee McDaniel, Nick Henderson and Melanie Prague.</a:t>
            </a:r>
          </a:p>
          <a:p>
            <a:endParaRPr lang="en-US" dirty="0"/>
          </a:p>
          <a:p>
            <a:r>
              <a:rPr lang="en-US" dirty="0" err="1"/>
              <a:t>geepack</a:t>
            </a:r>
            <a:r>
              <a:rPr lang="en-US" dirty="0"/>
              <a:t> 1.2-1 was updated in 2016-09-24 by </a:t>
            </a:r>
            <a:r>
              <a:rPr lang="en-US" dirty="0" err="1"/>
              <a:t>Søren</a:t>
            </a:r>
            <a:r>
              <a:rPr lang="en-US" dirty="0"/>
              <a:t> </a:t>
            </a:r>
            <a:r>
              <a:rPr lang="en-US" dirty="0" err="1"/>
              <a:t>Højsgaard</a:t>
            </a:r>
            <a:r>
              <a:rPr lang="en-US" dirty="0"/>
              <a:t>, rich </a:t>
            </a:r>
            <a:r>
              <a:rPr lang="en-US" dirty="0" err="1"/>
              <a:t>Halekoh</a:t>
            </a:r>
            <a:r>
              <a:rPr lang="en-US" dirty="0"/>
              <a:t> and Jun Yan.</a:t>
            </a:r>
          </a:p>
          <a:p>
            <a:endParaRPr lang="en-US" dirty="0"/>
          </a:p>
        </p:txBody>
      </p:sp>
      <p:sp>
        <p:nvSpPr>
          <p:cNvPr id="5" name="Content Placeholder 4"/>
          <p:cNvSpPr>
            <a:spLocks noGrp="1"/>
          </p:cNvSpPr>
          <p:nvPr>
            <p:ph sz="half" idx="2"/>
          </p:nvPr>
        </p:nvSpPr>
        <p:spPr/>
        <p:txBody>
          <a:bodyPr>
            <a:normAutofit fontScale="62500" lnSpcReduction="20000"/>
          </a:bodyPr>
          <a:lstStyle/>
          <a:p>
            <a:pPr marL="0" indent="0">
              <a:buNone/>
            </a:pPr>
            <a:r>
              <a:rPr lang="en-US" b="1" dirty="0"/>
              <a:t>Package gee vs </a:t>
            </a:r>
            <a:r>
              <a:rPr lang="en-US" b="1" dirty="0" err="1"/>
              <a:t>geepack</a:t>
            </a:r>
            <a:r>
              <a:rPr lang="en-US" b="1" dirty="0"/>
              <a:t>:</a:t>
            </a:r>
          </a:p>
          <a:p>
            <a:pPr marL="0" indent="0">
              <a:buNone/>
            </a:pPr>
            <a:r>
              <a:rPr lang="en-US" dirty="0" err="1"/>
              <a:t>geepack</a:t>
            </a:r>
            <a:r>
              <a:rPr lang="en-US" dirty="0"/>
              <a:t> offers an option to identify the order of the observations within the groups (subjects or clusters) for ﬁtting temporal correlation models to the datasets with missing values, which is not possible in gee. In my experience, this is very important when using the UNSTRUCTURED correlation matrix.</a:t>
            </a:r>
          </a:p>
          <a:p>
            <a:pPr marL="0" indent="0">
              <a:buNone/>
            </a:pPr>
            <a:r>
              <a:rPr lang="en-US" dirty="0"/>
              <a:t>In addition to that, it provides an ANOVA method that allows to carry out multivariate Wald test. ( Sarver, Wendy L. Investigating the Relationship Between Nursing Unit Educational Composition, Teamwork and Missed Nursing Care. Diss. Kent State University, 2019.)</a:t>
            </a:r>
          </a:p>
          <a:p>
            <a:endParaRPr lang="en-US" dirty="0"/>
          </a:p>
        </p:txBody>
      </p:sp>
    </p:spTree>
    <p:extLst>
      <p:ext uri="{BB962C8B-B14F-4D97-AF65-F5344CB8AC3E}">
        <p14:creationId xmlns:p14="http://schemas.microsoft.com/office/powerpoint/2010/main" val="404442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dirty="0">
                <a:solidFill>
                  <a:srgbClr val="0000FF"/>
                </a:solidFill>
              </a:rPr>
              <a:t>Some background information for 3 R packages (cont.)</a:t>
            </a:r>
          </a:p>
        </p:txBody>
      </p:sp>
      <p:sp>
        <p:nvSpPr>
          <p:cNvPr id="4" name="Content Placeholder 3"/>
          <p:cNvSpPr>
            <a:spLocks noGrp="1"/>
          </p:cNvSpPr>
          <p:nvPr>
            <p:ph sz="half" idx="1"/>
          </p:nvPr>
        </p:nvSpPr>
        <p:spPr>
          <a:xfrm>
            <a:off x="1129166" y="2165621"/>
            <a:ext cx="4568249" cy="3021841"/>
          </a:xfrm>
        </p:spPr>
        <p:txBody>
          <a:bodyPr>
            <a:normAutofit fontScale="70000" lnSpcReduction="20000"/>
          </a:bodyPr>
          <a:lstStyle/>
          <a:p>
            <a:pPr marL="0" indent="0">
              <a:buNone/>
            </a:pPr>
            <a:r>
              <a:rPr lang="en-US" sz="2100" b="1" dirty="0" err="1"/>
              <a:t>geeM</a:t>
            </a:r>
            <a:r>
              <a:rPr lang="en-US" sz="2100" b="1" dirty="0"/>
              <a:t> vs. gee/</a:t>
            </a:r>
            <a:r>
              <a:rPr lang="en-US" sz="2100" b="1" dirty="0" err="1"/>
              <a:t>geepack</a:t>
            </a:r>
            <a:endParaRPr lang="en-US" sz="2100" b="1" dirty="0"/>
          </a:p>
          <a:p>
            <a:pPr marL="0" indent="0">
              <a:buNone/>
            </a:pPr>
            <a:r>
              <a:rPr lang="en-US" dirty="0"/>
              <a:t>To gain speed, </a:t>
            </a:r>
            <a:r>
              <a:rPr lang="en-US" dirty="0" err="1"/>
              <a:t>geeM</a:t>
            </a:r>
            <a:r>
              <a:rPr lang="en-US" dirty="0"/>
              <a:t> makes use of analytic inverses of the working correlation when possible and a trick to find quick numeric inverses when an analytic inverse is not available. In some cases, the </a:t>
            </a:r>
            <a:r>
              <a:rPr lang="en-US" dirty="0" err="1"/>
              <a:t>geeM</a:t>
            </a:r>
            <a:r>
              <a:rPr lang="en-US" dirty="0"/>
              <a:t> package is faster than gee or </a:t>
            </a:r>
            <a:r>
              <a:rPr lang="en-US" dirty="0" err="1"/>
              <a:t>geepack</a:t>
            </a:r>
            <a:r>
              <a:rPr lang="en-US" dirty="0"/>
              <a:t>. In other cases it is not much slower, with </a:t>
            </a:r>
            <a:r>
              <a:rPr lang="en-US" dirty="0" err="1"/>
              <a:t>geeM</a:t>
            </a:r>
            <a:r>
              <a:rPr lang="en-US" dirty="0"/>
              <a:t> tending to run faster on larger data sets. </a:t>
            </a:r>
          </a:p>
          <a:p>
            <a:pPr marL="0" indent="0">
              <a:buNone/>
            </a:pPr>
            <a:r>
              <a:rPr lang="en-US" sz="1700" dirty="0"/>
              <a:t>(McDaniel, Lee S et al. “Fast Pure R Implementation of GEE: Application of the Matrix Package.” The R journal vol. 5,1 (2013): 181-187.</a:t>
            </a:r>
            <a:r>
              <a:rPr lang="zh-CN" altLang="en-US" sz="1700" dirty="0"/>
              <a:t>）</a:t>
            </a:r>
            <a:endParaRPr lang="en-US" sz="1700" dirty="0"/>
          </a:p>
        </p:txBody>
      </p:sp>
      <p:sp>
        <p:nvSpPr>
          <p:cNvPr id="5" name="Content Placeholder 4"/>
          <p:cNvSpPr>
            <a:spLocks noGrp="1"/>
          </p:cNvSpPr>
          <p:nvPr>
            <p:ph sz="half" idx="2"/>
          </p:nvPr>
        </p:nvSpPr>
        <p:spPr>
          <a:xfrm>
            <a:off x="6095606" y="2171769"/>
            <a:ext cx="4645152" cy="2611246"/>
          </a:xfrm>
        </p:spPr>
        <p:txBody>
          <a:bodyPr>
            <a:normAutofit fontScale="70000" lnSpcReduction="20000"/>
          </a:bodyPr>
          <a:lstStyle/>
          <a:p>
            <a:pPr marL="0" indent="0">
              <a:buNone/>
            </a:pPr>
            <a:r>
              <a:rPr lang="en-US" b="1" dirty="0"/>
              <a:t>Summaries:</a:t>
            </a:r>
          </a:p>
          <a:p>
            <a:pPr marL="0" indent="0">
              <a:buNone/>
            </a:pPr>
            <a:r>
              <a:rPr lang="en-US" dirty="0"/>
              <a:t>So that might be the reason why the CPU time is </a:t>
            </a:r>
            <a:r>
              <a:rPr lang="en-US" dirty="0" err="1"/>
              <a:t>geeM</a:t>
            </a:r>
            <a:r>
              <a:rPr lang="en-US" dirty="0"/>
              <a:t>&lt;gee&lt;</a:t>
            </a:r>
            <a:r>
              <a:rPr lang="en-US" dirty="0" err="1"/>
              <a:t>geepack</a:t>
            </a:r>
            <a:r>
              <a:rPr lang="en-US" dirty="0"/>
              <a:t> because the </a:t>
            </a:r>
            <a:r>
              <a:rPr lang="en-US" dirty="0" err="1"/>
              <a:t>geepack</a:t>
            </a:r>
            <a:r>
              <a:rPr lang="en-US" dirty="0"/>
              <a:t> calculates more things for realizing more functions like ANOVA method that allows to carry out multivariate Wald test and an option for ﬁtting temporal correlation models to the datasets with missing values and </a:t>
            </a:r>
            <a:r>
              <a:rPr lang="en-US" dirty="0" err="1"/>
              <a:t>geeM</a:t>
            </a:r>
            <a:r>
              <a:rPr lang="en-US" dirty="0"/>
              <a:t> would be faster when it is applicable.</a:t>
            </a:r>
          </a:p>
          <a:p>
            <a:endParaRPr lang="en-US" dirty="0"/>
          </a:p>
        </p:txBody>
      </p:sp>
    </p:spTree>
    <p:extLst>
      <p:ext uri="{BB962C8B-B14F-4D97-AF65-F5344CB8AC3E}">
        <p14:creationId xmlns:p14="http://schemas.microsoft.com/office/powerpoint/2010/main" val="363458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670" y="826325"/>
            <a:ext cx="9603275" cy="453447"/>
          </a:xfrm>
        </p:spPr>
        <p:txBody>
          <a:bodyPr>
            <a:normAutofit fontScale="90000"/>
          </a:bodyPr>
          <a:lstStyle/>
          <a:p>
            <a:r>
              <a:rPr lang="en-US" dirty="0"/>
              <a:t>Results – Performance of all 3 R GEE packages was unacceptable;  SAS GENMOD performed great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64018535"/>
              </p:ext>
            </p:extLst>
          </p:nvPr>
        </p:nvGraphicFramePr>
        <p:xfrm>
          <a:off x="1580663" y="1705610"/>
          <a:ext cx="8273564" cy="3192779"/>
        </p:xfrm>
        <a:graphic>
          <a:graphicData uri="http://schemas.openxmlformats.org/drawingml/2006/table">
            <a:tbl>
              <a:tblPr firstRow="1" firstCol="1" bandRow="1">
                <a:tableStyleId>{D7AC3CCA-C797-4891-BE02-D94E43425B78}</a:tableStyleId>
              </a:tblPr>
              <a:tblGrid>
                <a:gridCol w="1879897">
                  <a:extLst>
                    <a:ext uri="{9D8B030D-6E8A-4147-A177-3AD203B41FA5}">
                      <a16:colId xmlns:a16="http://schemas.microsoft.com/office/drawing/2014/main" val="863207598"/>
                    </a:ext>
                  </a:extLst>
                </a:gridCol>
                <a:gridCol w="1622955">
                  <a:extLst>
                    <a:ext uri="{9D8B030D-6E8A-4147-A177-3AD203B41FA5}">
                      <a16:colId xmlns:a16="http://schemas.microsoft.com/office/drawing/2014/main" val="2666011741"/>
                    </a:ext>
                  </a:extLst>
                </a:gridCol>
                <a:gridCol w="1378206">
                  <a:extLst>
                    <a:ext uri="{9D8B030D-6E8A-4147-A177-3AD203B41FA5}">
                      <a16:colId xmlns:a16="http://schemas.microsoft.com/office/drawing/2014/main" val="3158493421"/>
                    </a:ext>
                  </a:extLst>
                </a:gridCol>
                <a:gridCol w="1590238">
                  <a:extLst>
                    <a:ext uri="{9D8B030D-6E8A-4147-A177-3AD203B41FA5}">
                      <a16:colId xmlns:a16="http://schemas.microsoft.com/office/drawing/2014/main" val="3739390617"/>
                    </a:ext>
                  </a:extLst>
                </a:gridCol>
                <a:gridCol w="1802268">
                  <a:extLst>
                    <a:ext uri="{9D8B030D-6E8A-4147-A177-3AD203B41FA5}">
                      <a16:colId xmlns:a16="http://schemas.microsoft.com/office/drawing/2014/main" val="3621579788"/>
                    </a:ext>
                  </a:extLst>
                </a:gridCol>
              </a:tblGrid>
              <a:tr h="290754">
                <a:tc>
                  <a:txBody>
                    <a:bodyPr/>
                    <a:lstStyle/>
                    <a:p>
                      <a:pPr marL="0" marR="0">
                        <a:spcBef>
                          <a:spcPts val="0"/>
                        </a:spcBef>
                        <a:spcAft>
                          <a:spcPts val="0"/>
                        </a:spcAft>
                      </a:pPr>
                      <a:r>
                        <a:rPr lang="en-US" sz="1100" dirty="0">
                          <a:effectLst/>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dirty="0">
                          <a:effectLst/>
                        </a:rPr>
                        <a:t>SAS</a:t>
                      </a:r>
                      <a:r>
                        <a:rPr lang="en-US" sz="1100" baseline="30000" dirty="0">
                          <a:effectLst/>
                        </a:rPr>
                        <a:t>f1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gridSpan="3">
                  <a:txBody>
                    <a:bodyPr/>
                    <a:lstStyle/>
                    <a:p>
                      <a:pPr marL="0" marR="0" algn="ctr">
                        <a:spcBef>
                          <a:spcPts val="0"/>
                        </a:spcBef>
                        <a:spcAft>
                          <a:spcPts val="0"/>
                        </a:spcAft>
                      </a:pPr>
                      <a:r>
                        <a:rPr lang="en-US" sz="1100" dirty="0">
                          <a:effectLst/>
                        </a:rPr>
                        <a:t>R</a:t>
                      </a:r>
                      <a:r>
                        <a:rPr lang="en-US" sz="1100" baseline="30000" dirty="0">
                          <a:effectLst/>
                        </a:rPr>
                        <a:t>f1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5570255"/>
                  </a:ext>
                </a:extLst>
              </a:tr>
              <a:tr h="301158">
                <a:tc>
                  <a:txBody>
                    <a:bodyPr/>
                    <a:lstStyle/>
                    <a:p>
                      <a:pPr marL="0" marR="0">
                        <a:spcBef>
                          <a:spcPts val="0"/>
                        </a:spcBef>
                        <a:spcAft>
                          <a:spcPts val="0"/>
                        </a:spcAft>
                      </a:pPr>
                      <a:r>
                        <a:rPr lang="en-US" sz="1100">
                          <a:effectLst/>
                        </a:rPr>
                        <a:t>Software version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a:effectLst/>
                        </a:rPr>
                        <a:t>9.4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gridSpan="3">
                  <a:txBody>
                    <a:bodyPr/>
                    <a:lstStyle/>
                    <a:p>
                      <a:pPr marL="0" marR="0" algn="ctr">
                        <a:spcBef>
                          <a:spcPts val="0"/>
                        </a:spcBef>
                        <a:spcAft>
                          <a:spcPts val="0"/>
                        </a:spcAft>
                      </a:pPr>
                      <a:r>
                        <a:rPr lang="en-US" sz="1100" dirty="0">
                          <a:effectLst/>
                        </a:rPr>
                        <a:t>3.6.0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46744723"/>
                  </a:ext>
                </a:extLst>
              </a:tr>
              <a:tr h="319579">
                <a:tc>
                  <a:txBody>
                    <a:bodyPr/>
                    <a:lstStyle/>
                    <a:p>
                      <a:pPr marL="0" marR="0">
                        <a:spcBef>
                          <a:spcPts val="0"/>
                        </a:spcBef>
                        <a:spcAft>
                          <a:spcPts val="0"/>
                        </a:spcAft>
                      </a:pPr>
                      <a:r>
                        <a:rPr lang="en-US" sz="1100" dirty="0">
                          <a:effectLst/>
                        </a:rPr>
                        <a:t>Procedure/Package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spcBef>
                          <a:spcPts val="0"/>
                        </a:spcBef>
                        <a:spcAft>
                          <a:spcPts val="0"/>
                        </a:spcAft>
                      </a:pPr>
                      <a:r>
                        <a:rPr lang="en-US" sz="1100" b="1" dirty="0">
                          <a:effectLst/>
                        </a:rPr>
                        <a:t>GENMOD procedure </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spcBef>
                          <a:spcPts val="0"/>
                        </a:spcBef>
                        <a:spcAft>
                          <a:spcPts val="0"/>
                        </a:spcAft>
                      </a:pPr>
                      <a:r>
                        <a:rPr lang="en-US" sz="1100" b="1" dirty="0">
                          <a:effectLst/>
                        </a:rPr>
                        <a:t>gee package</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spcBef>
                          <a:spcPts val="0"/>
                        </a:spcBef>
                        <a:spcAft>
                          <a:spcPts val="0"/>
                        </a:spcAft>
                      </a:pPr>
                      <a:r>
                        <a:rPr lang="en-US" sz="1100" b="1" dirty="0" err="1">
                          <a:effectLst/>
                        </a:rPr>
                        <a:t>geeM</a:t>
                      </a:r>
                      <a:r>
                        <a:rPr lang="en-US" sz="1100" b="1" dirty="0">
                          <a:effectLst/>
                        </a:rPr>
                        <a:t> package</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spcBef>
                          <a:spcPts val="0"/>
                        </a:spcBef>
                        <a:spcAft>
                          <a:spcPts val="0"/>
                        </a:spcAft>
                      </a:pPr>
                      <a:r>
                        <a:rPr lang="en-US" sz="1100" b="1" dirty="0" err="1">
                          <a:effectLst/>
                        </a:rPr>
                        <a:t>geepack</a:t>
                      </a:r>
                      <a:r>
                        <a:rPr lang="en-US" sz="1100" b="1" dirty="0">
                          <a:effectLst/>
                        </a:rPr>
                        <a:t> package</a:t>
                      </a:r>
                      <a:endPar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extLst>
                  <a:ext uri="{0D108BD9-81ED-4DB2-BD59-A6C34878D82A}">
                    <a16:rowId xmlns:a16="http://schemas.microsoft.com/office/drawing/2014/main" val="3870664394"/>
                  </a:ext>
                </a:extLst>
              </a:tr>
              <a:tr h="460108">
                <a:tc gridSpan="5">
                  <a:txBody>
                    <a:bodyPr/>
                    <a:lstStyle/>
                    <a:p>
                      <a:pPr marL="0" marR="0">
                        <a:spcBef>
                          <a:spcPts val="0"/>
                        </a:spcBef>
                        <a:spcAft>
                          <a:spcPts val="0"/>
                        </a:spcAft>
                      </a:pPr>
                      <a:r>
                        <a:rPr lang="en-US" sz="1100" b="0" dirty="0">
                          <a:effectLst/>
                        </a:rPr>
                        <a:t>Using whole data set :</a:t>
                      </a:r>
                    </a:p>
                    <a:p>
                      <a:pPr marL="0" marR="0">
                        <a:spcBef>
                          <a:spcPts val="0"/>
                        </a:spcBef>
                        <a:spcAft>
                          <a:spcPts val="0"/>
                        </a:spcAft>
                      </a:pPr>
                      <a:r>
                        <a:rPr lang="en-US" sz="1100" b="0" dirty="0">
                          <a:effectLst/>
                        </a:rPr>
                        <a:t>Total observations: 243,989, total clusters: 132, max cluster size=13,773</a:t>
                      </a:r>
                    </a:p>
                  </a:txBody>
                  <a:tcPr marL="59541" marR="5954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69583168"/>
                  </a:ext>
                </a:extLst>
              </a:tr>
              <a:tr h="269358">
                <a:tc>
                  <a:txBody>
                    <a:bodyPr/>
                    <a:lstStyle/>
                    <a:p>
                      <a:pPr marL="0" marR="0">
                        <a:spcBef>
                          <a:spcPts val="0"/>
                        </a:spcBef>
                        <a:spcAft>
                          <a:spcPts val="0"/>
                        </a:spcAft>
                      </a:pPr>
                      <a:r>
                        <a:rPr lang="en-US" sz="1100" b="0" dirty="0">
                          <a:effectLst/>
                        </a:rPr>
                        <a:t>Average CPU time</a:t>
                      </a:r>
                      <a:r>
                        <a:rPr lang="en-US" sz="1100" b="0" baseline="30000" dirty="0">
                          <a:effectLst/>
                        </a:rPr>
                        <a:t>f3</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a:effectLst/>
                        </a:rPr>
                        <a:t>2.51 seconds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a:effectLst/>
                        </a:rPr>
                        <a:t>4043.65 seconds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a:effectLst/>
                        </a:rPr>
                        <a:t>n/a</a:t>
                      </a:r>
                      <a:r>
                        <a:rPr lang="en-US" sz="1100" baseline="30000">
                          <a:effectLst/>
                        </a:rPr>
                        <a:t>f2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dirty="0">
                          <a:effectLst/>
                        </a:rPr>
                        <a:t>n/a</a:t>
                      </a:r>
                      <a:r>
                        <a:rPr lang="en-US" sz="1100" baseline="30000" dirty="0">
                          <a:effectLst/>
                        </a:rPr>
                        <a:t>f2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extLst>
                  <a:ext uri="{0D108BD9-81ED-4DB2-BD59-A6C34878D82A}">
                    <a16:rowId xmlns:a16="http://schemas.microsoft.com/office/drawing/2014/main" val="1618557505"/>
                  </a:ext>
                </a:extLst>
              </a:tr>
              <a:tr h="495573">
                <a:tc gridSpan="5">
                  <a:txBody>
                    <a:bodyPr/>
                    <a:lstStyle/>
                    <a:p>
                      <a:pPr marL="0" marR="0">
                        <a:spcBef>
                          <a:spcPts val="0"/>
                        </a:spcBef>
                        <a:spcAft>
                          <a:spcPts val="0"/>
                        </a:spcAft>
                      </a:pPr>
                      <a:r>
                        <a:rPr lang="en-US" sz="1100" b="0" dirty="0">
                          <a:effectLst/>
                        </a:rPr>
                        <a:t>Using half of the data set</a:t>
                      </a:r>
                    </a:p>
                    <a:p>
                      <a:pPr marL="0" marR="0">
                        <a:spcBef>
                          <a:spcPts val="0"/>
                        </a:spcBef>
                        <a:spcAft>
                          <a:spcPts val="0"/>
                        </a:spcAft>
                      </a:pPr>
                      <a:r>
                        <a:rPr lang="en-US" sz="1100" b="0" dirty="0">
                          <a:effectLst/>
                        </a:rPr>
                        <a:t>Total observations: 123,667, total clusters: 74, max cluster size=9,710 </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0963364"/>
                  </a:ext>
                </a:extLst>
              </a:tr>
              <a:tr h="284034">
                <a:tc>
                  <a:txBody>
                    <a:bodyPr/>
                    <a:lstStyle/>
                    <a:p>
                      <a:pPr marL="0" marR="0">
                        <a:spcBef>
                          <a:spcPts val="0"/>
                        </a:spcBef>
                        <a:spcAft>
                          <a:spcPts val="0"/>
                        </a:spcAft>
                      </a:pPr>
                      <a:r>
                        <a:rPr lang="en-US" sz="1100" b="0" dirty="0">
                          <a:effectLst/>
                        </a:rPr>
                        <a:t>Average CPU time</a:t>
                      </a:r>
                      <a:r>
                        <a:rPr lang="en-US" sz="1100" b="0" baseline="30000" dirty="0">
                          <a:effectLst/>
                        </a:rPr>
                        <a:t> f3</a:t>
                      </a:r>
                      <a:r>
                        <a:rPr lang="en-US" sz="1100" b="0" dirty="0">
                          <a:effectLst/>
                        </a:rPr>
                        <a:t> </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a:effectLst/>
                        </a:rPr>
                        <a:t>1.31 seconds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a:effectLst/>
                        </a:rPr>
                        <a:t>1400.55 seconds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a:effectLst/>
                        </a:rPr>
                        <a:t>n/a</a:t>
                      </a:r>
                      <a:r>
                        <a:rPr lang="en-US" sz="1100" baseline="30000">
                          <a:effectLst/>
                        </a:rPr>
                        <a:t>f2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dirty="0">
                          <a:effectLst/>
                        </a:rPr>
                        <a:t>n/a</a:t>
                      </a:r>
                      <a:r>
                        <a:rPr lang="en-US" sz="1100" baseline="30000" dirty="0">
                          <a:effectLst/>
                        </a:rPr>
                        <a:t>f2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extLst>
                  <a:ext uri="{0D108BD9-81ED-4DB2-BD59-A6C34878D82A}">
                    <a16:rowId xmlns:a16="http://schemas.microsoft.com/office/drawing/2014/main" val="554260526"/>
                  </a:ext>
                </a:extLst>
              </a:tr>
              <a:tr h="436935">
                <a:tc gridSpan="5">
                  <a:txBody>
                    <a:bodyPr/>
                    <a:lstStyle/>
                    <a:p>
                      <a:pPr marL="0" marR="0">
                        <a:spcBef>
                          <a:spcPts val="0"/>
                        </a:spcBef>
                        <a:spcAft>
                          <a:spcPts val="0"/>
                        </a:spcAft>
                      </a:pPr>
                      <a:r>
                        <a:rPr lang="en-US" sz="1100" b="0" dirty="0">
                          <a:effectLst/>
                        </a:rPr>
                        <a:t>Using 1/8 of the data set</a:t>
                      </a:r>
                    </a:p>
                    <a:p>
                      <a:pPr marL="0" marR="0">
                        <a:spcBef>
                          <a:spcPts val="0"/>
                        </a:spcBef>
                        <a:spcAft>
                          <a:spcPts val="0"/>
                        </a:spcAft>
                      </a:pPr>
                      <a:r>
                        <a:rPr lang="en-US" sz="1100" b="0" dirty="0">
                          <a:effectLst/>
                        </a:rPr>
                        <a:t>Total observations: 35,143, total clusters: 24, max cluster size=9,318 </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54698864"/>
                  </a:ext>
                </a:extLst>
              </a:tr>
              <a:tr h="298938">
                <a:tc>
                  <a:txBody>
                    <a:bodyPr/>
                    <a:lstStyle/>
                    <a:p>
                      <a:pPr marL="0" marR="0">
                        <a:spcBef>
                          <a:spcPts val="0"/>
                        </a:spcBef>
                        <a:spcAft>
                          <a:spcPts val="0"/>
                        </a:spcAft>
                      </a:pPr>
                      <a:r>
                        <a:rPr lang="en-US" sz="1100" b="0" dirty="0">
                          <a:effectLst/>
                        </a:rPr>
                        <a:t>Average CPU time</a:t>
                      </a:r>
                      <a:r>
                        <a:rPr lang="en-US" sz="1100" b="0" baseline="30000" dirty="0">
                          <a:effectLst/>
                        </a:rPr>
                        <a:t> f3</a:t>
                      </a:r>
                      <a:endParaRPr lang="en-US" sz="11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a:effectLst/>
                        </a:rPr>
                        <a:t>0.42 seconds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dirty="0">
                          <a:effectLst/>
                        </a:rPr>
                        <a:t>1236.00 seconds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a:effectLst/>
                        </a:rPr>
                        <a:t>478.57 seconds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tc>
                  <a:txBody>
                    <a:bodyPr/>
                    <a:lstStyle/>
                    <a:p>
                      <a:pPr marL="0" marR="0" algn="ctr">
                        <a:spcBef>
                          <a:spcPts val="0"/>
                        </a:spcBef>
                        <a:spcAft>
                          <a:spcPts val="0"/>
                        </a:spcAft>
                      </a:pPr>
                      <a:r>
                        <a:rPr lang="en-US" sz="1100" dirty="0">
                          <a:effectLst/>
                        </a:rPr>
                        <a:t>62298.88 seconds (17.3 hours)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9541" marR="59541" marT="0" marB="0" anchor="ctr"/>
                </a:tc>
                <a:extLst>
                  <a:ext uri="{0D108BD9-81ED-4DB2-BD59-A6C34878D82A}">
                    <a16:rowId xmlns:a16="http://schemas.microsoft.com/office/drawing/2014/main" val="92142650"/>
                  </a:ext>
                </a:extLst>
              </a:tr>
            </a:tbl>
          </a:graphicData>
        </a:graphic>
      </p:graphicFrame>
      <p:sp>
        <p:nvSpPr>
          <p:cNvPr id="6" name="Rectangle 5"/>
          <p:cNvSpPr/>
          <p:nvPr/>
        </p:nvSpPr>
        <p:spPr>
          <a:xfrm>
            <a:off x="215900" y="4898389"/>
            <a:ext cx="11798299" cy="1075807"/>
          </a:xfrm>
          <a:prstGeom prst="rect">
            <a:avLst/>
          </a:prstGeom>
        </p:spPr>
        <p:txBody>
          <a:bodyPr wrap="square">
            <a:spAutoFit/>
          </a:bodyPr>
          <a:lstStyle/>
          <a:p>
            <a:pPr>
              <a:lnSpc>
                <a:spcPct val="150000"/>
              </a:lnSpc>
            </a:pPr>
            <a:r>
              <a:rPr lang="en-US" sz="1100" baseline="30000" dirty="0">
                <a:solidFill>
                  <a:schemeClr val="tx1">
                    <a:lumMod val="95000"/>
                    <a:lumOff val="5000"/>
                  </a:schemeClr>
                </a:solidFill>
              </a:rPr>
              <a:t>f1</a:t>
            </a:r>
            <a:r>
              <a:rPr lang="en-US" sz="1100" dirty="0">
                <a:solidFill>
                  <a:schemeClr val="tx1">
                    <a:lumMod val="95000"/>
                    <a:lumOff val="5000"/>
                  </a:schemeClr>
                </a:solidFill>
              </a:rPr>
              <a:t> We used hostname=homburg06 as the test servers, and each program submitted twice on the same server, using Unix-Batch mode </a:t>
            </a:r>
          </a:p>
          <a:p>
            <a:pPr>
              <a:lnSpc>
                <a:spcPct val="150000"/>
              </a:lnSpc>
            </a:pPr>
            <a:r>
              <a:rPr lang="en-US" sz="1100" baseline="30000" dirty="0">
                <a:solidFill>
                  <a:schemeClr val="tx1">
                    <a:lumMod val="95000"/>
                    <a:lumOff val="5000"/>
                  </a:schemeClr>
                </a:solidFill>
              </a:rPr>
              <a:t>f2</a:t>
            </a:r>
            <a:r>
              <a:rPr lang="en-US" sz="1100" dirty="0">
                <a:solidFill>
                  <a:schemeClr val="tx1">
                    <a:lumMod val="95000"/>
                    <a:lumOff val="5000"/>
                  </a:schemeClr>
                </a:solidFill>
              </a:rPr>
              <a:t> Each program was submitted with </a:t>
            </a:r>
            <a:r>
              <a:rPr lang="en-US" sz="1100" dirty="0" err="1">
                <a:solidFill>
                  <a:schemeClr val="tx1">
                    <a:lumMod val="95000"/>
                    <a:lumOff val="5000"/>
                  </a:schemeClr>
                </a:solidFill>
              </a:rPr>
              <a:t>memsize</a:t>
            </a:r>
            <a:r>
              <a:rPr lang="en-US" sz="1100" dirty="0">
                <a:solidFill>
                  <a:schemeClr val="tx1">
                    <a:lumMod val="95000"/>
                    <a:lumOff val="5000"/>
                  </a:schemeClr>
                </a:solidFill>
              </a:rPr>
              <a:t>=9000M, </a:t>
            </a:r>
            <a:r>
              <a:rPr lang="en-US" sz="1100" dirty="0" err="1">
                <a:solidFill>
                  <a:schemeClr val="tx1">
                    <a:lumMod val="95000"/>
                    <a:lumOff val="5000"/>
                  </a:schemeClr>
                </a:solidFill>
              </a:rPr>
              <a:t>disksize</a:t>
            </a:r>
            <a:r>
              <a:rPr lang="en-US" sz="1100" dirty="0">
                <a:solidFill>
                  <a:schemeClr val="tx1">
                    <a:lumMod val="95000"/>
                    <a:lumOff val="5000"/>
                  </a:schemeClr>
                </a:solidFill>
              </a:rPr>
              <a:t>=100G </a:t>
            </a:r>
          </a:p>
          <a:p>
            <a:pPr>
              <a:lnSpc>
                <a:spcPct val="150000"/>
              </a:lnSpc>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US" sz="1100" baseline="30000" dirty="0">
                <a:solidFill>
                  <a:schemeClr val="tx1">
                    <a:lumMod val="95000"/>
                    <a:lumOff val="5000"/>
                  </a:schemeClr>
                </a:solidFill>
              </a:rPr>
              <a:t>f3</a:t>
            </a:r>
            <a:r>
              <a:rPr lang="en-US" sz="1100" dirty="0">
                <a:solidFill>
                  <a:schemeClr val="tx1">
                    <a:lumMod val="95000"/>
                    <a:lumOff val="5000"/>
                  </a:schemeClr>
                </a:solidFill>
              </a:rPr>
              <a:t> Average CPU time here only includes time for running the </a:t>
            </a:r>
            <a:r>
              <a:rPr lang="en-US" sz="1100" dirty="0" err="1">
                <a:solidFill>
                  <a:schemeClr val="tx1">
                    <a:lumMod val="95000"/>
                    <a:lumOff val="5000"/>
                  </a:schemeClr>
                </a:solidFill>
              </a:rPr>
              <a:t>proc</a:t>
            </a:r>
            <a:r>
              <a:rPr lang="en-US" sz="1100" dirty="0">
                <a:solidFill>
                  <a:schemeClr val="tx1">
                    <a:lumMod val="95000"/>
                    <a:lumOff val="5000"/>
                  </a:schemeClr>
                </a:solidFill>
              </a:rPr>
              <a:t> GENMOD in SAS or gee/</a:t>
            </a:r>
            <a:r>
              <a:rPr lang="en-US" sz="1100" dirty="0" err="1">
                <a:solidFill>
                  <a:schemeClr val="tx1">
                    <a:lumMod val="95000"/>
                    <a:lumOff val="5000"/>
                  </a:schemeClr>
                </a:solidFill>
              </a:rPr>
              <a:t>geeM</a:t>
            </a:r>
            <a:r>
              <a:rPr lang="en-US" sz="1100" dirty="0">
                <a:solidFill>
                  <a:schemeClr val="tx1">
                    <a:lumMod val="95000"/>
                    <a:lumOff val="5000"/>
                  </a:schemeClr>
                </a:solidFill>
              </a:rPr>
              <a:t>/</a:t>
            </a:r>
            <a:r>
              <a:rPr lang="en-US" sz="1100" dirty="0" err="1">
                <a:solidFill>
                  <a:schemeClr val="tx1">
                    <a:lumMod val="95000"/>
                    <a:lumOff val="5000"/>
                  </a:schemeClr>
                </a:solidFill>
              </a:rPr>
              <a:t>geepack</a:t>
            </a:r>
            <a:r>
              <a:rPr lang="en-US" sz="1100" dirty="0">
                <a:solidFill>
                  <a:schemeClr val="tx1">
                    <a:lumMod val="95000"/>
                    <a:lumOff val="5000"/>
                  </a:schemeClr>
                </a:solidFill>
              </a:rPr>
              <a:t> package in R, excluding CPU time for reading data and outputting results</a:t>
            </a:r>
          </a:p>
        </p:txBody>
      </p:sp>
    </p:spTree>
    <p:extLst>
      <p:ext uri="{BB962C8B-B14F-4D97-AF65-F5344CB8AC3E}">
        <p14:creationId xmlns:p14="http://schemas.microsoft.com/office/powerpoint/2010/main" val="218350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550543"/>
          </a:xfrm>
        </p:spPr>
        <p:txBody>
          <a:bodyPr>
            <a:normAutofit fontScale="90000"/>
          </a:bodyPr>
          <a:lstStyle/>
          <a:p>
            <a:r>
              <a:rPr lang="en-US" b="1" dirty="0"/>
              <a:t>Model estimates (using whole data set) – the same</a:t>
            </a:r>
            <a:endParaRPr lang="en-US" dirty="0"/>
          </a:p>
        </p:txBody>
      </p:sp>
      <p:sp>
        <p:nvSpPr>
          <p:cNvPr id="9" name="Text Placeholder 8"/>
          <p:cNvSpPr>
            <a:spLocks noGrp="1"/>
          </p:cNvSpPr>
          <p:nvPr>
            <p:ph type="body" idx="1"/>
          </p:nvPr>
        </p:nvSpPr>
        <p:spPr>
          <a:xfrm>
            <a:off x="1129166" y="1600367"/>
            <a:ext cx="4645152" cy="641671"/>
          </a:xfrm>
        </p:spPr>
        <p:txBody>
          <a:bodyPr>
            <a:normAutofit fontScale="77500" lnSpcReduction="20000"/>
          </a:bodyPr>
          <a:lstStyle/>
          <a:p>
            <a:r>
              <a:rPr lang="en-US" dirty="0"/>
              <a:t>From SAS GENMOD procedure</a:t>
            </a:r>
          </a:p>
        </p:txBody>
      </p:sp>
      <p:sp>
        <p:nvSpPr>
          <p:cNvPr id="10" name="Text Placeholder 9"/>
          <p:cNvSpPr>
            <a:spLocks noGrp="1"/>
          </p:cNvSpPr>
          <p:nvPr>
            <p:ph type="body" sz="quarter" idx="3"/>
          </p:nvPr>
        </p:nvSpPr>
        <p:spPr>
          <a:xfrm>
            <a:off x="6094337" y="1696955"/>
            <a:ext cx="4642490" cy="580419"/>
          </a:xfrm>
        </p:spPr>
        <p:txBody>
          <a:bodyPr/>
          <a:lstStyle/>
          <a:p>
            <a:r>
              <a:rPr lang="en-US" dirty="0"/>
              <a:t>From R gee package</a:t>
            </a:r>
          </a:p>
        </p:txBody>
      </p:sp>
      <p:pic>
        <p:nvPicPr>
          <p:cNvPr id="7" name="Content Placeholder 6"/>
          <p:cNvPicPr>
            <a:picLocks noGrp="1" noChangeAspect="1"/>
          </p:cNvPicPr>
          <p:nvPr>
            <p:ph sz="half" idx="4294967295"/>
          </p:nvPr>
        </p:nvPicPr>
        <p:blipFill rotWithShape="1">
          <a:blip r:embed="rId2"/>
          <a:srcRect t="5333" b="8527"/>
          <a:stretch/>
        </p:blipFill>
        <p:spPr>
          <a:xfrm>
            <a:off x="973960" y="2690446"/>
            <a:ext cx="4800231" cy="1846385"/>
          </a:xfrm>
          <a:prstGeom prst="rect">
            <a:avLst/>
          </a:prstGeom>
        </p:spPr>
      </p:pic>
      <p:sp>
        <p:nvSpPr>
          <p:cNvPr id="4" name="Rectangle 3"/>
          <p:cNvSpPr/>
          <p:nvPr/>
        </p:nvSpPr>
        <p:spPr>
          <a:xfrm>
            <a:off x="4945685" y="3244334"/>
            <a:ext cx="184731" cy="369332"/>
          </a:xfrm>
          <a:prstGeom prst="rect">
            <a:avLst/>
          </a:prstGeom>
        </p:spPr>
        <p:txBody>
          <a:bodyPr wrap="none">
            <a:spAutoFit/>
          </a:bodyPr>
          <a:lstStyle/>
          <a:p>
            <a:endParaRPr lang="en-US" dirty="0"/>
          </a:p>
        </p:txBody>
      </p:sp>
      <p:pic>
        <p:nvPicPr>
          <p:cNvPr id="13" name="Picture 12"/>
          <p:cNvPicPr>
            <a:picLocks noChangeAspect="1"/>
          </p:cNvPicPr>
          <p:nvPr/>
        </p:nvPicPr>
        <p:blipFill rotWithShape="1">
          <a:blip r:embed="rId3"/>
          <a:srcRect t="5773" b="6948"/>
          <a:stretch/>
        </p:blipFill>
        <p:spPr>
          <a:xfrm>
            <a:off x="5932996" y="2690445"/>
            <a:ext cx="5493976" cy="1846385"/>
          </a:xfrm>
          <a:prstGeom prst="rect">
            <a:avLst/>
          </a:prstGeom>
        </p:spPr>
      </p:pic>
    </p:spTree>
    <p:extLst>
      <p:ext uri="{BB962C8B-B14F-4D97-AF65-F5344CB8AC3E}">
        <p14:creationId xmlns:p14="http://schemas.microsoft.com/office/powerpoint/2010/main" val="785602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27EF-098A-418F-B8FF-3CD16D96235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2186D33-1C3D-4C19-931C-11BB312BD7E0}"/>
              </a:ext>
            </a:extLst>
          </p:cNvPr>
          <p:cNvSpPr>
            <a:spLocks noGrp="1"/>
          </p:cNvSpPr>
          <p:nvPr>
            <p:ph idx="1"/>
          </p:nvPr>
        </p:nvSpPr>
        <p:spPr>
          <a:xfrm>
            <a:off x="1130270" y="1781712"/>
            <a:ext cx="9603275" cy="4122964"/>
          </a:xfrm>
        </p:spPr>
        <p:txBody>
          <a:bodyPr>
            <a:normAutofit lnSpcReduction="10000"/>
          </a:bodyPr>
          <a:lstStyle/>
          <a:p>
            <a:r>
              <a:rPr lang="en-US" dirty="0"/>
              <a:t>It is not feasible to contemplate the use of R for routine longitudinal and survival analyses of large data sets in the context of a UNIX environment</a:t>
            </a:r>
          </a:p>
          <a:p>
            <a:r>
              <a:rPr lang="en-US" dirty="0"/>
              <a:t>The UNIX environment is needed due to the shared data files and data management system, in addition to the sharing of code, joint projects and other resources</a:t>
            </a:r>
          </a:p>
          <a:p>
            <a:r>
              <a:rPr lang="en-US" dirty="0"/>
              <a:t>Conversion of a great deal of custom software to R packages would be prohibitively expensive</a:t>
            </a:r>
          </a:p>
          <a:p>
            <a:r>
              <a:rPr lang="en-US" dirty="0"/>
              <a:t>NHS and other large projects (e.g. Familia Salama) in which I am engaged must stick with R</a:t>
            </a:r>
          </a:p>
          <a:p>
            <a:r>
              <a:rPr lang="en-US" dirty="0"/>
              <a:t>R is fine for courses and small PC-based projects with a single investigator</a:t>
            </a:r>
          </a:p>
        </p:txBody>
      </p:sp>
      <p:sp>
        <p:nvSpPr>
          <p:cNvPr id="4" name="Slide Number Placeholder 3">
            <a:extLst>
              <a:ext uri="{FF2B5EF4-FFF2-40B4-BE49-F238E27FC236}">
                <a16:creationId xmlns:a16="http://schemas.microsoft.com/office/drawing/2014/main" id="{3496A4D3-2774-4630-B855-0B2055AAEE16}"/>
              </a:ext>
            </a:extLst>
          </p:cNvPr>
          <p:cNvSpPr>
            <a:spLocks noGrp="1"/>
          </p:cNvSpPr>
          <p:nvPr>
            <p:ph type="sldNum" sz="quarter" idx="12"/>
          </p:nvPr>
        </p:nvSpPr>
        <p:spPr/>
        <p:txBody>
          <a:bodyPr/>
          <a:lstStyle/>
          <a:p>
            <a:fld id="{7EDDBAE6-2C1C-4ED2-AE17-F17983A5D415}" type="slidenum">
              <a:rPr lang="en-US" smtClean="0"/>
              <a:t>25</a:t>
            </a:fld>
            <a:endParaRPr lang="en-US"/>
          </a:p>
        </p:txBody>
      </p:sp>
    </p:spTree>
    <p:extLst>
      <p:ext uri="{BB962C8B-B14F-4D97-AF65-F5344CB8AC3E}">
        <p14:creationId xmlns:p14="http://schemas.microsoft.com/office/powerpoint/2010/main" val="2802376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27EF-098A-418F-B8FF-3CD16D96235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2186D33-1C3D-4C19-931C-11BB312BD7E0}"/>
              </a:ext>
            </a:extLst>
          </p:cNvPr>
          <p:cNvSpPr>
            <a:spLocks noGrp="1"/>
          </p:cNvSpPr>
          <p:nvPr>
            <p:ph idx="1"/>
          </p:nvPr>
        </p:nvSpPr>
        <p:spPr>
          <a:xfrm>
            <a:off x="1130270" y="1781712"/>
            <a:ext cx="9603275" cy="4122964"/>
          </a:xfrm>
        </p:spPr>
        <p:txBody>
          <a:bodyPr>
            <a:normAutofit/>
          </a:bodyPr>
          <a:lstStyle/>
          <a:p>
            <a:r>
              <a:rPr lang="en-US" dirty="0"/>
              <a:t>…If only SAS would lower its prices, at least for non-profits, academic users, and users from LMICs</a:t>
            </a:r>
          </a:p>
          <a:p>
            <a:r>
              <a:rPr lang="en-US" dirty="0"/>
              <a:t>Without this, the Tower of Babel of statistical software remains for the foreseeable future</a:t>
            </a:r>
          </a:p>
          <a:p>
            <a:endParaRPr lang="en-US" dirty="0"/>
          </a:p>
        </p:txBody>
      </p:sp>
      <p:sp>
        <p:nvSpPr>
          <p:cNvPr id="4" name="Slide Number Placeholder 3">
            <a:extLst>
              <a:ext uri="{FF2B5EF4-FFF2-40B4-BE49-F238E27FC236}">
                <a16:creationId xmlns:a16="http://schemas.microsoft.com/office/drawing/2014/main" id="{3496A4D3-2774-4630-B855-0B2055AAEE16}"/>
              </a:ext>
            </a:extLst>
          </p:cNvPr>
          <p:cNvSpPr>
            <a:spLocks noGrp="1"/>
          </p:cNvSpPr>
          <p:nvPr>
            <p:ph type="sldNum" sz="quarter" idx="12"/>
          </p:nvPr>
        </p:nvSpPr>
        <p:spPr/>
        <p:txBody>
          <a:bodyPr/>
          <a:lstStyle/>
          <a:p>
            <a:fld id="{7EDDBAE6-2C1C-4ED2-AE17-F17983A5D415}" type="slidenum">
              <a:rPr lang="en-US" smtClean="0"/>
              <a:t>26</a:t>
            </a:fld>
            <a:endParaRPr lang="en-US"/>
          </a:p>
        </p:txBody>
      </p:sp>
      <p:pic>
        <p:nvPicPr>
          <p:cNvPr id="6146" name="Picture 2" descr="https://www.gaia.com/wp-content/uploads/article-migration-image-Tower-of-Babel-Bible.jpg">
            <a:extLst>
              <a:ext uri="{FF2B5EF4-FFF2-40B4-BE49-F238E27FC236}">
                <a16:creationId xmlns:a16="http://schemas.microsoft.com/office/drawing/2014/main" id="{B7936B4E-B7BF-4C32-9D0E-3600EAA334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8125" y="3252355"/>
            <a:ext cx="4266142" cy="2400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118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0263-6245-465D-99D8-EC13C4227760}"/>
              </a:ext>
            </a:extLst>
          </p:cNvPr>
          <p:cNvSpPr>
            <a:spLocks noGrp="1"/>
          </p:cNvSpPr>
          <p:nvPr>
            <p:ph type="title"/>
          </p:nvPr>
        </p:nvSpPr>
        <p:spPr/>
        <p:txBody>
          <a:bodyPr/>
          <a:lstStyle/>
          <a:p>
            <a:r>
              <a:rPr lang="en-US" dirty="0"/>
              <a:t>Extra slides – SAS and R code for Cox model comparisons</a:t>
            </a:r>
          </a:p>
        </p:txBody>
      </p:sp>
      <p:sp>
        <p:nvSpPr>
          <p:cNvPr id="3" name="Slide Number Placeholder 2">
            <a:extLst>
              <a:ext uri="{FF2B5EF4-FFF2-40B4-BE49-F238E27FC236}">
                <a16:creationId xmlns:a16="http://schemas.microsoft.com/office/drawing/2014/main" id="{AD2564A9-5776-48FF-AEFA-78302879A39F}"/>
              </a:ext>
            </a:extLst>
          </p:cNvPr>
          <p:cNvSpPr>
            <a:spLocks noGrp="1"/>
          </p:cNvSpPr>
          <p:nvPr>
            <p:ph type="sldNum" sz="quarter" idx="12"/>
          </p:nvPr>
        </p:nvSpPr>
        <p:spPr/>
        <p:txBody>
          <a:bodyPr/>
          <a:lstStyle/>
          <a:p>
            <a:fld id="{7EDDBAE6-2C1C-4ED2-AE17-F17983A5D415}" type="slidenum">
              <a:rPr lang="en-US" smtClean="0"/>
              <a:t>27</a:t>
            </a:fld>
            <a:endParaRPr lang="en-US"/>
          </a:p>
        </p:txBody>
      </p:sp>
    </p:spTree>
    <p:extLst>
      <p:ext uri="{BB962C8B-B14F-4D97-AF65-F5344CB8AC3E}">
        <p14:creationId xmlns:p14="http://schemas.microsoft.com/office/powerpoint/2010/main" val="2957548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673252"/>
          </a:xfrm>
        </p:spPr>
        <p:txBody>
          <a:bodyPr>
            <a:normAutofit/>
          </a:bodyPr>
          <a:lstStyle/>
          <a:p>
            <a:r>
              <a:rPr lang="en-US" dirty="0">
                <a:solidFill>
                  <a:srgbClr val="0000FF"/>
                </a:solidFill>
              </a:rPr>
              <a:t>SAS code - PROC PHREG procedure</a:t>
            </a:r>
          </a:p>
        </p:txBody>
      </p:sp>
      <p:sp>
        <p:nvSpPr>
          <p:cNvPr id="3" name="Content Placeholder 2"/>
          <p:cNvSpPr>
            <a:spLocks noGrp="1"/>
          </p:cNvSpPr>
          <p:nvPr>
            <p:ph idx="1"/>
          </p:nvPr>
        </p:nvSpPr>
        <p:spPr>
          <a:xfrm>
            <a:off x="1130270" y="2013508"/>
            <a:ext cx="9598825" cy="3050862"/>
          </a:xfrm>
        </p:spPr>
        <p:txBody>
          <a:bodyPr>
            <a:normAutofit fontScale="77500" lnSpcReduction="20000"/>
          </a:bodyPr>
          <a:lstStyle/>
          <a:p>
            <a:pPr marL="0" indent="0">
              <a:buNone/>
            </a:pPr>
            <a:r>
              <a:rPr lang="en-US" u="sng" dirty="0"/>
              <a:t>A. SAS default</a:t>
            </a:r>
          </a:p>
          <a:p>
            <a:pPr marL="0" indent="0">
              <a:lnSpc>
                <a:spcPct val="140000"/>
              </a:lnSpc>
              <a:buNone/>
            </a:pPr>
            <a:r>
              <a:rPr lang="en-US" sz="1800" b="1" dirty="0"/>
              <a:t>proc </a:t>
            </a:r>
            <a:r>
              <a:rPr lang="en-US" sz="1800" b="1" dirty="0" err="1"/>
              <a:t>phreg</a:t>
            </a:r>
            <a:r>
              <a:rPr lang="en-US" sz="1800" b="1" dirty="0"/>
              <a:t> data=</a:t>
            </a:r>
            <a:r>
              <a:rPr lang="en-US" sz="1800" dirty="0" err="1"/>
              <a:t>nhsdata</a:t>
            </a:r>
            <a:r>
              <a:rPr lang="en-US" sz="1800" dirty="0"/>
              <a:t>;</a:t>
            </a:r>
          </a:p>
          <a:p>
            <a:pPr marL="0" indent="0">
              <a:lnSpc>
                <a:spcPct val="140000"/>
              </a:lnSpc>
              <a:buNone/>
            </a:pPr>
            <a:r>
              <a:rPr lang="en-US" sz="1800" dirty="0"/>
              <a:t>model </a:t>
            </a:r>
            <a:r>
              <a:rPr lang="en-US" sz="1800" dirty="0" err="1"/>
              <a:t>talldead</a:t>
            </a:r>
            <a:r>
              <a:rPr lang="en-US" sz="1800" dirty="0"/>
              <a:t>*</a:t>
            </a:r>
            <a:r>
              <a:rPr lang="en-US" sz="1800" dirty="0" err="1"/>
              <a:t>alldead</a:t>
            </a:r>
            <a:r>
              <a:rPr lang="en-US" sz="1800" dirty="0"/>
              <a:t>(0) = bmistd1 bmistd2 bmistd3 bmistd5 bmistd6 bmistd7 bmistd8 race1 race2 </a:t>
            </a:r>
            <a:r>
              <a:rPr lang="en-US" sz="1800" dirty="0" err="1"/>
              <a:t>racem</a:t>
            </a:r>
            <a:r>
              <a:rPr lang="en-US" sz="1800" dirty="0"/>
              <a:t> </a:t>
            </a:r>
            <a:r>
              <a:rPr lang="en-US" sz="1800" dirty="0" err="1"/>
              <a:t>famhxcvd</a:t>
            </a:r>
            <a:r>
              <a:rPr lang="en-US" sz="1800" dirty="0"/>
              <a:t> </a:t>
            </a:r>
            <a:r>
              <a:rPr lang="en-US" sz="1800" dirty="0" err="1"/>
              <a:t>famhxcan</a:t>
            </a:r>
            <a:r>
              <a:rPr lang="en-US" sz="1800" dirty="0"/>
              <a:t> alc2 alc3 alc4 alc5 </a:t>
            </a:r>
            <a:r>
              <a:rPr lang="en-US" sz="1800" dirty="0" err="1"/>
              <a:t>alcm</a:t>
            </a:r>
            <a:r>
              <a:rPr lang="en-US" sz="1800" dirty="0"/>
              <a:t> calorieq2 calorieq3 calorieq4 calorieq5 aheiq1 aheiq2 aheiq3 aheiq4 </a:t>
            </a:r>
            <a:r>
              <a:rPr lang="en-US" sz="1800" dirty="0" err="1"/>
              <a:t>aheiqm</a:t>
            </a:r>
            <a:r>
              <a:rPr lang="en-US" sz="1800" dirty="0"/>
              <a:t> pmh2 pmh3 </a:t>
            </a:r>
            <a:r>
              <a:rPr lang="en-US" sz="1800" dirty="0" err="1"/>
              <a:t>pmhm</a:t>
            </a:r>
            <a:r>
              <a:rPr lang="en-US" sz="1800" dirty="0"/>
              <a:t> mnpst2 </a:t>
            </a:r>
            <a:r>
              <a:rPr lang="en-US" sz="1800" dirty="0" err="1"/>
              <a:t>mnpstm</a:t>
            </a:r>
            <a:r>
              <a:rPr lang="en-US" sz="1800" dirty="0"/>
              <a:t> parity2 parity3 parity4 parity5 </a:t>
            </a:r>
            <a:r>
              <a:rPr lang="en-US" sz="1800" dirty="0" err="1"/>
              <a:t>paritym</a:t>
            </a:r>
            <a:r>
              <a:rPr lang="en-US" sz="1800" dirty="0"/>
              <a:t> smkc2 smkc3 smkc4 smkc5 </a:t>
            </a:r>
            <a:r>
              <a:rPr lang="en-US" sz="1800" dirty="0" err="1"/>
              <a:t>smkcm</a:t>
            </a:r>
            <a:r>
              <a:rPr lang="en-US" sz="1800" dirty="0"/>
              <a:t> actcox2 actcox3 actcox4 actcox5 </a:t>
            </a:r>
            <a:r>
              <a:rPr lang="en-US" sz="1800" dirty="0" err="1"/>
              <a:t>actcoxm</a:t>
            </a:r>
            <a:r>
              <a:rPr lang="en-US" sz="1800" dirty="0"/>
              <a:t> multivit1 </a:t>
            </a:r>
            <a:r>
              <a:rPr lang="en-US" sz="1800" dirty="0" err="1"/>
              <a:t>multivitm</a:t>
            </a:r>
            <a:r>
              <a:rPr lang="en-US" sz="1800" dirty="0"/>
              <a:t> aspirin1 </a:t>
            </a:r>
            <a:r>
              <a:rPr lang="en-US" sz="1800" dirty="0" err="1"/>
              <a:t>aspirinm</a:t>
            </a:r>
            <a:r>
              <a:rPr lang="en-US" sz="1800" dirty="0"/>
              <a:t> chol76f hbp76f;</a:t>
            </a:r>
          </a:p>
          <a:p>
            <a:pPr marL="0" indent="0">
              <a:lnSpc>
                <a:spcPct val="140000"/>
              </a:lnSpc>
              <a:buNone/>
            </a:pPr>
            <a:r>
              <a:rPr lang="en-US" sz="1800" b="1" dirty="0"/>
              <a:t>strata </a:t>
            </a:r>
            <a:r>
              <a:rPr lang="en-US" sz="1800" dirty="0" err="1"/>
              <a:t>agecon_month</a:t>
            </a:r>
            <a:r>
              <a:rPr lang="en-US" sz="1800" dirty="0"/>
              <a:t> interval;</a:t>
            </a:r>
          </a:p>
          <a:p>
            <a:pPr marL="0" indent="0">
              <a:lnSpc>
                <a:spcPct val="140000"/>
              </a:lnSpc>
              <a:buNone/>
            </a:pPr>
            <a:r>
              <a:rPr lang="en-US" sz="1800" b="1" dirty="0"/>
              <a:t>run;</a:t>
            </a:r>
          </a:p>
          <a:p>
            <a:pPr marL="0" indent="0">
              <a:buNone/>
            </a:pPr>
            <a:endParaRPr lang="en-US" dirty="0">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025751C0-4734-6240-81EA-113ABFCF4BAE}"/>
              </a:ext>
            </a:extLst>
          </p:cNvPr>
          <p:cNvSpPr>
            <a:spLocks noGrp="1"/>
          </p:cNvSpPr>
          <p:nvPr>
            <p:ph type="sldNum" sz="quarter" idx="12"/>
          </p:nvPr>
        </p:nvSpPr>
        <p:spPr/>
        <p:txBody>
          <a:bodyPr/>
          <a:lstStyle/>
          <a:p>
            <a:fld id="{7EDDBAE6-2C1C-4ED2-AE17-F17983A5D415}" type="slidenum">
              <a:rPr lang="en-US" smtClean="0"/>
              <a:t>28</a:t>
            </a:fld>
            <a:endParaRPr lang="en-US"/>
          </a:p>
        </p:txBody>
      </p:sp>
      <p:sp>
        <p:nvSpPr>
          <p:cNvPr id="6" name="TextBox 5">
            <a:extLst>
              <a:ext uri="{FF2B5EF4-FFF2-40B4-BE49-F238E27FC236}">
                <a16:creationId xmlns:a16="http://schemas.microsoft.com/office/drawing/2014/main" id="{36C6E388-4890-7946-978B-51222D35123E}"/>
              </a:ext>
            </a:extLst>
          </p:cNvPr>
          <p:cNvSpPr txBox="1"/>
          <p:nvPr/>
        </p:nvSpPr>
        <p:spPr>
          <a:xfrm>
            <a:off x="10902879" y="5752486"/>
            <a:ext cx="1289121" cy="246221"/>
          </a:xfrm>
          <a:prstGeom prst="rect">
            <a:avLst/>
          </a:prstGeom>
          <a:noFill/>
        </p:spPr>
        <p:txBody>
          <a:bodyPr wrap="square" rtlCol="0">
            <a:spAutoFit/>
          </a:bodyPr>
          <a:lstStyle/>
          <a:p>
            <a:r>
              <a:rPr lang="en-US" sz="1000" b="1" dirty="0">
                <a:hlinkClick r:id="rId2" action="ppaction://hlinksldjump"/>
              </a:rPr>
              <a:t>Table of contents</a:t>
            </a:r>
            <a:endParaRPr lang="en-US" sz="1000" b="1" dirty="0"/>
          </a:p>
        </p:txBody>
      </p:sp>
    </p:spTree>
    <p:extLst>
      <p:ext uri="{BB962C8B-B14F-4D97-AF65-F5344CB8AC3E}">
        <p14:creationId xmlns:p14="http://schemas.microsoft.com/office/powerpoint/2010/main" val="2622640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673252"/>
          </a:xfrm>
        </p:spPr>
        <p:txBody>
          <a:bodyPr>
            <a:normAutofit fontScale="90000"/>
          </a:bodyPr>
          <a:lstStyle/>
          <a:p>
            <a:r>
              <a:rPr lang="en-US" dirty="0">
                <a:solidFill>
                  <a:srgbClr val="0000FF"/>
                </a:solidFill>
              </a:rPr>
              <a:t>SAS code - PROC PHREG procedure - continued</a:t>
            </a:r>
          </a:p>
        </p:txBody>
      </p:sp>
      <p:sp>
        <p:nvSpPr>
          <p:cNvPr id="3" name="Content Placeholder 2"/>
          <p:cNvSpPr>
            <a:spLocks noGrp="1"/>
          </p:cNvSpPr>
          <p:nvPr>
            <p:ph idx="1"/>
          </p:nvPr>
        </p:nvSpPr>
        <p:spPr>
          <a:xfrm>
            <a:off x="1130270" y="2013508"/>
            <a:ext cx="9598825" cy="3050862"/>
          </a:xfrm>
        </p:spPr>
        <p:txBody>
          <a:bodyPr>
            <a:normAutofit fontScale="77500" lnSpcReduction="20000"/>
          </a:bodyPr>
          <a:lstStyle/>
          <a:p>
            <a:pPr marL="0" indent="0">
              <a:buNone/>
            </a:pPr>
            <a:r>
              <a:rPr lang="en-US" sz="2100" u="sng" dirty="0"/>
              <a:t>B. with FAST option</a:t>
            </a:r>
          </a:p>
          <a:p>
            <a:pPr marL="0" indent="0">
              <a:lnSpc>
                <a:spcPct val="140000"/>
              </a:lnSpc>
              <a:buNone/>
            </a:pPr>
            <a:r>
              <a:rPr lang="en-US" sz="1800" b="1" dirty="0"/>
              <a:t>proc </a:t>
            </a:r>
            <a:r>
              <a:rPr lang="en-US" sz="1800" b="1" dirty="0" err="1"/>
              <a:t>phreg</a:t>
            </a:r>
            <a:r>
              <a:rPr lang="en-US" sz="1800" b="1" dirty="0"/>
              <a:t> data=</a:t>
            </a:r>
            <a:r>
              <a:rPr lang="en-US" sz="1800" dirty="0" err="1"/>
              <a:t>nhsdata</a:t>
            </a:r>
            <a:r>
              <a:rPr lang="en-US" sz="1800" dirty="0"/>
              <a:t> </a:t>
            </a:r>
            <a:r>
              <a:rPr lang="en-US" sz="1800" b="1" dirty="0"/>
              <a:t>fast</a:t>
            </a:r>
            <a:r>
              <a:rPr lang="en-US" sz="1800" dirty="0"/>
              <a:t>;</a:t>
            </a:r>
          </a:p>
          <a:p>
            <a:pPr marL="0" indent="0">
              <a:lnSpc>
                <a:spcPct val="140000"/>
              </a:lnSpc>
              <a:buNone/>
            </a:pPr>
            <a:r>
              <a:rPr lang="en-US" sz="1800" dirty="0"/>
              <a:t>model </a:t>
            </a:r>
            <a:r>
              <a:rPr lang="en-US" sz="1800" dirty="0" err="1"/>
              <a:t>talldead</a:t>
            </a:r>
            <a:r>
              <a:rPr lang="en-US" sz="1800" dirty="0"/>
              <a:t>*</a:t>
            </a:r>
            <a:r>
              <a:rPr lang="en-US" sz="1800" dirty="0" err="1"/>
              <a:t>alldead</a:t>
            </a:r>
            <a:r>
              <a:rPr lang="en-US" sz="1800" dirty="0"/>
              <a:t>(0) = bmistd1 bmistd2 bmistd3 bmistd5 bmistd6 bmistd7 bmistd8 race1 race2 </a:t>
            </a:r>
            <a:r>
              <a:rPr lang="en-US" sz="1800" dirty="0" err="1"/>
              <a:t>racem</a:t>
            </a:r>
            <a:r>
              <a:rPr lang="en-US" sz="1800" dirty="0"/>
              <a:t> </a:t>
            </a:r>
            <a:r>
              <a:rPr lang="en-US" sz="1800" dirty="0" err="1"/>
              <a:t>famhxcvd</a:t>
            </a:r>
            <a:r>
              <a:rPr lang="en-US" sz="1800" dirty="0"/>
              <a:t> </a:t>
            </a:r>
            <a:r>
              <a:rPr lang="en-US" sz="1800" dirty="0" err="1"/>
              <a:t>famhxcan</a:t>
            </a:r>
            <a:r>
              <a:rPr lang="en-US" sz="1800" dirty="0"/>
              <a:t> alc2 alc3 alc4 alc5 </a:t>
            </a:r>
            <a:r>
              <a:rPr lang="en-US" sz="1800" dirty="0" err="1"/>
              <a:t>alcm</a:t>
            </a:r>
            <a:r>
              <a:rPr lang="en-US" sz="1800" dirty="0"/>
              <a:t> calorieq2 calorieq3 calorieq4 calorieq5 aheiq1 aheiq2 aheiq3 aheiq4 </a:t>
            </a:r>
            <a:r>
              <a:rPr lang="en-US" sz="1800" dirty="0" err="1"/>
              <a:t>aheiqm</a:t>
            </a:r>
            <a:r>
              <a:rPr lang="en-US" sz="1800" dirty="0"/>
              <a:t> pmh2 pmh3 </a:t>
            </a:r>
            <a:r>
              <a:rPr lang="en-US" sz="1800" dirty="0" err="1"/>
              <a:t>pmhm</a:t>
            </a:r>
            <a:r>
              <a:rPr lang="en-US" sz="1800" dirty="0"/>
              <a:t> mnpst2 </a:t>
            </a:r>
            <a:r>
              <a:rPr lang="en-US" sz="1800" dirty="0" err="1"/>
              <a:t>mnpstm</a:t>
            </a:r>
            <a:r>
              <a:rPr lang="en-US" sz="1800" dirty="0"/>
              <a:t> parity2 parity3 parity4 parity5 </a:t>
            </a:r>
            <a:r>
              <a:rPr lang="en-US" sz="1800" dirty="0" err="1"/>
              <a:t>paritym</a:t>
            </a:r>
            <a:r>
              <a:rPr lang="en-US" sz="1800" dirty="0"/>
              <a:t> smkc2 smkc3 smkc4 smkc5 </a:t>
            </a:r>
            <a:r>
              <a:rPr lang="en-US" sz="1800" dirty="0" err="1"/>
              <a:t>smkcm</a:t>
            </a:r>
            <a:r>
              <a:rPr lang="en-US" sz="1800" dirty="0"/>
              <a:t> actcox2 actcox3 actcox4 actcox5 </a:t>
            </a:r>
            <a:r>
              <a:rPr lang="en-US" sz="1800" dirty="0" err="1"/>
              <a:t>actcoxm</a:t>
            </a:r>
            <a:r>
              <a:rPr lang="en-US" sz="1800" dirty="0"/>
              <a:t> multivit1 </a:t>
            </a:r>
            <a:r>
              <a:rPr lang="en-US" sz="1800" dirty="0" err="1"/>
              <a:t>multivitm</a:t>
            </a:r>
            <a:r>
              <a:rPr lang="en-US" sz="1800" dirty="0"/>
              <a:t> aspirin1 </a:t>
            </a:r>
            <a:r>
              <a:rPr lang="en-US" sz="1800" dirty="0" err="1"/>
              <a:t>aspirinm</a:t>
            </a:r>
            <a:r>
              <a:rPr lang="en-US" sz="1800" dirty="0"/>
              <a:t> chol76f hbp76f;</a:t>
            </a:r>
          </a:p>
          <a:p>
            <a:pPr marL="0" indent="0">
              <a:lnSpc>
                <a:spcPct val="140000"/>
              </a:lnSpc>
              <a:buNone/>
            </a:pPr>
            <a:r>
              <a:rPr lang="en-US" sz="1800" b="1" dirty="0"/>
              <a:t>strata </a:t>
            </a:r>
            <a:r>
              <a:rPr lang="en-US" sz="1800" dirty="0" err="1"/>
              <a:t>agecon_month</a:t>
            </a:r>
            <a:r>
              <a:rPr lang="en-US" sz="1800" dirty="0"/>
              <a:t> interval;</a:t>
            </a:r>
          </a:p>
          <a:p>
            <a:pPr marL="0" indent="0">
              <a:lnSpc>
                <a:spcPct val="140000"/>
              </a:lnSpc>
              <a:buNone/>
            </a:pPr>
            <a:r>
              <a:rPr lang="en-US" sz="1800" b="1" dirty="0"/>
              <a:t>run;</a:t>
            </a:r>
          </a:p>
          <a:p>
            <a:pPr marL="0" indent="0">
              <a:buNone/>
            </a:pPr>
            <a:endParaRPr lang="en-US" dirty="0">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025751C0-4734-6240-81EA-113ABFCF4BAE}"/>
              </a:ext>
            </a:extLst>
          </p:cNvPr>
          <p:cNvSpPr>
            <a:spLocks noGrp="1"/>
          </p:cNvSpPr>
          <p:nvPr>
            <p:ph type="sldNum" sz="quarter" idx="12"/>
          </p:nvPr>
        </p:nvSpPr>
        <p:spPr/>
        <p:txBody>
          <a:bodyPr/>
          <a:lstStyle/>
          <a:p>
            <a:fld id="{7EDDBAE6-2C1C-4ED2-AE17-F17983A5D415}" type="slidenum">
              <a:rPr lang="en-US" smtClean="0"/>
              <a:t>29</a:t>
            </a:fld>
            <a:endParaRPr lang="en-US"/>
          </a:p>
        </p:txBody>
      </p:sp>
      <p:sp>
        <p:nvSpPr>
          <p:cNvPr id="6" name="TextBox 5">
            <a:extLst>
              <a:ext uri="{FF2B5EF4-FFF2-40B4-BE49-F238E27FC236}">
                <a16:creationId xmlns:a16="http://schemas.microsoft.com/office/drawing/2014/main" id="{AD800CD8-F271-1941-9A93-709CDFD376A5}"/>
              </a:ext>
            </a:extLst>
          </p:cNvPr>
          <p:cNvSpPr txBox="1"/>
          <p:nvPr/>
        </p:nvSpPr>
        <p:spPr>
          <a:xfrm>
            <a:off x="10902879" y="5752486"/>
            <a:ext cx="1289121" cy="246221"/>
          </a:xfrm>
          <a:prstGeom prst="rect">
            <a:avLst/>
          </a:prstGeom>
          <a:noFill/>
        </p:spPr>
        <p:txBody>
          <a:bodyPr wrap="square" rtlCol="0">
            <a:spAutoFit/>
          </a:bodyPr>
          <a:lstStyle/>
          <a:p>
            <a:r>
              <a:rPr lang="en-US" sz="1000" b="1" dirty="0">
                <a:hlinkClick r:id="rId2" action="ppaction://hlinksldjump"/>
              </a:rPr>
              <a:t>Table of contents</a:t>
            </a:r>
            <a:endParaRPr lang="en-US" sz="1000" b="1" dirty="0"/>
          </a:p>
        </p:txBody>
      </p:sp>
    </p:spTree>
    <p:extLst>
      <p:ext uri="{BB962C8B-B14F-4D97-AF65-F5344CB8AC3E}">
        <p14:creationId xmlns:p14="http://schemas.microsoft.com/office/powerpoint/2010/main" val="234991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AF59-8D34-4EF1-AEE0-0AAC6F26BD11}"/>
              </a:ext>
            </a:extLst>
          </p:cNvPr>
          <p:cNvSpPr>
            <a:spLocks noGrp="1"/>
          </p:cNvSpPr>
          <p:nvPr>
            <p:ph type="title"/>
          </p:nvPr>
        </p:nvSpPr>
        <p:spPr/>
        <p:txBody>
          <a:bodyPr/>
          <a:lstStyle/>
          <a:p>
            <a:pPr algn="ctr"/>
            <a:r>
              <a:rPr lang="en-US" dirty="0"/>
              <a:t>A crisis: The Tower of Babel of statistical software</a:t>
            </a:r>
          </a:p>
        </p:txBody>
      </p:sp>
      <p:sp>
        <p:nvSpPr>
          <p:cNvPr id="3" name="Content Placeholder 2">
            <a:extLst>
              <a:ext uri="{FF2B5EF4-FFF2-40B4-BE49-F238E27FC236}">
                <a16:creationId xmlns:a16="http://schemas.microsoft.com/office/drawing/2014/main" id="{3C8CC789-678C-428F-AF74-043DB691D825}"/>
              </a:ext>
            </a:extLst>
          </p:cNvPr>
          <p:cNvSpPr>
            <a:spLocks noGrp="1"/>
          </p:cNvSpPr>
          <p:nvPr>
            <p:ph idx="1"/>
          </p:nvPr>
        </p:nvSpPr>
        <p:spPr>
          <a:xfrm>
            <a:off x="1130270" y="2171768"/>
            <a:ext cx="9603275" cy="3732907"/>
          </a:xfrm>
        </p:spPr>
        <p:txBody>
          <a:bodyPr>
            <a:normAutofit fontScale="92500" lnSpcReduction="10000"/>
          </a:bodyPr>
          <a:lstStyle/>
          <a:p>
            <a:r>
              <a:rPr lang="en-US" dirty="0"/>
              <a:t>I believe SAS is the optimal statistical software package for both data management of large, complex, long-term studies, and for statistical analysis</a:t>
            </a:r>
          </a:p>
          <a:p>
            <a:r>
              <a:rPr lang="en-US" dirty="0"/>
              <a:t>It is </a:t>
            </a:r>
            <a:r>
              <a:rPr lang="en-US" b="1" dirty="0"/>
              <a:t>prohibitively expensive</a:t>
            </a:r>
            <a:r>
              <a:rPr lang="en-US" dirty="0"/>
              <a:t>, except, perhaps for US academic licenses</a:t>
            </a:r>
          </a:p>
          <a:p>
            <a:r>
              <a:rPr lang="en-US" dirty="0"/>
              <a:t>As a result, colleagues and institutions around the world have turned to a variety of alternatives for routine study data management and analysis:</a:t>
            </a:r>
          </a:p>
          <a:p>
            <a:pPr lvl="1"/>
            <a:r>
              <a:rPr lang="en-US" dirty="0"/>
              <a:t>Stata – used by some epidemiologists and health economists, popular in Europe (license several $$ each year? Prohibitive in many LMICs)</a:t>
            </a:r>
          </a:p>
          <a:p>
            <a:pPr lvl="1"/>
            <a:r>
              <a:rPr lang="en-US" dirty="0"/>
              <a:t>R – used by statisticians and biostatisticians (Free!!)</a:t>
            </a:r>
          </a:p>
          <a:p>
            <a:pPr lvl="1"/>
            <a:r>
              <a:rPr lang="en-US" dirty="0"/>
              <a:t>SPSS – used in Sub-Saharan Africa and by social scientists (cheaper than Stata)</a:t>
            </a:r>
          </a:p>
          <a:p>
            <a:pPr lvl="1"/>
            <a:r>
              <a:rPr lang="en-US" dirty="0"/>
              <a:t>Excel – used in LMICS (Free)</a:t>
            </a:r>
          </a:p>
          <a:p>
            <a:endParaRPr lang="en-US" dirty="0"/>
          </a:p>
        </p:txBody>
      </p:sp>
      <p:sp>
        <p:nvSpPr>
          <p:cNvPr id="4" name="Slide Number Placeholder 3">
            <a:extLst>
              <a:ext uri="{FF2B5EF4-FFF2-40B4-BE49-F238E27FC236}">
                <a16:creationId xmlns:a16="http://schemas.microsoft.com/office/drawing/2014/main" id="{B4BA29DE-A544-419F-A307-C48689F6AC49}"/>
              </a:ext>
            </a:extLst>
          </p:cNvPr>
          <p:cNvSpPr>
            <a:spLocks noGrp="1"/>
          </p:cNvSpPr>
          <p:nvPr>
            <p:ph type="sldNum" sz="quarter" idx="12"/>
          </p:nvPr>
        </p:nvSpPr>
        <p:spPr/>
        <p:txBody>
          <a:bodyPr/>
          <a:lstStyle/>
          <a:p>
            <a:fld id="{7EDDBAE6-2C1C-4ED2-AE17-F17983A5D415}" type="slidenum">
              <a:rPr lang="en-US" smtClean="0"/>
              <a:t>3</a:t>
            </a:fld>
            <a:endParaRPr lang="en-US"/>
          </a:p>
        </p:txBody>
      </p:sp>
    </p:spTree>
    <p:extLst>
      <p:ext uri="{BB962C8B-B14F-4D97-AF65-F5344CB8AC3E}">
        <p14:creationId xmlns:p14="http://schemas.microsoft.com/office/powerpoint/2010/main" val="3926767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673252"/>
          </a:xfrm>
        </p:spPr>
        <p:txBody>
          <a:bodyPr>
            <a:normAutofit fontScale="90000"/>
          </a:bodyPr>
          <a:lstStyle/>
          <a:p>
            <a:r>
              <a:rPr lang="en-US" dirty="0">
                <a:solidFill>
                  <a:srgbClr val="0000FF"/>
                </a:solidFill>
              </a:rPr>
              <a:t>SAS code - PROC PHREG procedure - continued</a:t>
            </a:r>
          </a:p>
        </p:txBody>
      </p:sp>
      <p:sp>
        <p:nvSpPr>
          <p:cNvPr id="3" name="Content Placeholder 2"/>
          <p:cNvSpPr>
            <a:spLocks noGrp="1"/>
          </p:cNvSpPr>
          <p:nvPr>
            <p:ph idx="1"/>
          </p:nvPr>
        </p:nvSpPr>
        <p:spPr>
          <a:xfrm>
            <a:off x="1130270" y="1971175"/>
            <a:ext cx="9598825" cy="3050862"/>
          </a:xfrm>
        </p:spPr>
        <p:txBody>
          <a:bodyPr>
            <a:normAutofit/>
          </a:bodyPr>
          <a:lstStyle/>
          <a:p>
            <a:pPr marL="0" indent="0">
              <a:buNone/>
            </a:pPr>
            <a:r>
              <a:rPr lang="en-US" sz="1600" u="sng" dirty="0"/>
              <a:t>C. </a:t>
            </a:r>
            <a:r>
              <a:rPr lang="en-US" sz="1600" u="sng" dirty="0" err="1"/>
              <a:t>agein</a:t>
            </a:r>
            <a:r>
              <a:rPr lang="en-US" sz="1600" u="sng" dirty="0"/>
              <a:t> </a:t>
            </a:r>
            <a:r>
              <a:rPr lang="en-US" sz="1600" u="sng" dirty="0" err="1"/>
              <a:t>agout</a:t>
            </a:r>
            <a:endParaRPr lang="en-US" sz="1600" u="sng" dirty="0"/>
          </a:p>
          <a:p>
            <a:pPr marL="0" indent="0">
              <a:buNone/>
            </a:pPr>
            <a:r>
              <a:rPr lang="en-US" sz="1400" b="1" dirty="0"/>
              <a:t>proc </a:t>
            </a:r>
            <a:r>
              <a:rPr lang="en-US" sz="1400" b="1" dirty="0" err="1"/>
              <a:t>phreg</a:t>
            </a:r>
            <a:r>
              <a:rPr lang="en-US" sz="1400" b="1" dirty="0"/>
              <a:t> data=</a:t>
            </a:r>
            <a:r>
              <a:rPr lang="en-US" sz="1400" dirty="0" err="1"/>
              <a:t>nhsdata</a:t>
            </a:r>
            <a:r>
              <a:rPr lang="en-US" sz="1400" dirty="0"/>
              <a:t>;</a:t>
            </a:r>
          </a:p>
          <a:p>
            <a:pPr marL="0" indent="0">
              <a:buNone/>
            </a:pPr>
            <a:r>
              <a:rPr lang="en-US" sz="1400" b="1" dirty="0"/>
              <a:t>model </a:t>
            </a:r>
            <a:r>
              <a:rPr lang="en-US" sz="1400" dirty="0"/>
              <a:t>(</a:t>
            </a:r>
            <a:r>
              <a:rPr lang="en-US" sz="1400" dirty="0" err="1"/>
              <a:t>agecon_month,talldead_age</a:t>
            </a:r>
            <a:r>
              <a:rPr lang="en-US" sz="1400" dirty="0"/>
              <a:t>)*</a:t>
            </a:r>
            <a:r>
              <a:rPr lang="en-US" sz="1400" dirty="0" err="1"/>
              <a:t>alldead</a:t>
            </a:r>
            <a:r>
              <a:rPr lang="en-US" sz="1400" dirty="0"/>
              <a:t>(0) = bmistd1 bmistd2 bmistd3 bmistd5 bmistd6 bmistd7 bmistd8 race1 race2 </a:t>
            </a:r>
            <a:r>
              <a:rPr lang="en-US" sz="1400" dirty="0" err="1"/>
              <a:t>racem</a:t>
            </a:r>
            <a:r>
              <a:rPr lang="en-US" sz="1400" dirty="0"/>
              <a:t> </a:t>
            </a:r>
            <a:r>
              <a:rPr lang="en-US" sz="1400" dirty="0" err="1"/>
              <a:t>famhxcvd</a:t>
            </a:r>
            <a:r>
              <a:rPr lang="en-US" sz="1400" dirty="0"/>
              <a:t> </a:t>
            </a:r>
            <a:r>
              <a:rPr lang="en-US" sz="1400" dirty="0" err="1"/>
              <a:t>famhxcan</a:t>
            </a:r>
            <a:r>
              <a:rPr lang="en-US" sz="1400" dirty="0"/>
              <a:t> alc2 alc3 alc4 alc5 </a:t>
            </a:r>
            <a:r>
              <a:rPr lang="en-US" sz="1400" dirty="0" err="1"/>
              <a:t>alcm</a:t>
            </a:r>
            <a:r>
              <a:rPr lang="en-US" sz="1400" dirty="0"/>
              <a:t> calorieq2 calorieq3 calorieq4 calorieq5 aheiq1 aheiq2 aheiq3 aheiq4 </a:t>
            </a:r>
            <a:r>
              <a:rPr lang="en-US" sz="1400" dirty="0" err="1"/>
              <a:t>aheiqm</a:t>
            </a:r>
            <a:r>
              <a:rPr lang="en-US" sz="1400" dirty="0"/>
              <a:t> pmh2 pmh3 </a:t>
            </a:r>
            <a:r>
              <a:rPr lang="en-US" sz="1400" dirty="0" err="1"/>
              <a:t>pmhm</a:t>
            </a:r>
            <a:r>
              <a:rPr lang="en-US" sz="1400" dirty="0"/>
              <a:t> mnpst2 </a:t>
            </a:r>
            <a:r>
              <a:rPr lang="en-US" sz="1400" dirty="0" err="1"/>
              <a:t>mnpstm</a:t>
            </a:r>
            <a:r>
              <a:rPr lang="en-US" sz="1400" dirty="0"/>
              <a:t> parity2 parity3 parity4 parity5 </a:t>
            </a:r>
            <a:r>
              <a:rPr lang="en-US" sz="1400" dirty="0" err="1"/>
              <a:t>paritym</a:t>
            </a:r>
            <a:r>
              <a:rPr lang="en-US" sz="1400" dirty="0"/>
              <a:t> smkc2 smkc3 smkc4 smkc5 </a:t>
            </a:r>
            <a:r>
              <a:rPr lang="en-US" sz="1400" dirty="0" err="1"/>
              <a:t>smkcm</a:t>
            </a:r>
            <a:r>
              <a:rPr lang="en-US" sz="1400" dirty="0"/>
              <a:t> actcox2 actcox3 actcox4 actcox5 </a:t>
            </a:r>
            <a:r>
              <a:rPr lang="en-US" sz="1400" dirty="0" err="1"/>
              <a:t>actcoxm</a:t>
            </a:r>
            <a:r>
              <a:rPr lang="en-US" sz="1400" dirty="0"/>
              <a:t> multivit1 </a:t>
            </a:r>
            <a:r>
              <a:rPr lang="en-US" sz="1400" dirty="0" err="1"/>
              <a:t>multivitm</a:t>
            </a:r>
            <a:r>
              <a:rPr lang="en-US" sz="1400" dirty="0"/>
              <a:t> aspirin1 </a:t>
            </a:r>
            <a:r>
              <a:rPr lang="en-US" sz="1400" dirty="0" err="1"/>
              <a:t>aspirinm</a:t>
            </a:r>
            <a:r>
              <a:rPr lang="en-US" sz="1400" dirty="0"/>
              <a:t> chol76f hbp76f;</a:t>
            </a:r>
          </a:p>
          <a:p>
            <a:pPr marL="0" indent="0">
              <a:buNone/>
            </a:pPr>
            <a:r>
              <a:rPr lang="en-US" sz="1400" b="1" dirty="0"/>
              <a:t>strata </a:t>
            </a:r>
            <a:r>
              <a:rPr lang="en-US" sz="1400" dirty="0"/>
              <a:t>interval;</a:t>
            </a:r>
          </a:p>
          <a:p>
            <a:pPr marL="0" indent="0">
              <a:buNone/>
            </a:pPr>
            <a:r>
              <a:rPr lang="en-US" sz="1400" b="1" dirty="0"/>
              <a:t>run;</a:t>
            </a:r>
          </a:p>
          <a:p>
            <a:pPr marL="0" indent="0">
              <a:buNone/>
            </a:pPr>
            <a:endParaRPr lang="en-US" dirty="0">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E9E1AC3D-27D2-4740-8EE7-5B849E4AF789}"/>
              </a:ext>
            </a:extLst>
          </p:cNvPr>
          <p:cNvSpPr>
            <a:spLocks noGrp="1"/>
          </p:cNvSpPr>
          <p:nvPr>
            <p:ph type="sldNum" sz="quarter" idx="12"/>
          </p:nvPr>
        </p:nvSpPr>
        <p:spPr/>
        <p:txBody>
          <a:bodyPr/>
          <a:lstStyle/>
          <a:p>
            <a:fld id="{7EDDBAE6-2C1C-4ED2-AE17-F17983A5D415}" type="slidenum">
              <a:rPr lang="en-US" smtClean="0"/>
              <a:t>30</a:t>
            </a:fld>
            <a:endParaRPr lang="en-US"/>
          </a:p>
        </p:txBody>
      </p:sp>
      <p:sp>
        <p:nvSpPr>
          <p:cNvPr id="6" name="TextBox 5">
            <a:extLst>
              <a:ext uri="{FF2B5EF4-FFF2-40B4-BE49-F238E27FC236}">
                <a16:creationId xmlns:a16="http://schemas.microsoft.com/office/drawing/2014/main" id="{FC27B09D-E7E3-F145-B820-950A1F78505C}"/>
              </a:ext>
            </a:extLst>
          </p:cNvPr>
          <p:cNvSpPr txBox="1"/>
          <p:nvPr/>
        </p:nvSpPr>
        <p:spPr>
          <a:xfrm>
            <a:off x="10902879" y="5752486"/>
            <a:ext cx="1289121" cy="246221"/>
          </a:xfrm>
          <a:prstGeom prst="rect">
            <a:avLst/>
          </a:prstGeom>
          <a:noFill/>
        </p:spPr>
        <p:txBody>
          <a:bodyPr wrap="square" rtlCol="0">
            <a:spAutoFit/>
          </a:bodyPr>
          <a:lstStyle/>
          <a:p>
            <a:r>
              <a:rPr lang="en-US" sz="1000" b="1" dirty="0">
                <a:hlinkClick r:id="rId2" action="ppaction://hlinksldjump"/>
              </a:rPr>
              <a:t>Table of contents</a:t>
            </a:r>
            <a:endParaRPr lang="en-US" sz="1000" b="1" dirty="0"/>
          </a:p>
        </p:txBody>
      </p:sp>
    </p:spTree>
    <p:extLst>
      <p:ext uri="{BB962C8B-B14F-4D97-AF65-F5344CB8AC3E}">
        <p14:creationId xmlns:p14="http://schemas.microsoft.com/office/powerpoint/2010/main" val="132069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673252"/>
          </a:xfrm>
        </p:spPr>
        <p:txBody>
          <a:bodyPr>
            <a:normAutofit fontScale="90000"/>
          </a:bodyPr>
          <a:lstStyle/>
          <a:p>
            <a:r>
              <a:rPr lang="en-US" dirty="0">
                <a:solidFill>
                  <a:srgbClr val="0000FF"/>
                </a:solidFill>
              </a:rPr>
              <a:t>SAS code - PROC PHREG procedure - continued</a:t>
            </a:r>
          </a:p>
        </p:txBody>
      </p:sp>
      <p:sp>
        <p:nvSpPr>
          <p:cNvPr id="3" name="Content Placeholder 2"/>
          <p:cNvSpPr>
            <a:spLocks noGrp="1"/>
          </p:cNvSpPr>
          <p:nvPr>
            <p:ph idx="1"/>
          </p:nvPr>
        </p:nvSpPr>
        <p:spPr>
          <a:xfrm>
            <a:off x="1130270" y="2013508"/>
            <a:ext cx="9598825" cy="3050862"/>
          </a:xfrm>
        </p:spPr>
        <p:txBody>
          <a:bodyPr>
            <a:normAutofit/>
          </a:bodyPr>
          <a:lstStyle/>
          <a:p>
            <a:pPr marL="0" indent="0">
              <a:buNone/>
            </a:pPr>
            <a:r>
              <a:rPr lang="en-US" sz="1600" u="sng" dirty="0"/>
              <a:t>D. </a:t>
            </a:r>
            <a:r>
              <a:rPr lang="en-US" sz="1600" u="sng" dirty="0" err="1"/>
              <a:t>agein</a:t>
            </a:r>
            <a:r>
              <a:rPr lang="en-US" sz="1600" u="sng" dirty="0"/>
              <a:t> </a:t>
            </a:r>
            <a:r>
              <a:rPr lang="en-US" sz="1600" u="sng" dirty="0" err="1"/>
              <a:t>agout</a:t>
            </a:r>
            <a:r>
              <a:rPr lang="en-US" sz="1600" u="sng" dirty="0"/>
              <a:t> &amp; with FAST option</a:t>
            </a:r>
          </a:p>
          <a:p>
            <a:pPr marL="0" indent="0">
              <a:buNone/>
            </a:pPr>
            <a:r>
              <a:rPr lang="en-US" sz="1400" b="1" dirty="0"/>
              <a:t>proc </a:t>
            </a:r>
            <a:r>
              <a:rPr lang="en-US" sz="1400" b="1" dirty="0" err="1"/>
              <a:t>phreg</a:t>
            </a:r>
            <a:r>
              <a:rPr lang="en-US" sz="1400" b="1" dirty="0"/>
              <a:t> data=</a:t>
            </a:r>
            <a:r>
              <a:rPr lang="en-US" sz="1400" dirty="0" err="1"/>
              <a:t>nhsdata</a:t>
            </a:r>
            <a:r>
              <a:rPr lang="en-US" sz="1400" dirty="0"/>
              <a:t> </a:t>
            </a:r>
            <a:r>
              <a:rPr lang="en-US" sz="1400" b="1" dirty="0"/>
              <a:t>fast</a:t>
            </a:r>
            <a:r>
              <a:rPr lang="en-US" sz="1400" dirty="0"/>
              <a:t>;</a:t>
            </a:r>
          </a:p>
          <a:p>
            <a:pPr marL="0" indent="0">
              <a:buNone/>
            </a:pPr>
            <a:r>
              <a:rPr lang="en-US" sz="1400" b="1" dirty="0"/>
              <a:t>model </a:t>
            </a:r>
            <a:r>
              <a:rPr lang="en-US" sz="1400" dirty="0"/>
              <a:t>(</a:t>
            </a:r>
            <a:r>
              <a:rPr lang="en-US" sz="1400" dirty="0" err="1"/>
              <a:t>agecon_month,talldead_age</a:t>
            </a:r>
            <a:r>
              <a:rPr lang="en-US" sz="1400" dirty="0"/>
              <a:t>)*</a:t>
            </a:r>
            <a:r>
              <a:rPr lang="en-US" sz="1400" dirty="0" err="1"/>
              <a:t>alldead</a:t>
            </a:r>
            <a:r>
              <a:rPr lang="en-US" sz="1400" dirty="0"/>
              <a:t>(0) = bmistd1 bmistd2 bmistd3 bmistd5 bmistd6 bmistd7 bmistd8 race1 race2 </a:t>
            </a:r>
            <a:r>
              <a:rPr lang="en-US" sz="1400" dirty="0" err="1"/>
              <a:t>racem</a:t>
            </a:r>
            <a:r>
              <a:rPr lang="en-US" sz="1400" dirty="0"/>
              <a:t> </a:t>
            </a:r>
            <a:r>
              <a:rPr lang="en-US" sz="1400" dirty="0" err="1"/>
              <a:t>famhxcvd</a:t>
            </a:r>
            <a:r>
              <a:rPr lang="en-US" sz="1400" dirty="0"/>
              <a:t> </a:t>
            </a:r>
            <a:r>
              <a:rPr lang="en-US" sz="1400" dirty="0" err="1"/>
              <a:t>famhxcan</a:t>
            </a:r>
            <a:r>
              <a:rPr lang="en-US" sz="1400" dirty="0"/>
              <a:t> alc2 alc3 alc4 alc5 </a:t>
            </a:r>
            <a:r>
              <a:rPr lang="en-US" sz="1400" dirty="0" err="1"/>
              <a:t>alcm</a:t>
            </a:r>
            <a:r>
              <a:rPr lang="en-US" sz="1400" dirty="0"/>
              <a:t> calorieq2 calorieq3 calorieq4 calorieq5 aheiq1 aheiq2 aheiq3 aheiq4 </a:t>
            </a:r>
            <a:r>
              <a:rPr lang="en-US" sz="1400" dirty="0" err="1"/>
              <a:t>aheiqm</a:t>
            </a:r>
            <a:r>
              <a:rPr lang="en-US" sz="1400" dirty="0"/>
              <a:t> pmh2 pmh3 </a:t>
            </a:r>
            <a:r>
              <a:rPr lang="en-US" sz="1400" dirty="0" err="1"/>
              <a:t>pmhm</a:t>
            </a:r>
            <a:r>
              <a:rPr lang="en-US" sz="1400" dirty="0"/>
              <a:t> mnpst2 </a:t>
            </a:r>
            <a:r>
              <a:rPr lang="en-US" sz="1400" dirty="0" err="1"/>
              <a:t>mnpstm</a:t>
            </a:r>
            <a:r>
              <a:rPr lang="en-US" sz="1400" dirty="0"/>
              <a:t> parity2 parity3 parity4 parity5 </a:t>
            </a:r>
            <a:r>
              <a:rPr lang="en-US" sz="1400" dirty="0" err="1"/>
              <a:t>paritym</a:t>
            </a:r>
            <a:r>
              <a:rPr lang="en-US" sz="1400" dirty="0"/>
              <a:t> smkc2 smkc3 smkc4 smkc5 </a:t>
            </a:r>
            <a:r>
              <a:rPr lang="en-US" sz="1400" dirty="0" err="1"/>
              <a:t>smkcm</a:t>
            </a:r>
            <a:r>
              <a:rPr lang="en-US" sz="1400" dirty="0"/>
              <a:t> actcox2 actcox3 actcox4 actcox5 </a:t>
            </a:r>
            <a:r>
              <a:rPr lang="en-US" sz="1400" dirty="0" err="1"/>
              <a:t>actcoxm</a:t>
            </a:r>
            <a:r>
              <a:rPr lang="en-US" sz="1400" dirty="0"/>
              <a:t> multivit1 </a:t>
            </a:r>
            <a:r>
              <a:rPr lang="en-US" sz="1400" dirty="0" err="1"/>
              <a:t>multivitm</a:t>
            </a:r>
            <a:r>
              <a:rPr lang="en-US" sz="1400" dirty="0"/>
              <a:t> aspirin1 </a:t>
            </a:r>
            <a:r>
              <a:rPr lang="en-US" sz="1400" dirty="0" err="1"/>
              <a:t>aspirinm</a:t>
            </a:r>
            <a:r>
              <a:rPr lang="en-US" sz="1400" dirty="0"/>
              <a:t> chol76f hbp76f;</a:t>
            </a:r>
          </a:p>
          <a:p>
            <a:pPr marL="0" indent="0">
              <a:buNone/>
            </a:pPr>
            <a:r>
              <a:rPr lang="en-US" sz="1400" b="1" dirty="0"/>
              <a:t>strata </a:t>
            </a:r>
            <a:r>
              <a:rPr lang="en-US" sz="1400" dirty="0"/>
              <a:t>interval;</a:t>
            </a:r>
          </a:p>
          <a:p>
            <a:pPr marL="0" indent="0">
              <a:buNone/>
            </a:pPr>
            <a:r>
              <a:rPr lang="en-US" sz="1400" b="1" dirty="0"/>
              <a:t>run;</a:t>
            </a:r>
          </a:p>
          <a:p>
            <a:pPr marL="0" indent="0">
              <a:buNone/>
            </a:pPr>
            <a:endParaRPr lang="en-US" dirty="0">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E9E1AC3D-27D2-4740-8EE7-5B849E4AF789}"/>
              </a:ext>
            </a:extLst>
          </p:cNvPr>
          <p:cNvSpPr>
            <a:spLocks noGrp="1"/>
          </p:cNvSpPr>
          <p:nvPr>
            <p:ph type="sldNum" sz="quarter" idx="12"/>
          </p:nvPr>
        </p:nvSpPr>
        <p:spPr/>
        <p:txBody>
          <a:bodyPr/>
          <a:lstStyle/>
          <a:p>
            <a:fld id="{7EDDBAE6-2C1C-4ED2-AE17-F17983A5D415}" type="slidenum">
              <a:rPr lang="en-US" smtClean="0"/>
              <a:t>31</a:t>
            </a:fld>
            <a:endParaRPr lang="en-US"/>
          </a:p>
        </p:txBody>
      </p:sp>
      <p:sp>
        <p:nvSpPr>
          <p:cNvPr id="6" name="TextBox 5">
            <a:extLst>
              <a:ext uri="{FF2B5EF4-FFF2-40B4-BE49-F238E27FC236}">
                <a16:creationId xmlns:a16="http://schemas.microsoft.com/office/drawing/2014/main" id="{EBBC3BCA-CF07-6E45-9D54-7A05AA36B6E7}"/>
              </a:ext>
            </a:extLst>
          </p:cNvPr>
          <p:cNvSpPr txBox="1"/>
          <p:nvPr/>
        </p:nvSpPr>
        <p:spPr>
          <a:xfrm>
            <a:off x="10902879" y="5752486"/>
            <a:ext cx="1289121" cy="246221"/>
          </a:xfrm>
          <a:prstGeom prst="rect">
            <a:avLst/>
          </a:prstGeom>
          <a:noFill/>
        </p:spPr>
        <p:txBody>
          <a:bodyPr wrap="square" rtlCol="0">
            <a:spAutoFit/>
          </a:bodyPr>
          <a:lstStyle/>
          <a:p>
            <a:r>
              <a:rPr lang="en-US" sz="1000" b="1" dirty="0">
                <a:hlinkClick r:id="rId2" action="ppaction://hlinksldjump"/>
              </a:rPr>
              <a:t>Table of contents</a:t>
            </a:r>
            <a:endParaRPr lang="en-US" sz="1000" b="1" dirty="0"/>
          </a:p>
        </p:txBody>
      </p:sp>
    </p:spTree>
    <p:extLst>
      <p:ext uri="{BB962C8B-B14F-4D97-AF65-F5344CB8AC3E}">
        <p14:creationId xmlns:p14="http://schemas.microsoft.com/office/powerpoint/2010/main" val="32374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550160"/>
          </a:xfrm>
        </p:spPr>
        <p:txBody>
          <a:bodyPr>
            <a:normAutofit fontScale="90000"/>
          </a:bodyPr>
          <a:lstStyle/>
          <a:p>
            <a:r>
              <a:rPr lang="en-US" sz="3600" dirty="0">
                <a:solidFill>
                  <a:srgbClr val="0000FF"/>
                </a:solidFill>
              </a:rPr>
              <a:t>R code - SURVIVAL package</a:t>
            </a:r>
            <a:endParaRPr lang="en-US" dirty="0"/>
          </a:p>
        </p:txBody>
      </p:sp>
      <p:sp>
        <p:nvSpPr>
          <p:cNvPr id="3" name="Content Placeholder 2"/>
          <p:cNvSpPr>
            <a:spLocks noGrp="1"/>
          </p:cNvSpPr>
          <p:nvPr>
            <p:ph idx="1"/>
          </p:nvPr>
        </p:nvSpPr>
        <p:spPr>
          <a:xfrm>
            <a:off x="1130270" y="1899138"/>
            <a:ext cx="9598825" cy="3429000"/>
          </a:xfrm>
        </p:spPr>
        <p:txBody>
          <a:bodyPr>
            <a:normAutofit/>
          </a:bodyPr>
          <a:lstStyle/>
          <a:p>
            <a:pPr marL="0" indent="0">
              <a:buNone/>
            </a:pPr>
            <a:r>
              <a:rPr lang="en-US" sz="1600" u="sng" dirty="0"/>
              <a:t>E. y=TRUE, ties=c("</a:t>
            </a:r>
            <a:r>
              <a:rPr lang="en-US" sz="1600" u="sng" dirty="0" err="1"/>
              <a:t>efron</a:t>
            </a:r>
            <a:r>
              <a:rPr lang="en-US" sz="1600" u="sng" dirty="0"/>
              <a:t>") – R default</a:t>
            </a:r>
          </a:p>
          <a:p>
            <a:pPr marL="0" indent="0">
              <a:buNone/>
            </a:pPr>
            <a:r>
              <a:rPr lang="en-US" sz="1400" b="1" dirty="0"/>
              <a:t>library(survival)</a:t>
            </a:r>
            <a:endParaRPr lang="en-US" sz="1400" dirty="0"/>
          </a:p>
          <a:p>
            <a:pPr marL="0" indent="0">
              <a:buNone/>
            </a:pPr>
            <a:r>
              <a:rPr lang="en-US" sz="1400" dirty="0"/>
              <a:t>s = </a:t>
            </a:r>
            <a:r>
              <a:rPr lang="en-US" sz="1400" dirty="0" err="1"/>
              <a:t>system.time</a:t>
            </a:r>
            <a:r>
              <a:rPr lang="en-US" sz="1400" dirty="0"/>
              <a:t>(m &lt;- </a:t>
            </a:r>
            <a:r>
              <a:rPr lang="en-US" sz="1400" b="1" dirty="0" err="1"/>
              <a:t>coxph</a:t>
            </a:r>
            <a:r>
              <a:rPr lang="en-US" sz="1400" dirty="0"/>
              <a:t>(</a:t>
            </a:r>
            <a:r>
              <a:rPr lang="en-US" sz="1400" dirty="0" err="1"/>
              <a:t>Surv</a:t>
            </a:r>
            <a:r>
              <a:rPr lang="en-US" sz="1400" dirty="0"/>
              <a:t>(</a:t>
            </a:r>
            <a:r>
              <a:rPr lang="en-US" sz="1400" dirty="0" err="1"/>
              <a:t>talldead,alldead</a:t>
            </a:r>
            <a:r>
              <a:rPr lang="en-US" sz="1400" dirty="0"/>
              <a:t>) ~ bmistd1+bmistd2+bmistd3+bmistd5+bmistd6+bmistd7+bmistd8+race1+race2+racem+famhxcvd+famhxcan+alc2+alc3+alc4+alc5+alcm+calorieq2+calorieq3+calorieq4+calorieq5+aheiq1+aheiq2+aheiq3+aheiq4+aheiqm+pmh2+pmh3+pmhm+mnpst2+mnpstm+parity2+parity3+parity4+parity5+paritym+smkc2+smkc3+smkc4+smkc5+smkcm+actcox2+actcox3+actcox4+actcox5+actcoxm+multivit1+multivitm+aspirin1+aspirinm+chol76f+hbp76f+</a:t>
            </a:r>
            <a:r>
              <a:rPr lang="en-US" sz="1400" b="1" dirty="0"/>
              <a:t>strata</a:t>
            </a:r>
            <a:r>
              <a:rPr lang="en-US" sz="1400" dirty="0"/>
              <a:t>(</a:t>
            </a:r>
            <a:r>
              <a:rPr lang="en-US" sz="1400" dirty="0" err="1"/>
              <a:t>agecon_month,interval</a:t>
            </a:r>
            <a:r>
              <a:rPr lang="en-US" sz="1400" dirty="0"/>
              <a:t>), data = test))</a:t>
            </a:r>
          </a:p>
          <a:p>
            <a:pPr marL="0" indent="0">
              <a:buNone/>
            </a:pPr>
            <a:r>
              <a:rPr lang="en-US" sz="1400" dirty="0"/>
              <a:t>list(</a:t>
            </a:r>
            <a:r>
              <a:rPr lang="en-US" sz="1400" dirty="0" err="1"/>
              <a:t>time.elapsed</a:t>
            </a:r>
            <a:r>
              <a:rPr lang="en-US" sz="1400" dirty="0"/>
              <a:t> = s)</a:t>
            </a:r>
          </a:p>
          <a:p>
            <a:pPr marL="0" indent="0">
              <a:buNone/>
            </a:pPr>
            <a:endParaRPr lang="en-US" sz="2300" dirty="0"/>
          </a:p>
          <a:p>
            <a:endParaRPr lang="en-US" dirty="0"/>
          </a:p>
        </p:txBody>
      </p:sp>
      <p:sp>
        <p:nvSpPr>
          <p:cNvPr id="5" name="Slide Number Placeholder 4">
            <a:extLst>
              <a:ext uri="{FF2B5EF4-FFF2-40B4-BE49-F238E27FC236}">
                <a16:creationId xmlns:a16="http://schemas.microsoft.com/office/drawing/2014/main" id="{8FD80923-F43D-8D4E-B977-D4F4FA2DF07D}"/>
              </a:ext>
            </a:extLst>
          </p:cNvPr>
          <p:cNvSpPr>
            <a:spLocks noGrp="1"/>
          </p:cNvSpPr>
          <p:nvPr>
            <p:ph type="sldNum" sz="quarter" idx="12"/>
          </p:nvPr>
        </p:nvSpPr>
        <p:spPr/>
        <p:txBody>
          <a:bodyPr/>
          <a:lstStyle/>
          <a:p>
            <a:fld id="{7EDDBAE6-2C1C-4ED2-AE17-F17983A5D415}" type="slidenum">
              <a:rPr lang="en-US" smtClean="0"/>
              <a:t>32</a:t>
            </a:fld>
            <a:endParaRPr lang="en-US"/>
          </a:p>
        </p:txBody>
      </p:sp>
      <p:sp>
        <p:nvSpPr>
          <p:cNvPr id="6" name="TextBox 5">
            <a:extLst>
              <a:ext uri="{FF2B5EF4-FFF2-40B4-BE49-F238E27FC236}">
                <a16:creationId xmlns:a16="http://schemas.microsoft.com/office/drawing/2014/main" id="{45BE17EC-CB10-9B4F-B875-52D90A3AB0BC}"/>
              </a:ext>
            </a:extLst>
          </p:cNvPr>
          <p:cNvSpPr txBox="1"/>
          <p:nvPr/>
        </p:nvSpPr>
        <p:spPr>
          <a:xfrm>
            <a:off x="10902879" y="5752486"/>
            <a:ext cx="1289121" cy="246221"/>
          </a:xfrm>
          <a:prstGeom prst="rect">
            <a:avLst/>
          </a:prstGeom>
          <a:noFill/>
        </p:spPr>
        <p:txBody>
          <a:bodyPr wrap="square" rtlCol="0">
            <a:spAutoFit/>
          </a:bodyPr>
          <a:lstStyle/>
          <a:p>
            <a:r>
              <a:rPr lang="en-US" sz="1000" b="1" dirty="0">
                <a:hlinkClick r:id="rId2" action="ppaction://hlinksldjump"/>
              </a:rPr>
              <a:t>Table of contents</a:t>
            </a:r>
            <a:endParaRPr lang="en-US" sz="1000" b="1" dirty="0"/>
          </a:p>
        </p:txBody>
      </p:sp>
    </p:spTree>
    <p:extLst>
      <p:ext uri="{BB962C8B-B14F-4D97-AF65-F5344CB8AC3E}">
        <p14:creationId xmlns:p14="http://schemas.microsoft.com/office/powerpoint/2010/main" val="2679167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550160"/>
          </a:xfrm>
        </p:spPr>
        <p:txBody>
          <a:bodyPr>
            <a:normAutofit fontScale="90000"/>
          </a:bodyPr>
          <a:lstStyle/>
          <a:p>
            <a:r>
              <a:rPr lang="en-US" sz="3600" dirty="0">
                <a:solidFill>
                  <a:srgbClr val="0000FF"/>
                </a:solidFill>
              </a:rPr>
              <a:t>R code - SURVIVAL package </a:t>
            </a:r>
            <a:r>
              <a:rPr lang="en-US" dirty="0">
                <a:solidFill>
                  <a:srgbClr val="0000FF"/>
                </a:solidFill>
              </a:rPr>
              <a:t>- continued</a:t>
            </a:r>
            <a:endParaRPr lang="en-US" dirty="0"/>
          </a:p>
        </p:txBody>
      </p:sp>
      <p:sp>
        <p:nvSpPr>
          <p:cNvPr id="3" name="Content Placeholder 2"/>
          <p:cNvSpPr>
            <a:spLocks noGrp="1"/>
          </p:cNvSpPr>
          <p:nvPr>
            <p:ph idx="1"/>
          </p:nvPr>
        </p:nvSpPr>
        <p:spPr>
          <a:xfrm>
            <a:off x="1130270" y="1899138"/>
            <a:ext cx="9598825" cy="3429000"/>
          </a:xfrm>
        </p:spPr>
        <p:txBody>
          <a:bodyPr>
            <a:normAutofit/>
          </a:bodyPr>
          <a:lstStyle/>
          <a:p>
            <a:pPr marL="0" indent="0">
              <a:buNone/>
            </a:pPr>
            <a:r>
              <a:rPr lang="en-US" sz="1600" u="sng" dirty="0"/>
              <a:t>F. y=FALSE, ties=c("</a:t>
            </a:r>
            <a:r>
              <a:rPr lang="en-US" sz="1600" u="sng" dirty="0" err="1"/>
              <a:t>efron</a:t>
            </a:r>
            <a:r>
              <a:rPr lang="en-US" sz="1600" u="sng" dirty="0"/>
              <a:t>")</a:t>
            </a:r>
          </a:p>
          <a:p>
            <a:pPr marL="0" indent="0">
              <a:buNone/>
            </a:pPr>
            <a:r>
              <a:rPr lang="en-US" sz="1400" b="1" dirty="0"/>
              <a:t>library(survival)</a:t>
            </a:r>
            <a:endParaRPr lang="en-US" sz="1400" dirty="0"/>
          </a:p>
          <a:p>
            <a:pPr marL="0" indent="0">
              <a:buNone/>
            </a:pPr>
            <a:r>
              <a:rPr lang="en-US" sz="1400" dirty="0"/>
              <a:t>s = </a:t>
            </a:r>
            <a:r>
              <a:rPr lang="en-US" sz="1400" dirty="0" err="1"/>
              <a:t>system.time</a:t>
            </a:r>
            <a:r>
              <a:rPr lang="en-US" sz="1400" dirty="0"/>
              <a:t>(m &lt;- </a:t>
            </a:r>
            <a:r>
              <a:rPr lang="en-US" sz="1400" b="1" dirty="0" err="1"/>
              <a:t>coxph</a:t>
            </a:r>
            <a:r>
              <a:rPr lang="en-US" sz="1400" dirty="0"/>
              <a:t>(</a:t>
            </a:r>
            <a:r>
              <a:rPr lang="en-US" sz="1400" dirty="0" err="1"/>
              <a:t>Surv</a:t>
            </a:r>
            <a:r>
              <a:rPr lang="en-US" sz="1400" dirty="0"/>
              <a:t>(</a:t>
            </a:r>
            <a:r>
              <a:rPr lang="en-US" sz="1400" dirty="0" err="1"/>
              <a:t>talldead,alldead</a:t>
            </a:r>
            <a:r>
              <a:rPr lang="en-US" sz="1400" dirty="0"/>
              <a:t>) ~ bmistd1+bmistd2+bmistd3+bmistd5+bmistd6+bmistd7+bmistd8+race1+race2+racem+famhxcvd+famhxcan+alc2+alc3+alc4+alc5+alcm+calorieq2+calorieq3+calorieq4+calorieq5+aheiq1+aheiq2+aheiq3+aheiq4+aheiqm+pmh2+pmh3+pmhm+mnpst2+mnpstm+parity2+parity3+parity4+parity5+paritym+smkc2+smkc3+smkc4+smkc5+smkcm+actcox2+actcox3+actcox4+actcox5+actcoxm+multivit1+multivitm+aspirin1+aspirinm+chol76f+hbp76f+</a:t>
            </a:r>
            <a:r>
              <a:rPr lang="en-US" sz="1400" b="1" dirty="0"/>
              <a:t>strata</a:t>
            </a:r>
            <a:r>
              <a:rPr lang="en-US" sz="1400" dirty="0"/>
              <a:t>(</a:t>
            </a:r>
            <a:r>
              <a:rPr lang="en-US" sz="1400" dirty="0" err="1"/>
              <a:t>agecon_month,interval</a:t>
            </a:r>
            <a:r>
              <a:rPr lang="en-US" sz="1400" dirty="0"/>
              <a:t>), </a:t>
            </a:r>
            <a:r>
              <a:rPr lang="en-US" sz="1400" b="1" dirty="0"/>
              <a:t>y=FALSE, </a:t>
            </a:r>
            <a:r>
              <a:rPr lang="en-US" sz="1400" dirty="0"/>
              <a:t>data = test))</a:t>
            </a:r>
          </a:p>
          <a:p>
            <a:pPr marL="0" indent="0">
              <a:buNone/>
            </a:pPr>
            <a:r>
              <a:rPr lang="en-US" sz="1400" dirty="0"/>
              <a:t>list(</a:t>
            </a:r>
            <a:r>
              <a:rPr lang="en-US" sz="1400" dirty="0" err="1"/>
              <a:t>time.elapsed</a:t>
            </a:r>
            <a:r>
              <a:rPr lang="en-US" sz="1400" dirty="0"/>
              <a:t> = s)</a:t>
            </a:r>
          </a:p>
          <a:p>
            <a:pPr marL="0" indent="0">
              <a:buNone/>
            </a:pPr>
            <a:endParaRPr lang="en-US" sz="2300" dirty="0"/>
          </a:p>
          <a:p>
            <a:endParaRPr lang="en-US" dirty="0"/>
          </a:p>
        </p:txBody>
      </p:sp>
      <p:sp>
        <p:nvSpPr>
          <p:cNvPr id="5" name="Slide Number Placeholder 4">
            <a:extLst>
              <a:ext uri="{FF2B5EF4-FFF2-40B4-BE49-F238E27FC236}">
                <a16:creationId xmlns:a16="http://schemas.microsoft.com/office/drawing/2014/main" id="{8FD80923-F43D-8D4E-B977-D4F4FA2DF07D}"/>
              </a:ext>
            </a:extLst>
          </p:cNvPr>
          <p:cNvSpPr>
            <a:spLocks noGrp="1"/>
          </p:cNvSpPr>
          <p:nvPr>
            <p:ph type="sldNum" sz="quarter" idx="12"/>
          </p:nvPr>
        </p:nvSpPr>
        <p:spPr/>
        <p:txBody>
          <a:bodyPr/>
          <a:lstStyle/>
          <a:p>
            <a:fld id="{7EDDBAE6-2C1C-4ED2-AE17-F17983A5D415}" type="slidenum">
              <a:rPr lang="en-US" smtClean="0"/>
              <a:t>33</a:t>
            </a:fld>
            <a:endParaRPr lang="en-US"/>
          </a:p>
        </p:txBody>
      </p:sp>
      <p:sp>
        <p:nvSpPr>
          <p:cNvPr id="6" name="TextBox 5">
            <a:extLst>
              <a:ext uri="{FF2B5EF4-FFF2-40B4-BE49-F238E27FC236}">
                <a16:creationId xmlns:a16="http://schemas.microsoft.com/office/drawing/2014/main" id="{F3F980AE-A63C-0B4B-977F-50B40A0C6AD1}"/>
              </a:ext>
            </a:extLst>
          </p:cNvPr>
          <p:cNvSpPr txBox="1"/>
          <p:nvPr/>
        </p:nvSpPr>
        <p:spPr>
          <a:xfrm>
            <a:off x="10902879" y="5752486"/>
            <a:ext cx="1289121" cy="246221"/>
          </a:xfrm>
          <a:prstGeom prst="rect">
            <a:avLst/>
          </a:prstGeom>
          <a:noFill/>
        </p:spPr>
        <p:txBody>
          <a:bodyPr wrap="square" rtlCol="0">
            <a:spAutoFit/>
          </a:bodyPr>
          <a:lstStyle/>
          <a:p>
            <a:r>
              <a:rPr lang="en-US" sz="1000" b="1" dirty="0">
                <a:hlinkClick r:id="rId2" action="ppaction://hlinksldjump"/>
              </a:rPr>
              <a:t>Table of contents</a:t>
            </a:r>
            <a:endParaRPr lang="en-US" sz="1000" b="1" dirty="0"/>
          </a:p>
        </p:txBody>
      </p:sp>
    </p:spTree>
    <p:extLst>
      <p:ext uri="{BB962C8B-B14F-4D97-AF65-F5344CB8AC3E}">
        <p14:creationId xmlns:p14="http://schemas.microsoft.com/office/powerpoint/2010/main" val="4084523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550160"/>
          </a:xfrm>
        </p:spPr>
        <p:txBody>
          <a:bodyPr>
            <a:normAutofit fontScale="90000"/>
          </a:bodyPr>
          <a:lstStyle/>
          <a:p>
            <a:r>
              <a:rPr lang="en-US" sz="3600" dirty="0">
                <a:solidFill>
                  <a:srgbClr val="0000FF"/>
                </a:solidFill>
              </a:rPr>
              <a:t>R code - SURVIVAL package</a:t>
            </a:r>
            <a:r>
              <a:rPr lang="en-US" dirty="0">
                <a:solidFill>
                  <a:srgbClr val="0000FF"/>
                </a:solidFill>
              </a:rPr>
              <a:t> - continued</a:t>
            </a:r>
            <a:endParaRPr lang="en-US" dirty="0"/>
          </a:p>
        </p:txBody>
      </p:sp>
      <p:sp>
        <p:nvSpPr>
          <p:cNvPr id="3" name="Content Placeholder 2"/>
          <p:cNvSpPr>
            <a:spLocks noGrp="1"/>
          </p:cNvSpPr>
          <p:nvPr>
            <p:ph idx="1"/>
          </p:nvPr>
        </p:nvSpPr>
        <p:spPr>
          <a:xfrm>
            <a:off x="1130270" y="1899138"/>
            <a:ext cx="9598825" cy="3429000"/>
          </a:xfrm>
        </p:spPr>
        <p:txBody>
          <a:bodyPr>
            <a:normAutofit/>
          </a:bodyPr>
          <a:lstStyle/>
          <a:p>
            <a:pPr marL="0" indent="0">
              <a:buNone/>
            </a:pPr>
            <a:r>
              <a:rPr lang="en-US" sz="1600" u="sng" dirty="0"/>
              <a:t>G. y=TRUE, ties=c("</a:t>
            </a:r>
            <a:r>
              <a:rPr lang="en-US" sz="1600" u="sng" dirty="0" err="1"/>
              <a:t>breslow</a:t>
            </a:r>
            <a:r>
              <a:rPr lang="en-US" sz="1600" u="sng" dirty="0"/>
              <a:t>")</a:t>
            </a:r>
          </a:p>
          <a:p>
            <a:pPr marL="0" indent="0">
              <a:buNone/>
            </a:pPr>
            <a:r>
              <a:rPr lang="en-US" sz="1400" b="1" dirty="0"/>
              <a:t>library(survival)</a:t>
            </a:r>
            <a:endParaRPr lang="en-US" sz="1400" dirty="0"/>
          </a:p>
          <a:p>
            <a:pPr marL="0" indent="0">
              <a:buNone/>
            </a:pPr>
            <a:r>
              <a:rPr lang="en-US" sz="1400" dirty="0"/>
              <a:t>s = </a:t>
            </a:r>
            <a:r>
              <a:rPr lang="en-US" sz="1400" dirty="0" err="1"/>
              <a:t>system.time</a:t>
            </a:r>
            <a:r>
              <a:rPr lang="en-US" sz="1400" dirty="0"/>
              <a:t>(m &lt;- </a:t>
            </a:r>
            <a:r>
              <a:rPr lang="en-US" sz="1400" b="1" dirty="0" err="1"/>
              <a:t>coxph</a:t>
            </a:r>
            <a:r>
              <a:rPr lang="en-US" sz="1400" dirty="0"/>
              <a:t>(</a:t>
            </a:r>
            <a:r>
              <a:rPr lang="en-US" sz="1400" dirty="0" err="1"/>
              <a:t>Surv</a:t>
            </a:r>
            <a:r>
              <a:rPr lang="en-US" sz="1400" dirty="0"/>
              <a:t>(</a:t>
            </a:r>
            <a:r>
              <a:rPr lang="en-US" sz="1400" dirty="0" err="1"/>
              <a:t>talldead,alldead</a:t>
            </a:r>
            <a:r>
              <a:rPr lang="en-US" sz="1400" dirty="0"/>
              <a:t>) ~ bmistd1+bmistd2+bmistd3+bmistd5+bmistd6+bmistd7+bmistd8+race1+race2+racem+famhxcvd+famhxcan+alc2+alc3+alc4+alc5+alcm+calorieq2+calorieq3+calorieq4+calorieq5+aheiq1+aheiq2+aheiq3+aheiq4+aheiqm+pmh2+pmh3+pmhm+mnpst2+mnpstm+parity2+parity3+parity4+parity5+paritym+smkc2+smkc3+smkc4+smkc5+smkcm+actcox2+actcox3+actcox4+actcox5+actcoxm+multivit1+multivitm+aspirin1+aspirinm+chol76f+hbp76f+</a:t>
            </a:r>
            <a:r>
              <a:rPr lang="en-US" sz="1400" b="1" dirty="0"/>
              <a:t>strata</a:t>
            </a:r>
            <a:r>
              <a:rPr lang="en-US" sz="1400" dirty="0"/>
              <a:t>(</a:t>
            </a:r>
            <a:r>
              <a:rPr lang="en-US" sz="1400" dirty="0" err="1"/>
              <a:t>agecon_month,interval</a:t>
            </a:r>
            <a:r>
              <a:rPr lang="en-US" sz="1400" dirty="0"/>
              <a:t>), </a:t>
            </a:r>
            <a:r>
              <a:rPr lang="en-US" sz="1400" b="1" dirty="0"/>
              <a:t>ties=c("</a:t>
            </a:r>
            <a:r>
              <a:rPr lang="en-US" sz="1400" b="1" dirty="0" err="1"/>
              <a:t>breslow</a:t>
            </a:r>
            <a:r>
              <a:rPr lang="en-US" sz="1400" b="1" dirty="0"/>
              <a:t>"), </a:t>
            </a:r>
            <a:r>
              <a:rPr lang="en-US" sz="1400" dirty="0"/>
              <a:t>data = test))</a:t>
            </a:r>
          </a:p>
          <a:p>
            <a:pPr marL="0" indent="0">
              <a:buNone/>
            </a:pPr>
            <a:r>
              <a:rPr lang="en-US" sz="1400" dirty="0"/>
              <a:t>list(</a:t>
            </a:r>
            <a:r>
              <a:rPr lang="en-US" sz="1400" dirty="0" err="1"/>
              <a:t>time.elapsed</a:t>
            </a:r>
            <a:r>
              <a:rPr lang="en-US" sz="1400" dirty="0"/>
              <a:t> = s)</a:t>
            </a:r>
          </a:p>
          <a:p>
            <a:endParaRPr lang="en-US" dirty="0"/>
          </a:p>
        </p:txBody>
      </p:sp>
      <p:sp>
        <p:nvSpPr>
          <p:cNvPr id="5" name="Slide Number Placeholder 4">
            <a:extLst>
              <a:ext uri="{FF2B5EF4-FFF2-40B4-BE49-F238E27FC236}">
                <a16:creationId xmlns:a16="http://schemas.microsoft.com/office/drawing/2014/main" id="{8FD80923-F43D-8D4E-B977-D4F4FA2DF07D}"/>
              </a:ext>
            </a:extLst>
          </p:cNvPr>
          <p:cNvSpPr>
            <a:spLocks noGrp="1"/>
          </p:cNvSpPr>
          <p:nvPr>
            <p:ph type="sldNum" sz="quarter" idx="12"/>
          </p:nvPr>
        </p:nvSpPr>
        <p:spPr/>
        <p:txBody>
          <a:bodyPr/>
          <a:lstStyle/>
          <a:p>
            <a:fld id="{7EDDBAE6-2C1C-4ED2-AE17-F17983A5D415}" type="slidenum">
              <a:rPr lang="en-US" smtClean="0"/>
              <a:t>34</a:t>
            </a:fld>
            <a:endParaRPr lang="en-US"/>
          </a:p>
        </p:txBody>
      </p:sp>
      <p:sp>
        <p:nvSpPr>
          <p:cNvPr id="6" name="TextBox 5">
            <a:extLst>
              <a:ext uri="{FF2B5EF4-FFF2-40B4-BE49-F238E27FC236}">
                <a16:creationId xmlns:a16="http://schemas.microsoft.com/office/drawing/2014/main" id="{0327B81E-E53B-0142-9F38-3A20282CF143}"/>
              </a:ext>
            </a:extLst>
          </p:cNvPr>
          <p:cNvSpPr txBox="1"/>
          <p:nvPr/>
        </p:nvSpPr>
        <p:spPr>
          <a:xfrm>
            <a:off x="10902879" y="5752486"/>
            <a:ext cx="1289121" cy="246221"/>
          </a:xfrm>
          <a:prstGeom prst="rect">
            <a:avLst/>
          </a:prstGeom>
          <a:noFill/>
        </p:spPr>
        <p:txBody>
          <a:bodyPr wrap="square" rtlCol="0">
            <a:spAutoFit/>
          </a:bodyPr>
          <a:lstStyle/>
          <a:p>
            <a:r>
              <a:rPr lang="en-US" sz="1000" b="1" dirty="0">
                <a:hlinkClick r:id="rId2" action="ppaction://hlinksldjump"/>
              </a:rPr>
              <a:t>Table of contents</a:t>
            </a:r>
            <a:endParaRPr lang="en-US" sz="1000" b="1" dirty="0"/>
          </a:p>
        </p:txBody>
      </p:sp>
    </p:spTree>
    <p:extLst>
      <p:ext uri="{BB962C8B-B14F-4D97-AF65-F5344CB8AC3E}">
        <p14:creationId xmlns:p14="http://schemas.microsoft.com/office/powerpoint/2010/main" val="4154808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550160"/>
          </a:xfrm>
        </p:spPr>
        <p:txBody>
          <a:bodyPr>
            <a:normAutofit fontScale="90000"/>
          </a:bodyPr>
          <a:lstStyle/>
          <a:p>
            <a:r>
              <a:rPr lang="en-US" sz="3600" dirty="0">
                <a:solidFill>
                  <a:srgbClr val="0000FF"/>
                </a:solidFill>
              </a:rPr>
              <a:t>R code - SURVIVAL package</a:t>
            </a:r>
            <a:r>
              <a:rPr lang="en-US" dirty="0">
                <a:solidFill>
                  <a:srgbClr val="0000FF"/>
                </a:solidFill>
              </a:rPr>
              <a:t> - continued</a:t>
            </a:r>
            <a:endParaRPr lang="en-US" dirty="0"/>
          </a:p>
        </p:txBody>
      </p:sp>
      <p:sp>
        <p:nvSpPr>
          <p:cNvPr id="3" name="Content Placeholder 2"/>
          <p:cNvSpPr>
            <a:spLocks noGrp="1"/>
          </p:cNvSpPr>
          <p:nvPr>
            <p:ph idx="1"/>
          </p:nvPr>
        </p:nvSpPr>
        <p:spPr>
          <a:xfrm>
            <a:off x="1130270" y="1899138"/>
            <a:ext cx="9598825" cy="3429000"/>
          </a:xfrm>
        </p:spPr>
        <p:txBody>
          <a:bodyPr>
            <a:normAutofit/>
          </a:bodyPr>
          <a:lstStyle/>
          <a:p>
            <a:pPr marL="0" indent="0">
              <a:buNone/>
            </a:pPr>
            <a:r>
              <a:rPr lang="en-US" sz="1600" u="sng" dirty="0"/>
              <a:t>H. y=FALSE, ties=c("</a:t>
            </a:r>
            <a:r>
              <a:rPr lang="en-US" sz="1600" u="sng" dirty="0" err="1"/>
              <a:t>breslow</a:t>
            </a:r>
            <a:r>
              <a:rPr lang="en-US" sz="1600" u="sng" dirty="0"/>
              <a:t>")</a:t>
            </a:r>
          </a:p>
          <a:p>
            <a:pPr marL="0" indent="0">
              <a:buNone/>
            </a:pPr>
            <a:r>
              <a:rPr lang="en-US" sz="1400" b="1" dirty="0"/>
              <a:t>library(survival)</a:t>
            </a:r>
            <a:endParaRPr lang="en-US" sz="1400" dirty="0"/>
          </a:p>
          <a:p>
            <a:pPr marL="0" indent="0">
              <a:buNone/>
            </a:pPr>
            <a:r>
              <a:rPr lang="en-US" sz="1400" dirty="0"/>
              <a:t>s = </a:t>
            </a:r>
            <a:r>
              <a:rPr lang="en-US" sz="1400" dirty="0" err="1"/>
              <a:t>system.time</a:t>
            </a:r>
            <a:r>
              <a:rPr lang="en-US" sz="1400" dirty="0"/>
              <a:t>(m &lt;- </a:t>
            </a:r>
            <a:r>
              <a:rPr lang="en-US" sz="1400" b="1" dirty="0" err="1"/>
              <a:t>coxph</a:t>
            </a:r>
            <a:r>
              <a:rPr lang="en-US" sz="1400" dirty="0"/>
              <a:t>(</a:t>
            </a:r>
            <a:r>
              <a:rPr lang="en-US" sz="1400" dirty="0" err="1"/>
              <a:t>Surv</a:t>
            </a:r>
            <a:r>
              <a:rPr lang="en-US" sz="1400" dirty="0"/>
              <a:t>(</a:t>
            </a:r>
            <a:r>
              <a:rPr lang="en-US" sz="1400" dirty="0" err="1"/>
              <a:t>talldead,alldead</a:t>
            </a:r>
            <a:r>
              <a:rPr lang="en-US" sz="1400" dirty="0"/>
              <a:t>) ~ bmistd1+bmistd2+bmistd3+bmistd5+bmistd6+bmistd7+bmistd8+race1+race2+racem+famhxcvd+famhxcan+alc2+alc3+alc4+alc5+alcm+calorieq2+calorieq3+calorieq4+calorieq5+aheiq1+aheiq2+aheiq3+aheiq4+aheiqm+pmh2+pmh3+pmhm+mnpst2+mnpstm+parity2+parity3+parity4+parity5+paritym+smkc2+smkc3+smkc4+smkc5+smkcm+actcox2+actcox3+actcox4+actcox5+actcoxm+multivit1+multivitm+aspirin1+aspirinm+chol76f+hbp76f+</a:t>
            </a:r>
            <a:r>
              <a:rPr lang="en-US" sz="1400" b="1" dirty="0"/>
              <a:t>strata</a:t>
            </a:r>
            <a:r>
              <a:rPr lang="en-US" sz="1400" dirty="0"/>
              <a:t>(</a:t>
            </a:r>
            <a:r>
              <a:rPr lang="en-US" sz="1400" dirty="0" err="1"/>
              <a:t>agecon_month,interval</a:t>
            </a:r>
            <a:r>
              <a:rPr lang="en-US" sz="1400" dirty="0"/>
              <a:t>),</a:t>
            </a:r>
            <a:r>
              <a:rPr lang="en-US" sz="1400" b="1" dirty="0"/>
              <a:t> y=FALSE,</a:t>
            </a:r>
            <a:r>
              <a:rPr lang="en-US" sz="1400" dirty="0"/>
              <a:t> </a:t>
            </a:r>
            <a:r>
              <a:rPr lang="en-US" sz="1400" b="1" dirty="0"/>
              <a:t>ties=c("</a:t>
            </a:r>
            <a:r>
              <a:rPr lang="en-US" sz="1400" b="1" dirty="0" err="1"/>
              <a:t>breslow</a:t>
            </a:r>
            <a:r>
              <a:rPr lang="en-US" sz="1400" b="1" dirty="0"/>
              <a:t>"), </a:t>
            </a:r>
            <a:r>
              <a:rPr lang="en-US" sz="1400" dirty="0"/>
              <a:t>data = test))</a:t>
            </a:r>
          </a:p>
          <a:p>
            <a:pPr marL="0" indent="0">
              <a:buNone/>
            </a:pPr>
            <a:r>
              <a:rPr lang="en-US" sz="1400" dirty="0"/>
              <a:t>list(</a:t>
            </a:r>
            <a:r>
              <a:rPr lang="en-US" sz="1400" dirty="0" err="1"/>
              <a:t>time.elapsed</a:t>
            </a:r>
            <a:r>
              <a:rPr lang="en-US" sz="1400" dirty="0"/>
              <a:t> = s)</a:t>
            </a:r>
          </a:p>
          <a:p>
            <a:pPr marL="0" indent="0">
              <a:buNone/>
            </a:pPr>
            <a:endParaRPr lang="en-US" sz="2300" dirty="0"/>
          </a:p>
          <a:p>
            <a:endParaRPr lang="en-US" dirty="0"/>
          </a:p>
        </p:txBody>
      </p:sp>
      <p:sp>
        <p:nvSpPr>
          <p:cNvPr id="5" name="Slide Number Placeholder 4">
            <a:extLst>
              <a:ext uri="{FF2B5EF4-FFF2-40B4-BE49-F238E27FC236}">
                <a16:creationId xmlns:a16="http://schemas.microsoft.com/office/drawing/2014/main" id="{8FD80923-F43D-8D4E-B977-D4F4FA2DF07D}"/>
              </a:ext>
            </a:extLst>
          </p:cNvPr>
          <p:cNvSpPr>
            <a:spLocks noGrp="1"/>
          </p:cNvSpPr>
          <p:nvPr>
            <p:ph type="sldNum" sz="quarter" idx="12"/>
          </p:nvPr>
        </p:nvSpPr>
        <p:spPr/>
        <p:txBody>
          <a:bodyPr/>
          <a:lstStyle/>
          <a:p>
            <a:fld id="{7EDDBAE6-2C1C-4ED2-AE17-F17983A5D415}" type="slidenum">
              <a:rPr lang="en-US" smtClean="0"/>
              <a:t>35</a:t>
            </a:fld>
            <a:endParaRPr lang="en-US"/>
          </a:p>
        </p:txBody>
      </p:sp>
      <p:sp>
        <p:nvSpPr>
          <p:cNvPr id="6" name="TextBox 5">
            <a:extLst>
              <a:ext uri="{FF2B5EF4-FFF2-40B4-BE49-F238E27FC236}">
                <a16:creationId xmlns:a16="http://schemas.microsoft.com/office/drawing/2014/main" id="{49855EE7-C60E-9A46-96D2-9D6B2FC4E70E}"/>
              </a:ext>
            </a:extLst>
          </p:cNvPr>
          <p:cNvSpPr txBox="1"/>
          <p:nvPr/>
        </p:nvSpPr>
        <p:spPr>
          <a:xfrm>
            <a:off x="10902879" y="5752486"/>
            <a:ext cx="1289121" cy="246221"/>
          </a:xfrm>
          <a:prstGeom prst="rect">
            <a:avLst/>
          </a:prstGeom>
          <a:noFill/>
        </p:spPr>
        <p:txBody>
          <a:bodyPr wrap="square" rtlCol="0">
            <a:spAutoFit/>
          </a:bodyPr>
          <a:lstStyle/>
          <a:p>
            <a:r>
              <a:rPr lang="en-US" sz="1000" b="1" dirty="0">
                <a:hlinkClick r:id="rId2" action="ppaction://hlinksldjump"/>
              </a:rPr>
              <a:t>Table of contents</a:t>
            </a:r>
            <a:endParaRPr lang="en-US" sz="1000" b="1" dirty="0"/>
          </a:p>
        </p:txBody>
      </p:sp>
    </p:spTree>
    <p:extLst>
      <p:ext uri="{BB962C8B-B14F-4D97-AF65-F5344CB8AC3E}">
        <p14:creationId xmlns:p14="http://schemas.microsoft.com/office/powerpoint/2010/main" val="1589457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550160"/>
          </a:xfrm>
        </p:spPr>
        <p:txBody>
          <a:bodyPr>
            <a:noAutofit/>
          </a:bodyPr>
          <a:lstStyle/>
          <a:p>
            <a:r>
              <a:rPr lang="en-US" dirty="0">
                <a:solidFill>
                  <a:srgbClr val="0000FF"/>
                </a:solidFill>
              </a:rPr>
              <a:t>R code - SURVIVAL package – continued</a:t>
            </a:r>
            <a:endParaRPr lang="en-US" dirty="0"/>
          </a:p>
        </p:txBody>
      </p:sp>
      <p:sp>
        <p:nvSpPr>
          <p:cNvPr id="3" name="Content Placeholder 2"/>
          <p:cNvSpPr>
            <a:spLocks noGrp="1"/>
          </p:cNvSpPr>
          <p:nvPr>
            <p:ph idx="1"/>
          </p:nvPr>
        </p:nvSpPr>
        <p:spPr>
          <a:xfrm>
            <a:off x="1130270" y="1899138"/>
            <a:ext cx="8831415" cy="3429000"/>
          </a:xfrm>
        </p:spPr>
        <p:txBody>
          <a:bodyPr>
            <a:normAutofit/>
          </a:bodyPr>
          <a:lstStyle/>
          <a:p>
            <a:pPr marL="0" indent="0">
              <a:buNone/>
            </a:pPr>
            <a:r>
              <a:rPr lang="en-US" sz="1600" u="sng" dirty="0"/>
              <a:t>I. y=FALSE, ties=c("</a:t>
            </a:r>
            <a:r>
              <a:rPr lang="en-US" sz="1600" u="sng" dirty="0" err="1"/>
              <a:t>breslow</a:t>
            </a:r>
            <a:r>
              <a:rPr lang="en-US" sz="1600" u="sng" dirty="0"/>
              <a:t>") &amp; </a:t>
            </a:r>
            <a:r>
              <a:rPr lang="en-US" sz="1600" u="sng" dirty="0" err="1"/>
              <a:t>agein</a:t>
            </a:r>
            <a:r>
              <a:rPr lang="en-US" sz="1600" u="sng" dirty="0"/>
              <a:t> </a:t>
            </a:r>
            <a:r>
              <a:rPr lang="en-US" sz="1600" u="sng" dirty="0" err="1"/>
              <a:t>ageout</a:t>
            </a:r>
            <a:endParaRPr lang="en-US" sz="1600" u="sng" dirty="0"/>
          </a:p>
          <a:p>
            <a:pPr marL="0" indent="0">
              <a:buNone/>
            </a:pPr>
            <a:r>
              <a:rPr lang="en-US" sz="1400" b="1" dirty="0"/>
              <a:t>library(survival)</a:t>
            </a:r>
          </a:p>
          <a:p>
            <a:pPr marL="0" indent="0">
              <a:buNone/>
            </a:pPr>
            <a:r>
              <a:rPr lang="en-US" sz="1400" dirty="0"/>
              <a:t>s = </a:t>
            </a:r>
            <a:r>
              <a:rPr lang="en-US" sz="1400" dirty="0" err="1"/>
              <a:t>system.time</a:t>
            </a:r>
            <a:r>
              <a:rPr lang="en-US" sz="1400" dirty="0"/>
              <a:t>(m &lt;- </a:t>
            </a:r>
            <a:r>
              <a:rPr lang="en-US" sz="1400" b="1" dirty="0" err="1"/>
              <a:t>coxph</a:t>
            </a:r>
            <a:r>
              <a:rPr lang="en-US" sz="1400" dirty="0"/>
              <a:t>(</a:t>
            </a:r>
            <a:r>
              <a:rPr lang="en-US" sz="1400" dirty="0" err="1"/>
              <a:t>Surv</a:t>
            </a:r>
            <a:r>
              <a:rPr lang="en-US" sz="1400" dirty="0"/>
              <a:t>(</a:t>
            </a:r>
            <a:r>
              <a:rPr lang="en-US" sz="1400" dirty="0" err="1"/>
              <a:t>agecon_month,talldead_age,alldead</a:t>
            </a:r>
            <a:r>
              <a:rPr lang="en-US" sz="1400" dirty="0"/>
              <a:t>) ~ bmistd1+bmistd2+bmistd3+bmistd5+bmistd6+bmistd7+bmistd8+race1+race2+racem+famhxcvd+famhxcan+alc2+alc3+alc4+alc5+alcm+calorieq2+calorieq3+calorieq4+calorieq5+aheiq1+aheiq2+aheiq3+aheiq4+aheiqm+pmh2+pmh3+pmhm+mnpst2+mnpstm+parity2+parity3+parity4+parity5+paritym+smkc2+smkc3+smkc4+smkc5+smkcm+actcox2+actcox3+actcox4+actcox5+actcoxm+multivit1+multivitm+aspirin1+aspirinm+chol76f+hbp76f+</a:t>
            </a:r>
            <a:r>
              <a:rPr lang="en-US" sz="1400" b="1" dirty="0"/>
              <a:t>strata</a:t>
            </a:r>
            <a:r>
              <a:rPr lang="en-US" sz="1400" dirty="0"/>
              <a:t>(interval),</a:t>
            </a:r>
            <a:r>
              <a:rPr lang="en-US" sz="1400" b="1" dirty="0"/>
              <a:t> y=FALSE, ties=c("</a:t>
            </a:r>
            <a:r>
              <a:rPr lang="en-US" sz="1400" b="1" dirty="0" err="1"/>
              <a:t>breslow</a:t>
            </a:r>
            <a:r>
              <a:rPr lang="en-US" sz="1400" b="1" dirty="0"/>
              <a:t>"), </a:t>
            </a:r>
            <a:r>
              <a:rPr lang="en-US" sz="1400" dirty="0"/>
              <a:t>data = test))</a:t>
            </a:r>
          </a:p>
          <a:p>
            <a:pPr marL="0" indent="0">
              <a:buNone/>
            </a:pPr>
            <a:r>
              <a:rPr lang="en-US" sz="1400" dirty="0"/>
              <a:t>list(</a:t>
            </a:r>
            <a:r>
              <a:rPr lang="en-US" sz="1400" dirty="0" err="1"/>
              <a:t>time.elapsed</a:t>
            </a:r>
            <a:r>
              <a:rPr lang="en-US" sz="1400" dirty="0"/>
              <a:t> = s)</a:t>
            </a:r>
          </a:p>
          <a:p>
            <a:pPr marL="0" indent="0">
              <a:buNone/>
            </a:pPr>
            <a:endParaRPr lang="en-US" sz="2300" dirty="0"/>
          </a:p>
          <a:p>
            <a:endParaRPr lang="en-US" dirty="0"/>
          </a:p>
        </p:txBody>
      </p:sp>
      <p:sp>
        <p:nvSpPr>
          <p:cNvPr id="5" name="Slide Number Placeholder 4">
            <a:extLst>
              <a:ext uri="{FF2B5EF4-FFF2-40B4-BE49-F238E27FC236}">
                <a16:creationId xmlns:a16="http://schemas.microsoft.com/office/drawing/2014/main" id="{65332BE6-608A-4448-ACDE-EF7665BA7735}"/>
              </a:ext>
            </a:extLst>
          </p:cNvPr>
          <p:cNvSpPr>
            <a:spLocks noGrp="1"/>
          </p:cNvSpPr>
          <p:nvPr>
            <p:ph type="sldNum" sz="quarter" idx="12"/>
          </p:nvPr>
        </p:nvSpPr>
        <p:spPr/>
        <p:txBody>
          <a:bodyPr/>
          <a:lstStyle/>
          <a:p>
            <a:fld id="{7EDDBAE6-2C1C-4ED2-AE17-F17983A5D415}" type="slidenum">
              <a:rPr lang="en-US" smtClean="0"/>
              <a:t>36</a:t>
            </a:fld>
            <a:endParaRPr lang="en-US"/>
          </a:p>
        </p:txBody>
      </p:sp>
      <p:sp>
        <p:nvSpPr>
          <p:cNvPr id="6" name="TextBox 5">
            <a:extLst>
              <a:ext uri="{FF2B5EF4-FFF2-40B4-BE49-F238E27FC236}">
                <a16:creationId xmlns:a16="http://schemas.microsoft.com/office/drawing/2014/main" id="{91FADAC6-7D5B-4940-90C9-8AB9B6C0905B}"/>
              </a:ext>
            </a:extLst>
          </p:cNvPr>
          <p:cNvSpPr txBox="1"/>
          <p:nvPr/>
        </p:nvSpPr>
        <p:spPr>
          <a:xfrm>
            <a:off x="10902879" y="5752486"/>
            <a:ext cx="1289121" cy="246221"/>
          </a:xfrm>
          <a:prstGeom prst="rect">
            <a:avLst/>
          </a:prstGeom>
          <a:noFill/>
        </p:spPr>
        <p:txBody>
          <a:bodyPr wrap="square" rtlCol="0">
            <a:spAutoFit/>
          </a:bodyPr>
          <a:lstStyle/>
          <a:p>
            <a:r>
              <a:rPr lang="en-US" sz="1000" b="1" dirty="0">
                <a:hlinkClick r:id="rId2" action="ppaction://hlinksldjump"/>
              </a:rPr>
              <a:t>Table of contents</a:t>
            </a:r>
            <a:endParaRPr lang="en-US" sz="1000" b="1" dirty="0"/>
          </a:p>
        </p:txBody>
      </p:sp>
    </p:spTree>
    <p:extLst>
      <p:ext uri="{BB962C8B-B14F-4D97-AF65-F5344CB8AC3E}">
        <p14:creationId xmlns:p14="http://schemas.microsoft.com/office/powerpoint/2010/main" val="3805593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35693"/>
            <a:ext cx="9603275" cy="458888"/>
          </a:xfrm>
        </p:spPr>
        <p:txBody>
          <a:bodyPr>
            <a:normAutofit/>
          </a:bodyPr>
          <a:lstStyle/>
          <a:p>
            <a:r>
              <a:rPr lang="en-US" sz="2400" dirty="0">
                <a:solidFill>
                  <a:srgbClr val="0000FF"/>
                </a:solidFill>
              </a:rPr>
              <a:t>SAS code for generating counting process data structure</a:t>
            </a:r>
            <a:endParaRPr lang="en-US" sz="2400" dirty="0"/>
          </a:p>
        </p:txBody>
      </p:sp>
      <p:sp>
        <p:nvSpPr>
          <p:cNvPr id="3" name="Content Placeholder 2"/>
          <p:cNvSpPr>
            <a:spLocks noGrp="1"/>
          </p:cNvSpPr>
          <p:nvPr>
            <p:ph idx="1"/>
          </p:nvPr>
        </p:nvSpPr>
        <p:spPr>
          <a:xfrm>
            <a:off x="1130270" y="1394580"/>
            <a:ext cx="10240463" cy="4345819"/>
          </a:xfrm>
        </p:spPr>
        <p:txBody>
          <a:bodyPr>
            <a:noAutofit/>
          </a:bodyPr>
          <a:lstStyle/>
          <a:p>
            <a:pPr marL="0" indent="0">
              <a:lnSpc>
                <a:spcPct val="100000"/>
              </a:lnSpc>
              <a:spcBef>
                <a:spcPts val="600"/>
              </a:spcBef>
              <a:buNone/>
            </a:pPr>
            <a:r>
              <a:rPr lang="en-US" sz="900" b="1" i="1" dirty="0"/>
              <a:t>*wide format data is input. Here </a:t>
            </a:r>
            <a:r>
              <a:rPr lang="en-US" sz="900" b="1" dirty="0"/>
              <a:t>n=110497 people, with a repeated variable for every questionnaire cycle;</a:t>
            </a:r>
          </a:p>
          <a:p>
            <a:pPr marL="0" indent="0">
              <a:lnSpc>
                <a:spcPct val="100000"/>
              </a:lnSpc>
              <a:spcBef>
                <a:spcPts val="600"/>
              </a:spcBef>
              <a:buNone/>
            </a:pPr>
            <a:r>
              <a:rPr lang="en-US" sz="900" dirty="0"/>
              <a:t>array </a:t>
            </a:r>
            <a:r>
              <a:rPr lang="en-US" sz="900" dirty="0" err="1"/>
              <a:t>irt</a:t>
            </a:r>
            <a:r>
              <a:rPr lang="en-US" sz="900" dirty="0"/>
              <a:t> {19} irt76 irt78 irt80 irt82 irt84 irt86 irt88 irt90 irt92 irt94 irt96 irt98 irt00 irt02 irt04 irt06 irt08 irt10 cutoff;    </a:t>
            </a:r>
          </a:p>
          <a:p>
            <a:pPr marL="0" indent="0">
              <a:lnSpc>
                <a:spcPct val="100000"/>
              </a:lnSpc>
              <a:spcBef>
                <a:spcPts val="600"/>
              </a:spcBef>
              <a:buNone/>
            </a:pPr>
            <a:r>
              <a:rPr lang="en-US" sz="800" dirty="0"/>
              <a:t>        /*</a:t>
            </a:r>
            <a:r>
              <a:rPr lang="en-US" sz="800" dirty="0" err="1"/>
              <a:t>irt</a:t>
            </a:r>
            <a:r>
              <a:rPr lang="en-US" sz="800" dirty="0"/>
              <a:t> is month and year of questionnaire return, for each 2-year cycle*/</a:t>
            </a:r>
          </a:p>
          <a:p>
            <a:pPr marL="0" indent="0">
              <a:lnSpc>
                <a:spcPct val="100000"/>
              </a:lnSpc>
              <a:spcBef>
                <a:spcPts val="600"/>
              </a:spcBef>
              <a:buNone/>
            </a:pPr>
            <a:r>
              <a:rPr lang="en-US" sz="800" dirty="0"/>
              <a:t>        /*cutoff is month and year of administrative end of follow-up for the current analysis, which is used together with death date for censoring, whichever happens first */</a:t>
            </a:r>
          </a:p>
          <a:p>
            <a:pPr marL="0" indent="0">
              <a:lnSpc>
                <a:spcPct val="100000"/>
              </a:lnSpc>
              <a:spcBef>
                <a:spcPts val="600"/>
              </a:spcBef>
              <a:buNone/>
            </a:pPr>
            <a:r>
              <a:rPr lang="en-US" sz="800" dirty="0"/>
              <a:t>        /*if a questionnaire is skipped, the questionnaire return date is defaulted to June of the questionnaire year, and covariates are carried forward */</a:t>
            </a:r>
          </a:p>
          <a:p>
            <a:pPr marL="0" indent="0">
              <a:lnSpc>
                <a:spcPct val="100000"/>
              </a:lnSpc>
              <a:spcBef>
                <a:spcPts val="600"/>
              </a:spcBef>
              <a:buNone/>
            </a:pPr>
            <a:r>
              <a:rPr lang="en-US" sz="900" dirty="0"/>
              <a:t>array </a:t>
            </a:r>
            <a:r>
              <a:rPr lang="en-US" sz="900" dirty="0" err="1"/>
              <a:t>agemonth</a:t>
            </a:r>
            <a:r>
              <a:rPr lang="en-US" sz="900" dirty="0"/>
              <a:t> {18} agemonth76 agemonth78 agemonth80 agemonth82 agemonth84 agemonth86 agemonth88 agemonth90 agemonth92 agemonth94 agemonth96  </a:t>
            </a:r>
          </a:p>
          <a:p>
            <a:pPr marL="0" indent="0">
              <a:lnSpc>
                <a:spcPct val="100000"/>
              </a:lnSpc>
              <a:spcBef>
                <a:spcPts val="600"/>
              </a:spcBef>
              <a:buNone/>
            </a:pPr>
            <a:r>
              <a:rPr lang="en-US" sz="900" dirty="0"/>
              <a:t>                                    agemonth98 agemonth00 agemonth02 agemonth04 agemonth06 agemonth08 agemonth10;</a:t>
            </a:r>
          </a:p>
          <a:p>
            <a:pPr marL="0" indent="0">
              <a:lnSpc>
                <a:spcPct val="100000"/>
              </a:lnSpc>
              <a:spcBef>
                <a:spcPts val="600"/>
              </a:spcBef>
              <a:buNone/>
            </a:pPr>
            <a:r>
              <a:rPr lang="en-US" sz="800" dirty="0"/>
              <a:t>        /*</a:t>
            </a:r>
            <a:r>
              <a:rPr lang="en-US" sz="800" dirty="0" err="1"/>
              <a:t>agemonth</a:t>
            </a:r>
            <a:r>
              <a:rPr lang="en-US" sz="800" dirty="0"/>
              <a:t> is age in months at each month and year of questionnaire return */ </a:t>
            </a:r>
          </a:p>
          <a:p>
            <a:pPr marL="0" indent="0">
              <a:spcBef>
                <a:spcPts val="600"/>
              </a:spcBef>
              <a:buNone/>
            </a:pPr>
            <a:r>
              <a:rPr lang="en-US" sz="800" dirty="0"/>
              <a:t>        /* Input is the wide data and output is the long data. %</a:t>
            </a:r>
            <a:r>
              <a:rPr lang="en-US" sz="800" dirty="0" err="1"/>
              <a:t>beginex</a:t>
            </a:r>
            <a:r>
              <a:rPr lang="en-US" sz="800" dirty="0"/>
              <a:t>, %exclude, %output, %</a:t>
            </a:r>
            <a:r>
              <a:rPr lang="en-US" sz="800" dirty="0" err="1"/>
              <a:t>endex</a:t>
            </a:r>
            <a:r>
              <a:rPr lang="en-US" sz="800" dirty="0"/>
              <a:t> work together to transform data from wide format to long format, as well as taking care of exclusions*/ </a:t>
            </a:r>
          </a:p>
          <a:p>
            <a:pPr marL="0" indent="0">
              <a:lnSpc>
                <a:spcPct val="100000"/>
              </a:lnSpc>
              <a:spcBef>
                <a:spcPts val="600"/>
              </a:spcBef>
              <a:buNone/>
            </a:pPr>
            <a:r>
              <a:rPr lang="en-US" sz="900" dirty="0"/>
              <a:t>%</a:t>
            </a:r>
            <a:r>
              <a:rPr lang="en-US" sz="900" dirty="0" err="1"/>
              <a:t>beginex</a:t>
            </a:r>
            <a:r>
              <a:rPr lang="en-US" sz="900" dirty="0"/>
              <a:t>();  </a:t>
            </a:r>
          </a:p>
          <a:p>
            <a:pPr marL="0" indent="0">
              <a:lnSpc>
                <a:spcPct val="100000"/>
              </a:lnSpc>
              <a:spcBef>
                <a:spcPts val="600"/>
              </a:spcBef>
              <a:buNone/>
            </a:pPr>
            <a:r>
              <a:rPr lang="en-US" sz="800" dirty="0"/>
              <a:t>        /*DO-LOOP OVER TIME PERIODS*/</a:t>
            </a:r>
          </a:p>
          <a:p>
            <a:pPr marL="0" indent="0">
              <a:lnSpc>
                <a:spcPct val="100000"/>
              </a:lnSpc>
              <a:spcBef>
                <a:spcPts val="600"/>
              </a:spcBef>
              <a:buNone/>
            </a:pPr>
            <a:r>
              <a:rPr lang="en-US" sz="900" dirty="0"/>
              <a:t>        do </a:t>
            </a:r>
            <a:r>
              <a:rPr lang="en-US" sz="900" dirty="0" err="1"/>
              <a:t>i</a:t>
            </a:r>
            <a:r>
              <a:rPr lang="en-US" sz="900" dirty="0"/>
              <a:t>=1 to DIM(</a:t>
            </a:r>
            <a:r>
              <a:rPr lang="en-US" sz="900" dirty="0" err="1"/>
              <a:t>irt</a:t>
            </a:r>
            <a:r>
              <a:rPr lang="en-US" sz="900" dirty="0"/>
              <a:t>)-1; </a:t>
            </a:r>
          </a:p>
          <a:p>
            <a:pPr marL="0" indent="0">
              <a:lnSpc>
                <a:spcPct val="100000"/>
              </a:lnSpc>
              <a:spcBef>
                <a:spcPts val="600"/>
              </a:spcBef>
              <a:buNone/>
            </a:pPr>
            <a:r>
              <a:rPr lang="en-US" sz="800" dirty="0"/>
              <a:t>                   /*event &amp; event time*/</a:t>
            </a:r>
          </a:p>
          <a:p>
            <a:pPr marL="0" indent="0">
              <a:lnSpc>
                <a:spcPct val="100000"/>
              </a:lnSpc>
              <a:spcBef>
                <a:spcPts val="600"/>
              </a:spcBef>
              <a:buNone/>
            </a:pPr>
            <a:r>
              <a:rPr lang="en-US" sz="900" dirty="0"/>
              <a:t>                </a:t>
            </a:r>
            <a:r>
              <a:rPr lang="en-US" sz="900" dirty="0" err="1"/>
              <a:t>alldead</a:t>
            </a:r>
            <a:r>
              <a:rPr lang="en-US" sz="900" dirty="0"/>
              <a:t>=0;</a:t>
            </a:r>
          </a:p>
          <a:p>
            <a:pPr marL="0" indent="0">
              <a:lnSpc>
                <a:spcPct val="100000"/>
              </a:lnSpc>
              <a:spcBef>
                <a:spcPts val="600"/>
              </a:spcBef>
              <a:buNone/>
            </a:pPr>
            <a:r>
              <a:rPr lang="en-US" sz="900" dirty="0"/>
              <a:t>                </a:t>
            </a:r>
            <a:r>
              <a:rPr lang="en-US" sz="900" dirty="0" err="1"/>
              <a:t>talldead</a:t>
            </a:r>
            <a:r>
              <a:rPr lang="en-US" sz="900" dirty="0"/>
              <a:t>=</a:t>
            </a:r>
            <a:r>
              <a:rPr lang="en-US" sz="900" dirty="0" err="1"/>
              <a:t>irt</a:t>
            </a:r>
            <a:r>
              <a:rPr lang="en-US" sz="900" dirty="0"/>
              <a:t>[i+1]-</a:t>
            </a:r>
            <a:r>
              <a:rPr lang="en-US" sz="900" dirty="0" err="1"/>
              <a:t>irt</a:t>
            </a:r>
            <a:r>
              <a:rPr lang="en-US" sz="900" dirty="0"/>
              <a:t>[</a:t>
            </a:r>
            <a:r>
              <a:rPr lang="en-US" sz="900" dirty="0" err="1"/>
              <a:t>i</a:t>
            </a:r>
            <a:r>
              <a:rPr lang="en-US" sz="900" dirty="0"/>
              <a:t>];</a:t>
            </a:r>
          </a:p>
          <a:p>
            <a:pPr marL="0" indent="0">
              <a:lnSpc>
                <a:spcPct val="100000"/>
              </a:lnSpc>
              <a:spcBef>
                <a:spcPts val="600"/>
              </a:spcBef>
              <a:buNone/>
            </a:pPr>
            <a:r>
              <a:rPr lang="en-US" sz="900" dirty="0"/>
              <a:t>               </a:t>
            </a:r>
          </a:p>
          <a:p>
            <a:pPr marL="0" indent="0">
              <a:lnSpc>
                <a:spcPct val="100000"/>
              </a:lnSpc>
              <a:spcBef>
                <a:spcPts val="600"/>
              </a:spcBef>
              <a:buNone/>
            </a:pPr>
            <a:r>
              <a:rPr lang="en-US" sz="900" dirty="0"/>
              <a:t>                if (</a:t>
            </a:r>
            <a:r>
              <a:rPr lang="en-US" sz="900" dirty="0" err="1"/>
              <a:t>irt</a:t>
            </a:r>
            <a:r>
              <a:rPr lang="en-US" sz="900" dirty="0"/>
              <a:t>[</a:t>
            </a:r>
            <a:r>
              <a:rPr lang="en-US" sz="900" dirty="0" err="1"/>
              <a:t>i</a:t>
            </a:r>
            <a:r>
              <a:rPr lang="en-US" sz="900" dirty="0"/>
              <a:t>]&lt;</a:t>
            </a:r>
            <a:r>
              <a:rPr lang="en-US" sz="900" dirty="0" err="1"/>
              <a:t>dtdth</a:t>
            </a:r>
            <a:r>
              <a:rPr lang="en-US" sz="900" dirty="0"/>
              <a:t>&lt;=</a:t>
            </a:r>
            <a:r>
              <a:rPr lang="en-US" sz="900" dirty="0" err="1"/>
              <a:t>irt</a:t>
            </a:r>
            <a:r>
              <a:rPr lang="en-US" sz="900" dirty="0"/>
              <a:t>[i+1]) then do; </a:t>
            </a:r>
            <a:r>
              <a:rPr lang="en-US" sz="800" dirty="0"/>
              <a:t>/* </a:t>
            </a:r>
            <a:r>
              <a:rPr lang="en-US" sz="800" dirty="0" err="1"/>
              <a:t>dtdth</a:t>
            </a:r>
            <a:r>
              <a:rPr lang="en-US" sz="800" dirty="0"/>
              <a:t> is the month and year of death, missing is participant did not die */</a:t>
            </a:r>
          </a:p>
          <a:p>
            <a:pPr marL="0" indent="0">
              <a:lnSpc>
                <a:spcPct val="100000"/>
              </a:lnSpc>
              <a:spcBef>
                <a:spcPts val="600"/>
              </a:spcBef>
              <a:buNone/>
            </a:pPr>
            <a:r>
              <a:rPr lang="en-US" sz="900" dirty="0"/>
              <a:t>                        </a:t>
            </a:r>
            <a:r>
              <a:rPr lang="en-US" sz="900" dirty="0" err="1"/>
              <a:t>alldead</a:t>
            </a:r>
            <a:r>
              <a:rPr lang="en-US" sz="900" dirty="0"/>
              <a:t>=1; </a:t>
            </a:r>
          </a:p>
          <a:p>
            <a:pPr marL="0" indent="0">
              <a:lnSpc>
                <a:spcPct val="100000"/>
              </a:lnSpc>
              <a:spcBef>
                <a:spcPts val="600"/>
              </a:spcBef>
              <a:buNone/>
            </a:pPr>
            <a:r>
              <a:rPr lang="en-US" sz="900" dirty="0"/>
              <a:t>                        </a:t>
            </a:r>
            <a:r>
              <a:rPr lang="en-US" sz="900" dirty="0" err="1"/>
              <a:t>talldead</a:t>
            </a:r>
            <a:r>
              <a:rPr lang="en-US" sz="900" dirty="0"/>
              <a:t>=</a:t>
            </a:r>
            <a:r>
              <a:rPr lang="en-US" sz="900" dirty="0" err="1"/>
              <a:t>dtdth-irt</a:t>
            </a:r>
            <a:r>
              <a:rPr lang="en-US" sz="900" dirty="0"/>
              <a:t>[</a:t>
            </a:r>
            <a:r>
              <a:rPr lang="en-US" sz="900" dirty="0" err="1"/>
              <a:t>i</a:t>
            </a:r>
            <a:r>
              <a:rPr lang="en-US" sz="900" dirty="0"/>
              <a:t>];</a:t>
            </a:r>
          </a:p>
          <a:p>
            <a:pPr marL="0" indent="0">
              <a:lnSpc>
                <a:spcPct val="100000"/>
              </a:lnSpc>
              <a:spcBef>
                <a:spcPts val="600"/>
              </a:spcBef>
              <a:buNone/>
            </a:pPr>
            <a:r>
              <a:rPr lang="en-US" sz="900" dirty="0"/>
              <a:t>               end;</a:t>
            </a:r>
          </a:p>
        </p:txBody>
      </p:sp>
      <p:sp>
        <p:nvSpPr>
          <p:cNvPr id="5" name="Slide Number Placeholder 4">
            <a:extLst>
              <a:ext uri="{FF2B5EF4-FFF2-40B4-BE49-F238E27FC236}">
                <a16:creationId xmlns:a16="http://schemas.microsoft.com/office/drawing/2014/main" id="{4D4099BD-328C-EC45-A218-ABEA8ABC722D}"/>
              </a:ext>
            </a:extLst>
          </p:cNvPr>
          <p:cNvSpPr>
            <a:spLocks noGrp="1"/>
          </p:cNvSpPr>
          <p:nvPr>
            <p:ph type="sldNum" sz="quarter" idx="12"/>
          </p:nvPr>
        </p:nvSpPr>
        <p:spPr/>
        <p:txBody>
          <a:bodyPr/>
          <a:lstStyle/>
          <a:p>
            <a:fld id="{7EDDBAE6-2C1C-4ED2-AE17-F17983A5D415}" type="slidenum">
              <a:rPr lang="en-US" smtClean="0"/>
              <a:t>37</a:t>
            </a:fld>
            <a:endParaRPr lang="en-US"/>
          </a:p>
        </p:txBody>
      </p:sp>
      <p:sp>
        <p:nvSpPr>
          <p:cNvPr id="7" name="TextBox 6">
            <a:extLst>
              <a:ext uri="{FF2B5EF4-FFF2-40B4-BE49-F238E27FC236}">
                <a16:creationId xmlns:a16="http://schemas.microsoft.com/office/drawing/2014/main" id="{C2A77376-0429-3949-8FD6-0C4B0E64511F}"/>
              </a:ext>
            </a:extLst>
          </p:cNvPr>
          <p:cNvSpPr txBox="1"/>
          <p:nvPr/>
        </p:nvSpPr>
        <p:spPr>
          <a:xfrm>
            <a:off x="10902879" y="5752486"/>
            <a:ext cx="1289121" cy="246221"/>
          </a:xfrm>
          <a:prstGeom prst="rect">
            <a:avLst/>
          </a:prstGeom>
          <a:noFill/>
        </p:spPr>
        <p:txBody>
          <a:bodyPr wrap="square" rtlCol="0">
            <a:spAutoFit/>
          </a:bodyPr>
          <a:lstStyle/>
          <a:p>
            <a:r>
              <a:rPr lang="en-US" sz="1000" b="1" dirty="0">
                <a:hlinkClick r:id="rId2" action="ppaction://hlinksldjump"/>
              </a:rPr>
              <a:t>Table of contents</a:t>
            </a:r>
            <a:endParaRPr lang="en-US" sz="1000" b="1" dirty="0"/>
          </a:p>
        </p:txBody>
      </p:sp>
    </p:spTree>
    <p:extLst>
      <p:ext uri="{BB962C8B-B14F-4D97-AF65-F5344CB8AC3E}">
        <p14:creationId xmlns:p14="http://schemas.microsoft.com/office/powerpoint/2010/main" val="3999684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398" y="945369"/>
            <a:ext cx="9603275" cy="458888"/>
          </a:xfrm>
        </p:spPr>
        <p:txBody>
          <a:bodyPr>
            <a:normAutofit fontScale="90000"/>
          </a:bodyPr>
          <a:lstStyle/>
          <a:p>
            <a:r>
              <a:rPr lang="en-US" sz="2400" dirty="0">
                <a:solidFill>
                  <a:srgbClr val="0000FF"/>
                </a:solidFill>
              </a:rPr>
              <a:t>SAS code for generating counting process data structure – continued</a:t>
            </a:r>
            <a:endParaRPr lang="en-US" sz="2400" dirty="0"/>
          </a:p>
        </p:txBody>
      </p:sp>
      <p:sp>
        <p:nvSpPr>
          <p:cNvPr id="3" name="Content Placeholder 2"/>
          <p:cNvSpPr>
            <a:spLocks noGrp="1"/>
          </p:cNvSpPr>
          <p:nvPr>
            <p:ph idx="1"/>
          </p:nvPr>
        </p:nvSpPr>
        <p:spPr>
          <a:xfrm>
            <a:off x="1070398" y="1404257"/>
            <a:ext cx="9483533" cy="4497010"/>
          </a:xfrm>
        </p:spPr>
        <p:txBody>
          <a:bodyPr>
            <a:noAutofit/>
          </a:bodyPr>
          <a:lstStyle/>
          <a:p>
            <a:pPr marL="0" indent="0">
              <a:lnSpc>
                <a:spcPct val="100000"/>
              </a:lnSpc>
              <a:spcBef>
                <a:spcPts val="600"/>
              </a:spcBef>
              <a:buNone/>
            </a:pPr>
            <a:r>
              <a:rPr lang="en-US" sz="900" dirty="0"/>
              <a:t>                /*stratification*/</a:t>
            </a:r>
          </a:p>
          <a:p>
            <a:pPr marL="0" indent="0">
              <a:lnSpc>
                <a:spcPct val="100000"/>
              </a:lnSpc>
              <a:spcBef>
                <a:spcPts val="600"/>
              </a:spcBef>
              <a:buNone/>
            </a:pPr>
            <a:r>
              <a:rPr lang="en-US" sz="900" dirty="0"/>
              <a:t>                interval=</a:t>
            </a:r>
            <a:r>
              <a:rPr lang="en-US" sz="900" dirty="0" err="1"/>
              <a:t>i</a:t>
            </a:r>
            <a:r>
              <a:rPr lang="en-US" sz="900" dirty="0"/>
              <a:t>;</a:t>
            </a:r>
          </a:p>
          <a:p>
            <a:pPr marL="0" indent="0">
              <a:lnSpc>
                <a:spcPct val="100000"/>
              </a:lnSpc>
              <a:spcBef>
                <a:spcPts val="600"/>
              </a:spcBef>
              <a:buNone/>
            </a:pPr>
            <a:r>
              <a:rPr lang="en-US" sz="900" dirty="0"/>
              <a:t>                </a:t>
            </a:r>
            <a:r>
              <a:rPr lang="en-US" sz="900" dirty="0" err="1"/>
              <a:t>agecon_month</a:t>
            </a:r>
            <a:r>
              <a:rPr lang="en-US" sz="900" dirty="0"/>
              <a:t>=</a:t>
            </a:r>
            <a:r>
              <a:rPr lang="en-US" sz="900" dirty="0" err="1"/>
              <a:t>agemonth</a:t>
            </a:r>
            <a:r>
              <a:rPr lang="en-US" sz="900" dirty="0"/>
              <a:t>{</a:t>
            </a:r>
            <a:r>
              <a:rPr lang="en-US" sz="900" dirty="0" err="1"/>
              <a:t>i</a:t>
            </a:r>
            <a:r>
              <a:rPr lang="en-US" sz="900" dirty="0"/>
              <a:t>};</a:t>
            </a:r>
          </a:p>
          <a:p>
            <a:pPr marL="0" indent="0">
              <a:lnSpc>
                <a:spcPct val="100000"/>
              </a:lnSpc>
              <a:spcBef>
                <a:spcPts val="600"/>
              </a:spcBef>
              <a:buNone/>
            </a:pPr>
            <a:endParaRPr lang="en-US" sz="900" dirty="0"/>
          </a:p>
          <a:p>
            <a:pPr marL="0" indent="0">
              <a:lnSpc>
                <a:spcPct val="100000"/>
              </a:lnSpc>
              <a:spcBef>
                <a:spcPts val="600"/>
              </a:spcBef>
              <a:buNone/>
            </a:pPr>
            <a:r>
              <a:rPr lang="en-US" sz="900" dirty="0"/>
              <a:t>                </a:t>
            </a:r>
            <a:r>
              <a:rPr lang="en-US" sz="900" dirty="0" err="1"/>
              <a:t>talldead_age</a:t>
            </a:r>
            <a:r>
              <a:rPr lang="en-US" sz="900" dirty="0"/>
              <a:t>=</a:t>
            </a:r>
            <a:r>
              <a:rPr lang="en-US" sz="900" dirty="0" err="1"/>
              <a:t>talldead+agecon_month</a:t>
            </a:r>
            <a:r>
              <a:rPr lang="en-US" sz="900" dirty="0"/>
              <a:t>; </a:t>
            </a:r>
            <a:r>
              <a:rPr lang="en-US" sz="800" dirty="0"/>
              <a:t>/*for </a:t>
            </a:r>
            <a:r>
              <a:rPr lang="en-US" sz="800" dirty="0" err="1"/>
              <a:t>agein</a:t>
            </a:r>
            <a:r>
              <a:rPr lang="en-US" sz="800" dirty="0"/>
              <a:t> </a:t>
            </a:r>
            <a:r>
              <a:rPr lang="en-US" sz="800" dirty="0" err="1"/>
              <a:t>ageout</a:t>
            </a:r>
            <a:r>
              <a:rPr lang="en-US" sz="800" dirty="0"/>
              <a:t> model*/</a:t>
            </a:r>
          </a:p>
          <a:p>
            <a:pPr marL="0" indent="0">
              <a:lnSpc>
                <a:spcPct val="100000"/>
              </a:lnSpc>
              <a:spcBef>
                <a:spcPts val="600"/>
              </a:spcBef>
              <a:buNone/>
            </a:pPr>
            <a:r>
              <a:rPr lang="en-US" sz="800" dirty="0"/>
              <a:t>                  /* BASELINE EXCLUSIONS: death before baseline, implausible age, extreme baseline BMI (&lt;12.5 or &gt;60), baseline CVD/cancer/diabetes*/</a:t>
            </a:r>
          </a:p>
          <a:p>
            <a:pPr marL="0" indent="0">
              <a:lnSpc>
                <a:spcPct val="100000"/>
              </a:lnSpc>
              <a:spcBef>
                <a:spcPts val="600"/>
              </a:spcBef>
              <a:buNone/>
            </a:pPr>
            <a:r>
              <a:rPr lang="en-US" sz="900" dirty="0"/>
              <a:t>                if </a:t>
            </a:r>
            <a:r>
              <a:rPr lang="en-US" sz="900" dirty="0" err="1"/>
              <a:t>i</a:t>
            </a:r>
            <a:r>
              <a:rPr lang="en-US" sz="900" dirty="0"/>
              <a:t>=1 then do;</a:t>
            </a:r>
          </a:p>
          <a:p>
            <a:pPr marL="0" indent="0">
              <a:lnSpc>
                <a:spcPct val="100000"/>
              </a:lnSpc>
              <a:spcBef>
                <a:spcPts val="600"/>
              </a:spcBef>
              <a:buNone/>
            </a:pPr>
            <a:r>
              <a:rPr lang="en-US" sz="900" dirty="0"/>
              <a:t>                        %exclude(...);</a:t>
            </a:r>
          </a:p>
          <a:p>
            <a:pPr marL="0" indent="0">
              <a:lnSpc>
                <a:spcPct val="100000"/>
              </a:lnSpc>
              <a:spcBef>
                <a:spcPts val="600"/>
              </a:spcBef>
              <a:buNone/>
            </a:pPr>
            <a:r>
              <a:rPr lang="en-US" sz="900" dirty="0"/>
              <a:t>                        %output(); </a:t>
            </a:r>
          </a:p>
          <a:p>
            <a:pPr marL="0" indent="0">
              <a:lnSpc>
                <a:spcPct val="100000"/>
              </a:lnSpc>
              <a:spcBef>
                <a:spcPts val="600"/>
              </a:spcBef>
              <a:buNone/>
            </a:pPr>
            <a:r>
              <a:rPr lang="en-US" sz="900" dirty="0"/>
              <a:t>                end;      </a:t>
            </a:r>
          </a:p>
          <a:p>
            <a:pPr marL="0" indent="0">
              <a:lnSpc>
                <a:spcPct val="100000"/>
              </a:lnSpc>
              <a:spcBef>
                <a:spcPts val="600"/>
              </a:spcBef>
              <a:buNone/>
            </a:pPr>
            <a:r>
              <a:rPr lang="en-US" sz="900" dirty="0"/>
              <a:t>                </a:t>
            </a:r>
            <a:r>
              <a:rPr lang="en-US" sz="800" dirty="0"/>
              <a:t>/*EXCLUSIONS DURING FOLLOW-UP: death*/</a:t>
            </a:r>
          </a:p>
          <a:p>
            <a:pPr marL="0" indent="0">
              <a:lnSpc>
                <a:spcPct val="100000"/>
              </a:lnSpc>
              <a:spcBef>
                <a:spcPts val="600"/>
              </a:spcBef>
              <a:buNone/>
            </a:pPr>
            <a:r>
              <a:rPr lang="en-US" sz="900" dirty="0"/>
              <a:t>                if </a:t>
            </a:r>
            <a:r>
              <a:rPr lang="en-US" sz="900" dirty="0" err="1"/>
              <a:t>i</a:t>
            </a:r>
            <a:r>
              <a:rPr lang="en-US" sz="900" dirty="0"/>
              <a:t>&gt;1 then do;</a:t>
            </a:r>
          </a:p>
          <a:p>
            <a:pPr marL="0" indent="0">
              <a:lnSpc>
                <a:spcPct val="100000"/>
              </a:lnSpc>
              <a:spcBef>
                <a:spcPts val="600"/>
              </a:spcBef>
              <a:buNone/>
            </a:pPr>
            <a:r>
              <a:rPr lang="en-US" sz="900" dirty="0"/>
              <a:t>                        %exclude(...);</a:t>
            </a:r>
          </a:p>
          <a:p>
            <a:pPr marL="0" indent="0">
              <a:lnSpc>
                <a:spcPct val="100000"/>
              </a:lnSpc>
              <a:spcBef>
                <a:spcPts val="600"/>
              </a:spcBef>
              <a:buNone/>
            </a:pPr>
            <a:r>
              <a:rPr lang="en-US" sz="900" dirty="0"/>
              <a:t>                        %output();</a:t>
            </a:r>
          </a:p>
          <a:p>
            <a:pPr marL="0" indent="0">
              <a:lnSpc>
                <a:spcPct val="100000"/>
              </a:lnSpc>
              <a:spcBef>
                <a:spcPts val="600"/>
              </a:spcBef>
              <a:buNone/>
            </a:pPr>
            <a:r>
              <a:rPr lang="en-US" sz="900" dirty="0"/>
              <a:t>                end;	</a:t>
            </a:r>
          </a:p>
          <a:p>
            <a:pPr marL="0" indent="0">
              <a:lnSpc>
                <a:spcPct val="100000"/>
              </a:lnSpc>
              <a:spcBef>
                <a:spcPts val="600"/>
              </a:spcBef>
              <a:buNone/>
            </a:pPr>
            <a:r>
              <a:rPr lang="en-US" sz="900" dirty="0"/>
              <a:t>        end; </a:t>
            </a:r>
          </a:p>
          <a:p>
            <a:pPr marL="0" indent="0">
              <a:lnSpc>
                <a:spcPct val="100000"/>
              </a:lnSpc>
              <a:spcBef>
                <a:spcPts val="600"/>
              </a:spcBef>
              <a:buNone/>
            </a:pPr>
            <a:r>
              <a:rPr lang="en-US" sz="900" dirty="0"/>
              <a:t>      </a:t>
            </a:r>
            <a:r>
              <a:rPr lang="en-US" sz="800" dirty="0"/>
              <a:t>  /*END OF DO-LOOP OVER TIME PERIODs*/ </a:t>
            </a:r>
          </a:p>
          <a:p>
            <a:pPr marL="0" indent="0">
              <a:lnSpc>
                <a:spcPct val="100000"/>
              </a:lnSpc>
              <a:spcBef>
                <a:spcPts val="600"/>
              </a:spcBef>
              <a:buNone/>
            </a:pPr>
            <a:r>
              <a:rPr lang="en-US" sz="900" dirty="0"/>
              <a:t>%</a:t>
            </a:r>
            <a:r>
              <a:rPr lang="en-US" sz="900" dirty="0" err="1"/>
              <a:t>endex</a:t>
            </a:r>
            <a:r>
              <a:rPr lang="en-US" sz="900" dirty="0"/>
              <a:t>();</a:t>
            </a:r>
          </a:p>
          <a:p>
            <a:pPr marL="0" indent="0">
              <a:lnSpc>
                <a:spcPct val="100000"/>
              </a:lnSpc>
              <a:spcBef>
                <a:spcPts val="600"/>
              </a:spcBef>
              <a:buNone/>
            </a:pPr>
            <a:endParaRPr lang="en-US" sz="800" dirty="0"/>
          </a:p>
          <a:p>
            <a:pPr marL="0" indent="0">
              <a:lnSpc>
                <a:spcPct val="100000"/>
              </a:lnSpc>
              <a:spcBef>
                <a:spcPts val="600"/>
              </a:spcBef>
              <a:buNone/>
            </a:pPr>
            <a:r>
              <a:rPr lang="en-US" sz="800" dirty="0"/>
              <a:t>/* data output is one record per questionnaire cycle, n=1,846,364. We call this the counting process data structure*/</a:t>
            </a:r>
          </a:p>
          <a:p>
            <a:pPr marL="0" indent="0">
              <a:lnSpc>
                <a:spcPct val="100000"/>
              </a:lnSpc>
              <a:spcBef>
                <a:spcPts val="600"/>
              </a:spcBef>
              <a:buNone/>
            </a:pPr>
            <a:r>
              <a:rPr lang="en-US" sz="800" dirty="0"/>
              <a:t>/*It took 16 seconds of CPU time to run this in SAS */</a:t>
            </a:r>
          </a:p>
        </p:txBody>
      </p:sp>
      <p:sp>
        <p:nvSpPr>
          <p:cNvPr id="5" name="Slide Number Placeholder 4">
            <a:extLst>
              <a:ext uri="{FF2B5EF4-FFF2-40B4-BE49-F238E27FC236}">
                <a16:creationId xmlns:a16="http://schemas.microsoft.com/office/drawing/2014/main" id="{58977A34-48B4-DC43-A100-215B9EF2D004}"/>
              </a:ext>
            </a:extLst>
          </p:cNvPr>
          <p:cNvSpPr>
            <a:spLocks noGrp="1"/>
          </p:cNvSpPr>
          <p:nvPr>
            <p:ph type="sldNum" sz="quarter" idx="12"/>
          </p:nvPr>
        </p:nvSpPr>
        <p:spPr/>
        <p:txBody>
          <a:bodyPr/>
          <a:lstStyle/>
          <a:p>
            <a:fld id="{7EDDBAE6-2C1C-4ED2-AE17-F17983A5D415}" type="slidenum">
              <a:rPr lang="en-US" smtClean="0"/>
              <a:t>38</a:t>
            </a:fld>
            <a:endParaRPr lang="en-US"/>
          </a:p>
        </p:txBody>
      </p:sp>
      <p:sp>
        <p:nvSpPr>
          <p:cNvPr id="6" name="TextBox 5">
            <a:extLst>
              <a:ext uri="{FF2B5EF4-FFF2-40B4-BE49-F238E27FC236}">
                <a16:creationId xmlns:a16="http://schemas.microsoft.com/office/drawing/2014/main" id="{A76F9485-4943-CC4F-B844-43AF7EA146F6}"/>
              </a:ext>
            </a:extLst>
          </p:cNvPr>
          <p:cNvSpPr txBox="1"/>
          <p:nvPr/>
        </p:nvSpPr>
        <p:spPr>
          <a:xfrm>
            <a:off x="10902879" y="5752486"/>
            <a:ext cx="1289121" cy="246221"/>
          </a:xfrm>
          <a:prstGeom prst="rect">
            <a:avLst/>
          </a:prstGeom>
          <a:noFill/>
        </p:spPr>
        <p:txBody>
          <a:bodyPr wrap="square" rtlCol="0">
            <a:spAutoFit/>
          </a:bodyPr>
          <a:lstStyle/>
          <a:p>
            <a:r>
              <a:rPr lang="en-US" sz="1000" b="1" dirty="0">
                <a:hlinkClick r:id="rId2" action="ppaction://hlinksldjump"/>
              </a:rPr>
              <a:t>Table of contents</a:t>
            </a:r>
            <a:endParaRPr lang="en-US" sz="1000" b="1" dirty="0"/>
          </a:p>
        </p:txBody>
      </p:sp>
    </p:spTree>
    <p:extLst>
      <p:ext uri="{BB962C8B-B14F-4D97-AF65-F5344CB8AC3E}">
        <p14:creationId xmlns:p14="http://schemas.microsoft.com/office/powerpoint/2010/main" val="3589432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673252"/>
          </a:xfrm>
        </p:spPr>
        <p:txBody>
          <a:bodyPr>
            <a:normAutofit/>
          </a:bodyPr>
          <a:lstStyle/>
          <a:p>
            <a:r>
              <a:rPr lang="en-US" dirty="0">
                <a:solidFill>
                  <a:srgbClr val="0000FF"/>
                </a:solidFill>
              </a:rPr>
              <a:t>SAS codes for GENMOD procedure:</a:t>
            </a:r>
          </a:p>
        </p:txBody>
      </p:sp>
      <p:sp>
        <p:nvSpPr>
          <p:cNvPr id="3" name="Content Placeholder 2"/>
          <p:cNvSpPr>
            <a:spLocks noGrp="1"/>
          </p:cNvSpPr>
          <p:nvPr>
            <p:ph idx="1"/>
          </p:nvPr>
        </p:nvSpPr>
        <p:spPr>
          <a:xfrm>
            <a:off x="1130270" y="2013508"/>
            <a:ext cx="8383007" cy="3050862"/>
          </a:xfrm>
        </p:spPr>
        <p:txBody>
          <a:bodyPr>
            <a:normAutofit fontScale="85000" lnSpcReduction="20000"/>
          </a:bodyPr>
          <a:lstStyle/>
          <a:p>
            <a:pPr marL="0" indent="0">
              <a:buNone/>
            </a:pPr>
            <a:r>
              <a:rPr lang="en-US" b="1"/>
              <a:t>proc</a:t>
            </a:r>
            <a:r>
              <a:rPr lang="en-US" b="1" dirty="0"/>
              <a:t> </a:t>
            </a:r>
            <a:r>
              <a:rPr lang="en-US" b="1" dirty="0" err="1"/>
              <a:t>genmod</a:t>
            </a:r>
            <a:r>
              <a:rPr lang="en-US" b="1" dirty="0"/>
              <a:t> </a:t>
            </a:r>
            <a:r>
              <a:rPr lang="en-US" dirty="0"/>
              <a:t>data=</a:t>
            </a:r>
            <a:r>
              <a:rPr lang="en-US" dirty="0" err="1"/>
              <a:t>data_sasvsr</a:t>
            </a:r>
            <a:r>
              <a:rPr lang="en-US" dirty="0"/>
              <a:t> descending;</a:t>
            </a:r>
          </a:p>
          <a:p>
            <a:pPr marL="0" indent="0">
              <a:buNone/>
            </a:pPr>
            <a:r>
              <a:rPr lang="en-US" dirty="0"/>
              <a:t>class </a:t>
            </a:r>
            <a:r>
              <a:rPr lang="en-US" dirty="0" err="1"/>
              <a:t>sitenum</a:t>
            </a:r>
            <a:r>
              <a:rPr lang="en-US" dirty="0"/>
              <a:t>;</a:t>
            </a:r>
          </a:p>
          <a:p>
            <a:pPr marL="0" indent="0">
              <a:buNone/>
            </a:pPr>
            <a:r>
              <a:rPr lang="en-US" dirty="0"/>
              <a:t>model visitge4=</a:t>
            </a:r>
            <a:r>
              <a:rPr lang="en-US" dirty="0" err="1"/>
              <a:t>chw_by_clinic</a:t>
            </a:r>
            <a:r>
              <a:rPr lang="en-US" dirty="0"/>
              <a:t> </a:t>
            </a:r>
            <a:r>
              <a:rPr lang="en-US" dirty="0" err="1"/>
              <a:t>newage</a:t>
            </a:r>
            <a:r>
              <a:rPr lang="en-US" dirty="0"/>
              <a:t> </a:t>
            </a:r>
            <a:r>
              <a:rPr lang="en-US" dirty="0" err="1"/>
              <a:t>newagemiss</a:t>
            </a:r>
            <a:r>
              <a:rPr lang="en-US" dirty="0"/>
              <a:t> </a:t>
            </a:r>
            <a:r>
              <a:rPr lang="en-US" dirty="0" err="1"/>
              <a:t>GAcat</a:t>
            </a:r>
            <a:r>
              <a:rPr lang="en-US" dirty="0"/>
              <a:t> </a:t>
            </a:r>
            <a:r>
              <a:rPr lang="en-US" dirty="0" err="1"/>
              <a:t>GAcatmiss</a:t>
            </a:r>
            <a:r>
              <a:rPr lang="en-US" dirty="0"/>
              <a:t> </a:t>
            </a:r>
            <a:r>
              <a:rPr lang="en-US" dirty="0" err="1"/>
              <a:t>dist_kinon</a:t>
            </a:r>
            <a:endParaRPr lang="en-US" dirty="0"/>
          </a:p>
          <a:p>
            <a:pPr marL="0" indent="0">
              <a:buNone/>
            </a:pPr>
            <a:r>
              <a:rPr lang="en-US" dirty="0"/>
              <a:t>      / link=log </a:t>
            </a:r>
            <a:r>
              <a:rPr lang="en-US" dirty="0" err="1"/>
              <a:t>dist</a:t>
            </a:r>
            <a:r>
              <a:rPr lang="en-US" dirty="0"/>
              <a:t>=binomial;</a:t>
            </a:r>
          </a:p>
          <a:p>
            <a:pPr marL="0" indent="0">
              <a:buNone/>
            </a:pPr>
            <a:r>
              <a:rPr lang="en-US" dirty="0"/>
              <a:t>repeated subject=</a:t>
            </a:r>
            <a:r>
              <a:rPr lang="en-US" dirty="0" err="1"/>
              <a:t>sitenum</a:t>
            </a:r>
            <a:r>
              <a:rPr lang="en-US" dirty="0"/>
              <a:t>/type=</a:t>
            </a:r>
            <a:r>
              <a:rPr lang="en-US" dirty="0" err="1"/>
              <a:t>ind</a:t>
            </a:r>
            <a:r>
              <a:rPr lang="en-US" dirty="0"/>
              <a:t>;</a:t>
            </a:r>
          </a:p>
          <a:p>
            <a:pPr marL="0" indent="0">
              <a:buNone/>
            </a:pPr>
            <a:r>
              <a:rPr lang="en-US" dirty="0"/>
              <a:t>estimate '</a:t>
            </a:r>
            <a:r>
              <a:rPr lang="en-US" dirty="0" err="1"/>
              <a:t>chw_by_clinic</a:t>
            </a:r>
            <a:r>
              <a:rPr lang="en-US" dirty="0"/>
              <a:t> odds' </a:t>
            </a:r>
            <a:r>
              <a:rPr lang="en-US" dirty="0" err="1"/>
              <a:t>chw_by_clinic</a:t>
            </a:r>
            <a:r>
              <a:rPr lang="en-US" dirty="0"/>
              <a:t> 1/</a:t>
            </a:r>
            <a:r>
              <a:rPr lang="en-US" dirty="0" err="1"/>
              <a:t>exp</a:t>
            </a:r>
            <a:r>
              <a:rPr lang="en-US" dirty="0"/>
              <a:t>;</a:t>
            </a:r>
          </a:p>
          <a:p>
            <a:pPr marL="0" indent="0">
              <a:buNone/>
            </a:pPr>
            <a:r>
              <a:rPr lang="en-US" dirty="0"/>
              <a:t>run;</a:t>
            </a:r>
          </a:p>
          <a:p>
            <a:endParaRPr lang="en-US" dirty="0"/>
          </a:p>
        </p:txBody>
      </p:sp>
    </p:spTree>
    <p:extLst>
      <p:ext uri="{BB962C8B-B14F-4D97-AF65-F5344CB8AC3E}">
        <p14:creationId xmlns:p14="http://schemas.microsoft.com/office/powerpoint/2010/main" val="55531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E3ED-2B54-425D-8C6C-FF8908C46466}"/>
              </a:ext>
            </a:extLst>
          </p:cNvPr>
          <p:cNvSpPr>
            <a:spLocks noGrp="1"/>
          </p:cNvSpPr>
          <p:nvPr>
            <p:ph type="title"/>
          </p:nvPr>
        </p:nvSpPr>
        <p:spPr>
          <a:xfrm>
            <a:off x="1130270" y="953325"/>
            <a:ext cx="9603275" cy="577460"/>
          </a:xfrm>
        </p:spPr>
        <p:txBody>
          <a:bodyPr/>
          <a:lstStyle/>
          <a:p>
            <a:pPr algn="ctr"/>
            <a:r>
              <a:rPr lang="en-US" dirty="0"/>
              <a:t>Costs</a:t>
            </a:r>
          </a:p>
        </p:txBody>
      </p:sp>
      <p:sp>
        <p:nvSpPr>
          <p:cNvPr id="3" name="Content Placeholder 2">
            <a:extLst>
              <a:ext uri="{FF2B5EF4-FFF2-40B4-BE49-F238E27FC236}">
                <a16:creationId xmlns:a16="http://schemas.microsoft.com/office/drawing/2014/main" id="{92502B0E-A9B4-4EA5-BB7A-CFE66AE84627}"/>
              </a:ext>
            </a:extLst>
          </p:cNvPr>
          <p:cNvSpPr>
            <a:spLocks noGrp="1"/>
          </p:cNvSpPr>
          <p:nvPr>
            <p:ph idx="1"/>
          </p:nvPr>
        </p:nvSpPr>
        <p:spPr/>
        <p:txBody>
          <a:bodyPr>
            <a:normAutofit fontScale="92500" lnSpcReduction="10000"/>
          </a:bodyPr>
          <a:lstStyle/>
          <a:p>
            <a:r>
              <a:rPr lang="en-US" dirty="0"/>
              <a:t>SAS --- recent U.S. industry license quote of $3,000,000 to a large, not-for-profit hospital</a:t>
            </a:r>
          </a:p>
          <a:p>
            <a:r>
              <a:rPr lang="en-US" dirty="0"/>
              <a:t>In Mexico, for a non-profit engaged in health-related research, SAS “~$82,400 USD for the license and ~$19,000 USD for annual maintenance thereafter” </a:t>
            </a:r>
          </a:p>
          <a:p>
            <a:pPr lvl="1"/>
            <a:r>
              <a:rPr lang="en-US" dirty="0"/>
              <a:t>Stata Just for comparison, a license of similar characteristics for Stata costs us $10,000 USD. </a:t>
            </a:r>
          </a:p>
          <a:p>
            <a:pPr lvl="1"/>
            <a:r>
              <a:rPr lang="en-US" dirty="0"/>
              <a:t>In Mexico, academic license quoted at </a:t>
            </a:r>
            <a:r>
              <a:rPr lang="es-ES" u="sng" dirty="0"/>
              <a:t>$ </a:t>
            </a:r>
            <a:r>
              <a:rPr lang="es-MX" u="sng" dirty="0"/>
              <a:t>34,338.00 USD for a 5 </a:t>
            </a:r>
            <a:r>
              <a:rPr lang="es-MX" u="sng" dirty="0" err="1"/>
              <a:t>year</a:t>
            </a:r>
            <a:r>
              <a:rPr lang="es-MX" u="sng" dirty="0"/>
              <a:t> </a:t>
            </a:r>
            <a:r>
              <a:rPr lang="es-MX" u="sng" dirty="0" err="1"/>
              <a:t>license</a:t>
            </a:r>
            <a:r>
              <a:rPr lang="es-MX" u="sng" dirty="0"/>
              <a:t> for 30 </a:t>
            </a:r>
            <a:r>
              <a:rPr lang="es-MX" u="sng" dirty="0" err="1"/>
              <a:t>users</a:t>
            </a:r>
            <a:r>
              <a:rPr lang="es-MX" u="sng" dirty="0"/>
              <a:t> </a:t>
            </a:r>
            <a:r>
              <a:rPr lang="es-MX" u="sng" dirty="0" err="1"/>
              <a:t>of</a:t>
            </a:r>
            <a:r>
              <a:rPr lang="es-MX" u="sng" dirty="0"/>
              <a:t> </a:t>
            </a:r>
            <a:r>
              <a:rPr lang="es-MX" i="1" u="sng" dirty="0"/>
              <a:t>SAS </a:t>
            </a:r>
            <a:r>
              <a:rPr lang="es-MX" i="1" u="sng" dirty="0" err="1"/>
              <a:t>Educational</a:t>
            </a:r>
            <a:r>
              <a:rPr lang="es-MX" i="1" u="sng" dirty="0"/>
              <a:t> </a:t>
            </a:r>
            <a:r>
              <a:rPr lang="es-MX" i="1" u="sng" dirty="0" err="1"/>
              <a:t>Analytical</a:t>
            </a:r>
            <a:r>
              <a:rPr lang="es-MX" i="1" u="sng" dirty="0"/>
              <a:t> Suite Departamental</a:t>
            </a:r>
          </a:p>
          <a:p>
            <a:r>
              <a:rPr lang="es-MX" dirty="0"/>
              <a:t>SPSS $500 (?)/</a:t>
            </a:r>
            <a:r>
              <a:rPr lang="es-MX" dirty="0" err="1"/>
              <a:t>year</a:t>
            </a:r>
            <a:r>
              <a:rPr lang="es-MX" dirty="0"/>
              <a:t>? </a:t>
            </a:r>
            <a:r>
              <a:rPr lang="es-MX" dirty="0" err="1"/>
              <a:t>Perpetual</a:t>
            </a:r>
            <a:r>
              <a:rPr lang="es-MX" dirty="0"/>
              <a:t>?</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7ACF1A8-A56D-44AC-82E1-77EF5BF8B5C7}"/>
              </a:ext>
            </a:extLst>
          </p:cNvPr>
          <p:cNvSpPr>
            <a:spLocks noGrp="1"/>
          </p:cNvSpPr>
          <p:nvPr>
            <p:ph type="sldNum" sz="quarter" idx="12"/>
          </p:nvPr>
        </p:nvSpPr>
        <p:spPr/>
        <p:txBody>
          <a:bodyPr/>
          <a:lstStyle/>
          <a:p>
            <a:fld id="{7EDDBAE6-2C1C-4ED2-AE17-F17983A5D415}" type="slidenum">
              <a:rPr lang="en-US" smtClean="0"/>
              <a:t>4</a:t>
            </a:fld>
            <a:endParaRPr lang="en-US"/>
          </a:p>
        </p:txBody>
      </p:sp>
    </p:spTree>
    <p:extLst>
      <p:ext uri="{BB962C8B-B14F-4D97-AF65-F5344CB8AC3E}">
        <p14:creationId xmlns:p14="http://schemas.microsoft.com/office/powerpoint/2010/main" val="4191267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550160"/>
          </a:xfrm>
        </p:spPr>
        <p:txBody>
          <a:bodyPr>
            <a:normAutofit fontScale="90000"/>
          </a:bodyPr>
          <a:lstStyle/>
          <a:p>
            <a:r>
              <a:rPr lang="en-US" sz="3600" dirty="0">
                <a:solidFill>
                  <a:srgbClr val="0000FF"/>
                </a:solidFill>
              </a:rPr>
              <a:t>R code for using gee package:</a:t>
            </a:r>
            <a:endParaRPr lang="en-US" dirty="0"/>
          </a:p>
        </p:txBody>
      </p:sp>
      <p:sp>
        <p:nvSpPr>
          <p:cNvPr id="3" name="Content Placeholder 2"/>
          <p:cNvSpPr>
            <a:spLocks noGrp="1"/>
          </p:cNvSpPr>
          <p:nvPr>
            <p:ph idx="1"/>
          </p:nvPr>
        </p:nvSpPr>
        <p:spPr>
          <a:xfrm>
            <a:off x="1130270" y="1899138"/>
            <a:ext cx="8831415" cy="3429000"/>
          </a:xfrm>
        </p:spPr>
        <p:txBody>
          <a:bodyPr>
            <a:normAutofit fontScale="70000" lnSpcReduction="20000"/>
          </a:bodyPr>
          <a:lstStyle/>
          <a:p>
            <a:pPr marL="0" indent="0">
              <a:buNone/>
            </a:pPr>
            <a:r>
              <a:rPr lang="en-US" sz="2300" dirty="0"/>
              <a:t>library(haven)</a:t>
            </a:r>
          </a:p>
          <a:p>
            <a:pPr marL="0" indent="0">
              <a:buNone/>
            </a:pPr>
            <a:r>
              <a:rPr lang="en-US" sz="2300" dirty="0" err="1"/>
              <a:t>data_sasvsr</a:t>
            </a:r>
            <a:r>
              <a:rPr lang="en-US" sz="2300" dirty="0"/>
              <a:t>&lt;-</a:t>
            </a:r>
            <a:r>
              <a:rPr lang="en-US" sz="2300" dirty="0" err="1"/>
              <a:t>read_sas</a:t>
            </a:r>
            <a:r>
              <a:rPr lang="en-US" sz="2300" dirty="0"/>
              <a:t>("data_sasvsr.sas7bdat")</a:t>
            </a:r>
          </a:p>
          <a:p>
            <a:pPr marL="0" indent="0">
              <a:buNone/>
            </a:pPr>
            <a:r>
              <a:rPr lang="en-US" sz="2300" dirty="0"/>
              <a:t>library(MASS)</a:t>
            </a:r>
          </a:p>
          <a:p>
            <a:pPr marL="0" indent="0">
              <a:buNone/>
            </a:pPr>
            <a:r>
              <a:rPr lang="en-US" sz="2300" dirty="0"/>
              <a:t>library(gee)</a:t>
            </a:r>
          </a:p>
          <a:p>
            <a:pPr marL="0" indent="0">
              <a:buNone/>
            </a:pPr>
            <a:r>
              <a:rPr lang="en-US" sz="2300" dirty="0"/>
              <a:t> </a:t>
            </a:r>
          </a:p>
          <a:p>
            <a:pPr marL="0" indent="0">
              <a:buNone/>
            </a:pPr>
            <a:r>
              <a:rPr lang="en-US" sz="2300" dirty="0"/>
              <a:t>s=</a:t>
            </a:r>
            <a:r>
              <a:rPr lang="en-US" sz="2300" dirty="0" err="1"/>
              <a:t>system.time</a:t>
            </a:r>
            <a:r>
              <a:rPr lang="en-US" sz="2300" dirty="0"/>
              <a:t>(result&lt;-gee(visitge4 ~ </a:t>
            </a:r>
            <a:r>
              <a:rPr lang="en-US" sz="2300" dirty="0" err="1"/>
              <a:t>chw_by_clinic</a:t>
            </a:r>
            <a:r>
              <a:rPr lang="en-US" sz="2300" dirty="0"/>
              <a:t> + </a:t>
            </a:r>
            <a:r>
              <a:rPr lang="en-US" sz="2300" dirty="0" err="1"/>
              <a:t>newage</a:t>
            </a:r>
            <a:r>
              <a:rPr lang="en-US" sz="2300" dirty="0"/>
              <a:t> + </a:t>
            </a:r>
            <a:r>
              <a:rPr lang="en-US" sz="2300" dirty="0" err="1"/>
              <a:t>newagemiss</a:t>
            </a:r>
            <a:r>
              <a:rPr lang="en-US" sz="2300" dirty="0"/>
              <a:t> + </a:t>
            </a:r>
            <a:r>
              <a:rPr lang="en-US" sz="2300" dirty="0" err="1"/>
              <a:t>GAcat</a:t>
            </a:r>
            <a:r>
              <a:rPr lang="en-US" sz="2300" dirty="0"/>
              <a:t> + </a:t>
            </a:r>
            <a:r>
              <a:rPr lang="en-US" sz="2300" dirty="0" err="1"/>
              <a:t>GAcatmiss</a:t>
            </a:r>
            <a:r>
              <a:rPr lang="en-US" sz="2300" dirty="0"/>
              <a:t>+ </a:t>
            </a:r>
            <a:r>
              <a:rPr lang="en-US" sz="2300" dirty="0" err="1"/>
              <a:t>dist_kinon</a:t>
            </a:r>
            <a:r>
              <a:rPr lang="en-US" sz="2300" dirty="0"/>
              <a:t>, id = </a:t>
            </a:r>
            <a:r>
              <a:rPr lang="en-US" sz="2300" dirty="0" err="1"/>
              <a:t>sitenum</a:t>
            </a:r>
            <a:r>
              <a:rPr lang="en-US" sz="2300" dirty="0"/>
              <a:t>, data = </a:t>
            </a:r>
            <a:r>
              <a:rPr lang="en-US" sz="2300" dirty="0" err="1"/>
              <a:t>data_sasvsr</a:t>
            </a:r>
            <a:r>
              <a:rPr lang="en-US" sz="2300" dirty="0"/>
              <a:t>, family = binomial(link = "log"), </a:t>
            </a:r>
            <a:r>
              <a:rPr lang="en-US" sz="2300" dirty="0" err="1"/>
              <a:t>corstr</a:t>
            </a:r>
            <a:r>
              <a:rPr lang="en-US" sz="2300" dirty="0"/>
              <a:t> = "independence"))</a:t>
            </a:r>
          </a:p>
          <a:p>
            <a:pPr marL="0" indent="0">
              <a:buNone/>
            </a:pPr>
            <a:r>
              <a:rPr lang="en-US" sz="2300" dirty="0"/>
              <a:t>list(</a:t>
            </a:r>
            <a:r>
              <a:rPr lang="en-US" sz="2300" dirty="0" err="1"/>
              <a:t>time.elapsed</a:t>
            </a:r>
            <a:r>
              <a:rPr lang="en-US" sz="2300" dirty="0"/>
              <a:t>=s)</a:t>
            </a:r>
          </a:p>
          <a:p>
            <a:pPr marL="0" indent="0">
              <a:buNone/>
            </a:pPr>
            <a:r>
              <a:rPr lang="en-US" sz="2300" dirty="0"/>
              <a:t>summary(result)</a:t>
            </a:r>
          </a:p>
          <a:p>
            <a:endParaRPr lang="en-US" dirty="0"/>
          </a:p>
        </p:txBody>
      </p:sp>
    </p:spTree>
    <p:extLst>
      <p:ext uri="{BB962C8B-B14F-4D97-AF65-F5344CB8AC3E}">
        <p14:creationId xmlns:p14="http://schemas.microsoft.com/office/powerpoint/2010/main" val="346617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673252"/>
          </a:xfrm>
        </p:spPr>
        <p:txBody>
          <a:bodyPr>
            <a:normAutofit/>
          </a:bodyPr>
          <a:lstStyle/>
          <a:p>
            <a:r>
              <a:rPr lang="en-US" dirty="0">
                <a:solidFill>
                  <a:srgbClr val="0000FF"/>
                </a:solidFill>
              </a:rPr>
              <a:t>R code for using </a:t>
            </a:r>
            <a:r>
              <a:rPr lang="en-US" dirty="0" err="1">
                <a:solidFill>
                  <a:srgbClr val="0000FF"/>
                </a:solidFill>
              </a:rPr>
              <a:t>geeM</a:t>
            </a:r>
            <a:r>
              <a:rPr lang="en-US" dirty="0">
                <a:solidFill>
                  <a:srgbClr val="0000FF"/>
                </a:solidFill>
              </a:rPr>
              <a:t> package:</a:t>
            </a:r>
            <a:endParaRPr lang="en-US" dirty="0"/>
          </a:p>
        </p:txBody>
      </p:sp>
      <p:sp>
        <p:nvSpPr>
          <p:cNvPr id="3" name="Content Placeholder 2"/>
          <p:cNvSpPr>
            <a:spLocks noGrp="1"/>
          </p:cNvSpPr>
          <p:nvPr>
            <p:ph idx="1"/>
          </p:nvPr>
        </p:nvSpPr>
        <p:spPr>
          <a:xfrm>
            <a:off x="1130270" y="1608992"/>
            <a:ext cx="9737022" cy="4255477"/>
          </a:xfrm>
        </p:spPr>
        <p:txBody>
          <a:bodyPr>
            <a:noAutofit/>
          </a:bodyPr>
          <a:lstStyle/>
          <a:p>
            <a:pPr marL="0" indent="0">
              <a:buNone/>
            </a:pPr>
            <a:r>
              <a:rPr lang="en-US" sz="1600" dirty="0"/>
              <a:t>library(haven)</a:t>
            </a:r>
          </a:p>
          <a:p>
            <a:pPr marL="0" indent="0">
              <a:buNone/>
            </a:pPr>
            <a:r>
              <a:rPr lang="en-US" sz="1600" dirty="0" err="1"/>
              <a:t>data_sasvsr</a:t>
            </a:r>
            <a:r>
              <a:rPr lang="en-US" sz="1600" dirty="0"/>
              <a:t>&lt;-</a:t>
            </a:r>
            <a:r>
              <a:rPr lang="en-US" sz="1600" dirty="0" err="1"/>
              <a:t>read_sas</a:t>
            </a:r>
            <a:r>
              <a:rPr lang="en-US" sz="1600" dirty="0"/>
              <a:t>("data_sasvsr.sas7bdat")</a:t>
            </a:r>
          </a:p>
          <a:p>
            <a:pPr marL="0" indent="0">
              <a:buNone/>
            </a:pPr>
            <a:r>
              <a:rPr lang="en-US" sz="1600" dirty="0"/>
              <a:t>dataset &lt;- </a:t>
            </a:r>
            <a:r>
              <a:rPr lang="en-US" sz="1600" dirty="0" err="1"/>
              <a:t>as.data.frame</a:t>
            </a:r>
            <a:r>
              <a:rPr lang="en-US" sz="1600" dirty="0"/>
              <a:t>(</a:t>
            </a:r>
            <a:r>
              <a:rPr lang="en-US" sz="1600" dirty="0" err="1"/>
              <a:t>data_sasvsr</a:t>
            </a:r>
            <a:r>
              <a:rPr lang="en-US" sz="1600" dirty="0"/>
              <a:t>)</a:t>
            </a:r>
          </a:p>
          <a:p>
            <a:pPr marL="0" indent="0">
              <a:buNone/>
            </a:pPr>
            <a:r>
              <a:rPr lang="en-US" sz="1600" dirty="0"/>
              <a:t>library(MASS)</a:t>
            </a:r>
          </a:p>
          <a:p>
            <a:pPr marL="0" indent="0">
              <a:buNone/>
            </a:pPr>
            <a:r>
              <a:rPr lang="en-US" sz="1600" dirty="0"/>
              <a:t>library(</a:t>
            </a:r>
            <a:r>
              <a:rPr lang="en-US" sz="1600" dirty="0" err="1"/>
              <a:t>geeM</a:t>
            </a:r>
            <a:r>
              <a:rPr lang="en-US" sz="1600" dirty="0"/>
              <a:t>)</a:t>
            </a:r>
          </a:p>
          <a:p>
            <a:pPr marL="0" indent="0">
              <a:buNone/>
            </a:pPr>
            <a:r>
              <a:rPr lang="en-US" sz="1600" dirty="0"/>
              <a:t>s=</a:t>
            </a:r>
            <a:r>
              <a:rPr lang="en-US" sz="1600" dirty="0" err="1"/>
              <a:t>system.time</a:t>
            </a:r>
            <a:r>
              <a:rPr lang="en-US" sz="1600" dirty="0"/>
              <a:t>(result&lt;-</a:t>
            </a:r>
            <a:r>
              <a:rPr lang="en-US" sz="1600" dirty="0" err="1"/>
              <a:t>geem</a:t>
            </a:r>
            <a:r>
              <a:rPr lang="en-US" sz="1600" dirty="0"/>
              <a:t>(visitge4 ~ </a:t>
            </a:r>
            <a:r>
              <a:rPr lang="en-US" sz="1600" dirty="0" err="1"/>
              <a:t>chw_by_clinic</a:t>
            </a:r>
            <a:r>
              <a:rPr lang="en-US" sz="1600" dirty="0"/>
              <a:t> + </a:t>
            </a:r>
            <a:r>
              <a:rPr lang="en-US" sz="1600" dirty="0" err="1"/>
              <a:t>newage</a:t>
            </a:r>
            <a:r>
              <a:rPr lang="en-US" sz="1600" dirty="0"/>
              <a:t> + </a:t>
            </a:r>
            <a:r>
              <a:rPr lang="en-US" sz="1600" dirty="0" err="1"/>
              <a:t>newagemiss</a:t>
            </a:r>
            <a:r>
              <a:rPr lang="en-US" sz="1600" dirty="0"/>
              <a:t> + </a:t>
            </a:r>
            <a:r>
              <a:rPr lang="en-US" sz="1600" dirty="0" err="1"/>
              <a:t>GAcat</a:t>
            </a:r>
            <a:r>
              <a:rPr lang="en-US" sz="1600" dirty="0"/>
              <a:t> + </a:t>
            </a:r>
            <a:r>
              <a:rPr lang="en-US" sz="1600" dirty="0" err="1"/>
              <a:t>GAcatmiss</a:t>
            </a:r>
            <a:r>
              <a:rPr lang="en-US" sz="1600" dirty="0"/>
              <a:t>+ </a:t>
            </a:r>
            <a:r>
              <a:rPr lang="en-US" sz="1600" dirty="0" err="1"/>
              <a:t>dist_kinon</a:t>
            </a:r>
            <a:r>
              <a:rPr lang="en-US" sz="1600" dirty="0"/>
              <a:t>, id = </a:t>
            </a:r>
            <a:r>
              <a:rPr lang="en-US" sz="1600" dirty="0" err="1"/>
              <a:t>sitenum</a:t>
            </a:r>
            <a:r>
              <a:rPr lang="en-US" sz="1600" dirty="0"/>
              <a:t>, data = dataset, family = binomial(link = "log"), </a:t>
            </a:r>
            <a:r>
              <a:rPr lang="en-US" sz="1600" dirty="0" err="1"/>
              <a:t>corstr</a:t>
            </a:r>
            <a:r>
              <a:rPr lang="en-US" sz="1600" dirty="0"/>
              <a:t> = "independence"))</a:t>
            </a:r>
          </a:p>
          <a:p>
            <a:pPr marL="0" indent="0">
              <a:buNone/>
            </a:pPr>
            <a:r>
              <a:rPr lang="en-US" sz="1600" dirty="0"/>
              <a:t>list(</a:t>
            </a:r>
            <a:r>
              <a:rPr lang="en-US" sz="1600" dirty="0" err="1"/>
              <a:t>time.elapsed</a:t>
            </a:r>
            <a:r>
              <a:rPr lang="en-US" sz="1600" dirty="0"/>
              <a:t>=s)</a:t>
            </a:r>
          </a:p>
          <a:p>
            <a:pPr marL="0" indent="0">
              <a:buNone/>
            </a:pPr>
            <a:r>
              <a:rPr lang="en-US" sz="1600" dirty="0"/>
              <a:t>summary(result)</a:t>
            </a:r>
          </a:p>
        </p:txBody>
      </p:sp>
    </p:spTree>
    <p:extLst>
      <p:ext uri="{BB962C8B-B14F-4D97-AF65-F5344CB8AC3E}">
        <p14:creationId xmlns:p14="http://schemas.microsoft.com/office/powerpoint/2010/main" val="40983889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1032455"/>
            <a:ext cx="9603275" cy="673252"/>
          </a:xfrm>
        </p:spPr>
        <p:txBody>
          <a:bodyPr>
            <a:normAutofit/>
          </a:bodyPr>
          <a:lstStyle/>
          <a:p>
            <a:r>
              <a:rPr lang="en-US" dirty="0">
                <a:solidFill>
                  <a:srgbClr val="0000FF"/>
                </a:solidFill>
              </a:rPr>
              <a:t>R code for using </a:t>
            </a:r>
            <a:r>
              <a:rPr lang="en-US" dirty="0" err="1">
                <a:solidFill>
                  <a:srgbClr val="0000FF"/>
                </a:solidFill>
              </a:rPr>
              <a:t>geepack</a:t>
            </a:r>
            <a:r>
              <a:rPr lang="en-US" dirty="0">
                <a:solidFill>
                  <a:srgbClr val="0000FF"/>
                </a:solidFill>
              </a:rPr>
              <a:t> package:</a:t>
            </a:r>
            <a:endParaRPr lang="en-US" dirty="0"/>
          </a:p>
        </p:txBody>
      </p:sp>
      <p:sp>
        <p:nvSpPr>
          <p:cNvPr id="3" name="Content Placeholder 2"/>
          <p:cNvSpPr>
            <a:spLocks noGrp="1"/>
          </p:cNvSpPr>
          <p:nvPr>
            <p:ph idx="1"/>
          </p:nvPr>
        </p:nvSpPr>
        <p:spPr>
          <a:xfrm>
            <a:off x="1204546" y="1626577"/>
            <a:ext cx="9856177" cy="4123592"/>
          </a:xfrm>
        </p:spPr>
        <p:txBody>
          <a:bodyPr>
            <a:normAutofit/>
          </a:bodyPr>
          <a:lstStyle/>
          <a:p>
            <a:pPr marL="0" indent="0">
              <a:buNone/>
            </a:pPr>
            <a:r>
              <a:rPr lang="en-US" sz="1600" dirty="0"/>
              <a:t>library(haven)</a:t>
            </a:r>
          </a:p>
          <a:p>
            <a:pPr marL="0" indent="0">
              <a:buNone/>
            </a:pPr>
            <a:r>
              <a:rPr lang="en-US" sz="1600" dirty="0"/>
              <a:t>dataset&lt;-</a:t>
            </a:r>
            <a:r>
              <a:rPr lang="en-US" sz="1600" dirty="0" err="1"/>
              <a:t>read_sas</a:t>
            </a:r>
            <a:r>
              <a:rPr lang="en-US" sz="1600" dirty="0"/>
              <a:t>("data_sasvsr.sas7bdat")</a:t>
            </a:r>
          </a:p>
          <a:p>
            <a:pPr marL="0" indent="0">
              <a:buNone/>
            </a:pPr>
            <a:r>
              <a:rPr lang="en-US" sz="1600" dirty="0"/>
              <a:t>library(MASS)</a:t>
            </a:r>
          </a:p>
          <a:p>
            <a:pPr marL="0" indent="0">
              <a:buNone/>
            </a:pPr>
            <a:r>
              <a:rPr lang="en-US" sz="1600" dirty="0"/>
              <a:t>library(</a:t>
            </a:r>
            <a:r>
              <a:rPr lang="en-US" sz="1600" dirty="0" err="1"/>
              <a:t>geepack</a:t>
            </a:r>
            <a:r>
              <a:rPr lang="en-US" sz="1600" dirty="0"/>
              <a:t>)</a:t>
            </a:r>
          </a:p>
          <a:p>
            <a:pPr marL="0" indent="0">
              <a:buNone/>
            </a:pPr>
            <a:r>
              <a:rPr lang="en-US" sz="1600" dirty="0"/>
              <a:t>s=</a:t>
            </a:r>
            <a:r>
              <a:rPr lang="en-US" sz="1600" dirty="0" err="1"/>
              <a:t>system.time</a:t>
            </a:r>
            <a:r>
              <a:rPr lang="en-US" sz="1600" dirty="0"/>
              <a:t> (result&lt;-geese(visitge4 ~ </a:t>
            </a:r>
            <a:r>
              <a:rPr lang="en-US" sz="1600" dirty="0" err="1"/>
              <a:t>chw_by_clinic</a:t>
            </a:r>
            <a:r>
              <a:rPr lang="en-US" sz="1600" dirty="0"/>
              <a:t> + </a:t>
            </a:r>
            <a:r>
              <a:rPr lang="en-US" sz="1600" dirty="0" err="1"/>
              <a:t>newage</a:t>
            </a:r>
            <a:r>
              <a:rPr lang="en-US" sz="1600" dirty="0"/>
              <a:t> + </a:t>
            </a:r>
            <a:r>
              <a:rPr lang="en-US" sz="1600" dirty="0" err="1"/>
              <a:t>newagemiss</a:t>
            </a:r>
            <a:r>
              <a:rPr lang="en-US" sz="1600" dirty="0"/>
              <a:t> + </a:t>
            </a:r>
            <a:r>
              <a:rPr lang="en-US" sz="1600" dirty="0" err="1"/>
              <a:t>GAcat</a:t>
            </a:r>
            <a:r>
              <a:rPr lang="en-US" sz="1600" dirty="0"/>
              <a:t> + </a:t>
            </a:r>
            <a:r>
              <a:rPr lang="en-US" sz="1600" dirty="0" err="1"/>
              <a:t>GAcatmiss</a:t>
            </a:r>
            <a:r>
              <a:rPr lang="en-US" sz="1600" dirty="0"/>
              <a:t>+ </a:t>
            </a:r>
            <a:r>
              <a:rPr lang="en-US" sz="1600" dirty="0" err="1"/>
              <a:t>dist_kinon</a:t>
            </a:r>
            <a:r>
              <a:rPr lang="en-US" sz="1600" dirty="0"/>
              <a:t>, id = </a:t>
            </a:r>
            <a:r>
              <a:rPr lang="en-US" sz="1600" dirty="0" err="1"/>
              <a:t>sitenum</a:t>
            </a:r>
            <a:r>
              <a:rPr lang="en-US" sz="1600" dirty="0"/>
              <a:t>, data = dataset, family = binomial(link = "log"), </a:t>
            </a:r>
            <a:r>
              <a:rPr lang="en-US" sz="1600" dirty="0" err="1"/>
              <a:t>corstr</a:t>
            </a:r>
            <a:r>
              <a:rPr lang="en-US" sz="1600" dirty="0"/>
              <a:t> = "independence"))</a:t>
            </a:r>
          </a:p>
          <a:p>
            <a:pPr marL="0" indent="0">
              <a:buNone/>
            </a:pPr>
            <a:r>
              <a:rPr lang="en-US" sz="1600" dirty="0"/>
              <a:t>list(</a:t>
            </a:r>
            <a:r>
              <a:rPr lang="en-US" sz="1600" dirty="0" err="1"/>
              <a:t>time.elapsed</a:t>
            </a:r>
            <a:r>
              <a:rPr lang="en-US" sz="1600" dirty="0"/>
              <a:t>=s)</a:t>
            </a:r>
          </a:p>
          <a:p>
            <a:pPr marL="0" indent="0">
              <a:buNone/>
            </a:pPr>
            <a:r>
              <a:rPr lang="en-US" sz="1600" dirty="0"/>
              <a:t>summary(result)</a:t>
            </a:r>
          </a:p>
          <a:p>
            <a:endParaRPr lang="en-US" sz="1600" dirty="0"/>
          </a:p>
        </p:txBody>
      </p:sp>
    </p:spTree>
    <p:extLst>
      <p:ext uri="{BB962C8B-B14F-4D97-AF65-F5344CB8AC3E}">
        <p14:creationId xmlns:p14="http://schemas.microsoft.com/office/powerpoint/2010/main" val="139244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2537" y="953324"/>
            <a:ext cx="9603275" cy="842819"/>
          </a:xfrm>
        </p:spPr>
        <p:txBody>
          <a:bodyPr>
            <a:normAutofit/>
          </a:bodyPr>
          <a:lstStyle/>
          <a:p>
            <a:r>
              <a:rPr lang="en-US" sz="3600" dirty="0"/>
              <a:t>Nurses’ Health Studies </a:t>
            </a:r>
          </a:p>
        </p:txBody>
      </p:sp>
      <p:sp>
        <p:nvSpPr>
          <p:cNvPr id="3" name="Content Placeholder 2"/>
          <p:cNvSpPr>
            <a:spLocks noGrp="1"/>
          </p:cNvSpPr>
          <p:nvPr>
            <p:ph idx="1"/>
          </p:nvPr>
        </p:nvSpPr>
        <p:spPr>
          <a:xfrm>
            <a:off x="1130269" y="1796143"/>
            <a:ext cx="9598825" cy="4108533"/>
          </a:xfrm>
        </p:spPr>
        <p:txBody>
          <a:bodyPr>
            <a:noAutofit/>
          </a:bodyPr>
          <a:lstStyle/>
          <a:p>
            <a:r>
              <a:rPr lang="en-US" sz="1600" dirty="0"/>
              <a:t>The Nurses' Health Studies are among the largest prospective investigations into risk factors for major chronic diseases in women. </a:t>
            </a:r>
          </a:p>
          <a:p>
            <a:r>
              <a:rPr lang="en-US" sz="1600" dirty="0"/>
              <a:t>NHS has been running since 1976</a:t>
            </a:r>
          </a:p>
          <a:p>
            <a:r>
              <a:rPr lang="en-US" sz="1600" dirty="0"/>
              <a:t>NHS 2 has been running since 1989</a:t>
            </a:r>
          </a:p>
          <a:p>
            <a:r>
              <a:rPr lang="en-US" sz="1600" dirty="0"/>
              <a:t>Each study includes over 100,000 nurses and hundreds of variables on potential health risk factors, biological samples, and health outcomes</a:t>
            </a:r>
          </a:p>
          <a:p>
            <a:r>
              <a:rPr lang="en-US" sz="1600" dirty="0"/>
              <a:t>Mailed questionnaires provide updated data every 2 years, which is supplemented by linkage to cancer registries, the national death index and medical records reviews</a:t>
            </a:r>
          </a:p>
          <a:p>
            <a:r>
              <a:rPr lang="en-US" sz="1600" dirty="0"/>
              <a:t>I was the principal statistician for NHS II from 1993 until 2018. Molin Wang has now assumed this role. Bernie Rosner has been the principal statistician for NHS since its inception.</a:t>
            </a:r>
          </a:p>
          <a:p>
            <a:endParaRPr lang="en-US" sz="1600" dirty="0"/>
          </a:p>
        </p:txBody>
      </p:sp>
      <p:sp>
        <p:nvSpPr>
          <p:cNvPr id="5" name="Slide Number Placeholder 4">
            <a:extLst>
              <a:ext uri="{FF2B5EF4-FFF2-40B4-BE49-F238E27FC236}">
                <a16:creationId xmlns:a16="http://schemas.microsoft.com/office/drawing/2014/main" id="{4469FCF3-14E1-944D-8503-EF5E59B34BF9}"/>
              </a:ext>
            </a:extLst>
          </p:cNvPr>
          <p:cNvSpPr>
            <a:spLocks noGrp="1"/>
          </p:cNvSpPr>
          <p:nvPr>
            <p:ph type="sldNum" sz="quarter" idx="12"/>
          </p:nvPr>
        </p:nvSpPr>
        <p:spPr/>
        <p:txBody>
          <a:bodyPr/>
          <a:lstStyle/>
          <a:p>
            <a:fld id="{7EDDBAE6-2C1C-4ED2-AE17-F17983A5D415}" type="slidenum">
              <a:rPr lang="en-US" smtClean="0"/>
              <a:t>5</a:t>
            </a:fld>
            <a:endParaRPr lang="en-US"/>
          </a:p>
        </p:txBody>
      </p:sp>
    </p:spTree>
    <p:extLst>
      <p:ext uri="{BB962C8B-B14F-4D97-AF65-F5344CB8AC3E}">
        <p14:creationId xmlns:p14="http://schemas.microsoft.com/office/powerpoint/2010/main" val="362646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2682-DEAC-4263-BC27-249559ED208C}"/>
              </a:ext>
            </a:extLst>
          </p:cNvPr>
          <p:cNvSpPr>
            <a:spLocks noGrp="1"/>
          </p:cNvSpPr>
          <p:nvPr>
            <p:ph type="title"/>
          </p:nvPr>
        </p:nvSpPr>
        <p:spPr/>
        <p:txBody>
          <a:bodyPr/>
          <a:lstStyle/>
          <a:p>
            <a:r>
              <a:rPr lang="en-US" dirty="0"/>
              <a:t>Feasibility of an NHS conversion to R -- History</a:t>
            </a:r>
          </a:p>
        </p:txBody>
      </p:sp>
      <p:sp>
        <p:nvSpPr>
          <p:cNvPr id="3" name="Content Placeholder 2">
            <a:extLst>
              <a:ext uri="{FF2B5EF4-FFF2-40B4-BE49-F238E27FC236}">
                <a16:creationId xmlns:a16="http://schemas.microsoft.com/office/drawing/2014/main" id="{630BA237-D5C1-4EA0-AD0E-86409A3025D8}"/>
              </a:ext>
            </a:extLst>
          </p:cNvPr>
          <p:cNvSpPr>
            <a:spLocks noGrp="1"/>
          </p:cNvSpPr>
          <p:nvPr>
            <p:ph idx="1"/>
          </p:nvPr>
        </p:nvSpPr>
        <p:spPr/>
        <p:txBody>
          <a:bodyPr>
            <a:normAutofit fontScale="92500" lnSpcReduction="20000"/>
          </a:bodyPr>
          <a:lstStyle/>
          <a:p>
            <a:r>
              <a:rPr lang="en-US" dirty="0"/>
              <a:t>Original pooled logistic regression software written by Bernie Rosner and colleagues in Fortran around 1978</a:t>
            </a:r>
          </a:p>
          <a:p>
            <a:r>
              <a:rPr lang="en-US" dirty="0"/>
              <a:t>Original data management software written by Steven Stuart and colleagues around the same time (</a:t>
            </a:r>
            <a:r>
              <a:rPr lang="en-US" dirty="0" err="1"/>
              <a:t>ddlang</a:t>
            </a:r>
            <a:r>
              <a:rPr lang="en-US" dirty="0"/>
              <a:t>)</a:t>
            </a:r>
          </a:p>
          <a:p>
            <a:r>
              <a:rPr lang="en-US" dirty="0"/>
              <a:t>Converted to SAS under my and Graham Colditz’s leadership around 1993 (a huge deal!)</a:t>
            </a:r>
          </a:p>
          <a:p>
            <a:pPr lvl="1"/>
            <a:r>
              <a:rPr lang="en-US" dirty="0"/>
              <a:t>SAS macros written to mimic the output of Rosner’s </a:t>
            </a:r>
            <a:r>
              <a:rPr lang="en-US" dirty="0" err="1"/>
              <a:t>plr</a:t>
            </a:r>
            <a:r>
              <a:rPr lang="en-US" dirty="0"/>
              <a:t> program and to accept the input formats of the same </a:t>
            </a:r>
          </a:p>
          <a:p>
            <a:pPr lvl="1"/>
            <a:r>
              <a:rPr lang="en-US" dirty="0"/>
              <a:t>Cox proportional hazards regression models were then possible, rather than pooled logistic regression (Framingham)</a:t>
            </a:r>
          </a:p>
          <a:p>
            <a:endParaRPr lang="en-US" dirty="0"/>
          </a:p>
        </p:txBody>
      </p:sp>
      <p:sp>
        <p:nvSpPr>
          <p:cNvPr id="4" name="Slide Number Placeholder 3">
            <a:extLst>
              <a:ext uri="{FF2B5EF4-FFF2-40B4-BE49-F238E27FC236}">
                <a16:creationId xmlns:a16="http://schemas.microsoft.com/office/drawing/2014/main" id="{CE431D3B-209F-40A2-99A4-EC119CC6DB85}"/>
              </a:ext>
            </a:extLst>
          </p:cNvPr>
          <p:cNvSpPr>
            <a:spLocks noGrp="1"/>
          </p:cNvSpPr>
          <p:nvPr>
            <p:ph type="sldNum" sz="quarter" idx="12"/>
          </p:nvPr>
        </p:nvSpPr>
        <p:spPr/>
        <p:txBody>
          <a:bodyPr/>
          <a:lstStyle/>
          <a:p>
            <a:fld id="{7EDDBAE6-2C1C-4ED2-AE17-F17983A5D415}" type="slidenum">
              <a:rPr lang="en-US" smtClean="0"/>
              <a:t>6</a:t>
            </a:fld>
            <a:endParaRPr lang="en-US"/>
          </a:p>
        </p:txBody>
      </p:sp>
    </p:spTree>
    <p:extLst>
      <p:ext uri="{BB962C8B-B14F-4D97-AF65-F5344CB8AC3E}">
        <p14:creationId xmlns:p14="http://schemas.microsoft.com/office/powerpoint/2010/main" val="351320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2682-DEAC-4263-BC27-249559ED208C}"/>
              </a:ext>
            </a:extLst>
          </p:cNvPr>
          <p:cNvSpPr>
            <a:spLocks noGrp="1"/>
          </p:cNvSpPr>
          <p:nvPr>
            <p:ph type="title"/>
          </p:nvPr>
        </p:nvSpPr>
        <p:spPr/>
        <p:txBody>
          <a:bodyPr/>
          <a:lstStyle/>
          <a:p>
            <a:r>
              <a:rPr lang="en-US" dirty="0"/>
              <a:t>Feasibility of an NHS conversion to R – Background</a:t>
            </a:r>
          </a:p>
        </p:txBody>
      </p:sp>
      <p:sp>
        <p:nvSpPr>
          <p:cNvPr id="3" name="Content Placeholder 2">
            <a:extLst>
              <a:ext uri="{FF2B5EF4-FFF2-40B4-BE49-F238E27FC236}">
                <a16:creationId xmlns:a16="http://schemas.microsoft.com/office/drawing/2014/main" id="{630BA237-D5C1-4EA0-AD0E-86409A3025D8}"/>
              </a:ext>
            </a:extLst>
          </p:cNvPr>
          <p:cNvSpPr>
            <a:spLocks noGrp="1"/>
          </p:cNvSpPr>
          <p:nvPr>
            <p:ph idx="1"/>
          </p:nvPr>
        </p:nvSpPr>
        <p:spPr>
          <a:xfrm>
            <a:off x="1130270" y="1828800"/>
            <a:ext cx="9603275" cy="4075876"/>
          </a:xfrm>
        </p:spPr>
        <p:txBody>
          <a:bodyPr>
            <a:normAutofit fontScale="85000" lnSpcReduction="20000"/>
          </a:bodyPr>
          <a:lstStyle/>
          <a:p>
            <a:r>
              <a:rPr lang="en-US" dirty="0"/>
              <a:t>25 years of infrastructure and human capacity in data management and analysis in SAS</a:t>
            </a:r>
          </a:p>
          <a:p>
            <a:r>
              <a:rPr lang="en-US" dirty="0"/>
              <a:t>Concern: reproducing and otherwise converting over the extensive SAS databases managing a host of file types (questionnaires, deaths, biological samples, nutritional data, …)</a:t>
            </a:r>
          </a:p>
          <a:p>
            <a:pPr lvl="1"/>
            <a:r>
              <a:rPr lang="en-US" dirty="0"/>
              <a:t>Converting the technical capacity of staff, students and post-docs going forward to work effectively and efficiently in R for data management</a:t>
            </a:r>
          </a:p>
          <a:p>
            <a:r>
              <a:rPr lang="en-US" dirty="0"/>
              <a:t>Concern: conversion of a host of macros written in SAS (some as front end, calling Fortran or R for calculations) to R</a:t>
            </a:r>
          </a:p>
          <a:p>
            <a:r>
              <a:rPr lang="en-US" dirty="0"/>
              <a:t>Concern: use of unvetted volunteer-written R software for thousands of analysis and publications, many high-impact, influencing the practice of medicine and public policy (errors? Inaccuracies? Instability when data are correlated, </a:t>
            </a:r>
            <a:r>
              <a:rPr lang="en-US" dirty="0" err="1"/>
              <a:t>etc</a:t>
            </a:r>
            <a:r>
              <a:rPr lang="en-US" dirty="0"/>
              <a:t>?) (FDA, gee error…)</a:t>
            </a:r>
          </a:p>
          <a:p>
            <a:r>
              <a:rPr lang="en-US" dirty="0"/>
              <a:t>Concern: speed of R vs. SAS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E431D3B-209F-40A2-99A4-EC119CC6DB85}"/>
              </a:ext>
            </a:extLst>
          </p:cNvPr>
          <p:cNvSpPr>
            <a:spLocks noGrp="1"/>
          </p:cNvSpPr>
          <p:nvPr>
            <p:ph type="sldNum" sz="quarter" idx="12"/>
          </p:nvPr>
        </p:nvSpPr>
        <p:spPr/>
        <p:txBody>
          <a:bodyPr/>
          <a:lstStyle/>
          <a:p>
            <a:fld id="{7EDDBAE6-2C1C-4ED2-AE17-F17983A5D415}" type="slidenum">
              <a:rPr lang="en-US" smtClean="0"/>
              <a:t>7</a:t>
            </a:fld>
            <a:endParaRPr lang="en-US"/>
          </a:p>
        </p:txBody>
      </p:sp>
    </p:spTree>
    <p:extLst>
      <p:ext uri="{BB962C8B-B14F-4D97-AF65-F5344CB8AC3E}">
        <p14:creationId xmlns:p14="http://schemas.microsoft.com/office/powerpoint/2010/main" val="277668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2682-DEAC-4263-BC27-249559ED208C}"/>
              </a:ext>
            </a:extLst>
          </p:cNvPr>
          <p:cNvSpPr>
            <a:spLocks noGrp="1"/>
          </p:cNvSpPr>
          <p:nvPr>
            <p:ph type="title"/>
          </p:nvPr>
        </p:nvSpPr>
        <p:spPr>
          <a:xfrm>
            <a:off x="1130270" y="953324"/>
            <a:ext cx="9603275" cy="1500509"/>
          </a:xfrm>
        </p:spPr>
        <p:txBody>
          <a:bodyPr>
            <a:normAutofit fontScale="90000"/>
          </a:bodyPr>
          <a:lstStyle/>
          <a:p>
            <a:r>
              <a:rPr lang="en-US" dirty="0"/>
              <a:t>Feasibility of an NHS conversion to R – SAS macro capacity duplication (22 macros)</a:t>
            </a:r>
            <a:br>
              <a:rPr lang="en-US" dirty="0"/>
            </a:br>
            <a:br>
              <a:rPr lang="en-US" dirty="0"/>
            </a:br>
            <a:r>
              <a:rPr lang="en-US" dirty="0">
                <a:hlinkClick r:id="rId3"/>
              </a:rPr>
              <a:t>https://publichealth.yale.edu/cmips/software/</a:t>
            </a:r>
            <a:br>
              <a:rPr lang="en-US" dirty="0"/>
            </a:br>
            <a:br>
              <a:rPr lang="en-US" dirty="0"/>
            </a:br>
            <a:endParaRPr lang="en-US" dirty="0"/>
          </a:p>
        </p:txBody>
      </p:sp>
      <p:sp>
        <p:nvSpPr>
          <p:cNvPr id="4" name="Slide Number Placeholder 3">
            <a:extLst>
              <a:ext uri="{FF2B5EF4-FFF2-40B4-BE49-F238E27FC236}">
                <a16:creationId xmlns:a16="http://schemas.microsoft.com/office/drawing/2014/main" id="{CE431D3B-209F-40A2-99A4-EC119CC6DB85}"/>
              </a:ext>
            </a:extLst>
          </p:cNvPr>
          <p:cNvSpPr>
            <a:spLocks noGrp="1"/>
          </p:cNvSpPr>
          <p:nvPr>
            <p:ph type="sldNum" sz="quarter" idx="12"/>
          </p:nvPr>
        </p:nvSpPr>
        <p:spPr/>
        <p:txBody>
          <a:bodyPr/>
          <a:lstStyle/>
          <a:p>
            <a:fld id="{7EDDBAE6-2C1C-4ED2-AE17-F17983A5D415}" type="slidenum">
              <a:rPr lang="en-US" smtClean="0"/>
              <a:t>8</a:t>
            </a:fld>
            <a:endParaRPr lang="en-US"/>
          </a:p>
        </p:txBody>
      </p:sp>
      <p:sp>
        <p:nvSpPr>
          <p:cNvPr id="6" name="Rectangle 1">
            <a:extLst>
              <a:ext uri="{FF2B5EF4-FFF2-40B4-BE49-F238E27FC236}">
                <a16:creationId xmlns:a16="http://schemas.microsoft.com/office/drawing/2014/main" id="{DA42CA9E-C40B-44D2-AC3F-C0D68A0588F2}"/>
              </a:ext>
            </a:extLst>
          </p:cNvPr>
          <p:cNvSpPr>
            <a:spLocks noChangeArrowheads="1"/>
          </p:cNvSpPr>
          <p:nvPr/>
        </p:nvSpPr>
        <p:spPr bwMode="auto">
          <a:xfrm>
            <a:off x="0" y="-138499"/>
            <a:ext cx="1219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FF2B13B-6755-4E14-B175-EE0BED14D6E5}"/>
              </a:ext>
            </a:extLst>
          </p:cNvPr>
          <p:cNvSpPr txBox="1"/>
          <p:nvPr/>
        </p:nvSpPr>
        <p:spPr>
          <a:xfrm>
            <a:off x="474562" y="2915372"/>
            <a:ext cx="1770927" cy="2862322"/>
          </a:xfrm>
          <a:prstGeom prst="rect">
            <a:avLst/>
          </a:prstGeom>
          <a:noFill/>
        </p:spPr>
        <p:txBody>
          <a:bodyPr wrap="square" rtlCol="0">
            <a:spAutoFit/>
          </a:bodyPr>
          <a:lstStyle/>
          <a:p>
            <a:pPr lvl="0" defTabSz="914400" eaLnBrk="0" fontAlgn="base" hangingPunct="0">
              <a:spcBef>
                <a:spcPct val="0"/>
              </a:spcBef>
              <a:spcAft>
                <a:spcPct val="0"/>
              </a:spcAft>
            </a:pPr>
            <a:r>
              <a:rPr lang="en-US" altLang="en-US" b="1" dirty="0">
                <a:solidFill>
                  <a:srgbClr val="A51C30"/>
                </a:solidFill>
                <a:latin typeface="proxima-nova"/>
                <a:hlinkClick r:id="rId4"/>
              </a:rPr>
              <a:t>Software</a:t>
            </a:r>
            <a:endParaRPr lang="en-US" altLang="en-US" sz="1400" dirty="0"/>
          </a:p>
          <a:p>
            <a:pPr lvl="0" defTabSz="914400" eaLnBrk="0" fontAlgn="base" hangingPunct="0">
              <a:spcBef>
                <a:spcPct val="0"/>
              </a:spcBef>
              <a:spcAft>
                <a:spcPct val="0"/>
              </a:spcAft>
              <a:buFontTx/>
              <a:buChar char="•"/>
            </a:pPr>
            <a:r>
              <a:rPr lang="en-US" altLang="en-US" dirty="0">
                <a:solidFill>
                  <a:srgbClr val="595859"/>
                </a:solidFill>
                <a:latin typeface="proxima-nova"/>
                <a:hlinkClick r:id="rId5"/>
              </a:rPr>
              <a:t>%</a:t>
            </a:r>
            <a:r>
              <a:rPr lang="en-US" altLang="en-US" dirty="0" err="1">
                <a:solidFill>
                  <a:srgbClr val="595859"/>
                </a:solidFill>
                <a:latin typeface="proxima-nova"/>
                <a:hlinkClick r:id="rId5"/>
              </a:rPr>
              <a:t>contrasttest</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6"/>
              </a:rPr>
              <a:t>%</a:t>
            </a:r>
            <a:r>
              <a:rPr lang="en-US" altLang="en-US" dirty="0" err="1">
                <a:solidFill>
                  <a:srgbClr val="595859"/>
                </a:solidFill>
                <a:latin typeface="proxima-nova"/>
                <a:hlinkClick r:id="rId6"/>
              </a:rPr>
              <a:t>blinplus</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7"/>
              </a:rPr>
              <a:t>%glmcurv9</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8"/>
              </a:rPr>
              <a:t>%</a:t>
            </a:r>
            <a:r>
              <a:rPr lang="en-US" altLang="en-US" dirty="0" err="1">
                <a:solidFill>
                  <a:srgbClr val="595859"/>
                </a:solidFill>
                <a:latin typeface="proxima-nova"/>
                <a:hlinkClick r:id="rId8"/>
              </a:rPr>
              <a:t>icc</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9"/>
              </a:rPr>
              <a:t>%int2way</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10"/>
              </a:rPr>
              <a:t>%kmplot9</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11"/>
              </a:rPr>
              <a:t>%</a:t>
            </a:r>
            <a:r>
              <a:rPr lang="en-US" altLang="en-US" dirty="0" err="1">
                <a:solidFill>
                  <a:srgbClr val="595859"/>
                </a:solidFill>
                <a:latin typeface="proxima-nova"/>
                <a:hlinkClick r:id="rId11"/>
              </a:rPr>
              <a:t>lefttrunc</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12"/>
              </a:rPr>
              <a:t>%lgtphcurv9</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13"/>
              </a:rPr>
              <a:t>%mediate</a:t>
            </a:r>
            <a:endParaRPr lang="en-US" dirty="0"/>
          </a:p>
        </p:txBody>
      </p:sp>
      <p:sp>
        <p:nvSpPr>
          <p:cNvPr id="9" name="Rectangle 3">
            <a:extLst>
              <a:ext uri="{FF2B5EF4-FFF2-40B4-BE49-F238E27FC236}">
                <a16:creationId xmlns:a16="http://schemas.microsoft.com/office/drawing/2014/main" id="{F2BF04DA-C4E3-49EB-9921-A30CDED28B85}"/>
              </a:ext>
            </a:extLst>
          </p:cNvPr>
          <p:cNvSpPr>
            <a:spLocks noChangeArrowheads="1"/>
          </p:cNvSpPr>
          <p:nvPr/>
        </p:nvSpPr>
        <p:spPr bwMode="auto">
          <a:xfrm>
            <a:off x="0" y="460528"/>
            <a:ext cx="1219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37FDB116-2786-41EC-A052-FCBDE535C0EB}"/>
              </a:ext>
            </a:extLst>
          </p:cNvPr>
          <p:cNvSpPr txBox="1"/>
          <p:nvPr/>
        </p:nvSpPr>
        <p:spPr>
          <a:xfrm>
            <a:off x="2350246" y="2915372"/>
            <a:ext cx="2048719" cy="3416320"/>
          </a:xfrm>
          <a:prstGeom prst="rect">
            <a:avLst/>
          </a:prstGeom>
          <a:noFill/>
        </p:spPr>
        <p:txBody>
          <a:bodyPr wrap="square" rtlCol="0">
            <a:spAutoFit/>
          </a:bodyPr>
          <a:lstStyle/>
          <a:p>
            <a:pPr lvl="0" defTabSz="914400" eaLnBrk="0" fontAlgn="base" hangingPunct="0">
              <a:spcBef>
                <a:spcPct val="0"/>
              </a:spcBef>
              <a:spcAft>
                <a:spcPct val="0"/>
              </a:spcAft>
              <a:buFontTx/>
              <a:buChar char="•"/>
            </a:pP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14"/>
              </a:rPr>
              <a:t>%</a:t>
            </a:r>
            <a:r>
              <a:rPr lang="en-US" altLang="en-US" dirty="0" err="1">
                <a:solidFill>
                  <a:srgbClr val="595859"/>
                </a:solidFill>
                <a:latin typeface="proxima-nova"/>
                <a:hlinkClick r:id="rId14"/>
              </a:rPr>
              <a:t>metaanal</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15"/>
              </a:rPr>
              <a:t>%</a:t>
            </a:r>
            <a:r>
              <a:rPr lang="en-US" altLang="en-US" dirty="0" err="1">
                <a:solidFill>
                  <a:srgbClr val="595859"/>
                </a:solidFill>
                <a:latin typeface="proxima-nova"/>
                <a:hlinkClick r:id="rId15"/>
              </a:rPr>
              <a:t>subtype_trend</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16"/>
              </a:rPr>
              <a:t>%</a:t>
            </a:r>
            <a:r>
              <a:rPr lang="en-US" altLang="en-US" dirty="0" err="1">
                <a:solidFill>
                  <a:srgbClr val="595859"/>
                </a:solidFill>
                <a:latin typeface="proxima-nova"/>
                <a:hlinkClick r:id="rId16"/>
              </a:rPr>
              <a:t>metadose</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17"/>
              </a:rPr>
              <a:t>%par</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18"/>
              </a:rPr>
              <a:t>%pctl9</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19"/>
              </a:rPr>
              <a:t>%relibpls8</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20"/>
              </a:rPr>
              <a:t>%</a:t>
            </a:r>
            <a:r>
              <a:rPr lang="en-US" altLang="en-US" dirty="0" err="1">
                <a:solidFill>
                  <a:srgbClr val="595859"/>
                </a:solidFill>
                <a:latin typeface="proxima-nova"/>
                <a:hlinkClick r:id="rId20"/>
              </a:rPr>
              <a:t>relrisk</a:t>
            </a:r>
            <a:endParaRPr lang="en-US" altLang="en-US" dirty="0">
              <a:solidFill>
                <a:srgbClr val="1A1A1A"/>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hlinkClick r:id="rId21"/>
              </a:rPr>
              <a:t>%robreg9</a:t>
            </a:r>
            <a:endParaRPr lang="en-US" altLang="en-US" dirty="0">
              <a:solidFill>
                <a:srgbClr val="595859"/>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rPr>
              <a:t>%</a:t>
            </a:r>
            <a:r>
              <a:rPr lang="en-US" altLang="en-US" dirty="0" err="1">
                <a:solidFill>
                  <a:srgbClr val="595859"/>
                </a:solidFill>
                <a:latin typeface="proxima-nova"/>
              </a:rPr>
              <a:t>rrc</a:t>
            </a:r>
            <a:endParaRPr lang="en-US" altLang="en-US" dirty="0">
              <a:solidFill>
                <a:srgbClr val="595859"/>
              </a:solidFill>
              <a:latin typeface="proxima-nova"/>
            </a:endParaRPr>
          </a:p>
          <a:p>
            <a:pPr lvl="0" defTabSz="914400" eaLnBrk="0" fontAlgn="base" hangingPunct="0">
              <a:spcBef>
                <a:spcPct val="0"/>
              </a:spcBef>
              <a:spcAft>
                <a:spcPct val="0"/>
              </a:spcAft>
              <a:buFontTx/>
              <a:buChar char="•"/>
            </a:pPr>
            <a:r>
              <a:rPr lang="en-US" altLang="en-US" dirty="0">
                <a:solidFill>
                  <a:srgbClr val="595859"/>
                </a:solidFill>
                <a:latin typeface="proxima-nova"/>
              </a:rPr>
              <a:t>%</a:t>
            </a:r>
            <a:r>
              <a:rPr lang="en-US" altLang="en-US" dirty="0" err="1">
                <a:solidFill>
                  <a:srgbClr val="595859"/>
                </a:solidFill>
                <a:latin typeface="proxima-nova"/>
              </a:rPr>
              <a:t>stepmetareg</a:t>
            </a:r>
            <a:endParaRPr lang="en-US" altLang="en-US" dirty="0">
              <a:solidFill>
                <a:srgbClr val="1A1A1A"/>
              </a:solidFill>
              <a:latin typeface="proxima-nova"/>
            </a:endParaRPr>
          </a:p>
          <a:p>
            <a:endParaRPr lang="en-US" dirty="0"/>
          </a:p>
        </p:txBody>
      </p:sp>
      <p:sp>
        <p:nvSpPr>
          <p:cNvPr id="13" name="TextBox 12">
            <a:extLst>
              <a:ext uri="{FF2B5EF4-FFF2-40B4-BE49-F238E27FC236}">
                <a16:creationId xmlns:a16="http://schemas.microsoft.com/office/drawing/2014/main" id="{55E06961-6486-4A32-9FA8-501CF6FD48FC}"/>
              </a:ext>
            </a:extLst>
          </p:cNvPr>
          <p:cNvSpPr txBox="1"/>
          <p:nvPr/>
        </p:nvSpPr>
        <p:spPr>
          <a:xfrm>
            <a:off x="4398965" y="3203839"/>
            <a:ext cx="1550424" cy="1200329"/>
          </a:xfrm>
          <a:prstGeom prst="rect">
            <a:avLst/>
          </a:prstGeom>
          <a:noFill/>
        </p:spPr>
        <p:txBody>
          <a:bodyPr wrap="none" rtlCol="0">
            <a:spAutoFit/>
          </a:bodyPr>
          <a:lstStyle/>
          <a:p>
            <a:pPr marL="285750" indent="-285750">
              <a:buFont typeface="Arial" panose="020B0604020202020204" pitchFamily="34" charset="0"/>
              <a:buChar char="•"/>
            </a:pPr>
            <a:r>
              <a:rPr lang="en-US" dirty="0"/>
              <a:t>%subtype</a:t>
            </a:r>
          </a:p>
          <a:p>
            <a:pPr marL="285750" indent="-285750">
              <a:buFont typeface="Arial" panose="020B0604020202020204" pitchFamily="34" charset="0"/>
              <a:buChar char="•"/>
            </a:pPr>
            <a:r>
              <a:rPr lang="en-US" dirty="0"/>
              <a:t>%table1</a:t>
            </a:r>
          </a:p>
          <a:p>
            <a:pPr marL="285750" indent="-285750">
              <a:buFont typeface="Arial" panose="020B0604020202020204" pitchFamily="34" charset="0"/>
              <a:buChar char="•"/>
            </a:pPr>
            <a:r>
              <a:rPr lang="en-US" dirty="0"/>
              <a:t>%</a:t>
            </a:r>
            <a:r>
              <a:rPr lang="en-US" dirty="0" err="1"/>
              <a:t>yoll</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4716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2682-DEAC-4263-BC27-249559ED208C}"/>
              </a:ext>
            </a:extLst>
          </p:cNvPr>
          <p:cNvSpPr>
            <a:spLocks noGrp="1"/>
          </p:cNvSpPr>
          <p:nvPr>
            <p:ph type="title"/>
          </p:nvPr>
        </p:nvSpPr>
        <p:spPr>
          <a:xfrm>
            <a:off x="1130270" y="953324"/>
            <a:ext cx="9603275" cy="1500509"/>
          </a:xfrm>
        </p:spPr>
        <p:txBody>
          <a:bodyPr>
            <a:normAutofit fontScale="90000"/>
          </a:bodyPr>
          <a:lstStyle/>
          <a:p>
            <a:pPr marL="457200" indent="-457200">
              <a:buFont typeface="Arial" panose="020B0604020202020204" pitchFamily="34" charset="0"/>
              <a:buChar char="•"/>
            </a:pPr>
            <a:r>
              <a:rPr lang="en-US" dirty="0"/>
              <a:t>Feasibility of an NHS conversion to R –&gt; SAS macro capacity duplication (22 macros)</a:t>
            </a:r>
            <a:br>
              <a:rPr lang="en-US" dirty="0"/>
            </a:br>
            <a:br>
              <a:rPr lang="en-US" dirty="0"/>
            </a:br>
            <a:r>
              <a:rPr lang="en-US" dirty="0">
                <a:hlinkClick r:id="rId3"/>
              </a:rPr>
              <a:t>https://publichealth.yale.edu/cmips/software/</a:t>
            </a:r>
            <a:br>
              <a:rPr lang="en-US" dirty="0"/>
            </a:br>
            <a:br>
              <a:rPr lang="en-US"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CE431D3B-209F-40A2-99A4-EC119CC6DB85}"/>
              </a:ext>
            </a:extLst>
          </p:cNvPr>
          <p:cNvSpPr>
            <a:spLocks noGrp="1"/>
          </p:cNvSpPr>
          <p:nvPr>
            <p:ph type="sldNum" sz="quarter" idx="12"/>
          </p:nvPr>
        </p:nvSpPr>
        <p:spPr/>
        <p:txBody>
          <a:bodyPr/>
          <a:lstStyle/>
          <a:p>
            <a:fld id="{7EDDBAE6-2C1C-4ED2-AE17-F17983A5D415}" type="slidenum">
              <a:rPr lang="en-US" smtClean="0"/>
              <a:t>9</a:t>
            </a:fld>
            <a:endParaRPr lang="en-US"/>
          </a:p>
        </p:txBody>
      </p:sp>
      <p:sp>
        <p:nvSpPr>
          <p:cNvPr id="6" name="Rectangle 1">
            <a:extLst>
              <a:ext uri="{FF2B5EF4-FFF2-40B4-BE49-F238E27FC236}">
                <a16:creationId xmlns:a16="http://schemas.microsoft.com/office/drawing/2014/main" id="{DA42CA9E-C40B-44D2-AC3F-C0D68A0588F2}"/>
              </a:ext>
            </a:extLst>
          </p:cNvPr>
          <p:cNvSpPr>
            <a:spLocks noChangeArrowheads="1"/>
          </p:cNvSpPr>
          <p:nvPr/>
        </p:nvSpPr>
        <p:spPr bwMode="auto">
          <a:xfrm>
            <a:off x="0" y="-138499"/>
            <a:ext cx="1219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F2BF04DA-C4E3-49EB-9921-A30CDED28B85}"/>
              </a:ext>
            </a:extLst>
          </p:cNvPr>
          <p:cNvSpPr>
            <a:spLocks noChangeArrowheads="1"/>
          </p:cNvSpPr>
          <p:nvPr/>
        </p:nvSpPr>
        <p:spPr bwMode="auto">
          <a:xfrm>
            <a:off x="0" y="460528"/>
            <a:ext cx="1219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80B2D7E-9C4C-4E76-B7A4-392F2FA8E633}"/>
              </a:ext>
            </a:extLst>
          </p:cNvPr>
          <p:cNvSpPr txBox="1"/>
          <p:nvPr/>
        </p:nvSpPr>
        <p:spPr>
          <a:xfrm>
            <a:off x="1886673" y="3116484"/>
            <a:ext cx="7917552" cy="2585323"/>
          </a:xfrm>
          <a:prstGeom prst="rect">
            <a:avLst/>
          </a:prstGeom>
          <a:noFill/>
        </p:spPr>
        <p:txBody>
          <a:bodyPr wrap="none" rtlCol="0">
            <a:spAutoFit/>
          </a:bodyPr>
          <a:lstStyle/>
          <a:p>
            <a:pPr marL="285750" indent="-285750">
              <a:buFont typeface="Arial" panose="020B0604020202020204" pitchFamily="34" charset="0"/>
              <a:buChar char="•"/>
            </a:pPr>
            <a:r>
              <a:rPr lang="en-US" b="1" dirty="0"/>
              <a:t>for measurement error and misclassification correction</a:t>
            </a:r>
          </a:p>
          <a:p>
            <a:pPr marL="285750" indent="-285750">
              <a:buFont typeface="Arial" panose="020B0604020202020204" pitchFamily="34" charset="0"/>
              <a:buChar char="•"/>
            </a:pPr>
            <a:r>
              <a:rPr lang="en-US" b="1" dirty="0"/>
              <a:t>for studies of disease heterogeneity</a:t>
            </a:r>
          </a:p>
          <a:p>
            <a:pPr marL="285750" indent="-285750">
              <a:buFont typeface="Arial" panose="020B0604020202020204" pitchFamily="34" charset="0"/>
              <a:buChar char="•"/>
            </a:pPr>
            <a:r>
              <a:rPr lang="en-US" b="1" dirty="0"/>
              <a:t>for meta-analysis</a:t>
            </a:r>
          </a:p>
          <a:p>
            <a:pPr marL="285750" indent="-285750">
              <a:buFont typeface="Arial" panose="020B0604020202020204" pitchFamily="34" charset="0"/>
              <a:buChar char="•"/>
            </a:pPr>
            <a:r>
              <a:rPr lang="en-US" b="1" dirty="0"/>
              <a:t>for causal inference</a:t>
            </a:r>
          </a:p>
          <a:p>
            <a:pPr marL="285750" indent="-285750">
              <a:buFont typeface="Arial" panose="020B0604020202020204" pitchFamily="34" charset="0"/>
              <a:buChar char="•"/>
            </a:pPr>
            <a:r>
              <a:rPr lang="en-US" b="1" dirty="0"/>
              <a:t>for graphics (restricted cubic splines over a range of models)</a:t>
            </a:r>
          </a:p>
          <a:p>
            <a:pPr marL="285750" indent="-285750">
              <a:buFont typeface="Arial" panose="020B0604020202020204" pitchFamily="34" charset="0"/>
              <a:buChar char="•"/>
            </a:pPr>
            <a:r>
              <a:rPr lang="en-US" b="1" dirty="0"/>
              <a:t>For other analytic methods not supported by SAS </a:t>
            </a:r>
          </a:p>
          <a:p>
            <a:pPr marL="285750" indent="-285750">
              <a:buFont typeface="Arial" panose="020B0604020202020204" pitchFamily="34" charset="0"/>
              <a:buChar char="•"/>
            </a:pPr>
            <a:endParaRPr lang="en-US" b="1" dirty="0"/>
          </a:p>
          <a:p>
            <a:r>
              <a:rPr lang="en-US" b="1" dirty="0"/>
              <a:t>What would be the cost of re-writing these in R? Who would pay for it?</a:t>
            </a:r>
            <a:br>
              <a:rPr lang="en-US" b="1" dirty="0"/>
            </a:br>
            <a:endParaRPr lang="en-US" dirty="0"/>
          </a:p>
        </p:txBody>
      </p:sp>
    </p:spTree>
    <p:extLst>
      <p:ext uri="{BB962C8B-B14F-4D97-AF65-F5344CB8AC3E}">
        <p14:creationId xmlns:p14="http://schemas.microsoft.com/office/powerpoint/2010/main" val="4214680630"/>
      </p:ext>
    </p:extLst>
  </p:cSld>
  <p:clrMapOvr>
    <a:masterClrMapping/>
  </p:clrMapOvr>
</p:sld>
</file>

<file path=ppt/theme/theme1.xml><?xml version="1.0" encoding="utf-8"?>
<a:theme xmlns:a="http://schemas.openxmlformats.org/drawingml/2006/main" name="Galler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911</TotalTime>
  <Words>4797</Words>
  <Application>Microsoft Office PowerPoint</Application>
  <PresentationFormat>Widescreen</PresentationFormat>
  <Paragraphs>503</Paragraphs>
  <Slides>42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等线</vt:lpstr>
      <vt:lpstr>Arial</vt:lpstr>
      <vt:lpstr>Calibri</vt:lpstr>
      <vt:lpstr>Cambria Math</vt:lpstr>
      <vt:lpstr>Century Gothic</vt:lpstr>
      <vt:lpstr>Courier New</vt:lpstr>
      <vt:lpstr>proxima-nova</vt:lpstr>
      <vt:lpstr>Times New Roman</vt:lpstr>
      <vt:lpstr>Gallery</vt:lpstr>
      <vt:lpstr>The case for SAS as the go-to tool for statistical analysis of funded research          (if only they’d lower the price...) </vt:lpstr>
      <vt:lpstr>A crisis: The Tower of Babel of statistical software</vt:lpstr>
      <vt:lpstr>A crisis: The Tower of Babel of statistical software</vt:lpstr>
      <vt:lpstr>Costs</vt:lpstr>
      <vt:lpstr>Nurses’ Health Studies </vt:lpstr>
      <vt:lpstr>Feasibility of an NHS conversion to R -- History</vt:lpstr>
      <vt:lpstr>Feasibility of an NHS conversion to R – Background</vt:lpstr>
      <vt:lpstr>Feasibility of an NHS conversion to R – SAS macro capacity duplication (22 macros)  https://publichealth.yale.edu/cmips/software/  </vt:lpstr>
      <vt:lpstr>Feasibility of an NHS conversion to R –&gt; SAS macro capacity duplication (22 macros)  https://publichealth.yale.edu/cmips/software/    </vt:lpstr>
      <vt:lpstr>Feasibility of an NHS conversion to R –&gt; SAS speed/hardware/operating system support considerations     </vt:lpstr>
      <vt:lpstr>Cox regression for time-varying covariates comparison </vt:lpstr>
      <vt:lpstr>Cox regression for time-varying covariates comparison </vt:lpstr>
      <vt:lpstr>Cox regression for time-varying covariates comparison</vt:lpstr>
      <vt:lpstr>Running time comparisons – full MV model -- UNIX</vt:lpstr>
      <vt:lpstr>Running time comparisons – Univariate model  &amp; PC vs UNIX platforms</vt:lpstr>
      <vt:lpstr>Results comparison</vt:lpstr>
      <vt:lpstr>Summary for the Cox Model</vt:lpstr>
      <vt:lpstr>Comparing the computation time for GEE models by using SAS vs. R  </vt:lpstr>
      <vt:lpstr>Introduction of the data set used in this example</vt:lpstr>
      <vt:lpstr>Data information</vt:lpstr>
      <vt:lpstr>Some background information for 3 R packages</vt:lpstr>
      <vt:lpstr>Some background information for 3 R packages (cont.)</vt:lpstr>
      <vt:lpstr>Results – Performance of all 3 R GEE packages was unacceptable;  SAS GENMOD performed great</vt:lpstr>
      <vt:lpstr>Model estimates (using whole data set) – the same</vt:lpstr>
      <vt:lpstr>Conclusions</vt:lpstr>
      <vt:lpstr>Conclusions</vt:lpstr>
      <vt:lpstr>Extra slides – SAS and R code for Cox model comparisons</vt:lpstr>
      <vt:lpstr>SAS code - PROC PHREG procedure</vt:lpstr>
      <vt:lpstr>SAS code - PROC PHREG procedure - continued</vt:lpstr>
      <vt:lpstr>SAS code - PROC PHREG procedure - continued</vt:lpstr>
      <vt:lpstr>SAS code - PROC PHREG procedure - continued</vt:lpstr>
      <vt:lpstr>R code - SURVIVAL package</vt:lpstr>
      <vt:lpstr>R code - SURVIVAL package - continued</vt:lpstr>
      <vt:lpstr>R code - SURVIVAL package - continued</vt:lpstr>
      <vt:lpstr>R code - SURVIVAL package - continued</vt:lpstr>
      <vt:lpstr>R code - SURVIVAL package – continued</vt:lpstr>
      <vt:lpstr>SAS code for generating counting process data structure</vt:lpstr>
      <vt:lpstr>SAS code for generating counting process data structure – continued</vt:lpstr>
      <vt:lpstr>SAS codes for GENMOD procedure:</vt:lpstr>
      <vt:lpstr>R code for using gee package:</vt:lpstr>
      <vt:lpstr>R code for using geeM package:</vt:lpstr>
      <vt:lpstr>R code for using geepack package:</vt:lpstr>
    </vt:vector>
  </TitlesOfParts>
  <Company>BWH - CDNM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GEE models by using SAS and R software</dc:title>
  <dc:creator>Biling Hong</dc:creator>
  <cp:lastModifiedBy>Spiegelman, Donna</cp:lastModifiedBy>
  <cp:revision>176</cp:revision>
  <dcterms:created xsi:type="dcterms:W3CDTF">2019-09-03T15:23:03Z</dcterms:created>
  <dcterms:modified xsi:type="dcterms:W3CDTF">2019-09-13T21:49:45Z</dcterms:modified>
</cp:coreProperties>
</file>