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83" r:id="rId4"/>
    <p:sldId id="261" r:id="rId5"/>
    <p:sldId id="266" r:id="rId6"/>
    <p:sldId id="280" r:id="rId7"/>
    <p:sldId id="263" r:id="rId8"/>
    <p:sldId id="288" r:id="rId9"/>
    <p:sldId id="267" r:id="rId10"/>
    <p:sldId id="278" r:id="rId11"/>
    <p:sldId id="276" r:id="rId12"/>
    <p:sldId id="284" r:id="rId13"/>
    <p:sldId id="285" r:id="rId14"/>
    <p:sldId id="29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6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EDEAF-E6A8-4C74-BEB1-0A589D3769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A6FC15-279B-43DB-B92B-ACE34D63E4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88D5B-0D31-4F08-97F3-398DE7FF5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0FBE4-1963-4575-8A93-EEE035035623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2480CE-1A29-4A27-BB50-E01274269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202B61-8ECC-4279-99E5-991ED2B28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BA4F6-AA82-49A1-9405-46C6DB5F7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94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8259E-8928-4D99-B9E5-7748D8DE8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20DFBA-CAED-4F29-A1EB-CEAB67DA00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5E7973-00C4-4165-9ED0-C9BA9D8D0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0FBE4-1963-4575-8A93-EEE035035623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76DD5-8A25-4CBE-9591-B54C6F444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68EB6A-CCFE-4967-9056-7FCAE0FA3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BA4F6-AA82-49A1-9405-46C6DB5F7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953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BB327E-C278-4E93-8766-8D37F229FB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C50327-3572-4AB5-9872-D1E4F4C5CC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79C6E-2A8F-4189-98C8-F1668E802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0FBE4-1963-4575-8A93-EEE035035623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52DB50-A472-4448-B409-62E8138C1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66889-8AA5-4F8A-87A0-565154965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BA4F6-AA82-49A1-9405-46C6DB5F7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025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29A8E-6FB8-4C17-A625-865ECAD87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3213F-4064-4B0D-8C08-523995B38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38F30-BFDE-414E-B6F4-7D486E3DF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0FBE4-1963-4575-8A93-EEE035035623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FF63B-C35F-4D74-9F5C-EE4063B7F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40586-AD8F-4D12-B773-C13208F3F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BA4F6-AA82-49A1-9405-46C6DB5F7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918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2A426-379C-4706-8176-6F0ABAD3E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95CCD0-B1CA-4786-B03E-992721A44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0EA6A-6FC0-47F4-8099-3C67C1C07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0FBE4-1963-4575-8A93-EEE035035623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0959B4-144A-4FDC-B347-5DB66E385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5BC5B0-4567-4026-B0EA-EBCF8D93B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BA4F6-AA82-49A1-9405-46C6DB5F7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243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FE04C-7B96-4272-8E5B-E6132006A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D6CF3-C85B-4018-AC04-B7BBC6D0F5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5C382B-9888-4DDE-8165-5E16DEEB9E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35192C-DA37-4334-B01E-00CE02E1D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0FBE4-1963-4575-8A93-EEE035035623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3C0175-64B8-499C-89D2-8335196C3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2D6893-EFC7-4983-9E92-409BB1E2E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BA4F6-AA82-49A1-9405-46C6DB5F7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197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D261D-4B9F-413B-9FD2-7F1F8BE48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6128B0-C832-48F4-A2A2-1A51FE74AE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DC1BF7-B9D6-4E98-BEC9-3C372872C0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BFA554-CE5D-48FB-8FBE-794C3ADCC6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DBFADA-28C0-4A1A-8FD7-F82A0803C6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A6A14F-3DAD-4962-A956-255D5EBC4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0FBE4-1963-4575-8A93-EEE035035623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4FE32F-3105-4D66-BB6B-43C21E5EB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AC9F28-3B36-496E-B571-52511CF17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BA4F6-AA82-49A1-9405-46C6DB5F7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528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BEF3A-F62B-4799-98AE-4FC301462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BE0EC7-6F8C-46ED-8F48-0B941CA4D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0FBE4-1963-4575-8A93-EEE035035623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8BEAC5-DB97-4B7C-8016-2A0CE2062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899912-B734-41D8-AD9F-CDEE5852E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BA4F6-AA82-49A1-9405-46C6DB5F7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699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526432-9F0A-475E-9936-BB1D54E64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0FBE4-1963-4575-8A93-EEE035035623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F8979C-8D4F-4BBE-BFCB-74B88E76B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D83809-E713-4FD9-9347-9EA06DA2F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BA4F6-AA82-49A1-9405-46C6DB5F7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741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58D98-F0F9-4FA5-B265-4BD199B42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B2CB5-B952-436F-99E7-452705F46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BA93BB-E614-40D5-91E5-7CD0AC3AF5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AA9FC6-8CF4-4049-9107-008D6C39F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0FBE4-1963-4575-8A93-EEE035035623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BA8255-D5CD-480E-90AB-7A22F8031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93D65D-E310-494B-A26C-82157BCC6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BA4F6-AA82-49A1-9405-46C6DB5F7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937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8D47D-E61C-4B98-83B3-E73F0792D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8FB0C0-AF98-46AD-BD7A-860876D175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25207A-BAD2-4FCF-9F29-B4566827B0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62DDC6-3664-4142-8DBF-1292BE1E4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0FBE4-1963-4575-8A93-EEE035035623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3E11C0-5DA8-4DC8-B58F-A802CD8A6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F4EBC6-B1E4-483A-A322-E142C10FD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BA4F6-AA82-49A1-9405-46C6DB5F7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096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A51A60-1450-44DF-A397-F42A4973A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A759B0-1CE2-46ED-AABD-05D3CB5396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F95E5-456C-4F0A-A4A1-DC3A92F22E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0FBE4-1963-4575-8A93-EEE035035623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C72A0-41B7-417F-99CB-724F12CEC7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A8AE6-1FF8-4921-99D3-D576725D3A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BA4F6-AA82-49A1-9405-46C6DB5F7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042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A58CF-C52D-48AA-89B3-568A28E787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7322" y="581232"/>
            <a:ext cx="11151704" cy="2387600"/>
          </a:xfrm>
        </p:spPr>
        <p:txBody>
          <a:bodyPr>
            <a:normAutofit/>
          </a:bodyPr>
          <a:lstStyle/>
          <a:p>
            <a:r>
              <a:rPr lang="en-US" dirty="0"/>
              <a:t>Innovation Adoption in US Hospitals</a:t>
            </a:r>
            <a:br>
              <a:rPr lang="en-US" dirty="0"/>
            </a:br>
            <a:r>
              <a:rPr lang="en-US" sz="3200" dirty="0"/>
              <a:t>[playing nicely with big, secondary data]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2A107F-AC35-4267-9F3A-42CB149840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37986"/>
            <a:ext cx="9144000" cy="1655762"/>
          </a:xfrm>
        </p:spPr>
        <p:txBody>
          <a:bodyPr/>
          <a:lstStyle/>
          <a:p>
            <a:r>
              <a:rPr lang="en-US" dirty="0"/>
              <a:t>Tobin Turner, PhD</a:t>
            </a:r>
          </a:p>
          <a:p>
            <a:r>
              <a:rPr lang="en-US" dirty="0"/>
              <a:t>Presbyterian College</a:t>
            </a:r>
          </a:p>
        </p:txBody>
      </p:sp>
    </p:spTree>
    <p:extLst>
      <p:ext uri="{BB962C8B-B14F-4D97-AF65-F5344CB8AC3E}">
        <p14:creationId xmlns:p14="http://schemas.microsoft.com/office/powerpoint/2010/main" val="3009680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2F4FB-EA2E-4AE5-8B81-763DC2814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7" y="962716"/>
            <a:ext cx="10936357" cy="132556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Focus </a:t>
            </a:r>
            <a:r>
              <a:rPr lang="en-US" dirty="0"/>
              <a:t>(</a:t>
            </a:r>
            <a:r>
              <a:rPr lang="en-US" dirty="0" err="1"/>
              <a:t>FOCUS</a:t>
            </a:r>
            <a:r>
              <a:rPr lang="en-US" baseline="-25000" dirty="0" err="1"/>
              <a:t>jt</a:t>
            </a:r>
            <a:r>
              <a:rPr lang="en-US" dirty="0"/>
              <a:t>) : percentage of admitted patients at that hospital in a particular year whose primary diagnosis—the principal reason for hospitalization— falls in the area of cardiovascular disease.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27DE52A-BE23-4297-BE24-A3EF8DF38CD2}"/>
              </a:ext>
            </a:extLst>
          </p:cNvPr>
          <p:cNvSpPr/>
          <p:nvPr/>
        </p:nvSpPr>
        <p:spPr>
          <a:xfrm>
            <a:off x="4105275" y="3429000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&gt; head(focus)</a:t>
            </a:r>
          </a:p>
          <a:p>
            <a:r>
              <a:rPr lang="en-US" dirty="0"/>
              <a:t>  HOSP_ED 	</a:t>
            </a:r>
            <a:r>
              <a:rPr lang="en-US" dirty="0" err="1"/>
              <a:t>ip.visits</a:t>
            </a:r>
            <a:r>
              <a:rPr lang="en-US" dirty="0"/>
              <a:t> 	mdc5.visits      	</a:t>
            </a:r>
            <a:r>
              <a:rPr lang="en-US" dirty="0" err="1"/>
              <a:t>perct</a:t>
            </a:r>
            <a:endParaRPr lang="en-US" dirty="0"/>
          </a:p>
          <a:p>
            <a:r>
              <a:rPr lang="en-US" dirty="0"/>
              <a:t>1   10002      	4637    	184 		0.03968083</a:t>
            </a:r>
          </a:p>
          <a:p>
            <a:r>
              <a:rPr lang="en-US" dirty="0"/>
              <a:t>2   10008      	5802    	398 		0.06859704</a:t>
            </a:r>
          </a:p>
          <a:p>
            <a:r>
              <a:rPr lang="en-US" dirty="0"/>
              <a:t>3   10011     	11169   	721 		0.06455368</a:t>
            </a:r>
          </a:p>
          <a:p>
            <a:r>
              <a:rPr lang="en-US" dirty="0"/>
              <a:t>4   10015     	15139   	1519 		0.10033688</a:t>
            </a:r>
          </a:p>
          <a:p>
            <a:r>
              <a:rPr lang="en-US" dirty="0"/>
              <a:t>5   10017      	7019     	281 		0.04003419</a:t>
            </a:r>
          </a:p>
          <a:p>
            <a:r>
              <a:rPr lang="en-US" dirty="0"/>
              <a:t>6   10022      	1848     	115 		0.06222944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349FA05-1ED9-4964-8A75-2758DE19B76A}"/>
              </a:ext>
            </a:extLst>
          </p:cNvPr>
          <p:cNvSpPr/>
          <p:nvPr/>
        </p:nvSpPr>
        <p:spPr>
          <a:xfrm>
            <a:off x="7153275" y="641023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Trebuchet MS" panose="020B0603020202020204" pitchFamily="34" charset="0"/>
                <a:ea typeface="Book Antiqua" panose="02040602050305030304" pitchFamily="18" charset="0"/>
                <a:cs typeface="Book Antiqua" panose="02040602050305030304" pitchFamily="18" charset="0"/>
              </a:rPr>
              <a:t>Clark &amp; </a:t>
            </a:r>
            <a:r>
              <a:rPr lang="en-US" dirty="0" err="1">
                <a:latin typeface="Trebuchet MS" panose="020B0603020202020204" pitchFamily="34" charset="0"/>
                <a:ea typeface="Book Antiqua" panose="02040602050305030304" pitchFamily="18" charset="0"/>
                <a:cs typeface="Book Antiqua" panose="02040602050305030304" pitchFamily="18" charset="0"/>
              </a:rPr>
              <a:t>Huckman</a:t>
            </a:r>
            <a:r>
              <a:rPr lang="en-US" dirty="0">
                <a:latin typeface="Trebuchet MS" panose="020B0603020202020204" pitchFamily="34" charset="0"/>
                <a:ea typeface="Book Antiqua" panose="02040602050305030304" pitchFamily="18" charset="0"/>
                <a:cs typeface="Book Antiqua" panose="02040602050305030304" pitchFamily="18" charset="0"/>
              </a:rPr>
              <a:t> (2012) </a:t>
            </a:r>
            <a:r>
              <a:rPr lang="en-US" i="1" dirty="0">
                <a:latin typeface="Trebuchet MS" panose="020B0603020202020204" pitchFamily="34" charset="0"/>
                <a:ea typeface="Book Antiqua" panose="02040602050305030304" pitchFamily="18" charset="0"/>
                <a:cs typeface="Book Antiqua" panose="02040602050305030304" pitchFamily="18" charset="0"/>
              </a:rPr>
              <a:t>Management Science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15511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13A35-0AD2-4C6B-98B8-CB0F23F02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9576"/>
            <a:ext cx="10515600" cy="1428749"/>
          </a:xfrm>
        </p:spPr>
        <p:txBody>
          <a:bodyPr>
            <a:noAutofit/>
          </a:bodyPr>
          <a:lstStyle/>
          <a:p>
            <a:r>
              <a:rPr lang="en-US" sz="2800" dirty="0"/>
              <a:t>Related (</a:t>
            </a:r>
            <a:r>
              <a:rPr lang="en-US" sz="2800" i="1" dirty="0" err="1"/>
              <a:t>RELATED</a:t>
            </a:r>
            <a:r>
              <a:rPr lang="en-US" sz="2800" i="1" baseline="-25000" dirty="0" err="1"/>
              <a:t>jt</a:t>
            </a:r>
            <a:r>
              <a:rPr lang="en-US" sz="2800" i="1" dirty="0"/>
              <a:t>): </a:t>
            </a:r>
            <a:r>
              <a:rPr lang="en-US" sz="2800" dirty="0"/>
              <a:t>the degree to which hospitals are engaged in related service categories as follows: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6BB0E80-CCA0-433B-82C6-525AEC21701D}"/>
              </a:ext>
            </a:extLst>
          </p:cNvPr>
          <p:cNvSpPr/>
          <p:nvPr/>
        </p:nvSpPr>
        <p:spPr>
          <a:xfrm>
            <a:off x="600075" y="3012487"/>
            <a:ext cx="10153650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01930" marR="316865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+mj-lt"/>
                <a:ea typeface="Book Antiqua" panose="02040602050305030304" pitchFamily="18" charset="0"/>
                <a:cs typeface="Book Antiqua" panose="02040602050305030304" pitchFamily="18" charset="0"/>
              </a:rPr>
              <a:t>To calculate related services: </a:t>
            </a:r>
          </a:p>
          <a:p>
            <a:pPr marL="373380" marR="316865" indent="-17145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the presence of these secondary conditions suggests the need for knowledge and experience specific to treating</a:t>
            </a:r>
          </a:p>
          <a:p>
            <a:pPr marL="373380" marR="316865" indent="-17145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aggregate these secondary diagnoses into service groups using major diagnostic categories (MDCs).</a:t>
            </a:r>
          </a:p>
          <a:p>
            <a:pPr marL="373380" marR="316865" indent="-17145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Each MDC corresponds to a single organ system or disease category. </a:t>
            </a:r>
          </a:p>
          <a:p>
            <a:pPr marL="830580" marR="316865" lvl="1" indent="-171450" algn="just"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MDC 10 Endocrine, nutritional, and metabolic diseases and disorders 64%</a:t>
            </a:r>
          </a:p>
          <a:p>
            <a:pPr marL="830580" marR="316865" lvl="1" indent="-171450" algn="just"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MDC 4   Diseases and disorders of the respiratory system 31%</a:t>
            </a:r>
          </a:p>
          <a:p>
            <a:pPr marL="830580" marR="316865" lvl="1" indent="-171450" algn="just"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MDC 6   Diseases and disorders of the digestive system 21%</a:t>
            </a:r>
          </a:p>
          <a:p>
            <a:pPr marL="373380" marR="316865" indent="-17145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D5A65B9-19E4-4CA0-AC80-16C1237C6C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891" t="53958" r="36797" b="27154"/>
          <a:stretch/>
        </p:blipFill>
        <p:spPr>
          <a:xfrm>
            <a:off x="3943350" y="1717135"/>
            <a:ext cx="4305300" cy="129535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A9BCA52-50D3-4AA2-85E8-809EB3A72F27}"/>
              </a:ext>
            </a:extLst>
          </p:cNvPr>
          <p:cNvSpPr/>
          <p:nvPr/>
        </p:nvSpPr>
        <p:spPr>
          <a:xfrm>
            <a:off x="7153275" y="641023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Trebuchet MS" panose="020B0603020202020204" pitchFamily="34" charset="0"/>
                <a:ea typeface="Book Antiqua" panose="02040602050305030304" pitchFamily="18" charset="0"/>
                <a:cs typeface="Book Antiqua" panose="02040602050305030304" pitchFamily="18" charset="0"/>
              </a:rPr>
              <a:t>Clark &amp; </a:t>
            </a:r>
            <a:r>
              <a:rPr lang="en-US" dirty="0" err="1">
                <a:latin typeface="Trebuchet MS" panose="020B0603020202020204" pitchFamily="34" charset="0"/>
                <a:ea typeface="Book Antiqua" panose="02040602050305030304" pitchFamily="18" charset="0"/>
                <a:cs typeface="Book Antiqua" panose="02040602050305030304" pitchFamily="18" charset="0"/>
              </a:rPr>
              <a:t>Huckman</a:t>
            </a:r>
            <a:r>
              <a:rPr lang="en-US" dirty="0">
                <a:latin typeface="Trebuchet MS" panose="020B0603020202020204" pitchFamily="34" charset="0"/>
                <a:ea typeface="Book Antiqua" panose="02040602050305030304" pitchFamily="18" charset="0"/>
                <a:cs typeface="Book Antiqua" panose="02040602050305030304" pitchFamily="18" charset="0"/>
              </a:rPr>
              <a:t> (2012) </a:t>
            </a:r>
            <a:r>
              <a:rPr lang="en-US" i="1" dirty="0">
                <a:latin typeface="Trebuchet MS" panose="020B0603020202020204" pitchFamily="34" charset="0"/>
                <a:ea typeface="Book Antiqua" panose="02040602050305030304" pitchFamily="18" charset="0"/>
                <a:cs typeface="Book Antiqua" panose="02040602050305030304" pitchFamily="18" charset="0"/>
              </a:rPr>
              <a:t>Management Science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615982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CC53D-6657-4CA9-A924-4BE3720CD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765" y="30209"/>
            <a:ext cx="10515600" cy="1325563"/>
          </a:xfrm>
        </p:spPr>
        <p:txBody>
          <a:bodyPr>
            <a:noAutofit/>
          </a:bodyPr>
          <a:lstStyle/>
          <a:p>
            <a:r>
              <a:rPr lang="en-US" sz="2800" dirty="0"/>
              <a:t>library(cluster) # clustering algorithms </a:t>
            </a:r>
            <a:br>
              <a:rPr lang="en-US" sz="2800" dirty="0"/>
            </a:br>
            <a:r>
              <a:rPr lang="en-US" sz="2800" dirty="0"/>
              <a:t>library(</a:t>
            </a:r>
            <a:r>
              <a:rPr lang="en-US" sz="2800" dirty="0" err="1"/>
              <a:t>factoextra</a:t>
            </a:r>
            <a:r>
              <a:rPr lang="en-US" sz="2800" dirty="0"/>
              <a:t>) # clustering algorithms &amp; visualization</a:t>
            </a:r>
            <a:br>
              <a:rPr lang="en-US" sz="2800" dirty="0"/>
            </a:br>
            <a:r>
              <a:rPr lang="en-US" sz="2800" dirty="0"/>
              <a:t>library(</a:t>
            </a:r>
            <a:r>
              <a:rPr lang="en-US" sz="2800" dirty="0" err="1"/>
              <a:t>gridExtra</a:t>
            </a:r>
            <a:r>
              <a:rPr lang="en-US" sz="2800" dirty="0"/>
              <a:t>) # multiple plot formatting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2C41AF-C142-4423-96F9-CE354C256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1556" y="1588030"/>
            <a:ext cx="5407329" cy="378513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9F10F47-4CC5-475C-B9A5-2F101F030D79}"/>
              </a:ext>
            </a:extLst>
          </p:cNvPr>
          <p:cNvSpPr/>
          <p:nvPr/>
        </p:nvSpPr>
        <p:spPr>
          <a:xfrm>
            <a:off x="2405270" y="5479336"/>
            <a:ext cx="841116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&gt; </a:t>
            </a:r>
            <a:r>
              <a:rPr lang="en-US" altLang="en-US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pr.out$rotation</a:t>
            </a:r>
            <a:endParaRPr lang="en-US" altLang="en-US" sz="3200" dirty="0">
              <a:latin typeface="Arial" panose="020B0604020202020204" pitchFamily="34" charset="0"/>
            </a:endParaRPr>
          </a:p>
          <a:p>
            <a:r>
              <a:rPr lang="en-US" sz="1400" dirty="0">
                <a:latin typeface="Lucida Console" panose="020B0609040504020204" pitchFamily="49" charset="0"/>
              </a:rPr>
              <a:t> 		  PC1         PC2         PC3          PC4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perct.mdc5.visits -0.22132801 -0.66186730  0.69783467 -0.161159437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TOTAL_EDVISITS     0.09675998  0.70562434  0.70189761  0.008458201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HOSP_TRAUMA        0.70066213 -0.07494624 -0.01269649 -0.709432482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HOSP_URCAT4        0.67135982 -0.24167960  0.14214540  0.686047847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7919901F-D398-4601-8D14-E2CEB43203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1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F3289B77-34B7-41E1-86DF-F14F0C5F2B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425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8573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AC28E-D507-4BCE-9B4D-EA9A8C12E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2D68A1-994C-4D3B-AE8B-0B566187AA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965" y="339214"/>
            <a:ext cx="9850580" cy="646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338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06091-23DD-42E9-8672-46FF0BCB4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&amp; Talk Wrap-Up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83D14-3C7C-4629-B9F0-7355EAB85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Procedures or Diagnosis that have clean </a:t>
            </a:r>
            <a:r>
              <a:rPr lang="en-US"/>
              <a:t>ICD-9/10 entries?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Big Data* (AWS S3 &amp; EC2)?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Interesting ways to leverage big, nasty secondary data?</a:t>
            </a:r>
          </a:p>
        </p:txBody>
      </p:sp>
    </p:spTree>
    <p:extLst>
      <p:ext uri="{BB962C8B-B14F-4D97-AF65-F5344CB8AC3E}">
        <p14:creationId xmlns:p14="http://schemas.microsoft.com/office/powerpoint/2010/main" val="2604156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06091-23DD-42E9-8672-46FF0BCB4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&amp; Talk Focus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83D14-3C7C-4629-B9F0-7355EAB85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Innovation Diffusion (from a management perspective)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Big Data*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Data challenge: HCUP NEDS Data (hospitals and patients anonymous across years)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FOCUS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RELATED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HOSP Strategic Group</a:t>
            </a:r>
          </a:p>
        </p:txBody>
      </p:sp>
    </p:spTree>
    <p:extLst>
      <p:ext uri="{BB962C8B-B14F-4D97-AF65-F5344CB8AC3E}">
        <p14:creationId xmlns:p14="http://schemas.microsoft.com/office/powerpoint/2010/main" val="2066591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50CB9-BF53-4CD9-B9F5-7FE3F861D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FD0E2-6D5C-4841-9C43-992F5FFC2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3801EC-D8FA-45B2-BE3A-0B9B6FEC27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22" b="8081"/>
          <a:stretch/>
        </p:blipFill>
        <p:spPr>
          <a:xfrm>
            <a:off x="155891" y="104199"/>
            <a:ext cx="12036109" cy="607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423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9060B-DDF6-4E5B-9AAC-C0A12FB33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Questions…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C056077-672D-4096-8ED2-5ECA76DBF235}"/>
              </a:ext>
            </a:extLst>
          </p:cNvPr>
          <p:cNvSpPr/>
          <p:nvPr/>
        </p:nvSpPr>
        <p:spPr>
          <a:xfrm>
            <a:off x="838199" y="1857792"/>
            <a:ext cx="1089991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>
                <a:latin typeface="+mj-lt"/>
                <a:ea typeface="Times New Roman" panose="02020603050405020304" pitchFamily="18" charset="0"/>
              </a:rPr>
              <a:t>Intra-strategic group vs. inter-strategic group influence?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latin typeface="+mj-lt"/>
                <a:ea typeface="Times New Roman" panose="02020603050405020304" pitchFamily="18" charset="0"/>
              </a:rPr>
              <a:t>New service/procedure vs. organizational routines?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3CE091A-D8F6-4B61-8C99-FF7CB0015CD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884983"/>
              </p:ext>
            </p:extLst>
          </p:nvPr>
        </p:nvGraphicFramePr>
        <p:xfrm>
          <a:off x="1739241" y="3323114"/>
          <a:ext cx="8713518" cy="3032212"/>
        </p:xfrm>
        <a:graphic>
          <a:graphicData uri="http://schemas.openxmlformats.org/drawingml/2006/table">
            <a:tbl>
              <a:tblPr/>
              <a:tblGrid>
                <a:gridCol w="1678463">
                  <a:extLst>
                    <a:ext uri="{9D8B030D-6E8A-4147-A177-3AD203B41FA5}">
                      <a16:colId xmlns:a16="http://schemas.microsoft.com/office/drawing/2014/main" val="3554757123"/>
                    </a:ext>
                  </a:extLst>
                </a:gridCol>
                <a:gridCol w="2247941">
                  <a:extLst>
                    <a:ext uri="{9D8B030D-6E8A-4147-A177-3AD203B41FA5}">
                      <a16:colId xmlns:a16="http://schemas.microsoft.com/office/drawing/2014/main" val="4038358116"/>
                    </a:ext>
                  </a:extLst>
                </a:gridCol>
                <a:gridCol w="2393557">
                  <a:extLst>
                    <a:ext uri="{9D8B030D-6E8A-4147-A177-3AD203B41FA5}">
                      <a16:colId xmlns:a16="http://schemas.microsoft.com/office/drawing/2014/main" val="3067313170"/>
                    </a:ext>
                  </a:extLst>
                </a:gridCol>
                <a:gridCol w="2393557">
                  <a:extLst>
                    <a:ext uri="{9D8B030D-6E8A-4147-A177-3AD203B41FA5}">
                      <a16:colId xmlns:a16="http://schemas.microsoft.com/office/drawing/2014/main" val="451518787"/>
                    </a:ext>
                  </a:extLst>
                </a:gridCol>
              </a:tblGrid>
              <a:tr h="505368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&amp;quot"/>
                        </a:rPr>
                        <a:t> </a:t>
                      </a:r>
                      <a:endParaRPr lang="en-US">
                        <a:effectLst/>
                        <a:latin typeface="Roboto"/>
                      </a:endParaRPr>
                    </a:p>
                  </a:txBody>
                  <a:tcPr marL="45720" marR="4572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&amp;quot"/>
                        </a:rPr>
                        <a:t> </a:t>
                      </a:r>
                      <a:endParaRPr lang="en-US">
                        <a:effectLst/>
                        <a:latin typeface="Roboto"/>
                      </a:endParaRPr>
                    </a:p>
                  </a:txBody>
                  <a:tcPr marL="45720" marR="45720" marT="0" marB="0">
                    <a:lnL>
                      <a:noFill/>
                    </a:lnL>
                    <a:lnR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  <a:latin typeface="&amp;quot"/>
                        </a:rPr>
                        <a:t> Strategic Group Referents</a:t>
                      </a:r>
                      <a:endParaRPr lang="en-US" dirty="0">
                        <a:effectLst/>
                        <a:latin typeface="Roboto"/>
                      </a:endParaRPr>
                    </a:p>
                  </a:txBody>
                  <a:tcPr marL="45720" marR="45720" marT="0" marB="0">
                    <a:lnL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59766"/>
                  </a:ext>
                </a:extLst>
              </a:tr>
              <a:tr h="505368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&amp;quot"/>
                        </a:rPr>
                        <a:t> </a:t>
                      </a:r>
                      <a:endParaRPr lang="en-US">
                        <a:effectLst/>
                        <a:latin typeface="Roboto"/>
                      </a:endParaRPr>
                    </a:p>
                  </a:txBody>
                  <a:tcPr marL="45720" marR="4572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&amp;quot"/>
                        </a:rPr>
                        <a:t> </a:t>
                      </a:r>
                      <a:endParaRPr lang="en-US">
                        <a:effectLst/>
                        <a:latin typeface="Roboto"/>
                      </a:endParaRPr>
                    </a:p>
                  </a:txBody>
                  <a:tcPr marL="45720" marR="45720" marT="0" marB="0">
                    <a:lnL>
                      <a:noFill/>
                    </a:lnL>
                    <a:lnR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  <a:latin typeface="&amp;quot"/>
                        </a:rPr>
                        <a:t>Intra-Group Type</a:t>
                      </a:r>
                      <a:endParaRPr lang="en-US">
                        <a:effectLst/>
                        <a:latin typeface="Roboto"/>
                      </a:endParaRPr>
                    </a:p>
                  </a:txBody>
                  <a:tcPr marL="45720" marR="45720" marT="0" marB="0">
                    <a:lnL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  <a:latin typeface="&amp;quot"/>
                        </a:rPr>
                        <a:t>Inter-Group Type</a:t>
                      </a:r>
                      <a:endParaRPr lang="en-US">
                        <a:effectLst/>
                        <a:latin typeface="Roboto"/>
                      </a:endParaRPr>
                    </a:p>
                  </a:txBody>
                  <a:tcPr marL="45720" marR="45720" marT="0" marB="0">
                    <a:lnL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219427"/>
                  </a:ext>
                </a:extLst>
              </a:tr>
              <a:tr h="1010738">
                <a:tc rowSpan="2">
                  <a:txBody>
                    <a:bodyPr/>
                    <a:lstStyle/>
                    <a:p>
                      <a:r>
                        <a:rPr lang="en-US" b="1">
                          <a:effectLst/>
                          <a:latin typeface="&amp;quot"/>
                        </a:rPr>
                        <a:t> </a:t>
                      </a:r>
                      <a:endParaRPr lang="en-US">
                        <a:effectLst/>
                        <a:latin typeface="Roboto"/>
                      </a:endParaRPr>
                    </a:p>
                    <a:p>
                      <a:r>
                        <a:rPr lang="en-US" b="1">
                          <a:effectLst/>
                          <a:latin typeface="&amp;quot"/>
                        </a:rPr>
                        <a:t>Organizational Strategic Action</a:t>
                      </a:r>
                      <a:endParaRPr lang="en-US">
                        <a:effectLst/>
                        <a:latin typeface="Roboto"/>
                      </a:endParaRPr>
                    </a:p>
                    <a:p>
                      <a:r>
                        <a:rPr lang="en-US" b="1">
                          <a:effectLst/>
                          <a:latin typeface="&amp;quot"/>
                        </a:rPr>
                        <a:t> </a:t>
                      </a:r>
                      <a:endParaRPr lang="en-US">
                        <a:effectLst/>
                        <a:latin typeface="Roboto"/>
                      </a:endParaRPr>
                    </a:p>
                  </a:txBody>
                  <a:tcPr marL="45720" marR="45720" marT="0" marB="0">
                    <a:lnL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  <a:latin typeface="&amp;quot"/>
                        </a:rPr>
                        <a:t>New Routine / Practice</a:t>
                      </a:r>
                      <a:endParaRPr lang="en-US">
                        <a:effectLst/>
                        <a:latin typeface="Roboto"/>
                      </a:endParaRPr>
                    </a:p>
                    <a:p>
                      <a:r>
                        <a:rPr lang="en-US" b="1">
                          <a:effectLst/>
                          <a:latin typeface="&amp;quot"/>
                        </a:rPr>
                        <a:t> </a:t>
                      </a:r>
                      <a:endParaRPr lang="en-US">
                        <a:effectLst/>
                        <a:latin typeface="Roboto"/>
                      </a:endParaRPr>
                    </a:p>
                  </a:txBody>
                  <a:tcPr marL="45720" marR="45720" marT="0" marB="0">
                    <a:lnL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&amp;quot"/>
                        </a:rPr>
                        <a:t>Slower adoption, but faster imitation </a:t>
                      </a:r>
                      <a:endParaRPr lang="en-US">
                        <a:effectLst/>
                        <a:latin typeface="Roboto"/>
                      </a:endParaRPr>
                    </a:p>
                  </a:txBody>
                  <a:tcPr marL="45720" marR="45720" marT="0" marB="0">
                    <a:lnL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&amp;quot"/>
                        </a:rPr>
                        <a:t>Slow adoption &amp; imitation</a:t>
                      </a:r>
                      <a:endParaRPr lang="en-US">
                        <a:effectLst/>
                        <a:latin typeface="Roboto"/>
                      </a:endParaRPr>
                    </a:p>
                  </a:txBody>
                  <a:tcPr marL="45720" marR="45720" marT="0" marB="0">
                    <a:lnL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0547285"/>
                  </a:ext>
                </a:extLst>
              </a:tr>
              <a:tr h="10107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  <a:latin typeface="&amp;quot"/>
                        </a:rPr>
                        <a:t>New Service Offering</a:t>
                      </a:r>
                      <a:endParaRPr lang="en-US" dirty="0">
                        <a:effectLst/>
                        <a:latin typeface="Roboto"/>
                      </a:endParaRPr>
                    </a:p>
                    <a:p>
                      <a:r>
                        <a:rPr lang="en-US" b="1" dirty="0">
                          <a:effectLst/>
                          <a:latin typeface="&amp;quot"/>
                        </a:rPr>
                        <a:t> </a:t>
                      </a:r>
                      <a:endParaRPr lang="en-US" dirty="0">
                        <a:effectLst/>
                        <a:latin typeface="Roboto"/>
                      </a:endParaRPr>
                    </a:p>
                  </a:txBody>
                  <a:tcPr marL="45720" marR="45720" marT="0" marB="0">
                    <a:lnL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&amp;quot"/>
                        </a:rPr>
                        <a:t>Fast adoption &amp; imitation</a:t>
                      </a:r>
                      <a:endParaRPr lang="en-US">
                        <a:effectLst/>
                        <a:latin typeface="Roboto"/>
                      </a:endParaRPr>
                    </a:p>
                  </a:txBody>
                  <a:tcPr marL="45720" marR="45720" marT="0" marB="0">
                    <a:lnL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&amp;quot"/>
                        </a:rPr>
                        <a:t>Fast adoption, but slower imitation</a:t>
                      </a:r>
                      <a:endParaRPr lang="en-US" dirty="0">
                        <a:effectLst/>
                        <a:latin typeface="Roboto"/>
                      </a:endParaRPr>
                    </a:p>
                  </a:txBody>
                  <a:tcPr marL="45720" marR="45720" marT="0" marB="0">
                    <a:lnL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50958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2755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84F3053B-BA77-447B-AEC2-9DC6EC4D5CC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85630" y="1165167"/>
            <a:ext cx="4582202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351FBFD8-5433-4FD9-A5B6-67B4DB40F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182" y="121766"/>
            <a:ext cx="10515600" cy="13255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/>
              <a:t>TAVR (transcatheter aortic valve replacement)</a:t>
            </a:r>
            <a:br>
              <a:rPr lang="en-US"/>
            </a:br>
            <a:r>
              <a:rPr lang="en-US" sz="3200"/>
              <a:t>Approved 2011 for High-Risk Patients</a:t>
            </a:r>
            <a:endParaRPr lang="en-US" sz="3200" dirty="0">
              <a:solidFill>
                <a:srgbClr val="0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34F913-5BD3-462C-96E4-7CA250B041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338" y="4677581"/>
            <a:ext cx="1138238" cy="1832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227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C7C04-C5E0-4DC5-B86E-9F0B6B81D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2BD0D-7421-4F7F-BF61-12D3245E9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45E360-D4AE-4E91-B72F-3D1C769DD4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523" t="18586" r="17955" b="9931"/>
          <a:stretch/>
        </p:blipFill>
        <p:spPr>
          <a:xfrm>
            <a:off x="374073" y="365125"/>
            <a:ext cx="7744692" cy="49023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9E4628-7EC7-4A62-A7C0-7CDFE3C2AF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364" t="21010" r="15795" b="9930"/>
          <a:stretch/>
        </p:blipFill>
        <p:spPr>
          <a:xfrm>
            <a:off x="3311236" y="2121909"/>
            <a:ext cx="8880764" cy="4736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216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D0E54-AA18-4B74-B041-BB2EB50B5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" y="1"/>
            <a:ext cx="10677525" cy="2753138"/>
          </a:xfrm>
        </p:spPr>
        <p:txBody>
          <a:bodyPr>
            <a:noAutofit/>
          </a:bodyPr>
          <a:lstStyle/>
          <a:p>
            <a:r>
              <a:rPr lang="en-US" sz="2800" b="1" dirty="0"/>
              <a:t>August 16, 2019 — In one coordinated move, the U.S. Food and Drug Administration (FDA) opened use of TAVR to low-risk patients today… </a:t>
            </a:r>
            <a:br>
              <a:rPr lang="en-US" sz="2800" b="1" dirty="0"/>
            </a:br>
            <a:br>
              <a:rPr lang="en-US" sz="2800" b="1" dirty="0"/>
            </a:br>
            <a:r>
              <a:rPr lang="en-US" sz="2800" b="1" dirty="0"/>
              <a:t>and includes patients who may be younger and more active than higher-risk patients.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DD75A6-592D-4ADB-B9CD-1185BA44F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9780" y="3062288"/>
            <a:ext cx="5715000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216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DDD2900-DA0B-4143-83CB-B8F2FB598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AF9C6-CB0B-415E-91AB-C4EA4151754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879022" y="1597192"/>
            <a:ext cx="8942508" cy="5260807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Training for TAVR should occur by one of two pathways:</a:t>
            </a:r>
          </a:p>
          <a:p>
            <a:endParaRPr lang="en-US" dirty="0"/>
          </a:p>
          <a:p>
            <a:pPr lvl="1"/>
            <a:r>
              <a:rPr lang="en-US" dirty="0"/>
              <a:t>1) a formal training program incorporated into cardiology fellowship or cardiovascular surgical residency, or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2) formal proctorship wherein an established interventional cardiologist or cardiac surgeon participates in an established TAVR program under the tutelage of an experienced team.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886013-44D0-4266-95C4-F5B71341C3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183" t="15758" r="62454" b="72970"/>
          <a:stretch/>
        </p:blipFill>
        <p:spPr>
          <a:xfrm>
            <a:off x="0" y="446487"/>
            <a:ext cx="2985052" cy="96912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F9FF0BE-4395-4BE1-83CE-A0411BC5FAE0}"/>
              </a:ext>
            </a:extLst>
          </p:cNvPr>
          <p:cNvSpPr/>
          <p:nvPr/>
        </p:nvSpPr>
        <p:spPr>
          <a:xfrm>
            <a:off x="2819400" y="519974"/>
            <a:ext cx="924038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444444"/>
                </a:solidFill>
                <a:latin typeface="Open Sans"/>
              </a:rPr>
              <a:t>Operator and Institutional Requirements for TAVR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43071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EBE279D-87BD-448D-B746-9436B236C42B}"/>
              </a:ext>
            </a:extLst>
          </p:cNvPr>
          <p:cNvSpPr txBox="1"/>
          <p:nvPr/>
        </p:nvSpPr>
        <p:spPr>
          <a:xfrm>
            <a:off x="2158718" y="2192555"/>
            <a:ext cx="1863011" cy="28623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ED Visits</a:t>
            </a:r>
          </a:p>
          <a:p>
            <a:r>
              <a:rPr lang="en-US" dirty="0"/>
              <a:t>2006   25,702,597</a:t>
            </a:r>
          </a:p>
          <a:p>
            <a:r>
              <a:rPr lang="en-US" dirty="0"/>
              <a:t>2007   26,627,923</a:t>
            </a:r>
          </a:p>
          <a:p>
            <a:r>
              <a:rPr lang="en-US" dirty="0"/>
              <a:t>2008   28,447,148</a:t>
            </a:r>
          </a:p>
          <a:p>
            <a:r>
              <a:rPr lang="en-US" dirty="0"/>
              <a:t>2009   28,861,047</a:t>
            </a:r>
          </a:p>
          <a:p>
            <a:r>
              <a:rPr lang="en-US" dirty="0"/>
              <a:t>2010   28,584,301</a:t>
            </a:r>
          </a:p>
          <a:p>
            <a:r>
              <a:rPr lang="en-US" dirty="0"/>
              <a:t>2011   29,421,411</a:t>
            </a:r>
          </a:p>
          <a:p>
            <a:r>
              <a:rPr lang="en-US" dirty="0"/>
              <a:t>2012   31,091,020</a:t>
            </a:r>
          </a:p>
          <a:p>
            <a:r>
              <a:rPr lang="en-US" dirty="0"/>
              <a:t>2013   29,581,718</a:t>
            </a:r>
          </a:p>
          <a:p>
            <a:r>
              <a:rPr lang="en-US" dirty="0"/>
              <a:t>2014   31,026,417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6417BF-C96A-4EB2-9DFB-4F59FE3A613B}"/>
              </a:ext>
            </a:extLst>
          </p:cNvPr>
          <p:cNvSpPr/>
          <p:nvPr/>
        </p:nvSpPr>
        <p:spPr>
          <a:xfrm>
            <a:off x="5254186" y="3868582"/>
            <a:ext cx="1136073" cy="286232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Admitted</a:t>
            </a:r>
          </a:p>
          <a:p>
            <a:pPr algn="ctr"/>
            <a:r>
              <a:rPr lang="en-US" dirty="0"/>
              <a:t>3,970,365</a:t>
            </a:r>
          </a:p>
          <a:p>
            <a:pPr algn="ctr"/>
            <a:r>
              <a:rPr lang="en-US" dirty="0"/>
              <a:t>4,151,184</a:t>
            </a:r>
          </a:p>
          <a:p>
            <a:pPr algn="ctr"/>
            <a:r>
              <a:rPr lang="en-US" dirty="0"/>
              <a:t>4,433,719</a:t>
            </a:r>
          </a:p>
          <a:p>
            <a:pPr algn="ctr"/>
            <a:r>
              <a:rPr lang="en-US" dirty="0"/>
              <a:t>4,395,210</a:t>
            </a:r>
          </a:p>
          <a:p>
            <a:pPr algn="ctr"/>
            <a:r>
              <a:rPr lang="en-US" dirty="0"/>
              <a:t>4,391,636</a:t>
            </a:r>
          </a:p>
          <a:p>
            <a:pPr algn="ctr"/>
            <a:r>
              <a:rPr lang="en-US" dirty="0"/>
              <a:t>4,307,389</a:t>
            </a:r>
          </a:p>
          <a:p>
            <a:pPr algn="ctr"/>
            <a:r>
              <a:rPr lang="en-US" dirty="0"/>
              <a:t>4,473,479</a:t>
            </a:r>
          </a:p>
          <a:p>
            <a:pPr algn="ctr"/>
            <a:r>
              <a:rPr lang="en-US" dirty="0"/>
              <a:t>4,237,422</a:t>
            </a:r>
          </a:p>
          <a:p>
            <a:pPr algn="ctr"/>
            <a:r>
              <a:rPr lang="en-US" dirty="0"/>
              <a:t>4,388,925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EBFBD2-727A-4CB5-8A5E-FC398DE1C641}"/>
              </a:ext>
            </a:extLst>
          </p:cNvPr>
          <p:cNvSpPr/>
          <p:nvPr/>
        </p:nvSpPr>
        <p:spPr>
          <a:xfrm>
            <a:off x="10253875" y="455088"/>
            <a:ext cx="1136072" cy="286232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SAVR</a:t>
            </a:r>
          </a:p>
          <a:p>
            <a:pPr algn="ctr"/>
            <a:r>
              <a:rPr lang="en-US" dirty="0"/>
              <a:t>1,940 2,070 2,214 2,177 2,209 2,159 2,134 2,360 2,423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6812E6-4CC9-412A-A55E-2886A718A91E}"/>
              </a:ext>
            </a:extLst>
          </p:cNvPr>
          <p:cNvSpPr/>
          <p:nvPr/>
        </p:nvSpPr>
        <p:spPr>
          <a:xfrm>
            <a:off x="5254187" y="246366"/>
            <a:ext cx="1136072" cy="286232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HOSP</a:t>
            </a:r>
          </a:p>
          <a:p>
            <a:pPr algn="ctr"/>
            <a:r>
              <a:rPr lang="en-US" dirty="0"/>
              <a:t>955</a:t>
            </a:r>
          </a:p>
          <a:p>
            <a:pPr algn="ctr"/>
            <a:r>
              <a:rPr lang="en-US" dirty="0"/>
              <a:t>966</a:t>
            </a:r>
          </a:p>
          <a:p>
            <a:pPr algn="ctr"/>
            <a:r>
              <a:rPr lang="en-US" dirty="0"/>
              <a:t>980</a:t>
            </a:r>
          </a:p>
          <a:p>
            <a:pPr algn="ctr"/>
            <a:r>
              <a:rPr lang="en-US" dirty="0"/>
              <a:t>964</a:t>
            </a:r>
          </a:p>
          <a:p>
            <a:pPr algn="ctr"/>
            <a:r>
              <a:rPr lang="en-US" dirty="0"/>
              <a:t>961</a:t>
            </a:r>
          </a:p>
          <a:p>
            <a:pPr algn="ctr"/>
            <a:r>
              <a:rPr lang="en-US" dirty="0"/>
              <a:t>951</a:t>
            </a:r>
          </a:p>
          <a:p>
            <a:pPr algn="ctr"/>
            <a:r>
              <a:rPr lang="en-US" dirty="0"/>
              <a:t>950</a:t>
            </a:r>
          </a:p>
          <a:p>
            <a:pPr algn="ctr"/>
            <a:r>
              <a:rPr lang="en-US" dirty="0"/>
              <a:t>947     945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B60A54A-0377-483A-A0BE-FE934B9882D2}"/>
              </a:ext>
            </a:extLst>
          </p:cNvPr>
          <p:cNvSpPr/>
          <p:nvPr/>
        </p:nvSpPr>
        <p:spPr>
          <a:xfrm>
            <a:off x="10253875" y="3769190"/>
            <a:ext cx="1136072" cy="286232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TAVR</a:t>
            </a:r>
          </a:p>
          <a:p>
            <a:pPr algn="ctr"/>
            <a:r>
              <a:rPr lang="en-US" dirty="0"/>
              <a:t>0</a:t>
            </a:r>
          </a:p>
          <a:p>
            <a:pPr algn="ctr"/>
            <a:r>
              <a:rPr lang="en-US" dirty="0"/>
              <a:t>0</a:t>
            </a:r>
          </a:p>
          <a:p>
            <a:pPr algn="ctr"/>
            <a:r>
              <a:rPr lang="en-US" dirty="0"/>
              <a:t>0</a:t>
            </a:r>
          </a:p>
          <a:p>
            <a:pPr algn="ctr"/>
            <a:r>
              <a:rPr lang="en-US" dirty="0"/>
              <a:t>0</a:t>
            </a:r>
          </a:p>
          <a:p>
            <a:pPr algn="ctr"/>
            <a:r>
              <a:rPr lang="en-US" dirty="0"/>
              <a:t>0</a:t>
            </a:r>
          </a:p>
          <a:p>
            <a:pPr algn="ctr"/>
            <a:r>
              <a:rPr lang="en-US" dirty="0"/>
              <a:t>11</a:t>
            </a:r>
          </a:p>
          <a:p>
            <a:pPr algn="ctr"/>
            <a:r>
              <a:rPr lang="en-US" dirty="0"/>
              <a:t>  117</a:t>
            </a:r>
          </a:p>
          <a:p>
            <a:pPr algn="ctr"/>
            <a:r>
              <a:rPr lang="en-US" dirty="0"/>
              <a:t>  129</a:t>
            </a:r>
          </a:p>
          <a:p>
            <a:pPr algn="ctr"/>
            <a:r>
              <a:rPr lang="en-US" dirty="0"/>
              <a:t>  279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B6B656B-29B4-4D70-9B42-69F09FB70208}"/>
              </a:ext>
            </a:extLst>
          </p:cNvPr>
          <p:cNvCxnSpPr>
            <a:stCxn id="5" idx="3"/>
            <a:endCxn id="12" idx="1"/>
          </p:cNvCxnSpPr>
          <p:nvPr/>
        </p:nvCxnSpPr>
        <p:spPr>
          <a:xfrm flipV="1">
            <a:off x="4021729" y="1677527"/>
            <a:ext cx="1232458" cy="19461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C7188B5-44EF-4D58-9774-9F6EDB71D640}"/>
              </a:ext>
            </a:extLst>
          </p:cNvPr>
          <p:cNvCxnSpPr>
            <a:stCxn id="5" idx="3"/>
            <a:endCxn id="9" idx="1"/>
          </p:cNvCxnSpPr>
          <p:nvPr/>
        </p:nvCxnSpPr>
        <p:spPr>
          <a:xfrm>
            <a:off x="4021729" y="3623716"/>
            <a:ext cx="1232457" cy="16760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C89C40E-BE6A-41C1-A387-F1EC5578320D}"/>
              </a:ext>
            </a:extLst>
          </p:cNvPr>
          <p:cNvCxnSpPr>
            <a:stCxn id="5" idx="3"/>
          </p:cNvCxnSpPr>
          <p:nvPr/>
        </p:nvCxnSpPr>
        <p:spPr>
          <a:xfrm>
            <a:off x="4021729" y="3623716"/>
            <a:ext cx="5735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D9BEE63-85FC-4F65-A92F-ECAB73F809BF}"/>
              </a:ext>
            </a:extLst>
          </p:cNvPr>
          <p:cNvSpPr txBox="1"/>
          <p:nvPr/>
        </p:nvSpPr>
        <p:spPr>
          <a:xfrm>
            <a:off x="876300" y="923925"/>
            <a:ext cx="25039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Flow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FOCUS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RELATED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HOSP Strategic Group</a:t>
            </a:r>
          </a:p>
        </p:txBody>
      </p:sp>
    </p:spTree>
    <p:extLst>
      <p:ext uri="{BB962C8B-B14F-4D97-AF65-F5344CB8AC3E}">
        <p14:creationId xmlns:p14="http://schemas.microsoft.com/office/powerpoint/2010/main" val="2454331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1228</TotalTime>
  <Words>462</Words>
  <Application>Microsoft Office PowerPoint</Application>
  <PresentationFormat>Widescreen</PresentationFormat>
  <Paragraphs>116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&amp;quot</vt:lpstr>
      <vt:lpstr>Arial</vt:lpstr>
      <vt:lpstr>Calibri</vt:lpstr>
      <vt:lpstr>Calibri Light</vt:lpstr>
      <vt:lpstr>Lucida Console</vt:lpstr>
      <vt:lpstr>Open Sans</vt:lpstr>
      <vt:lpstr>Roboto</vt:lpstr>
      <vt:lpstr>Trebuchet MS</vt:lpstr>
      <vt:lpstr>Office Theme</vt:lpstr>
      <vt:lpstr>Innovation Adoption in US Hospitals [playing nicely with big, secondary data]</vt:lpstr>
      <vt:lpstr>Research &amp; Talk Focus</vt:lpstr>
      <vt:lpstr>PowerPoint Presentation</vt:lpstr>
      <vt:lpstr>Research Questions…</vt:lpstr>
      <vt:lpstr>TAVR (transcatheter aortic valve replacement) Approved 2011 for High-Risk Patients</vt:lpstr>
      <vt:lpstr>PowerPoint Presentation</vt:lpstr>
      <vt:lpstr>August 16, 2019 — In one coordinated move, the U.S. Food and Drug Administration (FDA) opened use of TAVR to low-risk patients today…   and includes patients who may be younger and more active than higher-risk patients. </vt:lpstr>
      <vt:lpstr> </vt:lpstr>
      <vt:lpstr>PowerPoint Presentation</vt:lpstr>
      <vt:lpstr>Focus (FOCUSjt) : percentage of admitted patients at that hospital in a particular year whose primary diagnosis—the principal reason for hospitalization— falls in the area of cardiovascular disease.</vt:lpstr>
      <vt:lpstr>Related (RELATEDjt): the degree to which hospitals are engaged in related service categories as follows:</vt:lpstr>
      <vt:lpstr>library(cluster) # clustering algorithms  library(factoextra) # clustering algorithms &amp; visualization library(gridExtra) # multiple plot formatting</vt:lpstr>
      <vt:lpstr>PowerPoint Presentation</vt:lpstr>
      <vt:lpstr>Research &amp; Talk Wrap-Up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Innovation adoption in US hospitals and corresponding performance outcomes: a story of (misaligned?) patient and hospital benefits</dc:title>
  <dc:creator>James Tobin Turner</dc:creator>
  <cp:lastModifiedBy>James Tobin Turner</cp:lastModifiedBy>
  <cp:revision>69</cp:revision>
  <dcterms:created xsi:type="dcterms:W3CDTF">2019-08-27T12:30:30Z</dcterms:created>
  <dcterms:modified xsi:type="dcterms:W3CDTF">2019-09-14T14:58:36Z</dcterms:modified>
</cp:coreProperties>
</file>