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21"/>
  </p:notesMasterIdLst>
  <p:sldIdLst>
    <p:sldId id="256" r:id="rId2"/>
    <p:sldId id="257" r:id="rId3"/>
    <p:sldId id="258" r:id="rId4"/>
    <p:sldId id="259" r:id="rId5"/>
    <p:sldId id="260" r:id="rId6"/>
    <p:sldId id="277" r:id="rId7"/>
    <p:sldId id="261" r:id="rId8"/>
    <p:sldId id="263" r:id="rId9"/>
    <p:sldId id="264" r:id="rId10"/>
    <p:sldId id="266" r:id="rId11"/>
    <p:sldId id="268" r:id="rId12"/>
    <p:sldId id="269" r:id="rId13"/>
    <p:sldId id="270" r:id="rId14"/>
    <p:sldId id="278" r:id="rId15"/>
    <p:sldId id="271" r:id="rId16"/>
    <p:sldId id="272" r:id="rId17"/>
    <p:sldId id="273" r:id="rId18"/>
    <p:sldId id="275"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430" autoAdjust="0"/>
  </p:normalViewPr>
  <p:slideViewPr>
    <p:cSldViewPr snapToGrid="0" snapToObjects="1">
      <p:cViewPr varScale="1">
        <p:scale>
          <a:sx n="74" d="100"/>
          <a:sy n="74" d="100"/>
        </p:scale>
        <p:origin x="1714" y="62"/>
      </p:cViewPr>
      <p:guideLst/>
    </p:cSldViewPr>
  </p:slideViewPr>
  <p:notesTextViewPr>
    <p:cViewPr>
      <p:scale>
        <a:sx n="1" d="1"/>
        <a:sy n="1" d="1"/>
      </p:scale>
      <p:origin x="0" y="0"/>
    </p:cViewPr>
  </p:notesTextViewPr>
  <p:sorterViewPr>
    <p:cViewPr varScale="1">
      <p:scale>
        <a:sx n="1" d="1"/>
        <a:sy n="1" d="1"/>
      </p:scale>
      <p:origin x="0" y="-18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C1526-C9D8-42E5-BD89-E325E25BCBFC}" type="datetimeFigureOut">
              <a:rPr lang="en-US" smtClean="0"/>
              <a:t>9/11/2019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6D7C3-A3AF-4527-BA20-1485D1AB4329}" type="slidenum">
              <a:rPr lang="en-US" smtClean="0"/>
              <a:t>‹#›</a:t>
            </a:fld>
            <a:endParaRPr lang="en-US"/>
          </a:p>
        </p:txBody>
      </p:sp>
    </p:spTree>
    <p:extLst>
      <p:ext uri="{BB962C8B-B14F-4D97-AF65-F5344CB8AC3E}">
        <p14:creationId xmlns:p14="http://schemas.microsoft.com/office/powerpoint/2010/main" val="188653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I am Laxmi. I am a pediatric cardiologist by training. I have interests in data science and machine learning. I am relatively new to R. My topic today to discuss </a:t>
            </a:r>
            <a:r>
              <a:rPr lang="en-US" sz="1200" b="0" i="0" u="none" strike="noStrike" kern="1200" dirty="0">
                <a:solidFill>
                  <a:schemeClr val="tx1"/>
                </a:solidFill>
                <a:effectLst/>
                <a:latin typeface="+mn-lt"/>
                <a:ea typeface="+mn-ea"/>
                <a:cs typeface="+mn-cs"/>
              </a:rPr>
              <a:t> two-step approach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combining machine learning and conventional statistical analysis method to explore risk factors  for mortality in pediatric myocarditis.</a:t>
            </a:r>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1</a:t>
            </a:fld>
            <a:endParaRPr lang="en-US"/>
          </a:p>
        </p:txBody>
      </p:sp>
    </p:spTree>
    <p:extLst>
      <p:ext uri="{BB962C8B-B14F-4D97-AF65-F5344CB8AC3E}">
        <p14:creationId xmlns:p14="http://schemas.microsoft.com/office/powerpoint/2010/main" val="28499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First bullet point </a:t>
            </a:r>
          </a:p>
          <a:p>
            <a:r>
              <a:rPr lang="en-US" sz="1200" b="0" i="0" u="none" strike="noStrike" kern="1200" dirty="0">
                <a:solidFill>
                  <a:schemeClr val="tx1"/>
                </a:solidFill>
                <a:effectLst/>
                <a:latin typeface="+mn-lt"/>
                <a:ea typeface="+mn-ea"/>
                <a:cs typeface="+mn-cs"/>
              </a:rPr>
              <a:t>-second bullet point: Two-step approach to conduct risk factor exploration by performing machine learning predictive modeling for variable importance followed by conventional linear regression analysis for validation. This approach may be especially useful for risk factor identification in rare diseases.</a:t>
            </a:r>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18</a:t>
            </a:fld>
            <a:endParaRPr lang="en-US"/>
          </a:p>
        </p:txBody>
      </p:sp>
    </p:spTree>
    <p:extLst>
      <p:ext uri="{BB962C8B-B14F-4D97-AF65-F5344CB8AC3E}">
        <p14:creationId xmlns:p14="http://schemas.microsoft.com/office/powerpoint/2010/main" val="108003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talk is broadly divided into 4 parts.  At first, I will give you a quick overview of KID- dataset. Then mention, clinical question. I will go through the analytic approach. And, finally, will go through results and discussion. </a:t>
            </a:r>
          </a:p>
        </p:txBody>
      </p:sp>
      <p:sp>
        <p:nvSpPr>
          <p:cNvPr id="4" name="Slide Number Placeholder 3"/>
          <p:cNvSpPr>
            <a:spLocks noGrp="1"/>
          </p:cNvSpPr>
          <p:nvPr>
            <p:ph type="sldNum" sz="quarter" idx="5"/>
          </p:nvPr>
        </p:nvSpPr>
        <p:spPr/>
        <p:txBody>
          <a:bodyPr/>
          <a:lstStyle/>
          <a:p>
            <a:fld id="{3D66D7C3-A3AF-4527-BA20-1485D1AB4329}" type="slidenum">
              <a:rPr lang="en-US" smtClean="0"/>
              <a:t>2</a:t>
            </a:fld>
            <a:endParaRPr lang="en-US"/>
          </a:p>
        </p:txBody>
      </p:sp>
    </p:spTree>
    <p:extLst>
      <p:ext uri="{BB962C8B-B14F-4D97-AF65-F5344CB8AC3E}">
        <p14:creationId xmlns:p14="http://schemas.microsoft.com/office/powerpoint/2010/main" val="190917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 </a:t>
            </a:r>
          </a:p>
        </p:txBody>
      </p:sp>
      <p:sp>
        <p:nvSpPr>
          <p:cNvPr id="4" name="Slide Number Placeholder 3"/>
          <p:cNvSpPr>
            <a:spLocks noGrp="1"/>
          </p:cNvSpPr>
          <p:nvPr>
            <p:ph type="sldNum" sz="quarter" idx="5"/>
          </p:nvPr>
        </p:nvSpPr>
        <p:spPr/>
        <p:txBody>
          <a:bodyPr/>
          <a:lstStyle/>
          <a:p>
            <a:fld id="{3D66D7C3-A3AF-4527-BA20-1485D1AB4329}" type="slidenum">
              <a:rPr lang="en-US" smtClean="0"/>
              <a:t>3</a:t>
            </a:fld>
            <a:endParaRPr lang="en-US"/>
          </a:p>
        </p:txBody>
      </p:sp>
    </p:spTree>
    <p:extLst>
      <p:ext uri="{BB962C8B-B14F-4D97-AF65-F5344CB8AC3E}">
        <p14:creationId xmlns:p14="http://schemas.microsoft.com/office/powerpoint/2010/main" val="339092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5</a:t>
            </a:fld>
            <a:endParaRPr lang="en-US"/>
          </a:p>
        </p:txBody>
      </p:sp>
    </p:spTree>
    <p:extLst>
      <p:ext uri="{BB962C8B-B14F-4D97-AF65-F5344CB8AC3E}">
        <p14:creationId xmlns:p14="http://schemas.microsoft.com/office/powerpoint/2010/main" val="10093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 is a complex relationship between risk factors and the associated outcomes, so makes it challenging to identify </a:t>
            </a:r>
            <a:r>
              <a:rPr lang="en-US" sz="1200" b="0" i="1" u="none" strike="noStrike" kern="1200" dirty="0">
                <a:solidFill>
                  <a:schemeClr val="tx1"/>
                </a:solidFill>
                <a:effectLst/>
                <a:latin typeface="+mn-lt"/>
                <a:ea typeface="+mn-ea"/>
                <a:cs typeface="+mn-cs"/>
              </a:rPr>
              <a:t>important </a:t>
            </a:r>
            <a:r>
              <a:rPr lang="en-US" sz="1200" b="0" i="0" u="none" strike="noStrike" kern="1200" dirty="0">
                <a:solidFill>
                  <a:schemeClr val="tx1"/>
                </a:solidFill>
                <a:effectLst/>
                <a:latin typeface="+mn-lt"/>
                <a:ea typeface="+mn-ea"/>
                <a:cs typeface="+mn-cs"/>
              </a:rPr>
              <a:t>risk factors.</a:t>
            </a:r>
          </a:p>
          <a:p>
            <a:r>
              <a:rPr lang="en-US" sz="1200" b="0" i="0" u="none" strike="noStrike" kern="1200" dirty="0">
                <a:solidFill>
                  <a:schemeClr val="tx1"/>
                </a:solidFill>
                <a:effectLst/>
                <a:latin typeface="+mn-lt"/>
                <a:ea typeface="+mn-ea"/>
                <a:cs typeface="+mn-cs"/>
              </a:rPr>
              <a:t>This approach is especially challenging for diseases or conditions that are rare like myocarditis.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the help of ML we might be able to reveal hidden patterns of outcome-altering risk factors.</a:t>
            </a:r>
            <a:endParaRPr lang="en-US" dirty="0"/>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6</a:t>
            </a:fld>
            <a:endParaRPr lang="en-US"/>
          </a:p>
        </p:txBody>
      </p:sp>
    </p:spTree>
    <p:extLst>
      <p:ext uri="{BB962C8B-B14F-4D97-AF65-F5344CB8AC3E}">
        <p14:creationId xmlns:p14="http://schemas.microsoft.com/office/powerpoint/2010/main" val="294465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With this information, we were interested to find out what other associated diagnoses put patients with myocarditis with increased risk for mortality?</a:t>
            </a:r>
          </a:p>
        </p:txBody>
      </p:sp>
      <p:sp>
        <p:nvSpPr>
          <p:cNvPr id="4" name="Slide Number Placeholder 3"/>
          <p:cNvSpPr>
            <a:spLocks noGrp="1"/>
          </p:cNvSpPr>
          <p:nvPr>
            <p:ph type="sldNum" sz="quarter" idx="5"/>
          </p:nvPr>
        </p:nvSpPr>
        <p:spPr/>
        <p:txBody>
          <a:bodyPr/>
          <a:lstStyle/>
          <a:p>
            <a:fld id="{3D66D7C3-A3AF-4527-BA20-1485D1AB4329}" type="slidenum">
              <a:rPr lang="en-US" smtClean="0"/>
              <a:t>11</a:t>
            </a:fld>
            <a:endParaRPr lang="en-US"/>
          </a:p>
        </p:txBody>
      </p:sp>
    </p:spTree>
    <p:extLst>
      <p:ext uri="{BB962C8B-B14F-4D97-AF65-F5344CB8AC3E}">
        <p14:creationId xmlns:p14="http://schemas.microsoft.com/office/powerpoint/2010/main" val="4659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transformed associated diagnosis table with the extracted data records where each column described an associated ICD-9 category code (first three digits) with a 2-level (“Yes” or “No”) categorical variable type. </a:t>
            </a:r>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12</a:t>
            </a:fld>
            <a:endParaRPr lang="en-US"/>
          </a:p>
        </p:txBody>
      </p:sp>
    </p:spTree>
    <p:extLst>
      <p:ext uri="{BB962C8B-B14F-4D97-AF65-F5344CB8AC3E}">
        <p14:creationId xmlns:p14="http://schemas.microsoft.com/office/powerpoint/2010/main" val="230764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modeling, the </a:t>
            </a:r>
            <a:r>
              <a:rPr lang="en-US" sz="1200" b="0" i="1" u="none" strike="noStrike" kern="1200" dirty="0">
                <a:solidFill>
                  <a:schemeClr val="tx1"/>
                </a:solidFill>
                <a:effectLst/>
                <a:latin typeface="+mn-lt"/>
                <a:ea typeface="+mn-ea"/>
                <a:cs typeface="+mn-cs"/>
              </a:rPr>
              <a:t>caret</a:t>
            </a:r>
            <a:r>
              <a:rPr lang="en-US" sz="1200" b="0" i="0" u="none" strike="noStrike" kern="1200" dirty="0">
                <a:solidFill>
                  <a:schemeClr val="tx1"/>
                </a:solidFill>
                <a:effectLst/>
                <a:latin typeface="+mn-lt"/>
                <a:ea typeface="+mn-ea"/>
                <a:cs typeface="+mn-cs"/>
              </a:rPr>
              <a:t> package for R was used by calling the </a:t>
            </a:r>
            <a:r>
              <a:rPr lang="en-US" sz="1200" b="0" i="1" u="none" strike="noStrike" kern="1200" dirty="0">
                <a:solidFill>
                  <a:schemeClr val="tx1"/>
                </a:solidFill>
                <a:effectLst/>
                <a:latin typeface="+mn-lt"/>
                <a:ea typeface="+mn-ea"/>
                <a:cs typeface="+mn-cs"/>
              </a:rPr>
              <a:t>ranger</a:t>
            </a:r>
            <a:r>
              <a:rPr lang="en-US" sz="1200" b="0" i="0" u="none" strike="noStrike" kern="1200" dirty="0">
                <a:solidFill>
                  <a:schemeClr val="tx1"/>
                </a:solidFill>
                <a:effectLst/>
                <a:latin typeface="+mn-lt"/>
                <a:ea typeface="+mn-ea"/>
                <a:cs typeface="+mn-cs"/>
              </a:rPr>
              <a:t> package</a:t>
            </a:r>
          </a:p>
          <a:p>
            <a:r>
              <a:rPr lang="en-US" sz="1200" b="0" i="0" u="none" strike="noStrike" kern="1200" dirty="0">
                <a:solidFill>
                  <a:schemeClr val="tx1"/>
                </a:solidFill>
                <a:effectLst/>
                <a:latin typeface="+mn-lt"/>
                <a:ea typeface="+mn-ea"/>
                <a:cs typeface="+mn-cs"/>
              </a:rPr>
              <a:t>To address class imbalance, resampling was performed using the SMOTE() function from the </a:t>
            </a:r>
            <a:r>
              <a:rPr lang="en-US" sz="1200" b="0" i="1" u="none" strike="noStrike" kern="1200" dirty="0" err="1">
                <a:solidFill>
                  <a:schemeClr val="tx1"/>
                </a:solidFill>
                <a:effectLst/>
                <a:latin typeface="+mn-lt"/>
                <a:ea typeface="+mn-ea"/>
                <a:cs typeface="+mn-cs"/>
              </a:rPr>
              <a:t>DMwR</a:t>
            </a:r>
            <a:r>
              <a:rPr lang="en-US" sz="1200" b="0" i="0" u="none" strike="noStrike" kern="1200" dirty="0">
                <a:solidFill>
                  <a:schemeClr val="tx1"/>
                </a:solidFill>
                <a:effectLst/>
                <a:latin typeface="+mn-lt"/>
                <a:ea typeface="+mn-ea"/>
                <a:cs typeface="+mn-cs"/>
              </a:rPr>
              <a:t> package.</a:t>
            </a:r>
          </a:p>
          <a:p>
            <a:r>
              <a:rPr lang="en-US" sz="1200" b="0" i="0" u="none" strike="noStrike" kern="1200" dirty="0">
                <a:solidFill>
                  <a:schemeClr val="tx1"/>
                </a:solidFill>
                <a:effectLst/>
                <a:latin typeface="+mn-lt"/>
                <a:ea typeface="+mn-ea"/>
                <a:cs typeface="+mn-cs"/>
              </a:rPr>
              <a:t>For mortality prediction, we aimed to select a model with sufficiently low false negative predictions and sufficiently high sensitivity. </a:t>
            </a:r>
          </a:p>
          <a:p>
            <a:r>
              <a:rPr lang="en-US" sz="1200" b="0" i="0" u="none" strike="noStrike" kern="1200" dirty="0">
                <a:solidFill>
                  <a:schemeClr val="tx1"/>
                </a:solidFill>
                <a:effectLst/>
                <a:latin typeface="+mn-lt"/>
                <a:ea typeface="+mn-ea"/>
                <a:cs typeface="+mn-cs"/>
              </a:rPr>
              <a:t>The final model selected had an accuracy rate of 0.771, Cohen’s </a:t>
            </a:r>
            <a:r>
              <a:rPr lang="en-US" sz="1200" b="0" i="1" u="none" strike="noStrike" kern="1200" dirty="0">
                <a:solidFill>
                  <a:schemeClr val="tx1"/>
                </a:solidFill>
                <a:effectLst/>
                <a:latin typeface="+mn-lt"/>
                <a:ea typeface="+mn-ea"/>
                <a:cs typeface="+mn-cs"/>
              </a:rPr>
              <a:t>kappa</a:t>
            </a:r>
            <a:r>
              <a:rPr lang="en-US" sz="1200" b="0" i="0" u="none" strike="noStrike" kern="1200" dirty="0">
                <a:solidFill>
                  <a:schemeClr val="tx1"/>
                </a:solidFill>
                <a:effectLst/>
                <a:latin typeface="+mn-lt"/>
                <a:ea typeface="+mn-ea"/>
                <a:cs typeface="+mn-cs"/>
              </a:rPr>
              <a:t> of 0.207. Sensitivity, specificity, positive and negative predictive values were 0.806, 0.769, 0.168, and 0.986, respectively</a:t>
            </a:r>
          </a:p>
        </p:txBody>
      </p:sp>
      <p:sp>
        <p:nvSpPr>
          <p:cNvPr id="4" name="Slide Number Placeholder 3"/>
          <p:cNvSpPr>
            <a:spLocks noGrp="1"/>
          </p:cNvSpPr>
          <p:nvPr>
            <p:ph type="sldNum" sz="quarter" idx="5"/>
          </p:nvPr>
        </p:nvSpPr>
        <p:spPr/>
        <p:txBody>
          <a:bodyPr/>
          <a:lstStyle/>
          <a:p>
            <a:fld id="{3D66D7C3-A3AF-4527-BA20-1485D1AB4329}" type="slidenum">
              <a:rPr lang="en-US" smtClean="0"/>
              <a:t>13</a:t>
            </a:fld>
            <a:endParaRPr lang="en-US"/>
          </a:p>
        </p:txBody>
      </p:sp>
    </p:spTree>
    <p:extLst>
      <p:ext uri="{BB962C8B-B14F-4D97-AF65-F5344CB8AC3E}">
        <p14:creationId xmlns:p14="http://schemas.microsoft.com/office/powerpoint/2010/main" val="210453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6D7C3-A3AF-4527-BA20-1485D1AB4329}" type="slidenum">
              <a:rPr lang="en-US" smtClean="0"/>
              <a:t>14</a:t>
            </a:fld>
            <a:endParaRPr lang="en-US"/>
          </a:p>
        </p:txBody>
      </p:sp>
    </p:spTree>
    <p:extLst>
      <p:ext uri="{BB962C8B-B14F-4D97-AF65-F5344CB8AC3E}">
        <p14:creationId xmlns:p14="http://schemas.microsoft.com/office/powerpoint/2010/main" val="2876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962774" cy="2811460"/>
          </a:xfrm>
        </p:spPr>
        <p:txBody>
          <a:bodyPr anchor="b">
            <a:normAutofit/>
          </a:bodyPr>
          <a:lstStyle>
            <a:lvl1pPr algn="l">
              <a:defRPr sz="3600" cap="none" baseline="0">
                <a:solidFill>
                  <a:srgbClr val="FFC000"/>
                </a:solidFill>
                <a:latin typeface="+mj-lt"/>
              </a:defRPr>
            </a:lvl1pPr>
          </a:lstStyle>
          <a:p>
            <a:r>
              <a:rPr lang="en-US" dirty="0"/>
              <a:t>Click to edit Master title style</a:t>
            </a:r>
          </a:p>
        </p:txBody>
      </p:sp>
      <p:sp>
        <p:nvSpPr>
          <p:cNvPr id="3" name="Subtitle 2"/>
          <p:cNvSpPr>
            <a:spLocks noGrp="1"/>
          </p:cNvSpPr>
          <p:nvPr>
            <p:ph type="subTitle" idx="1"/>
          </p:nvPr>
        </p:nvSpPr>
        <p:spPr>
          <a:xfrm>
            <a:off x="1900237" y="4192901"/>
            <a:ext cx="6962774" cy="958223"/>
          </a:xfrm>
        </p:spPr>
        <p:txBody>
          <a:bodyPr>
            <a:normAutofit/>
          </a:bodyPr>
          <a:lstStyle>
            <a:lvl1pPr marL="0" indent="0" algn="l">
              <a:buNone/>
              <a:defRPr sz="2400" cap="none" baseline="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5801052" y="5410202"/>
            <a:ext cx="2057400" cy="365125"/>
          </a:xfrm>
        </p:spPr>
        <p:txBody>
          <a:bodyPr/>
          <a:lstStyle>
            <a:lvl1pPr>
              <a:defRPr sz="1200"/>
            </a:lvl1pPr>
          </a:lstStyle>
          <a:p>
            <a:fld id="{FEE2C441-330B-9849-BFAD-9384BEF17B99}" type="datetime1">
              <a:rPr lang="en-US" smtClean="0"/>
              <a:t>9/11/2019</a:t>
            </a:fld>
            <a:endParaRPr lang="en-US"/>
          </a:p>
        </p:txBody>
      </p:sp>
      <p:sp>
        <p:nvSpPr>
          <p:cNvPr id="5" name="Footer Placeholder 4"/>
          <p:cNvSpPr>
            <a:spLocks noGrp="1"/>
          </p:cNvSpPr>
          <p:nvPr>
            <p:ph type="ftr" sz="quarter" idx="11"/>
          </p:nvPr>
        </p:nvSpPr>
        <p:spPr>
          <a:xfrm>
            <a:off x="1900237" y="5410202"/>
            <a:ext cx="3843665" cy="365125"/>
          </a:xfrm>
        </p:spPr>
        <p:txBody>
          <a:bodyPr/>
          <a:lstStyle>
            <a:lvl1pPr>
              <a:defRPr sz="1200"/>
            </a:lvl1pPr>
          </a:lstStyle>
          <a:p>
            <a:r>
              <a:rPr lang="en-US"/>
              <a:t>Neonatology &amp; Research</a:t>
            </a:r>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lvl1pPr>
              <a:defRPr sz="1200"/>
            </a:lvl1pPr>
          </a:lstStyle>
          <a:p>
            <a:fld id="{D596633F-0496-F245-8A67-CB828D148C4D}" type="slidenum">
              <a:rPr lang="en-US" smtClean="0"/>
              <a:pPr/>
              <a:t>‹#›</a:t>
            </a:fld>
            <a:endParaRPr lang="en-US" dirty="0"/>
          </a:p>
        </p:txBody>
      </p:sp>
    </p:spTree>
    <p:extLst>
      <p:ext uri="{BB962C8B-B14F-4D97-AF65-F5344CB8AC3E}">
        <p14:creationId xmlns:p14="http://schemas.microsoft.com/office/powerpoint/2010/main" val="192401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41F2A-E054-6241-A920-55F6B62ED6DC}"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131884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BA214-963C-1140-9B48-8761AAC8FB7B}"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631921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A4751-24C2-7F41-B09B-7E42AC65E120}"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4949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78B92-7F61-E642-A1ED-9C605B1DDA01}"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2836090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B76E51-988B-874A-988A-FB7F1BC28567}" type="datetime1">
              <a:rPr lang="en-US" smtClean="0"/>
              <a:t>9/11/2019</a:t>
            </a:fld>
            <a:endParaRPr lang="en-US"/>
          </a:p>
        </p:txBody>
      </p:sp>
      <p:sp>
        <p:nvSpPr>
          <p:cNvPr id="4" name="Footer Placeholder 3"/>
          <p:cNvSpPr>
            <a:spLocks noGrp="1"/>
          </p:cNvSpPr>
          <p:nvPr>
            <p:ph type="ftr" sz="quarter" idx="11"/>
          </p:nvPr>
        </p:nvSpPr>
        <p:spPr/>
        <p:txBody>
          <a:bodyPr/>
          <a:lstStyle/>
          <a:p>
            <a:r>
              <a:rPr lang="en-US"/>
              <a:t>Neonatology &amp; Research</a:t>
            </a:r>
          </a:p>
        </p:txBody>
      </p:sp>
      <p:sp>
        <p:nvSpPr>
          <p:cNvPr id="5" name="Slide Number Placeholder 4"/>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1029801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2F3D49-FCDB-8142-A384-C15EC88846EA}" type="datetime1">
              <a:rPr lang="en-US" smtClean="0"/>
              <a:t>9/11/2019</a:t>
            </a:fld>
            <a:endParaRPr lang="en-US"/>
          </a:p>
        </p:txBody>
      </p:sp>
      <p:sp>
        <p:nvSpPr>
          <p:cNvPr id="4" name="Footer Placeholder 3"/>
          <p:cNvSpPr>
            <a:spLocks noGrp="1"/>
          </p:cNvSpPr>
          <p:nvPr>
            <p:ph type="ftr" sz="quarter" idx="11"/>
          </p:nvPr>
        </p:nvSpPr>
        <p:spPr/>
        <p:txBody>
          <a:bodyPr/>
          <a:lstStyle>
            <a:lvl1pPr>
              <a:defRPr cap="all" baseline="0"/>
            </a:lvl1pPr>
          </a:lstStyle>
          <a:p>
            <a:r>
              <a:rPr lang="en-US"/>
              <a:t>Neonatology &amp; Research</a:t>
            </a:r>
          </a:p>
        </p:txBody>
      </p:sp>
      <p:sp>
        <p:nvSpPr>
          <p:cNvPr id="5" name="Slide Number Placeholder 4"/>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32671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54F-6E84-224B-97EE-86BFB1A70DFE}" type="datetime1">
              <a:rPr lang="en-US" smtClean="0"/>
              <a:t>9/11/2019</a:t>
            </a:fld>
            <a:endParaRPr lang="en-US"/>
          </a:p>
        </p:txBody>
      </p:sp>
      <p:sp>
        <p:nvSpPr>
          <p:cNvPr id="5" name="Footer Placeholder 4"/>
          <p:cNvSpPr>
            <a:spLocks noGrp="1"/>
          </p:cNvSpPr>
          <p:nvPr>
            <p:ph type="ftr" sz="quarter" idx="11"/>
          </p:nvPr>
        </p:nvSpPr>
        <p:spPr/>
        <p:txBody>
          <a:bodyPr/>
          <a:lstStyle/>
          <a:p>
            <a:r>
              <a:rPr lang="en-US"/>
              <a:t>Neonatology &amp; Research</a:t>
            </a:r>
          </a:p>
        </p:txBody>
      </p:sp>
      <p:sp>
        <p:nvSpPr>
          <p:cNvPr id="6" name="Slide Number Placeholder 5"/>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415665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B8546-EC88-4B4D-B1F1-A98FED78CC38}" type="datetime1">
              <a:rPr lang="en-US" smtClean="0"/>
              <a:t>9/11/2019</a:t>
            </a:fld>
            <a:endParaRPr lang="en-US"/>
          </a:p>
        </p:txBody>
      </p:sp>
      <p:sp>
        <p:nvSpPr>
          <p:cNvPr id="5" name="Footer Placeholder 4"/>
          <p:cNvSpPr>
            <a:spLocks noGrp="1"/>
          </p:cNvSpPr>
          <p:nvPr>
            <p:ph type="ftr" sz="quarter" idx="11"/>
          </p:nvPr>
        </p:nvSpPr>
        <p:spPr/>
        <p:txBody>
          <a:bodyPr/>
          <a:lstStyle/>
          <a:p>
            <a:r>
              <a:rPr lang="en-US"/>
              <a:t>Neonatology &amp; Research</a:t>
            </a:r>
          </a:p>
        </p:txBody>
      </p:sp>
      <p:sp>
        <p:nvSpPr>
          <p:cNvPr id="6" name="Slide Number Placeholder 5"/>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283559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normAutofit/>
          </a:bodyPr>
          <a:lstStyle>
            <a:lvl1pPr>
              <a:defRPr sz="3200" cap="none" baseline="0">
                <a:solidFill>
                  <a:srgbClr val="FFC000"/>
                </a:solidFill>
              </a:defRPr>
            </a:lvl1pPr>
          </a:lstStyle>
          <a:p>
            <a:r>
              <a:rPr lang="en-US" dirty="0"/>
              <a:t>Click to edit Master title style</a:t>
            </a:r>
          </a:p>
        </p:txBody>
      </p:sp>
      <p:sp>
        <p:nvSpPr>
          <p:cNvPr id="48" name="Content Placeholder 2"/>
          <p:cNvSpPr>
            <a:spLocks noGrp="1"/>
          </p:cNvSpPr>
          <p:nvPr>
            <p:ph idx="1"/>
          </p:nvPr>
        </p:nvSpPr>
        <p:spPr>
          <a:xfrm>
            <a:off x="577116" y="2259425"/>
            <a:ext cx="7987385" cy="38829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7BF4F841-A12E-5C4D-A481-C681C0356C69}"/>
              </a:ext>
            </a:extLst>
          </p:cNvPr>
          <p:cNvSpPr>
            <a:spLocks noGrp="1"/>
          </p:cNvSpPr>
          <p:nvPr>
            <p:ph type="dt" sz="half" idx="10"/>
          </p:nvPr>
        </p:nvSpPr>
        <p:spPr>
          <a:xfrm>
            <a:off x="5592691" y="6239482"/>
            <a:ext cx="2057400" cy="365125"/>
          </a:xfrm>
        </p:spPr>
        <p:txBody>
          <a:bodyPr/>
          <a:lstStyle/>
          <a:p>
            <a:fld id="{7C081402-19CE-A343-85F4-99533FBF893D}" type="datetime1">
              <a:rPr lang="en-US" smtClean="0"/>
              <a:t>9/11/2019</a:t>
            </a:fld>
            <a:endParaRPr lang="en-US"/>
          </a:p>
        </p:txBody>
      </p:sp>
      <p:sp>
        <p:nvSpPr>
          <p:cNvPr id="3" name="Footer Placeholder 2">
            <a:extLst>
              <a:ext uri="{FF2B5EF4-FFF2-40B4-BE49-F238E27FC236}">
                <a16:creationId xmlns:a16="http://schemas.microsoft.com/office/drawing/2014/main" id="{921DF4E6-E52C-6848-92F5-C6762CF257A8}"/>
              </a:ext>
            </a:extLst>
          </p:cNvPr>
          <p:cNvSpPr>
            <a:spLocks noGrp="1"/>
          </p:cNvSpPr>
          <p:nvPr>
            <p:ph type="ftr" sz="quarter" idx="11"/>
          </p:nvPr>
        </p:nvSpPr>
        <p:spPr>
          <a:xfrm>
            <a:off x="856059" y="6239481"/>
            <a:ext cx="4679482" cy="365125"/>
          </a:xfrm>
        </p:spPr>
        <p:txBody>
          <a:bodyPr/>
          <a:lstStyle/>
          <a:p>
            <a:r>
              <a:rPr lang="en-US"/>
              <a:t>Neonatology &amp; Research</a:t>
            </a:r>
          </a:p>
        </p:txBody>
      </p:sp>
      <p:sp>
        <p:nvSpPr>
          <p:cNvPr id="4" name="Slide Number Placeholder 3">
            <a:extLst>
              <a:ext uri="{FF2B5EF4-FFF2-40B4-BE49-F238E27FC236}">
                <a16:creationId xmlns:a16="http://schemas.microsoft.com/office/drawing/2014/main" id="{9379C5C7-CC4F-A642-80CC-22EA4756D67C}"/>
              </a:ext>
            </a:extLst>
          </p:cNvPr>
          <p:cNvSpPr>
            <a:spLocks noGrp="1"/>
          </p:cNvSpPr>
          <p:nvPr>
            <p:ph type="sldNum" sz="quarter" idx="12"/>
          </p:nvPr>
        </p:nvSpPr>
        <p:spPr>
          <a:xfrm>
            <a:off x="7707241" y="6239480"/>
            <a:ext cx="578317" cy="365125"/>
          </a:xfrm>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308546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solidFill>
                  <a:srgbClr val="FFC000"/>
                </a:solidFill>
              </a:defRPr>
            </a:lvl1pPr>
          </a:lstStyle>
          <a:p>
            <a:r>
              <a:rPr lang="en-US" dirty="0"/>
              <a:t>Click to edit Master title style</a:t>
            </a:r>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lvl1pPr>
          </a:lstStyle>
          <a:p>
            <a:fld id="{C4CE2EC9-70B4-814A-8A41-47E2825DDC40}" type="datetime1">
              <a:rPr lang="en-US" smtClean="0"/>
              <a:t>9/11/2019</a:t>
            </a:fld>
            <a:endParaRPr lang="en-US"/>
          </a:p>
        </p:txBody>
      </p:sp>
      <p:sp>
        <p:nvSpPr>
          <p:cNvPr id="5" name="Footer Placeholder 4"/>
          <p:cNvSpPr>
            <a:spLocks noGrp="1"/>
          </p:cNvSpPr>
          <p:nvPr>
            <p:ph type="ftr" sz="quarter" idx="11"/>
          </p:nvPr>
        </p:nvSpPr>
        <p:spPr/>
        <p:txBody>
          <a:bodyPr/>
          <a:lstStyle>
            <a:lvl1pPr>
              <a:defRPr sz="1200"/>
            </a:lvl1pPr>
          </a:lstStyle>
          <a:p>
            <a:r>
              <a:rPr lang="en-US"/>
              <a:t>Neonatology &amp; Research</a:t>
            </a:r>
          </a:p>
        </p:txBody>
      </p:sp>
      <p:sp>
        <p:nvSpPr>
          <p:cNvPr id="6" name="Slide Number Placeholder 5"/>
          <p:cNvSpPr>
            <a:spLocks noGrp="1"/>
          </p:cNvSpPr>
          <p:nvPr>
            <p:ph type="sldNum" sz="quarter" idx="12"/>
          </p:nvPr>
        </p:nvSpPr>
        <p:spPr/>
        <p:txBody>
          <a:bodyPr/>
          <a:lstStyle>
            <a:lvl1pPr>
              <a:defRPr sz="1200"/>
            </a:lvl1pPr>
          </a:lstStyle>
          <a:p>
            <a:fld id="{D596633F-0496-F245-8A67-CB828D148C4D}" type="slidenum">
              <a:rPr lang="en-US" smtClean="0"/>
              <a:pPr/>
              <a:t>‹#›</a:t>
            </a:fld>
            <a:endParaRPr lang="en-US"/>
          </a:p>
        </p:txBody>
      </p:sp>
    </p:spTree>
    <p:extLst>
      <p:ext uri="{BB962C8B-B14F-4D97-AF65-F5344CB8AC3E}">
        <p14:creationId xmlns:p14="http://schemas.microsoft.com/office/powerpoint/2010/main" val="190121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304" y="618518"/>
            <a:ext cx="7583558" cy="1478570"/>
          </a:xfrm>
        </p:spPr>
        <p:txBody>
          <a:bodyPr>
            <a:normAutofit/>
          </a:bodyPr>
          <a:lstStyle>
            <a:lvl1pPr>
              <a:defRPr sz="3200" cap="none" baseline="0">
                <a:solidFill>
                  <a:srgbClr val="FFC000"/>
                </a:solidFill>
              </a:defRPr>
            </a:lvl1pPr>
          </a:lstStyle>
          <a:p>
            <a:r>
              <a:rPr lang="en-US" dirty="0"/>
              <a:t>Click to edit Master title style</a:t>
            </a:r>
          </a:p>
        </p:txBody>
      </p:sp>
      <p:sp>
        <p:nvSpPr>
          <p:cNvPr id="3" name="Content Placeholder 2"/>
          <p:cNvSpPr>
            <a:spLocks noGrp="1"/>
          </p:cNvSpPr>
          <p:nvPr>
            <p:ph sz="half" idx="1"/>
          </p:nvPr>
        </p:nvSpPr>
        <p:spPr>
          <a:xfrm>
            <a:off x="457201" y="2249486"/>
            <a:ext cx="8219660" cy="424140"/>
          </a:xfrm>
        </p:spPr>
        <p:txBody>
          <a:bodyPr/>
          <a:lstStyle>
            <a:lvl1pP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1" y="2826024"/>
            <a:ext cx="8219660" cy="3413458"/>
          </a:xfrm>
        </p:spPr>
        <p:txBody>
          <a:bodyPr/>
          <a:lstStyle>
            <a:lvl1pP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E88697EA-FD99-CB46-BB52-8CD32CD86ABF}"/>
              </a:ext>
            </a:extLst>
          </p:cNvPr>
          <p:cNvSpPr>
            <a:spLocks noGrp="1"/>
          </p:cNvSpPr>
          <p:nvPr>
            <p:ph type="dt" sz="half" idx="10"/>
          </p:nvPr>
        </p:nvSpPr>
        <p:spPr>
          <a:xfrm>
            <a:off x="5592691" y="6380234"/>
            <a:ext cx="2057400" cy="365125"/>
          </a:xfrm>
        </p:spPr>
        <p:txBody>
          <a:bodyPr/>
          <a:lstStyle/>
          <a:p>
            <a:fld id="{92B7C825-B4A0-8247-BDF8-A560F4173A7C}" type="datetime1">
              <a:rPr lang="en-US" smtClean="0"/>
              <a:t>9/11/2019</a:t>
            </a:fld>
            <a:endParaRPr lang="en-US"/>
          </a:p>
        </p:txBody>
      </p:sp>
      <p:sp>
        <p:nvSpPr>
          <p:cNvPr id="9" name="Footer Placeholder 8">
            <a:extLst>
              <a:ext uri="{FF2B5EF4-FFF2-40B4-BE49-F238E27FC236}">
                <a16:creationId xmlns:a16="http://schemas.microsoft.com/office/drawing/2014/main" id="{C85B31D1-DC0E-E94A-BBF0-D08BE7CA0DE5}"/>
              </a:ext>
            </a:extLst>
          </p:cNvPr>
          <p:cNvSpPr>
            <a:spLocks noGrp="1"/>
          </p:cNvSpPr>
          <p:nvPr>
            <p:ph type="ftr" sz="quarter" idx="11"/>
          </p:nvPr>
        </p:nvSpPr>
        <p:spPr>
          <a:xfrm>
            <a:off x="856059" y="6380233"/>
            <a:ext cx="4679482" cy="365125"/>
          </a:xfrm>
        </p:spPr>
        <p:txBody>
          <a:bodyPr/>
          <a:lstStyle/>
          <a:p>
            <a:r>
              <a:rPr lang="en-US"/>
              <a:t>Neonatology &amp; Research</a:t>
            </a:r>
          </a:p>
        </p:txBody>
      </p:sp>
      <p:sp>
        <p:nvSpPr>
          <p:cNvPr id="10" name="Slide Number Placeholder 9">
            <a:extLst>
              <a:ext uri="{FF2B5EF4-FFF2-40B4-BE49-F238E27FC236}">
                <a16:creationId xmlns:a16="http://schemas.microsoft.com/office/drawing/2014/main" id="{AC4CA4F2-D1CC-7E4F-9768-E0352C9ADB36}"/>
              </a:ext>
            </a:extLst>
          </p:cNvPr>
          <p:cNvSpPr>
            <a:spLocks noGrp="1"/>
          </p:cNvSpPr>
          <p:nvPr>
            <p:ph type="sldNum" sz="quarter" idx="12"/>
          </p:nvPr>
        </p:nvSpPr>
        <p:spPr>
          <a:xfrm>
            <a:off x="7707241" y="6380232"/>
            <a:ext cx="578317" cy="365125"/>
          </a:xfrm>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338783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84B283-36CE-3B41-ACA8-6E8B1F0B1121}" type="datetime1">
              <a:rPr lang="en-US" smtClean="0"/>
              <a:t>9/11/2019</a:t>
            </a:fld>
            <a:endParaRPr lang="en-US"/>
          </a:p>
        </p:txBody>
      </p:sp>
      <p:sp>
        <p:nvSpPr>
          <p:cNvPr id="8" name="Footer Placeholder 7"/>
          <p:cNvSpPr>
            <a:spLocks noGrp="1"/>
          </p:cNvSpPr>
          <p:nvPr>
            <p:ph type="ftr" sz="quarter" idx="11"/>
          </p:nvPr>
        </p:nvSpPr>
        <p:spPr/>
        <p:txBody>
          <a:bodyPr/>
          <a:lstStyle/>
          <a:p>
            <a:r>
              <a:rPr lang="en-US"/>
              <a:t>Neonatology &amp; Research</a:t>
            </a:r>
          </a:p>
        </p:txBody>
      </p:sp>
      <p:sp>
        <p:nvSpPr>
          <p:cNvPr id="9" name="Slide Number Placeholder 8"/>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332075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7498B-C48F-114D-8270-5456C516B300}" type="datetime1">
              <a:rPr lang="en-US" smtClean="0"/>
              <a:t>9/11/2019</a:t>
            </a:fld>
            <a:endParaRPr lang="en-US"/>
          </a:p>
        </p:txBody>
      </p:sp>
      <p:sp>
        <p:nvSpPr>
          <p:cNvPr id="4" name="Footer Placeholder 3"/>
          <p:cNvSpPr>
            <a:spLocks noGrp="1"/>
          </p:cNvSpPr>
          <p:nvPr>
            <p:ph type="ftr" sz="quarter" idx="11"/>
          </p:nvPr>
        </p:nvSpPr>
        <p:spPr/>
        <p:txBody>
          <a:bodyPr/>
          <a:lstStyle/>
          <a:p>
            <a:r>
              <a:rPr lang="en-US"/>
              <a:t>Neonatology &amp; Research</a:t>
            </a:r>
          </a:p>
        </p:txBody>
      </p:sp>
      <p:sp>
        <p:nvSpPr>
          <p:cNvPr id="5" name="Slide Number Placeholder 4"/>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65450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DB36-5158-674C-A10B-AB22B0DA7E72}" type="datetime1">
              <a:rPr lang="en-US" smtClean="0"/>
              <a:t>9/11/2019</a:t>
            </a:fld>
            <a:endParaRPr lang="en-US"/>
          </a:p>
        </p:txBody>
      </p:sp>
      <p:sp>
        <p:nvSpPr>
          <p:cNvPr id="3" name="Footer Placeholder 2"/>
          <p:cNvSpPr>
            <a:spLocks noGrp="1"/>
          </p:cNvSpPr>
          <p:nvPr>
            <p:ph type="ftr" sz="quarter" idx="11"/>
          </p:nvPr>
        </p:nvSpPr>
        <p:spPr/>
        <p:txBody>
          <a:bodyPr/>
          <a:lstStyle/>
          <a:p>
            <a:r>
              <a:rPr lang="en-US"/>
              <a:t>Neonatology &amp; Research</a:t>
            </a:r>
          </a:p>
        </p:txBody>
      </p:sp>
      <p:sp>
        <p:nvSpPr>
          <p:cNvPr id="4" name="Slide Number Placeholder 3"/>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14991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BF2C2-38CF-B542-A29B-B6B66B86D4C1}"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382671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FA01A6-359E-D948-99A1-86117DD8B1EA}" type="datetime1">
              <a:rPr lang="en-US" smtClean="0"/>
              <a:t>9/11/2019</a:t>
            </a:fld>
            <a:endParaRPr lang="en-US"/>
          </a:p>
        </p:txBody>
      </p:sp>
      <p:sp>
        <p:nvSpPr>
          <p:cNvPr id="6" name="Footer Placeholder 5"/>
          <p:cNvSpPr>
            <a:spLocks noGrp="1"/>
          </p:cNvSpPr>
          <p:nvPr>
            <p:ph type="ftr" sz="quarter" idx="11"/>
          </p:nvPr>
        </p:nvSpPr>
        <p:spPr/>
        <p:txBody>
          <a:bodyPr/>
          <a:lstStyle/>
          <a:p>
            <a:r>
              <a:rPr lang="en-US"/>
              <a:t>Neonatology &amp; Research</a:t>
            </a:r>
          </a:p>
        </p:txBody>
      </p:sp>
      <p:sp>
        <p:nvSpPr>
          <p:cNvPr id="7" name="Slide Number Placeholder 6"/>
          <p:cNvSpPr>
            <a:spLocks noGrp="1"/>
          </p:cNvSpPr>
          <p:nvPr>
            <p:ph type="sldNum" sz="quarter" idx="12"/>
          </p:nvPr>
        </p:nvSpPr>
        <p:spPr/>
        <p:txBody>
          <a:bodyPr/>
          <a:lstStyle/>
          <a:p>
            <a:fld id="{D596633F-0496-F245-8A67-CB828D148C4D}" type="slidenum">
              <a:rPr lang="en-US" smtClean="0"/>
              <a:t>‹#›</a:t>
            </a:fld>
            <a:endParaRPr lang="en-US"/>
          </a:p>
        </p:txBody>
      </p:sp>
    </p:spTree>
    <p:extLst>
      <p:ext uri="{BB962C8B-B14F-4D97-AF65-F5344CB8AC3E}">
        <p14:creationId xmlns:p14="http://schemas.microsoft.com/office/powerpoint/2010/main" val="7156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7F4AD7-3DC9-FC41-B5CD-687D6D82B168}" type="datetime1">
              <a:rPr lang="en-US" smtClean="0"/>
              <a:t>9/11/2019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Neonatology &amp; Research</a:t>
            </a: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96633F-0496-F245-8A67-CB828D148C4D}" type="slidenum">
              <a:rPr lang="en-US" smtClean="0"/>
              <a:t>‹#›</a:t>
            </a:fld>
            <a:endParaRPr lang="en-US"/>
          </a:p>
        </p:txBody>
      </p:sp>
    </p:spTree>
    <p:extLst>
      <p:ext uri="{BB962C8B-B14F-4D97-AF65-F5344CB8AC3E}">
        <p14:creationId xmlns:p14="http://schemas.microsoft.com/office/powerpoint/2010/main" val="21624027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hyeh@cmh.edu" TargetMode="External"/><Relationship Id="rId2" Type="http://schemas.openxmlformats.org/officeDocument/2006/relationships/hyperlink" Target="mailto:ribo.neo.stat@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0238" y="1122363"/>
            <a:ext cx="6962774" cy="2811460"/>
          </a:xfrm>
        </p:spPr>
        <p:txBody>
          <a:bodyPr/>
          <a:lstStyle/>
          <a:p>
            <a:pPr marL="0" lvl="0" indent="0">
              <a:buNone/>
            </a:pPr>
            <a:r>
              <a:rPr b="1" dirty="0"/>
              <a:t>Tachyarrhythmia in pediatric acute myocarditis is associated with increased mortality:</a:t>
            </a:r>
            <a:br>
              <a:rPr dirty="0"/>
            </a:br>
            <a:r>
              <a:rPr dirty="0"/>
              <a:t>A report from Kids’ Inpatient Database</a:t>
            </a:r>
          </a:p>
        </p:txBody>
      </p:sp>
      <p:sp>
        <p:nvSpPr>
          <p:cNvPr id="3" name="Subtitle 2"/>
          <p:cNvSpPr>
            <a:spLocks noGrp="1"/>
          </p:cNvSpPr>
          <p:nvPr>
            <p:ph type="subTitle" idx="1"/>
          </p:nvPr>
        </p:nvSpPr>
        <p:spPr>
          <a:xfrm>
            <a:off x="1900238" y="4672012"/>
            <a:ext cx="6962774" cy="958223"/>
          </a:xfrm>
        </p:spPr>
        <p:txBody>
          <a:bodyPr>
            <a:noAutofit/>
          </a:bodyPr>
          <a:lstStyle/>
          <a:p>
            <a:pPr marL="0" lvl="0" indent="0" algn="ctr">
              <a:buNone/>
            </a:pPr>
            <a:r>
              <a:rPr b="1" dirty="0"/>
              <a:t>Laxmi V. Ghimire</a:t>
            </a:r>
            <a:r>
              <a:rPr lang="en-US" b="1" dirty="0"/>
              <a:t>,</a:t>
            </a:r>
            <a:r>
              <a:rPr b="1" dirty="0"/>
              <a:t> MD</a:t>
            </a:r>
            <a:br>
              <a:rPr sz="2000" dirty="0"/>
            </a:br>
            <a:r>
              <a:rPr sz="2000" dirty="0"/>
              <a:t>Lakes Region General Hospital</a:t>
            </a:r>
            <a:br>
              <a:rPr sz="2000" dirty="0"/>
            </a:br>
            <a:r>
              <a:rPr sz="2000" dirty="0"/>
              <a:t>Section of Pediatrics and Cardiology</a:t>
            </a:r>
            <a:br>
              <a:rPr sz="2000" dirty="0"/>
            </a:br>
            <a:br>
              <a:rPr sz="2000" dirty="0"/>
            </a:b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t>Myocarditis in-hospital mortality rate</a:t>
            </a:r>
          </a:p>
        </p:txBody>
      </p:sp>
      <p:pic>
        <p:nvPicPr>
          <p:cNvPr id="2" name="Picture 1" descr="RMedicinePPT_R_files/figure-pptx/unnamed-chunk-4-1.png"/>
          <p:cNvPicPr>
            <a:picLocks noGrp="1" noChangeAspect="1"/>
          </p:cNvPicPr>
          <p:nvPr/>
        </p:nvPicPr>
        <p:blipFill>
          <a:blip r:embed="rId2"/>
          <a:stretch>
            <a:fillRect/>
          </a:stretch>
        </p:blipFill>
        <p:spPr bwMode="auto">
          <a:xfrm>
            <a:off x="1193800" y="2247900"/>
            <a:ext cx="6731000" cy="3365500"/>
          </a:xfrm>
          <a:prstGeom prst="rect">
            <a:avLst/>
          </a:prstGeom>
          <a:noFill/>
          <a:ln w="9525">
            <a:noFill/>
            <a:headEnd/>
            <a:tailEnd/>
          </a:ln>
        </p:spPr>
      </p:pic>
      <p:sp>
        <p:nvSpPr>
          <p:cNvPr id="3" name="TextBox 3"/>
          <p:cNvSpPr txBox="1"/>
          <p:nvPr/>
        </p:nvSpPr>
        <p:spPr>
          <a:xfrm>
            <a:off x="571500" y="5613400"/>
            <a:ext cx="7975600" cy="508000"/>
          </a:xfrm>
          <a:prstGeom prst="rect">
            <a:avLst/>
          </a:prstGeom>
          <a:noFill/>
        </p:spPr>
        <p:txBody>
          <a:bodyPr/>
          <a:lstStyle/>
          <a:p>
            <a:pPr marL="0" lvl="0" indent="0" algn="ctr">
              <a:buNone/>
            </a:pPr>
            <a:r>
              <a:t>Mortality rate: 4.9%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Mortality prediction</a:t>
            </a:r>
          </a:p>
        </p:txBody>
      </p:sp>
      <p:sp>
        <p:nvSpPr>
          <p:cNvPr id="48" name="Content Placeholder 2"/>
          <p:cNvSpPr>
            <a:spLocks noGrp="1"/>
          </p:cNvSpPr>
          <p:nvPr>
            <p:ph idx="1"/>
          </p:nvPr>
        </p:nvSpPr>
        <p:spPr/>
        <p:txBody>
          <a:bodyPr>
            <a:normAutofit/>
          </a:bodyPr>
          <a:lstStyle/>
          <a:p>
            <a:pPr lvl="1"/>
            <a:r>
              <a:rPr sz="2400" b="1" dirty="0"/>
              <a:t>What associated </a:t>
            </a:r>
            <a:r>
              <a:rPr sz="2400" b="1" dirty="0" err="1"/>
              <a:t>diganoses</a:t>
            </a:r>
            <a:r>
              <a:rPr sz="2400" b="1" dirty="0"/>
              <a:t> put patients </a:t>
            </a:r>
            <a:r>
              <a:rPr lang="en-US" sz="2400" b="1" dirty="0"/>
              <a:t>with myocarditis </a:t>
            </a:r>
            <a:r>
              <a:rPr sz="2400" b="1" dirty="0"/>
              <a:t>at increased risk for mortality?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304" y="618518"/>
            <a:ext cx="7583558" cy="1478570"/>
          </a:xfrm>
        </p:spPr>
        <p:txBody>
          <a:bodyPr/>
          <a:lstStyle/>
          <a:p>
            <a:pPr marL="0" lvl="0" indent="0">
              <a:buNone/>
            </a:pPr>
            <a:r>
              <a:rPr dirty="0"/>
              <a:t>Data</a:t>
            </a:r>
            <a:r>
              <a:rPr lang="en-US" dirty="0"/>
              <a:t> </a:t>
            </a:r>
            <a:r>
              <a:rPr dirty="0"/>
              <a:t>table trans</a:t>
            </a:r>
            <a:r>
              <a:rPr lang="en-US" dirty="0"/>
              <a:t>for</a:t>
            </a:r>
            <a:r>
              <a:rPr dirty="0"/>
              <a:t>mation</a:t>
            </a:r>
          </a:p>
        </p:txBody>
      </p:sp>
      <p:sp>
        <p:nvSpPr>
          <p:cNvPr id="3" name="Content Placeholder 2"/>
          <p:cNvSpPr>
            <a:spLocks noGrp="1"/>
          </p:cNvSpPr>
          <p:nvPr>
            <p:ph sz="half" idx="1"/>
          </p:nvPr>
        </p:nvSpPr>
        <p:spPr>
          <a:xfrm>
            <a:off x="939800" y="2249486"/>
            <a:ext cx="8219660" cy="424140"/>
          </a:xfrm>
        </p:spPr>
        <p:txBody>
          <a:bodyPr>
            <a:normAutofit lnSpcReduction="10000"/>
          </a:bodyPr>
          <a:lstStyle/>
          <a:p>
            <a:pPr marL="0" lvl="0" indent="0">
              <a:buNone/>
            </a:pPr>
            <a:r>
              <a:rPr dirty="0"/>
              <a:t>Transform all associated diagnoses into categorical variables</a:t>
            </a:r>
          </a:p>
        </p:txBody>
      </p:sp>
      <p:pic>
        <p:nvPicPr>
          <p:cNvPr id="4" name="Picture 1" descr="RMedicinePPT_R_files/figure-pptx/transform-1.png"/>
          <p:cNvPicPr>
            <a:picLocks noGrp="1" noChangeAspect="1"/>
          </p:cNvPicPr>
          <p:nvPr/>
        </p:nvPicPr>
        <p:blipFill>
          <a:blip r:embed="rId3"/>
          <a:stretch>
            <a:fillRect/>
          </a:stretch>
        </p:blipFill>
        <p:spPr bwMode="auto">
          <a:xfrm>
            <a:off x="939800" y="2819400"/>
            <a:ext cx="7239000" cy="2895600"/>
          </a:xfrm>
          <a:prstGeom prst="rect">
            <a:avLst/>
          </a:prstGeom>
          <a:noFill/>
          <a:ln w="9525">
            <a:noFill/>
            <a:headEnd/>
            <a:tailEnd/>
          </a:ln>
        </p:spPr>
      </p:pic>
      <p:sp>
        <p:nvSpPr>
          <p:cNvPr id="5" name="TextBox 3"/>
          <p:cNvSpPr txBox="1"/>
          <p:nvPr/>
        </p:nvSpPr>
        <p:spPr>
          <a:xfrm>
            <a:off x="457200" y="5715000"/>
            <a:ext cx="8216900" cy="508000"/>
          </a:xfrm>
          <a:prstGeom prst="rect">
            <a:avLst/>
          </a:prstGeom>
          <a:noFill/>
        </p:spPr>
        <p:txBody>
          <a:bodyPr/>
          <a:lstStyle/>
          <a:p>
            <a:pPr marL="0" lvl="0" indent="0" algn="ctr">
              <a:buNone/>
            </a:pPr>
            <a:r>
              <a:t>Left: KID datatable; Right: Transformed datatable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Preprocessing and </a:t>
            </a:r>
            <a:r>
              <a:rPr lang="en-US" dirty="0"/>
              <a:t>A</a:t>
            </a:r>
            <a:r>
              <a:rPr dirty="0"/>
              <a:t>nalysis</a:t>
            </a:r>
          </a:p>
        </p:txBody>
      </p:sp>
      <p:sp>
        <p:nvSpPr>
          <p:cNvPr id="48" name="Content Placeholder 2"/>
          <p:cNvSpPr>
            <a:spLocks noGrp="1"/>
          </p:cNvSpPr>
          <p:nvPr>
            <p:ph idx="1"/>
          </p:nvPr>
        </p:nvSpPr>
        <p:spPr/>
        <p:txBody>
          <a:bodyPr/>
          <a:lstStyle/>
          <a:p>
            <a:pPr marL="0" lvl="0" indent="0">
              <a:buNone/>
            </a:pPr>
            <a:r>
              <a:rPr dirty="0"/>
              <a:t>Preprocessing</a:t>
            </a:r>
          </a:p>
          <a:p>
            <a:pPr lvl="1"/>
            <a:r>
              <a:rPr dirty="0"/>
              <a:t>Synthetic minority oversampling technique (SMOTE) to address class imbalance: mortality is a rare event (~5%)</a:t>
            </a:r>
            <a:endParaRPr lang="en-US" dirty="0"/>
          </a:p>
          <a:p>
            <a:pPr lvl="1"/>
            <a:endParaRPr dirty="0"/>
          </a:p>
          <a:p>
            <a:pPr marL="0" lvl="0" indent="0">
              <a:buNone/>
            </a:pPr>
            <a:r>
              <a:rPr dirty="0"/>
              <a:t>Predictive modeling</a:t>
            </a:r>
          </a:p>
          <a:p>
            <a:pPr lvl="1"/>
            <a:r>
              <a:rPr lang="en-US" dirty="0"/>
              <a:t>R</a:t>
            </a:r>
            <a:r>
              <a:rPr dirty="0"/>
              <a:t>andom forest</a:t>
            </a:r>
            <a:r>
              <a:rPr lang="en-US" dirty="0"/>
              <a:t>s</a:t>
            </a:r>
            <a:r>
              <a:rPr dirty="0"/>
              <a:t> algorithm (</a:t>
            </a:r>
            <a:r>
              <a:rPr i="1" dirty="0"/>
              <a:t>ranger</a:t>
            </a:r>
            <a:r>
              <a:rPr dirty="0"/>
              <a:t> package)</a:t>
            </a:r>
          </a:p>
          <a:p>
            <a:pPr lvl="1"/>
            <a:r>
              <a:rPr lang="en-US" dirty="0"/>
              <a:t>R</a:t>
            </a:r>
            <a:r>
              <a:rPr dirty="0"/>
              <a:t>esampling using </a:t>
            </a:r>
            <a:r>
              <a:rPr b="1" dirty="0"/>
              <a:t>repeated cross-validation</a:t>
            </a:r>
            <a:r>
              <a:rPr dirty="0"/>
              <a:t> technique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t>Cardiac variable analysis</a:t>
            </a:r>
          </a:p>
        </p:txBody>
      </p:sp>
      <p:pic>
        <p:nvPicPr>
          <p:cNvPr id="2" name="Picture 1" descr="RMedicinePPT_R_files/figure-pptx/unnamed-chunk-6-1.png"/>
          <p:cNvPicPr>
            <a:picLocks noGrp="1" noChangeAspect="1"/>
          </p:cNvPicPr>
          <p:nvPr/>
        </p:nvPicPr>
        <p:blipFill>
          <a:blip r:embed="rId3"/>
          <a:stretch>
            <a:fillRect/>
          </a:stretch>
        </p:blipFill>
        <p:spPr bwMode="auto">
          <a:xfrm>
            <a:off x="825500" y="2247900"/>
            <a:ext cx="7480300" cy="3365500"/>
          </a:xfrm>
          <a:prstGeom prst="rect">
            <a:avLst/>
          </a:prstGeom>
          <a:noFill/>
          <a:ln w="9525">
            <a:noFill/>
            <a:headEnd/>
            <a:tailEnd/>
          </a:ln>
        </p:spPr>
      </p:pic>
      <p:sp>
        <p:nvSpPr>
          <p:cNvPr id="3" name="TextBox 3"/>
          <p:cNvSpPr txBox="1"/>
          <p:nvPr/>
        </p:nvSpPr>
        <p:spPr>
          <a:xfrm>
            <a:off x="571500" y="5613400"/>
            <a:ext cx="7975600" cy="508000"/>
          </a:xfrm>
          <a:prstGeom prst="rect">
            <a:avLst/>
          </a:prstGeom>
          <a:noFill/>
        </p:spPr>
        <p:txBody>
          <a:bodyPr/>
          <a:lstStyle/>
          <a:p>
            <a:pPr marL="0" lvl="0" indent="0" algn="ctr">
              <a:buNone/>
            </a:pPr>
            <a:r>
              <a:t>Using caret::varImp() → filtering ICD codes 390-459 → top 10 hits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lgn="ctr">
              <a:buNone/>
            </a:pPr>
            <a:r>
              <a:rPr dirty="0"/>
              <a:t>Tachyarrhythmia</a:t>
            </a:r>
            <a:r>
              <a:rPr lang="en-US" dirty="0"/>
              <a:t> </a:t>
            </a:r>
            <a:r>
              <a:rPr dirty="0"/>
              <a:t>is associated with worse outcomes</a:t>
            </a:r>
          </a:p>
        </p:txBody>
      </p:sp>
      <p:pic>
        <p:nvPicPr>
          <p:cNvPr id="2" name="Picture 1" descr="RMedicinePPT_R_files/figure-pptx/unnamed-chunk-8-1.png"/>
          <p:cNvPicPr>
            <a:picLocks noGrp="1" noChangeAspect="1"/>
          </p:cNvPicPr>
          <p:nvPr/>
        </p:nvPicPr>
        <p:blipFill>
          <a:blip r:embed="rId2"/>
          <a:stretch>
            <a:fillRect/>
          </a:stretch>
        </p:blipFill>
        <p:spPr bwMode="auto">
          <a:xfrm>
            <a:off x="1193800" y="2247900"/>
            <a:ext cx="6731000" cy="3365500"/>
          </a:xfrm>
          <a:prstGeom prst="rect">
            <a:avLst/>
          </a:prstGeom>
          <a:noFill/>
          <a:ln w="9525">
            <a:noFill/>
            <a:headEnd/>
            <a:tailEnd/>
          </a:ln>
        </p:spPr>
      </p:pic>
      <p:sp>
        <p:nvSpPr>
          <p:cNvPr id="3" name="TextBox 3"/>
          <p:cNvSpPr txBox="1"/>
          <p:nvPr/>
        </p:nvSpPr>
        <p:spPr>
          <a:xfrm>
            <a:off x="571500" y="5613400"/>
            <a:ext cx="7975600" cy="508000"/>
          </a:xfrm>
          <a:prstGeom prst="rect">
            <a:avLst/>
          </a:prstGeom>
          <a:noFill/>
        </p:spPr>
        <p:txBody>
          <a:bodyPr/>
          <a:lstStyle/>
          <a:p>
            <a:pPr marL="0" lvl="0" indent="0" algn="ctr">
              <a:buNone/>
            </a:pPr>
            <a:r>
              <a:t>Mortality and length of stay are both increased in association with tachyarrhythmia diagnosis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304" y="618518"/>
            <a:ext cx="7583558" cy="1478570"/>
          </a:xfrm>
        </p:spPr>
        <p:txBody>
          <a:bodyPr/>
          <a:lstStyle/>
          <a:p>
            <a:pPr marL="0" lvl="0" indent="0">
              <a:buNone/>
            </a:pPr>
            <a:r>
              <a:rPr dirty="0"/>
              <a:t>Tachyarrhythmia</a:t>
            </a:r>
            <a:r>
              <a:rPr lang="en-US" dirty="0"/>
              <a:t> </a:t>
            </a:r>
            <a:r>
              <a:rPr dirty="0"/>
              <a:t>is associated with worse outcomes</a:t>
            </a:r>
          </a:p>
        </p:txBody>
      </p:sp>
      <p:pic>
        <p:nvPicPr>
          <p:cNvPr id="4" name="Picture 1" descr="RMedicinePPT_R_files/figure-pptx/unnamed-chunk-9-1.png"/>
          <p:cNvPicPr>
            <a:picLocks noGrp="1" noChangeAspect="1"/>
          </p:cNvPicPr>
          <p:nvPr/>
        </p:nvPicPr>
        <p:blipFill>
          <a:blip r:embed="rId2"/>
          <a:stretch>
            <a:fillRect/>
          </a:stretch>
        </p:blipFill>
        <p:spPr bwMode="auto">
          <a:xfrm>
            <a:off x="463550" y="2703945"/>
            <a:ext cx="8216900" cy="1879600"/>
          </a:xfrm>
          <a:prstGeom prst="rect">
            <a:avLst/>
          </a:prstGeom>
          <a:noFill/>
          <a:ln w="9525">
            <a:noFill/>
            <a:headEnd/>
            <a:tailEnd/>
          </a:ln>
        </p:spPr>
      </p:pic>
      <p:sp>
        <p:nvSpPr>
          <p:cNvPr id="5" name="TextBox 3"/>
          <p:cNvSpPr txBox="1"/>
          <p:nvPr/>
        </p:nvSpPr>
        <p:spPr>
          <a:xfrm>
            <a:off x="457200" y="5207000"/>
            <a:ext cx="8216900" cy="508000"/>
          </a:xfrm>
          <a:prstGeom prst="rect">
            <a:avLst/>
          </a:prstGeom>
          <a:noFill/>
        </p:spPr>
        <p:txBody>
          <a:bodyPr/>
          <a:lstStyle/>
          <a:p>
            <a:pPr marL="0" lvl="0" indent="0" algn="ctr">
              <a:buNone/>
            </a:pPr>
            <a:r>
              <a:rPr dirty="0"/>
              <a:t>Conventional logistic regression modeling for validation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304" y="618518"/>
            <a:ext cx="7583558" cy="1478570"/>
          </a:xfrm>
        </p:spPr>
        <p:txBody>
          <a:bodyPr/>
          <a:lstStyle/>
          <a:p>
            <a:pPr marL="0" lvl="0" indent="0">
              <a:buNone/>
            </a:pPr>
            <a:r>
              <a:t>Tachyarrhythmia, but not heart block, is associated with worse outcomes</a:t>
            </a:r>
          </a:p>
        </p:txBody>
      </p:sp>
      <p:sp>
        <p:nvSpPr>
          <p:cNvPr id="3" name="Content Placeholder 2"/>
          <p:cNvSpPr>
            <a:spLocks noGrp="1"/>
          </p:cNvSpPr>
          <p:nvPr>
            <p:ph sz="half" idx="1"/>
          </p:nvPr>
        </p:nvSpPr>
        <p:spPr>
          <a:xfrm>
            <a:off x="462170" y="2393018"/>
            <a:ext cx="8219660" cy="424140"/>
          </a:xfrm>
        </p:spPr>
        <p:txBody>
          <a:bodyPr>
            <a:normAutofit lnSpcReduction="10000"/>
          </a:bodyPr>
          <a:lstStyle/>
          <a:p>
            <a:pPr marL="0" lvl="0" indent="0" algn="ctr">
              <a:buNone/>
            </a:pPr>
            <a:r>
              <a:rPr dirty="0"/>
              <a:t>Conduction disorders are not associated with worse outcomes.</a:t>
            </a:r>
          </a:p>
        </p:txBody>
      </p:sp>
      <p:pic>
        <p:nvPicPr>
          <p:cNvPr id="4" name="Picture 1" descr="RMedicinePPT_R_files/figure-pptx/unnamed-chunk-10-1.png"/>
          <p:cNvPicPr>
            <a:picLocks noGrp="1" noChangeAspect="1"/>
          </p:cNvPicPr>
          <p:nvPr/>
        </p:nvPicPr>
        <p:blipFill>
          <a:blip r:embed="rId2"/>
          <a:stretch>
            <a:fillRect/>
          </a:stretch>
        </p:blipFill>
        <p:spPr bwMode="auto">
          <a:xfrm>
            <a:off x="457200" y="3327400"/>
            <a:ext cx="8216900" cy="1879600"/>
          </a:xfrm>
          <a:prstGeom prst="rect">
            <a:avLst/>
          </a:prstGeom>
          <a:noFill/>
          <a:ln w="9525">
            <a:noFill/>
            <a:headEnd/>
            <a:tailEnd/>
          </a:ln>
        </p:spPr>
      </p:pic>
      <p:sp>
        <p:nvSpPr>
          <p:cNvPr id="5" name="TextBox 3"/>
          <p:cNvSpPr txBox="1"/>
          <p:nvPr/>
        </p:nvSpPr>
        <p:spPr>
          <a:xfrm>
            <a:off x="457200" y="5715000"/>
            <a:ext cx="8216900" cy="508000"/>
          </a:xfrm>
          <a:prstGeom prst="rect">
            <a:avLst/>
          </a:prstGeom>
          <a:noFill/>
        </p:spPr>
        <p:txBody>
          <a:bodyPr/>
          <a:lstStyle/>
          <a:p>
            <a:pPr marL="0" lvl="0" indent="0" algn="ctr">
              <a:buNone/>
            </a:pPr>
            <a:r>
              <a:t>Conventional logistic regression modeling for validation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Summary &amp; Conclusion</a:t>
            </a:r>
          </a:p>
        </p:txBody>
      </p:sp>
      <p:sp>
        <p:nvSpPr>
          <p:cNvPr id="48" name="Content Placeholder 2"/>
          <p:cNvSpPr>
            <a:spLocks noGrp="1"/>
          </p:cNvSpPr>
          <p:nvPr>
            <p:ph idx="1"/>
          </p:nvPr>
        </p:nvSpPr>
        <p:spPr/>
        <p:txBody>
          <a:bodyPr>
            <a:normAutofit/>
          </a:bodyPr>
          <a:lstStyle/>
          <a:p>
            <a:pPr lvl="1"/>
            <a:r>
              <a:rPr lang="en-US" dirty="0"/>
              <a:t>Tachyarrhythmias</a:t>
            </a:r>
            <a:r>
              <a:rPr dirty="0"/>
              <a:t> in pediatric myocarditis </a:t>
            </a:r>
            <a:r>
              <a:rPr lang="en-US" dirty="0"/>
              <a:t>are</a:t>
            </a:r>
            <a:r>
              <a:rPr dirty="0"/>
              <a:t> associated with worse outcomes:</a:t>
            </a:r>
            <a:br>
              <a:rPr dirty="0"/>
            </a:br>
            <a:r>
              <a:rPr dirty="0"/>
              <a:t>– </a:t>
            </a:r>
            <a:r>
              <a:rPr lang="en-US" dirty="0"/>
              <a:t>M</a:t>
            </a:r>
            <a:r>
              <a:rPr dirty="0"/>
              <a:t>ortality</a:t>
            </a:r>
            <a:br>
              <a:rPr dirty="0"/>
            </a:br>
            <a:r>
              <a:rPr dirty="0"/>
              <a:t>– </a:t>
            </a:r>
            <a:r>
              <a:rPr lang="en-US" dirty="0"/>
              <a:t>S</a:t>
            </a:r>
            <a:r>
              <a:rPr dirty="0"/>
              <a:t>udden cardiac arrest</a:t>
            </a:r>
            <a:br>
              <a:rPr dirty="0"/>
            </a:br>
            <a:r>
              <a:rPr dirty="0"/>
              <a:t>– </a:t>
            </a:r>
            <a:r>
              <a:rPr lang="en-US" dirty="0"/>
              <a:t>L</a:t>
            </a:r>
            <a:r>
              <a:rPr dirty="0"/>
              <a:t>ength of stay</a:t>
            </a:r>
            <a:endParaRPr lang="en-US" dirty="0"/>
          </a:p>
          <a:p>
            <a:pPr lvl="1"/>
            <a:endParaRPr dirty="0"/>
          </a:p>
          <a:p>
            <a:pPr lvl="1"/>
            <a:r>
              <a:rPr dirty="0"/>
              <a:t>A screening-validation two-step approach for risk factor analysis</a:t>
            </a:r>
            <a:endParaRPr lang="en-US" dirty="0"/>
          </a:p>
          <a:p>
            <a:pPr lvl="1"/>
            <a:endParaRPr lang="en-US" dirty="0"/>
          </a:p>
          <a:p>
            <a:pPr lvl="1"/>
            <a:r>
              <a:rPr lang="en-US" dirty="0"/>
              <a:t>Particularly useful for risk factor identification in rare diseases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Acknowledgement</a:t>
            </a:r>
          </a:p>
        </p:txBody>
      </p:sp>
      <p:sp>
        <p:nvSpPr>
          <p:cNvPr id="48" name="Content Placeholder 2"/>
          <p:cNvSpPr>
            <a:spLocks noGrp="1"/>
          </p:cNvSpPr>
          <p:nvPr>
            <p:ph idx="1"/>
          </p:nvPr>
        </p:nvSpPr>
        <p:spPr/>
        <p:txBody>
          <a:bodyPr/>
          <a:lstStyle/>
          <a:p>
            <a:pPr lvl="1"/>
            <a:r>
              <a:rPr dirty="0"/>
              <a:t>Fu-Sheng Chou, MD PhD</a:t>
            </a:r>
            <a:br>
              <a:rPr dirty="0"/>
            </a:br>
            <a:r>
              <a:rPr dirty="0"/>
              <a:t>– A neonatologist who loves R and data science</a:t>
            </a:r>
            <a:br>
              <a:rPr dirty="0"/>
            </a:br>
            <a:r>
              <a:rPr dirty="0"/>
              <a:t>– Collaboration / fee for service available</a:t>
            </a:r>
            <a:br>
              <a:rPr dirty="0"/>
            </a:br>
            <a:r>
              <a:rPr dirty="0"/>
              <a:t>– E-Mail: </a:t>
            </a:r>
            <a:r>
              <a:rPr dirty="0">
                <a:hlinkClick r:id="rId2"/>
              </a:rPr>
              <a:t>ribo.neo.stat@gmail.com</a:t>
            </a:r>
            <a:br>
              <a:rPr dirty="0"/>
            </a:br>
            <a:endParaRPr dirty="0"/>
          </a:p>
          <a:p>
            <a:pPr lvl="1"/>
            <a:r>
              <a:rPr dirty="0"/>
              <a:t>Hung-Wen Yeh, PhD</a:t>
            </a:r>
            <a:br>
              <a:rPr dirty="0"/>
            </a:br>
            <a:r>
              <a:rPr dirty="0"/>
              <a:t>– Biostatistician at Children’s Mercy</a:t>
            </a:r>
            <a:r>
              <a:rPr lang="en-US" dirty="0"/>
              <a:t> Hospital,</a:t>
            </a:r>
            <a:r>
              <a:rPr dirty="0"/>
              <a:t> Kansas City</a:t>
            </a:r>
            <a:br>
              <a:rPr dirty="0"/>
            </a:br>
            <a:r>
              <a:rPr dirty="0"/>
              <a:t>– E-Mail: </a:t>
            </a:r>
            <a:r>
              <a:rPr dirty="0">
                <a:hlinkClick r:id="rId3"/>
              </a:rPr>
              <a:t>hyeh@cmh.edu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normAutofit/>
          </a:bodyPr>
          <a:lstStyle/>
          <a:p>
            <a:pPr marL="0" lvl="0" indent="0">
              <a:buNone/>
            </a:pPr>
            <a:r>
              <a:rPr sz="3600" dirty="0"/>
              <a:t>Overview</a:t>
            </a:r>
          </a:p>
        </p:txBody>
      </p:sp>
      <p:sp>
        <p:nvSpPr>
          <p:cNvPr id="48" name="Content Placeholder 2"/>
          <p:cNvSpPr>
            <a:spLocks noGrp="1"/>
          </p:cNvSpPr>
          <p:nvPr>
            <p:ph idx="1"/>
          </p:nvPr>
        </p:nvSpPr>
        <p:spPr/>
        <p:txBody>
          <a:bodyPr>
            <a:normAutofit/>
          </a:bodyPr>
          <a:lstStyle/>
          <a:p>
            <a:pPr lvl="1"/>
            <a:r>
              <a:rPr sz="2400" dirty="0"/>
              <a:t>Short introduction to KID</a:t>
            </a:r>
          </a:p>
          <a:p>
            <a:pPr lvl="1"/>
            <a:r>
              <a:rPr sz="2400" dirty="0"/>
              <a:t>Clinical question</a:t>
            </a:r>
          </a:p>
          <a:p>
            <a:pPr lvl="1"/>
            <a:r>
              <a:rPr sz="2400" dirty="0"/>
              <a:t>Analytic approach</a:t>
            </a:r>
          </a:p>
          <a:p>
            <a:pPr lvl="1"/>
            <a:r>
              <a:rPr sz="2400" dirty="0"/>
              <a:t>Results/Discussion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Kids’ Inpatient Database (KID)</a:t>
            </a:r>
          </a:p>
        </p:txBody>
      </p:sp>
      <p:sp>
        <p:nvSpPr>
          <p:cNvPr id="48" name="Content Placeholder 2"/>
          <p:cNvSpPr>
            <a:spLocks noGrp="1"/>
          </p:cNvSpPr>
          <p:nvPr>
            <p:ph idx="1"/>
          </p:nvPr>
        </p:nvSpPr>
        <p:spPr/>
        <p:txBody>
          <a:bodyPr>
            <a:normAutofit/>
          </a:bodyPr>
          <a:lstStyle/>
          <a:p>
            <a:pPr lvl="1"/>
            <a:r>
              <a:rPr sz="2200" dirty="0"/>
              <a:t>Part of the HCUP(Healthcare Cost and Utilization Project) database family</a:t>
            </a:r>
            <a:endParaRPr lang="en-US" sz="2200" dirty="0"/>
          </a:p>
          <a:p>
            <a:pPr lvl="1"/>
            <a:r>
              <a:rPr lang="en-US" sz="2200" dirty="0"/>
              <a:t>Includes most children’s hospitals, &lt;21 </a:t>
            </a:r>
            <a:r>
              <a:rPr lang="en-US" sz="2200" dirty="0" err="1"/>
              <a:t>yrs</a:t>
            </a:r>
            <a:r>
              <a:rPr lang="en-US" sz="2200" dirty="0"/>
              <a:t> </a:t>
            </a:r>
            <a:endParaRPr sz="2200" dirty="0"/>
          </a:p>
          <a:p>
            <a:pPr lvl="1"/>
            <a:r>
              <a:rPr lang="en-US" sz="2200" dirty="0"/>
              <a:t>C</a:t>
            </a:r>
            <a:r>
              <a:rPr sz="2200" dirty="0"/>
              <a:t>ommon and rare pediatric conditions</a:t>
            </a:r>
          </a:p>
          <a:p>
            <a:pPr lvl="1"/>
            <a:r>
              <a:rPr sz="2200" dirty="0"/>
              <a:t>~3 million </a:t>
            </a:r>
            <a:r>
              <a:rPr sz="2200" dirty="0" err="1"/>
              <a:t>unweighed</a:t>
            </a:r>
            <a:r>
              <a:rPr sz="2200" dirty="0"/>
              <a:t> </a:t>
            </a:r>
            <a:r>
              <a:rPr lang="en-US" sz="2200" dirty="0"/>
              <a:t>encounters</a:t>
            </a:r>
            <a:r>
              <a:rPr sz="2200" dirty="0"/>
              <a:t>/year</a:t>
            </a:r>
          </a:p>
          <a:p>
            <a:pPr lvl="1"/>
            <a:r>
              <a:rPr sz="2200" dirty="0"/>
              <a:t>Published every 3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normAutofit/>
          </a:bodyPr>
          <a:lstStyle/>
          <a:p>
            <a:pPr marL="0" lvl="0" indent="0">
              <a:buNone/>
            </a:pPr>
            <a:r>
              <a:rPr sz="3600" dirty="0"/>
              <a:t>Pediatric myocarditis</a:t>
            </a:r>
          </a:p>
        </p:txBody>
      </p:sp>
      <p:sp>
        <p:nvSpPr>
          <p:cNvPr id="48" name="Content Placeholder 2"/>
          <p:cNvSpPr>
            <a:spLocks noGrp="1"/>
          </p:cNvSpPr>
          <p:nvPr>
            <p:ph idx="1"/>
          </p:nvPr>
        </p:nvSpPr>
        <p:spPr/>
        <p:txBody>
          <a:bodyPr>
            <a:normAutofit/>
          </a:bodyPr>
          <a:lstStyle/>
          <a:p>
            <a:pPr lvl="1"/>
            <a:r>
              <a:rPr lang="en-US" sz="2200" dirty="0"/>
              <a:t>Inflammation</a:t>
            </a:r>
            <a:r>
              <a:rPr sz="2200" dirty="0"/>
              <a:t> of the </a:t>
            </a:r>
            <a:r>
              <a:rPr lang="en-US" sz="2200" dirty="0"/>
              <a:t>heart</a:t>
            </a:r>
            <a:r>
              <a:rPr sz="2200" dirty="0"/>
              <a:t> muscles</a:t>
            </a:r>
          </a:p>
          <a:p>
            <a:pPr lvl="1"/>
            <a:r>
              <a:rPr sz="2200" dirty="0"/>
              <a:t>Estimated annual incidence: 1-2/100,000 children</a:t>
            </a:r>
            <a:br>
              <a:rPr sz="2200" dirty="0"/>
            </a:br>
            <a:r>
              <a:rPr sz="2200" dirty="0"/>
              <a:t>– requires multi-center collaboration or a national database</a:t>
            </a:r>
            <a:br>
              <a:rPr sz="2200" dirty="0"/>
            </a:br>
            <a:endParaRPr sz="2200" dirty="0"/>
          </a:p>
          <a:p>
            <a:pPr lvl="1"/>
            <a:r>
              <a:rPr sz="2200" dirty="0"/>
              <a:t>Clinical feature: asymptomatic to heart failure</a:t>
            </a:r>
          </a:p>
          <a:p>
            <a:pPr lvl="1"/>
            <a:r>
              <a:rPr sz="2200" dirty="0"/>
              <a:t>Diagnosis: clinical exam, echocardiogram, cardiac MRI, biopsy</a:t>
            </a:r>
          </a:p>
          <a:p>
            <a:pPr lvl="1"/>
            <a:r>
              <a:rPr sz="2200" dirty="0"/>
              <a:t>Management: supportive and symptomatic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rPr dirty="0"/>
              <a:t>Clinical question</a:t>
            </a:r>
            <a:r>
              <a:rPr lang="en-US" dirty="0"/>
              <a:t>s</a:t>
            </a:r>
            <a:r>
              <a:rPr dirty="0"/>
              <a:t> that can be answered using KID</a:t>
            </a:r>
          </a:p>
        </p:txBody>
      </p:sp>
      <p:sp>
        <p:nvSpPr>
          <p:cNvPr id="48" name="Content Placeholder 2"/>
          <p:cNvSpPr>
            <a:spLocks noGrp="1"/>
          </p:cNvSpPr>
          <p:nvPr>
            <p:ph idx="1"/>
          </p:nvPr>
        </p:nvSpPr>
        <p:spPr/>
        <p:txBody>
          <a:bodyPr>
            <a:normAutofit/>
          </a:bodyPr>
          <a:lstStyle/>
          <a:p>
            <a:pPr lvl="1"/>
            <a:r>
              <a:rPr sz="2400" dirty="0"/>
              <a:t>Mortality rate (as outcome)</a:t>
            </a:r>
          </a:p>
          <a:p>
            <a:pPr lvl="1"/>
            <a:r>
              <a:rPr sz="2400" dirty="0"/>
              <a:t>Length of hospitalization</a:t>
            </a:r>
          </a:p>
          <a:p>
            <a:pPr lvl="1"/>
            <a:r>
              <a:rPr sz="2400" dirty="0"/>
              <a:t>Geographic and ethnic disparities in outcome</a:t>
            </a:r>
          </a:p>
          <a:p>
            <a:pPr lvl="1"/>
            <a:r>
              <a:rPr sz="2400" dirty="0"/>
              <a:t>Age-stratified outcome</a:t>
            </a:r>
          </a:p>
          <a:p>
            <a:pPr lvl="1"/>
            <a:r>
              <a:rPr sz="2400" dirty="0"/>
              <a:t>Associated diagnoses and outcome prediction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7C0A-F18B-441A-AA71-6C178DDFC39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FAC5A5A-EDDB-4921-8E95-E4BF7663B389}"/>
              </a:ext>
            </a:extLst>
          </p:cNvPr>
          <p:cNvSpPr>
            <a:spLocks noGrp="1"/>
          </p:cNvSpPr>
          <p:nvPr>
            <p:ph idx="1"/>
          </p:nvPr>
        </p:nvSpPr>
        <p:spPr/>
        <p:txBody>
          <a:bodyPr/>
          <a:lstStyle/>
          <a:p>
            <a:r>
              <a:rPr lang="en-US" dirty="0"/>
              <a:t>Examine the use of a machine learning algorithm(for screening) in combination with traditional logistic regression modeling(for validation) for risk factor exploration in pediatric myocarditis.</a:t>
            </a:r>
          </a:p>
        </p:txBody>
      </p:sp>
    </p:spTree>
    <p:extLst>
      <p:ext uri="{BB962C8B-B14F-4D97-AF65-F5344CB8AC3E}">
        <p14:creationId xmlns:p14="http://schemas.microsoft.com/office/powerpoint/2010/main" val="105449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normAutofit/>
          </a:bodyPr>
          <a:lstStyle/>
          <a:p>
            <a:pPr marL="0" lvl="0" indent="0">
              <a:buNone/>
            </a:pPr>
            <a:r>
              <a:rPr sz="3600" dirty="0"/>
              <a:t>Analytic approach</a:t>
            </a:r>
          </a:p>
        </p:txBody>
      </p:sp>
      <p:sp>
        <p:nvSpPr>
          <p:cNvPr id="48" name="Content Placeholder 2"/>
          <p:cNvSpPr>
            <a:spLocks noGrp="1"/>
          </p:cNvSpPr>
          <p:nvPr>
            <p:ph idx="1"/>
          </p:nvPr>
        </p:nvSpPr>
        <p:spPr>
          <a:xfrm>
            <a:off x="356099" y="2356525"/>
            <a:ext cx="8431802" cy="3882957"/>
          </a:xfrm>
        </p:spPr>
        <p:txBody>
          <a:bodyPr>
            <a:normAutofit/>
          </a:bodyPr>
          <a:lstStyle/>
          <a:p>
            <a:pPr lvl="1"/>
            <a:r>
              <a:rPr sz="2400" dirty="0"/>
              <a:t>Descriptive statistics (</a:t>
            </a:r>
            <a:r>
              <a:rPr sz="2400" i="1" dirty="0"/>
              <a:t>survey</a:t>
            </a:r>
            <a:r>
              <a:rPr sz="2400" dirty="0"/>
              <a:t> package)</a:t>
            </a:r>
          </a:p>
          <a:p>
            <a:pPr lvl="1"/>
            <a:r>
              <a:rPr sz="2400" dirty="0"/>
              <a:t>ML predictive modeling (</a:t>
            </a:r>
            <a:r>
              <a:rPr sz="2400" i="1" dirty="0"/>
              <a:t>caret</a:t>
            </a:r>
            <a:r>
              <a:rPr sz="2400" dirty="0"/>
              <a:t>, </a:t>
            </a:r>
            <a:r>
              <a:rPr sz="2400" i="1" dirty="0"/>
              <a:t>ranger</a:t>
            </a:r>
            <a:r>
              <a:rPr sz="2400" dirty="0"/>
              <a:t> packages)</a:t>
            </a:r>
          </a:p>
          <a:p>
            <a:pPr lvl="1"/>
            <a:r>
              <a:rPr sz="2400" dirty="0"/>
              <a:t>Logistic regression modeling (</a:t>
            </a:r>
            <a:r>
              <a:rPr sz="2400" i="1" dirty="0"/>
              <a:t>survey</a:t>
            </a:r>
            <a:r>
              <a:rPr sz="2400" dirty="0"/>
              <a:t>, </a:t>
            </a:r>
            <a:r>
              <a:rPr sz="2400" i="1" dirty="0"/>
              <a:t>stats</a:t>
            </a:r>
            <a:r>
              <a:rPr sz="2400" dirty="0"/>
              <a:t>, </a:t>
            </a:r>
            <a:r>
              <a:rPr sz="2400" i="1" dirty="0" err="1"/>
              <a:t>questionr</a:t>
            </a:r>
            <a:r>
              <a:rPr sz="2400" dirty="0"/>
              <a:t> packages)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t>Myocarditis hospitalization cases by age</a:t>
            </a:r>
          </a:p>
        </p:txBody>
      </p:sp>
      <p:pic>
        <p:nvPicPr>
          <p:cNvPr id="2" name="Picture 1" descr="RMedicinePPT_R_files/figure-pptx/unnamed-chunk-1-1.png"/>
          <p:cNvPicPr>
            <a:picLocks noGrp="1" noChangeAspect="1"/>
          </p:cNvPicPr>
          <p:nvPr/>
        </p:nvPicPr>
        <p:blipFill>
          <a:blip r:embed="rId2"/>
          <a:stretch>
            <a:fillRect/>
          </a:stretch>
        </p:blipFill>
        <p:spPr bwMode="auto">
          <a:xfrm>
            <a:off x="1193800" y="2247900"/>
            <a:ext cx="6731000" cy="3365500"/>
          </a:xfrm>
          <a:prstGeom prst="rect">
            <a:avLst/>
          </a:prstGeom>
          <a:noFill/>
          <a:ln w="9525">
            <a:noFill/>
            <a:headEnd/>
            <a:tailEnd/>
          </a:ln>
        </p:spPr>
      </p:pic>
      <p:sp>
        <p:nvSpPr>
          <p:cNvPr id="3" name="TextBox 3"/>
          <p:cNvSpPr txBox="1"/>
          <p:nvPr/>
        </p:nvSpPr>
        <p:spPr>
          <a:xfrm>
            <a:off x="571500" y="5613400"/>
            <a:ext cx="7975600" cy="508000"/>
          </a:xfrm>
          <a:prstGeom prst="rect">
            <a:avLst/>
          </a:prstGeom>
          <a:noFill/>
        </p:spPr>
        <p:txBody>
          <a:bodyPr/>
          <a:lstStyle/>
          <a:p>
            <a:pPr marL="0" lvl="0" indent="0" algn="ctr">
              <a:buNone/>
            </a:pPr>
            <a:r>
              <a:rPr dirty="0"/>
              <a:t>Total cases: 7200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1123122" y="618518"/>
            <a:ext cx="7441379" cy="1478570"/>
          </a:xfrm>
        </p:spPr>
        <p:txBody>
          <a:bodyPr/>
          <a:lstStyle/>
          <a:p>
            <a:pPr marL="0" lvl="0" indent="0">
              <a:buNone/>
            </a:pPr>
            <a:r>
              <a:t>Rate of hospitalization due to myocarditis</a:t>
            </a:r>
          </a:p>
        </p:txBody>
      </p:sp>
      <p:pic>
        <p:nvPicPr>
          <p:cNvPr id="2" name="Picture 1" descr="RMedicinePPT_R_files/figure-pptx/unnamed-chunk-2-1.png"/>
          <p:cNvPicPr>
            <a:picLocks noGrp="1" noChangeAspect="1"/>
          </p:cNvPicPr>
          <p:nvPr/>
        </p:nvPicPr>
        <p:blipFill>
          <a:blip r:embed="rId2"/>
          <a:stretch>
            <a:fillRect/>
          </a:stretch>
        </p:blipFill>
        <p:spPr bwMode="auto">
          <a:xfrm>
            <a:off x="1193800" y="2247900"/>
            <a:ext cx="6731000" cy="3365500"/>
          </a:xfrm>
          <a:prstGeom prst="rect">
            <a:avLst/>
          </a:prstGeom>
          <a:noFill/>
          <a:ln w="9525">
            <a:noFill/>
            <a:headEnd/>
            <a:tailEnd/>
          </a:ln>
        </p:spPr>
      </p:pic>
      <p:sp>
        <p:nvSpPr>
          <p:cNvPr id="3" name="TextBox 3"/>
          <p:cNvSpPr txBox="1"/>
          <p:nvPr/>
        </p:nvSpPr>
        <p:spPr>
          <a:xfrm>
            <a:off x="571500" y="5613400"/>
            <a:ext cx="7975600" cy="508000"/>
          </a:xfrm>
          <a:prstGeom prst="rect">
            <a:avLst/>
          </a:prstGeom>
          <a:noFill/>
        </p:spPr>
        <p:txBody>
          <a:bodyPr/>
          <a:lstStyle/>
          <a:p>
            <a:pPr marL="0" lvl="0" indent="0" algn="ctr">
              <a:buNone/>
            </a:pPr>
            <a:r>
              <a:rPr dirty="0"/>
              <a:t>Hospitalization rate: 4.7 per 100,000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rgbClr val="000000"/>
      </a:dk1>
      <a:lt1>
        <a:srgbClr val="FFFFFF"/>
      </a:lt1>
      <a:dk2>
        <a:srgbClr val="0F0F0F"/>
      </a:dk2>
      <a:lt2>
        <a:srgbClr val="6A686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5168</TotalTime>
  <Words>734</Words>
  <Application>Microsoft Office PowerPoint</Application>
  <PresentationFormat>On-screen Show (4:3)</PresentationFormat>
  <Paragraphs>91</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Tachyarrhythmia in pediatric acute myocarditis is associated with increased mortality: A report from Kids’ Inpatient Database</vt:lpstr>
      <vt:lpstr>Overview</vt:lpstr>
      <vt:lpstr>Kids’ Inpatient Database (KID)</vt:lpstr>
      <vt:lpstr>Pediatric myocarditis</vt:lpstr>
      <vt:lpstr>Clinical questions that can be answered using KID</vt:lpstr>
      <vt:lpstr>Objective</vt:lpstr>
      <vt:lpstr>Analytic approach</vt:lpstr>
      <vt:lpstr>Myocarditis hospitalization cases by age</vt:lpstr>
      <vt:lpstr>Rate of hospitalization due to myocarditis</vt:lpstr>
      <vt:lpstr>Myocarditis in-hospital mortality rate</vt:lpstr>
      <vt:lpstr>Mortality prediction</vt:lpstr>
      <vt:lpstr>Data table transformation</vt:lpstr>
      <vt:lpstr>Preprocessing and Analysis</vt:lpstr>
      <vt:lpstr>Cardiac variable analysis</vt:lpstr>
      <vt:lpstr>Tachyarrhythmia is associated with worse outcomes</vt:lpstr>
      <vt:lpstr>Tachyarrhythmia is associated with worse outcomes</vt:lpstr>
      <vt:lpstr>Tachyarrhythmia, but not heart block, is associated with worse outcomes</vt:lpstr>
      <vt:lpstr>Summary &amp; Conclusion</vt:lpstr>
      <vt:lpstr>Acknowledgement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{2B1CEF78-2B5E-E640-9820-97E3FF8B3ECF}tf10001120</Template>
  <TotalTime>43</TotalTime>
  <Words>8</Words>
  <Application>Microsoft Macintosh PowerPoint</Application>
  <PresentationFormat>On-screen Show (4:3)</PresentationFormat>
  <Paragraphs>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Franklin Gothic Medium</vt:lpstr>
      <vt:lpstr>Garamond</vt:lpstr>
      <vt:lpstr>Tw Cen MT</vt:lpstr>
      <vt:lpstr>Circuit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Tachyarrhythmia in pediatric acute myocarditis is associated with increased mortality: A report from Kids’ Inpatient Database</dc:title>
  <dc:creator/>
  <cp:keywords/>
  <cp:lastModifiedBy>Laxmi Ghimire</cp:lastModifiedBy>
  <cp:revision>49</cp:revision>
  <dcterms:created xsi:type="dcterms:W3CDTF">2019-09-08T17:40:35Z</dcterms:created>
  <dcterms:modified xsi:type="dcterms:W3CDTF">2019-09-13T11:23:14Z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Laxmi V. Ghimire MD Lakes Region General Hospital Section of Pediatrics and Cardiology</vt:lpwstr>
  </property>
</Properties>
</file>